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2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presProps" Target="pres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243043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63691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8928412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2" name="Shape 3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1456211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9" name="Shape 3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7937146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29" name="Shape 4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5794638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36" name="Shape 4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5785829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6" name="Shape 4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5059452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Shape 4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3" name="Shape 4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8249761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Shape 4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1" name="Shape 4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99933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92789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38957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95752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31203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</a:rPr>
              <a:t>As we only need </a:t>
            </a:r>
            <a:r>
              <a:rPr lang="en" sz="1200" i="1">
                <a:solidFill>
                  <a:schemeClr val="dk1"/>
                </a:solidFill>
              </a:rPr>
              <a:t>at least </a:t>
            </a:r>
            <a:r>
              <a:rPr lang="en" sz="1200">
                <a:solidFill>
                  <a:schemeClr val="dk1"/>
                </a:solidFill>
              </a:rPr>
              <a:t>one honest preimage for every output, then this solves our concern about w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	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					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				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			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		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40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79596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09791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71435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61811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g(0x) computation happens in PTIME</a:t>
            </a:r>
          </a:p>
        </p:txBody>
      </p:sp>
    </p:spTree>
    <p:extLst>
      <p:ext uri="{BB962C8B-B14F-4D97-AF65-F5344CB8AC3E}">
        <p14:creationId xmlns:p14="http://schemas.microsoft.com/office/powerpoint/2010/main" val="2485239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86933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02101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6296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47350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16048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9751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51847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07600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09192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24815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0" name="Shape 3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963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11305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14817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9" name="Shape 3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97615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6" name="Shape 3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70179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0" name="Shape 3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044839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0" name="Shape 4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Notice how we tweaked our function f. Being in UP guarantees at most 1 accepting path. So we do not change 0x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but there is going to be tons of non accepting path w, we need to map every such tuple to an unique output.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That’s why we make it 1&lt;x,w&gt;</a:t>
            </a:r>
          </a:p>
        </p:txBody>
      </p:sp>
    </p:spTree>
    <p:extLst>
      <p:ext uri="{BB962C8B-B14F-4D97-AF65-F5344CB8AC3E}">
        <p14:creationId xmlns:p14="http://schemas.microsoft.com/office/powerpoint/2010/main" val="62907626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7" name="Shape 4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419254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4" name="Shape 4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211962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21" name="Shape 4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358858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963851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6483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293088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175843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To Do example or picture k to one</a:t>
            </a:r>
          </a:p>
        </p:txBody>
      </p:sp>
    </p:spTree>
    <p:extLst>
      <p:ext uri="{BB962C8B-B14F-4D97-AF65-F5344CB8AC3E}">
        <p14:creationId xmlns:p14="http://schemas.microsoft.com/office/powerpoint/2010/main" val="296983527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757583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953651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912351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776550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97655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791629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520688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1566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If function is not honest the existence of one-way functions would be trivially true, since any function that exponentially shrinks the input would be clearly a one-way function</a:t>
            </a:r>
          </a:p>
        </p:txBody>
      </p:sp>
    </p:spTree>
    <p:extLst>
      <p:ext uri="{BB962C8B-B14F-4D97-AF65-F5344CB8AC3E}">
        <p14:creationId xmlns:p14="http://schemas.microsoft.com/office/powerpoint/2010/main" val="33908534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011067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002696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521094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boxes to show B and D</a:t>
            </a:r>
          </a:p>
        </p:txBody>
      </p:sp>
    </p:spTree>
    <p:extLst>
      <p:ext uri="{BB962C8B-B14F-4D97-AF65-F5344CB8AC3E}">
        <p14:creationId xmlns:p14="http://schemas.microsoft.com/office/powerpoint/2010/main" val="18777859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581018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828383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74946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073709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92712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9607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539879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031467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864335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678635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764490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99876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465368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801155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294233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35755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2303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333628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472480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4060004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5768667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4540291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99113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1089667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5968506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5439298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2083026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2256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6954920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8060074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9063917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0570069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0421351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1315406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6816253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What is W?</a:t>
            </a:r>
          </a:p>
        </p:txBody>
      </p:sp>
    </p:spTree>
    <p:extLst>
      <p:ext uri="{BB962C8B-B14F-4D97-AF65-F5344CB8AC3E}">
        <p14:creationId xmlns:p14="http://schemas.microsoft.com/office/powerpoint/2010/main" val="3866987348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4533659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4251442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93259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6171365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9927699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4144267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8829272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6189367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2218950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1122124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7248852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5" name="Shape 3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2940815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5" name="Shape 3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228392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2" name="Shape 3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0734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buSzPct val="100000"/>
              <a:defRPr sz="5200"/>
            </a:lvl1pPr>
            <a:lvl2pPr algn="ctr" rtl="0">
              <a:spcBef>
                <a:spcPts val="0"/>
              </a:spcBef>
              <a:buSzPct val="100000"/>
              <a:defRPr sz="5200"/>
            </a:lvl2pPr>
            <a:lvl3pPr algn="ctr" rtl="0">
              <a:spcBef>
                <a:spcPts val="0"/>
              </a:spcBef>
              <a:buSzPct val="100000"/>
              <a:defRPr sz="5200"/>
            </a:lvl3pPr>
            <a:lvl4pPr algn="ctr" rtl="0">
              <a:spcBef>
                <a:spcPts val="0"/>
              </a:spcBef>
              <a:buSzPct val="100000"/>
              <a:defRPr sz="5200"/>
            </a:lvl4pPr>
            <a:lvl5pPr algn="ctr" rtl="0">
              <a:spcBef>
                <a:spcPts val="0"/>
              </a:spcBef>
              <a:buSzPct val="100000"/>
              <a:defRPr sz="5200"/>
            </a:lvl5pPr>
            <a:lvl6pPr algn="ctr" rtl="0">
              <a:spcBef>
                <a:spcPts val="0"/>
              </a:spcBef>
              <a:buSzPct val="100000"/>
              <a:defRPr sz="5200"/>
            </a:lvl6pPr>
            <a:lvl7pPr algn="ctr" rtl="0">
              <a:spcBef>
                <a:spcPts val="0"/>
              </a:spcBef>
              <a:buSzPct val="100000"/>
              <a:defRPr sz="5200"/>
            </a:lvl7pPr>
            <a:lvl8pPr algn="ctr" rtl="0">
              <a:spcBef>
                <a:spcPts val="0"/>
              </a:spcBef>
              <a:buSzPct val="100000"/>
              <a:defRPr sz="5200"/>
            </a:lvl8pPr>
            <a:lvl9pPr algn="ctr" rtl="0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buSzPct val="100000"/>
              <a:defRPr sz="12000"/>
            </a:lvl1pPr>
            <a:lvl2pPr algn="ctr" rtl="0">
              <a:spcBef>
                <a:spcPts val="0"/>
              </a:spcBef>
              <a:buSzPct val="100000"/>
              <a:defRPr sz="12000"/>
            </a:lvl2pPr>
            <a:lvl3pPr algn="ctr" rtl="0">
              <a:spcBef>
                <a:spcPts val="0"/>
              </a:spcBef>
              <a:buSzPct val="100000"/>
              <a:defRPr sz="12000"/>
            </a:lvl3pPr>
            <a:lvl4pPr algn="ctr" rtl="0">
              <a:spcBef>
                <a:spcPts val="0"/>
              </a:spcBef>
              <a:buSzPct val="100000"/>
              <a:defRPr sz="12000"/>
            </a:lvl4pPr>
            <a:lvl5pPr algn="ctr" rtl="0">
              <a:spcBef>
                <a:spcPts val="0"/>
              </a:spcBef>
              <a:buSzPct val="100000"/>
              <a:defRPr sz="12000"/>
            </a:lvl5pPr>
            <a:lvl6pPr algn="ctr" rtl="0">
              <a:spcBef>
                <a:spcPts val="0"/>
              </a:spcBef>
              <a:buSzPct val="100000"/>
              <a:defRPr sz="12000"/>
            </a:lvl6pPr>
            <a:lvl7pPr algn="ctr" rtl="0">
              <a:spcBef>
                <a:spcPts val="0"/>
              </a:spcBef>
              <a:buSzPct val="100000"/>
              <a:defRPr sz="12000"/>
            </a:lvl7pPr>
            <a:lvl8pPr algn="ctr" rtl="0">
              <a:spcBef>
                <a:spcPts val="0"/>
              </a:spcBef>
              <a:buSzPct val="100000"/>
              <a:defRPr sz="12000"/>
            </a:lvl8pPr>
            <a:lvl9pPr algn="ctr" rtl="0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defRPr/>
            </a:lvl1pPr>
            <a:lvl2pPr algn="ctr" rtl="0">
              <a:spcBef>
                <a:spcPts val="0"/>
              </a:spcBef>
              <a:defRPr/>
            </a:lvl2pPr>
            <a:lvl3pPr algn="ctr" rtl="0">
              <a:spcBef>
                <a:spcPts val="0"/>
              </a:spcBef>
              <a:defRPr/>
            </a:lvl3pPr>
            <a:lvl4pPr algn="ctr" rtl="0">
              <a:spcBef>
                <a:spcPts val="0"/>
              </a:spcBef>
              <a:defRPr/>
            </a:lvl4pPr>
            <a:lvl5pPr algn="ctr" rtl="0">
              <a:spcBef>
                <a:spcPts val="0"/>
              </a:spcBef>
              <a:defRPr/>
            </a:lvl5pPr>
            <a:lvl6pPr algn="ctr" rtl="0">
              <a:spcBef>
                <a:spcPts val="0"/>
              </a:spcBef>
              <a:defRPr/>
            </a:lvl6pPr>
            <a:lvl7pPr algn="ctr" rtl="0">
              <a:spcBef>
                <a:spcPts val="0"/>
              </a:spcBef>
              <a:defRPr/>
            </a:lvl7pPr>
            <a:lvl8pPr algn="ctr" rtl="0">
              <a:spcBef>
                <a:spcPts val="0"/>
              </a:spcBef>
              <a:defRPr/>
            </a:lvl8pPr>
            <a:lvl9pPr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SzPct val="100000"/>
              <a:defRPr sz="3600"/>
            </a:lvl1pPr>
            <a:lvl2pPr algn="ctr" rtl="0">
              <a:spcBef>
                <a:spcPts val="0"/>
              </a:spcBef>
              <a:buSzPct val="100000"/>
              <a:defRPr sz="3600"/>
            </a:lvl2pPr>
            <a:lvl3pPr algn="ctr" rtl="0">
              <a:spcBef>
                <a:spcPts val="0"/>
              </a:spcBef>
              <a:buSzPct val="100000"/>
              <a:defRPr sz="3600"/>
            </a:lvl3pPr>
            <a:lvl4pPr algn="ctr" rtl="0">
              <a:spcBef>
                <a:spcPts val="0"/>
              </a:spcBef>
              <a:buSzPct val="100000"/>
              <a:defRPr sz="3600"/>
            </a:lvl4pPr>
            <a:lvl5pPr algn="ctr" rtl="0">
              <a:spcBef>
                <a:spcPts val="0"/>
              </a:spcBef>
              <a:buSzPct val="100000"/>
              <a:defRPr sz="3600"/>
            </a:lvl5pPr>
            <a:lvl6pPr algn="ctr" rtl="0">
              <a:spcBef>
                <a:spcPts val="0"/>
              </a:spcBef>
              <a:buSzPct val="100000"/>
              <a:defRPr sz="3600"/>
            </a:lvl6pPr>
            <a:lvl7pPr algn="ctr" rtl="0">
              <a:spcBef>
                <a:spcPts val="0"/>
              </a:spcBef>
              <a:buSzPct val="100000"/>
              <a:defRPr sz="3600"/>
            </a:lvl7pPr>
            <a:lvl8pPr algn="ctr" rtl="0">
              <a:spcBef>
                <a:spcPts val="0"/>
              </a:spcBef>
              <a:buSzPct val="100000"/>
              <a:defRPr sz="3600"/>
            </a:lvl8pPr>
            <a:lvl9pPr algn="ctr" rtl="0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SzPct val="100000"/>
              <a:defRPr sz="14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SzPct val="100000"/>
              <a:defRPr sz="14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buSzPct val="100000"/>
              <a:defRPr sz="2400"/>
            </a:lvl1pPr>
            <a:lvl2pPr rtl="0">
              <a:spcBef>
                <a:spcPts val="0"/>
              </a:spcBef>
              <a:buSzPct val="100000"/>
              <a:defRPr sz="2400"/>
            </a:lvl2pPr>
            <a:lvl3pPr rtl="0">
              <a:spcBef>
                <a:spcPts val="0"/>
              </a:spcBef>
              <a:buSzPct val="100000"/>
              <a:defRPr sz="2400"/>
            </a:lvl3pPr>
            <a:lvl4pPr rtl="0">
              <a:spcBef>
                <a:spcPts val="0"/>
              </a:spcBef>
              <a:buSzPct val="100000"/>
              <a:defRPr sz="2400"/>
            </a:lvl4pPr>
            <a:lvl5pPr rtl="0">
              <a:spcBef>
                <a:spcPts val="0"/>
              </a:spcBef>
              <a:buSzPct val="100000"/>
              <a:defRPr sz="2400"/>
            </a:lvl5pPr>
            <a:lvl6pPr rtl="0">
              <a:spcBef>
                <a:spcPts val="0"/>
              </a:spcBef>
              <a:buSzPct val="100000"/>
              <a:defRPr sz="2400"/>
            </a:lvl6pPr>
            <a:lvl7pPr rtl="0">
              <a:spcBef>
                <a:spcPts val="0"/>
              </a:spcBef>
              <a:buSzPct val="100000"/>
              <a:defRPr sz="2400"/>
            </a:lvl7pPr>
            <a:lvl8pPr rtl="0">
              <a:spcBef>
                <a:spcPts val="0"/>
              </a:spcBef>
              <a:buSzPct val="100000"/>
              <a:defRPr sz="2400"/>
            </a:lvl8pPr>
            <a:lvl9pPr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SzPct val="100000"/>
              <a:defRPr sz="12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buSzPct val="100000"/>
              <a:defRPr sz="4800"/>
            </a:lvl1pPr>
            <a:lvl2pPr rtl="0">
              <a:spcBef>
                <a:spcPts val="0"/>
              </a:spcBef>
              <a:buSzPct val="100000"/>
              <a:defRPr sz="4800"/>
            </a:lvl2pPr>
            <a:lvl3pPr rtl="0">
              <a:spcBef>
                <a:spcPts val="0"/>
              </a:spcBef>
              <a:buSzPct val="100000"/>
              <a:defRPr sz="4800"/>
            </a:lvl3pPr>
            <a:lvl4pPr rtl="0">
              <a:spcBef>
                <a:spcPts val="0"/>
              </a:spcBef>
              <a:buSzPct val="100000"/>
              <a:defRPr sz="4800"/>
            </a:lvl4pPr>
            <a:lvl5pPr rtl="0">
              <a:spcBef>
                <a:spcPts val="0"/>
              </a:spcBef>
              <a:buSzPct val="100000"/>
              <a:defRPr sz="4800"/>
            </a:lvl5pPr>
            <a:lvl6pPr rtl="0">
              <a:spcBef>
                <a:spcPts val="0"/>
              </a:spcBef>
              <a:buSzPct val="100000"/>
              <a:defRPr sz="4800"/>
            </a:lvl6pPr>
            <a:lvl7pPr rtl="0">
              <a:spcBef>
                <a:spcPts val="0"/>
              </a:spcBef>
              <a:buSzPct val="100000"/>
              <a:defRPr sz="4800"/>
            </a:lvl7pPr>
            <a:lvl8pPr rtl="0">
              <a:spcBef>
                <a:spcPts val="0"/>
              </a:spcBef>
              <a:buSzPct val="100000"/>
              <a:defRPr sz="4800"/>
            </a:lvl8pPr>
            <a:lvl9pPr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buSzPct val="100000"/>
              <a:defRPr sz="4200"/>
            </a:lvl1pPr>
            <a:lvl2pPr algn="ctr" rtl="0">
              <a:spcBef>
                <a:spcPts val="0"/>
              </a:spcBef>
              <a:buSzPct val="100000"/>
              <a:defRPr sz="4200"/>
            </a:lvl2pPr>
            <a:lvl3pPr algn="ctr" rtl="0">
              <a:spcBef>
                <a:spcPts val="0"/>
              </a:spcBef>
              <a:buSzPct val="100000"/>
              <a:defRPr sz="4200"/>
            </a:lvl3pPr>
            <a:lvl4pPr algn="ctr" rtl="0">
              <a:spcBef>
                <a:spcPts val="0"/>
              </a:spcBef>
              <a:buSzPct val="100000"/>
              <a:defRPr sz="4200"/>
            </a:lvl4pPr>
            <a:lvl5pPr algn="ctr" rtl="0">
              <a:spcBef>
                <a:spcPts val="0"/>
              </a:spcBef>
              <a:buSzPct val="100000"/>
              <a:defRPr sz="4200"/>
            </a:lvl5pPr>
            <a:lvl6pPr algn="ctr" rtl="0">
              <a:spcBef>
                <a:spcPts val="0"/>
              </a:spcBef>
              <a:buSzPct val="100000"/>
              <a:defRPr sz="4200"/>
            </a:lvl6pPr>
            <a:lvl7pPr algn="ctr" rtl="0">
              <a:spcBef>
                <a:spcPts val="0"/>
              </a:spcBef>
              <a:buSzPct val="100000"/>
              <a:defRPr sz="4200"/>
            </a:lvl7pPr>
            <a:lvl8pPr algn="ctr" rtl="0">
              <a:spcBef>
                <a:spcPts val="0"/>
              </a:spcBef>
              <a:buSzPct val="100000"/>
              <a:defRPr sz="4200"/>
            </a:lvl8pPr>
            <a:lvl9pPr algn="ctr" rtl="0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news.sciencemag.org/math/2015/11/mathematician-claims-breakthrough-complexity-theory" TargetMode="External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25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chemeClr val="accent3"/>
                </a:solidFill>
              </a:rPr>
              <a:t>One Way Functions	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Chapter 2, Lane-Ogi, Group B</a:t>
            </a:r>
          </a:p>
        </p:txBody>
      </p:sp>
      <p:pic>
        <p:nvPicPr>
          <p:cNvPr id="52" name="Shape 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07014" y="1883900"/>
            <a:ext cx="1436985" cy="19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Shape 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6" y="1883900"/>
            <a:ext cx="1543299" cy="1911206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Shape 54"/>
          <p:cNvSpPr txBox="1"/>
          <p:nvPr/>
        </p:nvSpPr>
        <p:spPr>
          <a:xfrm>
            <a:off x="2909525" y="3626725"/>
            <a:ext cx="2743199" cy="1374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Yang Feng</a:t>
            </a:r>
          </a:p>
          <a:p>
            <a:pPr algn="ctr" rtl="0">
              <a:spcBef>
                <a:spcPts val="0"/>
              </a:spcBef>
              <a:buNone/>
            </a:pPr>
            <a:r>
              <a:rPr lang="en" sz="1600"/>
              <a:t>Anis Zaman</a:t>
            </a:r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Ethan Johnson</a:t>
            </a:r>
          </a:p>
          <a:p>
            <a:pPr algn="ctr" rtl="0">
              <a:spcBef>
                <a:spcPts val="0"/>
              </a:spcBef>
              <a:buNone/>
            </a:pPr>
            <a:r>
              <a:rPr lang="en" sz="1600"/>
              <a:t>Amin Mosayyebzadeh</a:t>
            </a:r>
          </a:p>
          <a:p>
            <a:pPr algn="ctr" rtl="0">
              <a:spcBef>
                <a:spcPts val="0"/>
              </a:spcBef>
              <a:buNone/>
            </a:pPr>
            <a:endParaRPr sz="1600"/>
          </a:p>
          <a:p>
            <a:pPr algn="ctr">
              <a:spcBef>
                <a:spcPts val="0"/>
              </a:spcBef>
              <a:buNone/>
            </a:pPr>
            <a:endParaRPr sz="1600"/>
          </a:p>
        </p:txBody>
      </p:sp>
      <p:sp>
        <p:nvSpPr>
          <p:cNvPr id="55" name="Shape 55"/>
          <p:cNvSpPr txBox="1"/>
          <p:nvPr/>
        </p:nvSpPr>
        <p:spPr>
          <a:xfrm>
            <a:off x="6338525" y="4693525"/>
            <a:ext cx="2835600" cy="422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>
                <a:solidFill>
                  <a:schemeClr val="dk1"/>
                </a:solidFill>
              </a:rPr>
              <a:t>Fall 2015, Midterm II</a:t>
            </a:r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1</a:t>
            </a:fld>
            <a:endParaRPr lang="en"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chemeClr val="accent3"/>
                </a:solidFill>
              </a:rPr>
              <a:t>Things to prove:	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AutoNum type="arabicPeriod"/>
            </a:pPr>
            <a:r>
              <a:rPr lang="en" sz="2000">
                <a:solidFill>
                  <a:srgbClr val="000000"/>
                </a:solidFill>
              </a:rPr>
              <a:t>One-way functions exists if and only if P ≠ NP</a:t>
            </a:r>
          </a:p>
          <a:p>
            <a:pPr marL="914400" lvl="1" indent="-355600" rtl="0">
              <a:spcBef>
                <a:spcPts val="0"/>
              </a:spcBef>
              <a:buClr>
                <a:srgbClr val="000000"/>
              </a:buClr>
              <a:buSzPct val="100000"/>
              <a:buAutoNum type="alphaLcPeriod"/>
            </a:pPr>
            <a:r>
              <a:rPr lang="en" sz="2000" i="1">
                <a:solidFill>
                  <a:srgbClr val="000000"/>
                </a:solidFill>
              </a:rPr>
              <a:t>if: P ≠ NP ⇒ One Way Function Exists </a:t>
            </a:r>
          </a:p>
          <a:p>
            <a:pPr marL="914400" lvl="1" indent="-355600" rtl="0">
              <a:spcBef>
                <a:spcPts val="0"/>
              </a:spcBef>
              <a:buClr>
                <a:srgbClr val="000000"/>
              </a:buClr>
              <a:buSzPct val="100000"/>
              <a:buAutoNum type="alphaLcPeriod"/>
            </a:pPr>
            <a:r>
              <a:rPr lang="en" sz="2000" i="1">
                <a:solidFill>
                  <a:srgbClr val="000000"/>
                </a:solidFill>
              </a:rPr>
              <a:t>only if: One Way Function Exists ⇒ P ≠ NP </a:t>
            </a:r>
          </a:p>
          <a:p>
            <a:pPr rtl="0">
              <a:spcBef>
                <a:spcPts val="0"/>
              </a:spcBef>
              <a:buNone/>
            </a:pPr>
            <a:r>
              <a:rPr lang="en" sz="2000" i="1">
                <a:solidFill>
                  <a:srgbClr val="000000"/>
                </a:solidFill>
              </a:rPr>
              <a:t>2. </a:t>
            </a:r>
            <a:r>
              <a:rPr lang="en" sz="2000">
                <a:solidFill>
                  <a:srgbClr val="000000"/>
                </a:solidFill>
              </a:rPr>
              <a:t>One-to-one one way functions exist if and only if P ≠ UP</a:t>
            </a:r>
          </a:p>
          <a:p>
            <a:pPr marL="914400" lvl="0" indent="-355600" rtl="0">
              <a:spcBef>
                <a:spcPts val="0"/>
              </a:spcBef>
              <a:buClr>
                <a:srgbClr val="000000"/>
              </a:buClr>
              <a:buSzPct val="100000"/>
              <a:buAutoNum type="alphaLcPeriod"/>
            </a:pPr>
            <a:r>
              <a:rPr lang="en" sz="2000" i="1">
                <a:solidFill>
                  <a:srgbClr val="000000"/>
                </a:solidFill>
              </a:rPr>
              <a:t>if : </a:t>
            </a:r>
            <a:r>
              <a:rPr lang="en" sz="2000">
                <a:solidFill>
                  <a:srgbClr val="000000"/>
                </a:solidFill>
              </a:rPr>
              <a:t>P </a:t>
            </a:r>
            <a:r>
              <a:rPr lang="en" sz="2000" i="1">
                <a:solidFill>
                  <a:schemeClr val="dk1"/>
                </a:solidFill>
              </a:rPr>
              <a:t>≠</a:t>
            </a:r>
            <a:r>
              <a:rPr lang="en" sz="2000">
                <a:solidFill>
                  <a:srgbClr val="000000"/>
                </a:solidFill>
              </a:rPr>
              <a:t> UP </a:t>
            </a:r>
            <a:r>
              <a:rPr lang="en" sz="2000" i="1">
                <a:solidFill>
                  <a:srgbClr val="000000"/>
                </a:solidFill>
              </a:rPr>
              <a:t>⇒ </a:t>
            </a:r>
            <a:r>
              <a:rPr lang="en" sz="2000">
                <a:solidFill>
                  <a:srgbClr val="000000"/>
                </a:solidFill>
              </a:rPr>
              <a:t>one-to-one one way functions exist	</a:t>
            </a:r>
          </a:p>
          <a:p>
            <a:pPr marL="914400" lvl="0" indent="-355600" rtl="0">
              <a:spcBef>
                <a:spcPts val="0"/>
              </a:spcBef>
              <a:buClr>
                <a:srgbClr val="000000"/>
              </a:buClr>
              <a:buSzPct val="100000"/>
              <a:buAutoNum type="alphaLcPeriod"/>
            </a:pPr>
            <a:r>
              <a:rPr lang="en" sz="2000" i="1">
                <a:solidFill>
                  <a:srgbClr val="000000"/>
                </a:solidFill>
              </a:rPr>
              <a:t>only if : </a:t>
            </a:r>
            <a:r>
              <a:rPr lang="en" sz="2000">
                <a:solidFill>
                  <a:srgbClr val="000000"/>
                </a:solidFill>
              </a:rPr>
              <a:t>One-to-one one way functions exist </a:t>
            </a:r>
            <a:r>
              <a:rPr lang="en" sz="2000" i="1">
                <a:solidFill>
                  <a:srgbClr val="000000"/>
                </a:solidFill>
              </a:rPr>
              <a:t>⇒ </a:t>
            </a:r>
            <a:r>
              <a:rPr lang="en" sz="2000">
                <a:solidFill>
                  <a:srgbClr val="000000"/>
                </a:solidFill>
              </a:rPr>
              <a:t>P </a:t>
            </a:r>
            <a:r>
              <a:rPr lang="en" sz="2000" i="1">
                <a:solidFill>
                  <a:schemeClr val="dk1"/>
                </a:solidFill>
              </a:rPr>
              <a:t>≠ </a:t>
            </a:r>
            <a:r>
              <a:rPr lang="en" sz="2000">
                <a:solidFill>
                  <a:srgbClr val="000000"/>
                </a:solidFill>
              </a:rPr>
              <a:t>UP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10</a:t>
            </a:fld>
            <a:endParaRPr lang="en"/>
          </a:p>
        </p:txBody>
      </p:sp>
    </p:spTree>
  </p:cSld>
  <p:clrMapOvr>
    <a:masterClrMapping/>
  </p:clrMapOvr>
  <p:transition spd="slow">
    <p:cut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If direction ⇐</a:t>
            </a:r>
          </a:p>
        </p:txBody>
      </p:sp>
      <p:sp>
        <p:nvSpPr>
          <p:cNvPr id="365" name="Shape 365"/>
          <p:cNvSpPr txBox="1">
            <a:spLocks noGrp="1"/>
          </p:cNvSpPr>
          <p:nvPr>
            <p:ph type="body" idx="1"/>
          </p:nvPr>
        </p:nvSpPr>
        <p:spPr>
          <a:xfrm>
            <a:off x="377825" y="1582200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f(f(z,z'), z")                          =                              f(z,f(z', z"))</a:t>
            </a:r>
          </a:p>
        </p:txBody>
      </p:sp>
      <p:sp>
        <p:nvSpPr>
          <p:cNvPr id="366" name="Shape 366"/>
          <p:cNvSpPr/>
          <p:nvPr/>
        </p:nvSpPr>
        <p:spPr>
          <a:xfrm>
            <a:off x="304375" y="2565150"/>
            <a:ext cx="866100" cy="264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〈</a:t>
            </a:r>
            <a:r>
              <a:rPr lang="en"/>
              <a:t>t,t1</a:t>
            </a:r>
            <a:r>
              <a:rPr lang="en">
                <a:solidFill>
                  <a:schemeClr val="dk1"/>
                </a:solidFill>
              </a:rPr>
              <a:t>〉</a:t>
            </a:r>
          </a:p>
        </p:txBody>
      </p:sp>
      <p:cxnSp>
        <p:nvCxnSpPr>
          <p:cNvPr id="367" name="Shape 367"/>
          <p:cNvCxnSpPr>
            <a:endCxn id="366" idx="0"/>
          </p:cNvCxnSpPr>
          <p:nvPr/>
        </p:nvCxnSpPr>
        <p:spPr>
          <a:xfrm flipH="1">
            <a:off x="737425" y="1910550"/>
            <a:ext cx="1130400" cy="654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68" name="Shape 368"/>
          <p:cNvSpPr txBox="1"/>
          <p:nvPr/>
        </p:nvSpPr>
        <p:spPr>
          <a:xfrm>
            <a:off x="66125" y="1969249"/>
            <a:ext cx="1871100" cy="410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first part not all equal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69" name="Shape 369"/>
          <p:cNvCxnSpPr/>
          <p:nvPr/>
        </p:nvCxnSpPr>
        <p:spPr>
          <a:xfrm>
            <a:off x="2505650" y="1963525"/>
            <a:ext cx="1011599" cy="542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70" name="Shape 370"/>
          <p:cNvSpPr txBox="1"/>
          <p:nvPr/>
        </p:nvSpPr>
        <p:spPr>
          <a:xfrm>
            <a:off x="2254400" y="2032574"/>
            <a:ext cx="1871100" cy="410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first part all equal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71" name="Shape 371"/>
          <p:cNvSpPr/>
          <p:nvPr/>
        </p:nvSpPr>
        <p:spPr>
          <a:xfrm>
            <a:off x="3292375" y="2532075"/>
            <a:ext cx="548699" cy="264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372" name="Shape 372"/>
          <p:cNvCxnSpPr/>
          <p:nvPr/>
        </p:nvCxnSpPr>
        <p:spPr>
          <a:xfrm flipH="1">
            <a:off x="2611399" y="2816350"/>
            <a:ext cx="687600" cy="30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73" name="Shape 373"/>
          <p:cNvCxnSpPr>
            <a:stCxn id="371" idx="2"/>
          </p:cNvCxnSpPr>
          <p:nvPr/>
        </p:nvCxnSpPr>
        <p:spPr>
          <a:xfrm flipH="1">
            <a:off x="3556824" y="2796675"/>
            <a:ext cx="9900" cy="687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74" name="Shape 374"/>
          <p:cNvCxnSpPr/>
          <p:nvPr/>
        </p:nvCxnSpPr>
        <p:spPr>
          <a:xfrm>
            <a:off x="3854325" y="2803150"/>
            <a:ext cx="746999" cy="30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75" name="Shape 375"/>
          <p:cNvSpPr txBox="1"/>
          <p:nvPr/>
        </p:nvSpPr>
        <p:spPr>
          <a:xfrm>
            <a:off x="2505650" y="2796125"/>
            <a:ext cx="1176900" cy="410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0,1 legal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76" name="Shape 376"/>
          <p:cNvSpPr txBox="1"/>
          <p:nvPr/>
        </p:nvSpPr>
        <p:spPr>
          <a:xfrm>
            <a:off x="3213400" y="3021700"/>
            <a:ext cx="1176900" cy="410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2 legal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77" name="Shape 377"/>
          <p:cNvSpPr txBox="1"/>
          <p:nvPr/>
        </p:nvSpPr>
        <p:spPr>
          <a:xfrm>
            <a:off x="3921125" y="2651375"/>
            <a:ext cx="1176900" cy="410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3 legal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78" name="Shape 378"/>
          <p:cNvSpPr/>
          <p:nvPr/>
        </p:nvSpPr>
        <p:spPr>
          <a:xfrm>
            <a:off x="1970625" y="3094750"/>
            <a:ext cx="866100" cy="264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〈</a:t>
            </a:r>
            <a:r>
              <a:rPr lang="en"/>
              <a:t>t,t1</a:t>
            </a:r>
            <a:r>
              <a:rPr lang="en">
                <a:solidFill>
                  <a:schemeClr val="dk1"/>
                </a:solidFill>
              </a:rPr>
              <a:t>〉</a:t>
            </a:r>
          </a:p>
        </p:txBody>
      </p:sp>
      <p:sp>
        <p:nvSpPr>
          <p:cNvPr id="379" name="Shape 379"/>
          <p:cNvSpPr/>
          <p:nvPr/>
        </p:nvSpPr>
        <p:spPr>
          <a:xfrm>
            <a:off x="3292375" y="3497325"/>
            <a:ext cx="548699" cy="264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380" name="Shape 380"/>
          <p:cNvCxnSpPr/>
          <p:nvPr/>
        </p:nvCxnSpPr>
        <p:spPr>
          <a:xfrm flipH="1">
            <a:off x="2386624" y="3774975"/>
            <a:ext cx="866100" cy="806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81" name="Shape 381"/>
          <p:cNvSpPr txBox="1"/>
          <p:nvPr/>
        </p:nvSpPr>
        <p:spPr>
          <a:xfrm>
            <a:off x="2102375" y="3826850"/>
            <a:ext cx="1676100" cy="410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Third is not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〈first(z),first(z)〉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82" name="Shape 382"/>
          <p:cNvSpPr/>
          <p:nvPr/>
        </p:nvSpPr>
        <p:spPr>
          <a:xfrm>
            <a:off x="4046050" y="4581675"/>
            <a:ext cx="1639500" cy="264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〈first(z),first(z)〉</a:t>
            </a:r>
          </a:p>
        </p:txBody>
      </p:sp>
      <p:cxnSp>
        <p:nvCxnSpPr>
          <p:cNvPr id="383" name="Shape 383"/>
          <p:cNvCxnSpPr/>
          <p:nvPr/>
        </p:nvCxnSpPr>
        <p:spPr>
          <a:xfrm>
            <a:off x="3854325" y="3834675"/>
            <a:ext cx="1070700" cy="687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84" name="Shape 384"/>
          <p:cNvSpPr txBox="1"/>
          <p:nvPr/>
        </p:nvSpPr>
        <p:spPr>
          <a:xfrm>
            <a:off x="3671525" y="3972975"/>
            <a:ext cx="1676100" cy="410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Third is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〈first(z),first(z)〉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85" name="Shape 385"/>
          <p:cNvSpPr/>
          <p:nvPr/>
        </p:nvSpPr>
        <p:spPr>
          <a:xfrm>
            <a:off x="1884175" y="4622275"/>
            <a:ext cx="787499" cy="264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〈</a:t>
            </a:r>
            <a:r>
              <a:rPr lang="en"/>
              <a:t>t,t1</a:t>
            </a:r>
            <a:r>
              <a:rPr lang="en">
                <a:solidFill>
                  <a:schemeClr val="dk1"/>
                </a:solidFill>
              </a:rPr>
              <a:t>〉</a:t>
            </a:r>
          </a:p>
        </p:txBody>
      </p:sp>
      <p:sp>
        <p:nvSpPr>
          <p:cNvPr id="386" name="Shape 386"/>
          <p:cNvSpPr/>
          <p:nvPr/>
        </p:nvSpPr>
        <p:spPr>
          <a:xfrm>
            <a:off x="4489350" y="3158100"/>
            <a:ext cx="1275599" cy="233399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〈first(z),q〉</a:t>
            </a:r>
          </a:p>
        </p:txBody>
      </p:sp>
      <p:sp>
        <p:nvSpPr>
          <p:cNvPr id="387" name="Shape 387"/>
          <p:cNvSpPr txBox="1"/>
          <p:nvPr/>
        </p:nvSpPr>
        <p:spPr>
          <a:xfrm>
            <a:off x="377825" y="1118150"/>
            <a:ext cx="6254100" cy="36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We say a string a is legal if </a:t>
            </a:r>
          </a:p>
        </p:txBody>
      </p:sp>
      <p:pic>
        <p:nvPicPr>
          <p:cNvPr id="388" name="Shape 3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2725" y="967550"/>
            <a:ext cx="3532025" cy="388225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Shape 38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100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56130945"/>
      </p:ext>
    </p:extLst>
  </p:cSld>
  <p:clrMapOvr>
    <a:masterClrMapping/>
  </p:clrMapOvr>
  <p:transition spd="slow">
    <p:cut/>
  </p:transition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If direction ⇐</a:t>
            </a:r>
          </a:p>
        </p:txBody>
      </p:sp>
      <p:sp>
        <p:nvSpPr>
          <p:cNvPr id="395" name="Shape 39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z=〈x,w〉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/>
              <a:t>z’=〈x,w’〉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/>
              <a:t>z’’=〈x,w’’〉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if w is witness, and w’, w’’ are not,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f(z,z’)=〈x,x〉or 〈t,t1〉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f(〈x,x〉,z’’) = 〈t,t1〉</a:t>
            </a:r>
          </a:p>
          <a:p>
            <a:pPr lvl="0" algn="ctr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96" name="Shape 39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101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89423369"/>
      </p:ext>
    </p:extLst>
  </p:cSld>
  <p:clrMapOvr>
    <a:masterClrMapping/>
  </p:clrMapOvr>
  <p:transition spd="slow">
    <p:cut/>
  </p:transition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If direction ⇐</a:t>
            </a:r>
          </a:p>
        </p:txBody>
      </p:sp>
      <p:sp>
        <p:nvSpPr>
          <p:cNvPr id="402" name="Shape 402"/>
          <p:cNvSpPr txBox="1">
            <a:spLocks noGrp="1"/>
          </p:cNvSpPr>
          <p:nvPr>
            <p:ph type="body" idx="1"/>
          </p:nvPr>
        </p:nvSpPr>
        <p:spPr>
          <a:xfrm>
            <a:off x="377825" y="1582200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f(f(z,z'), z")                          =                              f(z,f(z', z"))</a:t>
            </a:r>
          </a:p>
        </p:txBody>
      </p:sp>
      <p:sp>
        <p:nvSpPr>
          <p:cNvPr id="403" name="Shape 403"/>
          <p:cNvSpPr/>
          <p:nvPr/>
        </p:nvSpPr>
        <p:spPr>
          <a:xfrm>
            <a:off x="304375" y="2565150"/>
            <a:ext cx="866100" cy="264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〈</a:t>
            </a:r>
            <a:r>
              <a:rPr lang="en"/>
              <a:t>t,t1</a:t>
            </a:r>
            <a:r>
              <a:rPr lang="en">
                <a:solidFill>
                  <a:schemeClr val="dk1"/>
                </a:solidFill>
              </a:rPr>
              <a:t>〉</a:t>
            </a:r>
          </a:p>
        </p:txBody>
      </p:sp>
      <p:cxnSp>
        <p:nvCxnSpPr>
          <p:cNvPr id="404" name="Shape 404"/>
          <p:cNvCxnSpPr>
            <a:endCxn id="403" idx="0"/>
          </p:cNvCxnSpPr>
          <p:nvPr/>
        </p:nvCxnSpPr>
        <p:spPr>
          <a:xfrm flipH="1">
            <a:off x="737425" y="1910550"/>
            <a:ext cx="1130400" cy="654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405" name="Shape 405"/>
          <p:cNvSpPr txBox="1"/>
          <p:nvPr/>
        </p:nvSpPr>
        <p:spPr>
          <a:xfrm>
            <a:off x="66125" y="1969249"/>
            <a:ext cx="1871100" cy="410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first part not all equal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06" name="Shape 406"/>
          <p:cNvCxnSpPr/>
          <p:nvPr/>
        </p:nvCxnSpPr>
        <p:spPr>
          <a:xfrm>
            <a:off x="2505650" y="1963525"/>
            <a:ext cx="1011599" cy="542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407" name="Shape 407"/>
          <p:cNvSpPr txBox="1"/>
          <p:nvPr/>
        </p:nvSpPr>
        <p:spPr>
          <a:xfrm>
            <a:off x="2254400" y="2032574"/>
            <a:ext cx="1871100" cy="410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first part all equal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08" name="Shape 408"/>
          <p:cNvSpPr/>
          <p:nvPr/>
        </p:nvSpPr>
        <p:spPr>
          <a:xfrm>
            <a:off x="3292375" y="2532075"/>
            <a:ext cx="548699" cy="264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409" name="Shape 409"/>
          <p:cNvCxnSpPr/>
          <p:nvPr/>
        </p:nvCxnSpPr>
        <p:spPr>
          <a:xfrm flipH="1">
            <a:off x="2611399" y="2816350"/>
            <a:ext cx="687600" cy="30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10" name="Shape 410"/>
          <p:cNvCxnSpPr>
            <a:stCxn id="408" idx="2"/>
          </p:cNvCxnSpPr>
          <p:nvPr/>
        </p:nvCxnSpPr>
        <p:spPr>
          <a:xfrm flipH="1">
            <a:off x="3556824" y="2796675"/>
            <a:ext cx="9900" cy="687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11" name="Shape 411"/>
          <p:cNvCxnSpPr/>
          <p:nvPr/>
        </p:nvCxnSpPr>
        <p:spPr>
          <a:xfrm>
            <a:off x="3854325" y="2803150"/>
            <a:ext cx="746999" cy="30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412" name="Shape 412"/>
          <p:cNvSpPr txBox="1"/>
          <p:nvPr/>
        </p:nvSpPr>
        <p:spPr>
          <a:xfrm>
            <a:off x="2505650" y="2796125"/>
            <a:ext cx="1176900" cy="410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0,1 legal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13" name="Shape 413"/>
          <p:cNvSpPr txBox="1"/>
          <p:nvPr/>
        </p:nvSpPr>
        <p:spPr>
          <a:xfrm>
            <a:off x="3213400" y="3021700"/>
            <a:ext cx="1176900" cy="410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2 legal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14" name="Shape 414"/>
          <p:cNvSpPr txBox="1"/>
          <p:nvPr/>
        </p:nvSpPr>
        <p:spPr>
          <a:xfrm>
            <a:off x="3921125" y="2651375"/>
            <a:ext cx="1176900" cy="410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3 legal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15" name="Shape 415"/>
          <p:cNvSpPr/>
          <p:nvPr/>
        </p:nvSpPr>
        <p:spPr>
          <a:xfrm>
            <a:off x="1970625" y="3094750"/>
            <a:ext cx="866100" cy="264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〈</a:t>
            </a:r>
            <a:r>
              <a:rPr lang="en"/>
              <a:t>t,t1</a:t>
            </a:r>
            <a:r>
              <a:rPr lang="en">
                <a:solidFill>
                  <a:schemeClr val="dk1"/>
                </a:solidFill>
              </a:rPr>
              <a:t>〉</a:t>
            </a:r>
          </a:p>
        </p:txBody>
      </p:sp>
      <p:sp>
        <p:nvSpPr>
          <p:cNvPr id="416" name="Shape 416"/>
          <p:cNvSpPr/>
          <p:nvPr/>
        </p:nvSpPr>
        <p:spPr>
          <a:xfrm>
            <a:off x="3292375" y="3497325"/>
            <a:ext cx="548699" cy="264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417" name="Shape 417"/>
          <p:cNvCxnSpPr/>
          <p:nvPr/>
        </p:nvCxnSpPr>
        <p:spPr>
          <a:xfrm flipH="1">
            <a:off x="2386624" y="3774975"/>
            <a:ext cx="866100" cy="806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418" name="Shape 418"/>
          <p:cNvSpPr txBox="1"/>
          <p:nvPr/>
        </p:nvSpPr>
        <p:spPr>
          <a:xfrm>
            <a:off x="2102375" y="3826850"/>
            <a:ext cx="1676100" cy="410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Third is not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〈first(z),first(z)〉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19" name="Shape 419"/>
          <p:cNvSpPr/>
          <p:nvPr/>
        </p:nvSpPr>
        <p:spPr>
          <a:xfrm>
            <a:off x="4046050" y="4581675"/>
            <a:ext cx="1639500" cy="264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〈first(z),first(z)〉</a:t>
            </a:r>
          </a:p>
        </p:txBody>
      </p:sp>
      <p:cxnSp>
        <p:nvCxnSpPr>
          <p:cNvPr id="420" name="Shape 420"/>
          <p:cNvCxnSpPr/>
          <p:nvPr/>
        </p:nvCxnSpPr>
        <p:spPr>
          <a:xfrm>
            <a:off x="3854325" y="3834675"/>
            <a:ext cx="1070700" cy="687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421" name="Shape 421"/>
          <p:cNvSpPr txBox="1"/>
          <p:nvPr/>
        </p:nvSpPr>
        <p:spPr>
          <a:xfrm>
            <a:off x="3671525" y="3972975"/>
            <a:ext cx="1676100" cy="410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Third is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〈first(z),first(z)〉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22" name="Shape 422"/>
          <p:cNvSpPr/>
          <p:nvPr/>
        </p:nvSpPr>
        <p:spPr>
          <a:xfrm>
            <a:off x="1884175" y="4622275"/>
            <a:ext cx="787499" cy="264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〈</a:t>
            </a:r>
            <a:r>
              <a:rPr lang="en"/>
              <a:t>t,t1</a:t>
            </a:r>
            <a:r>
              <a:rPr lang="en">
                <a:solidFill>
                  <a:schemeClr val="dk1"/>
                </a:solidFill>
              </a:rPr>
              <a:t>〉</a:t>
            </a:r>
          </a:p>
        </p:txBody>
      </p:sp>
      <p:sp>
        <p:nvSpPr>
          <p:cNvPr id="423" name="Shape 423"/>
          <p:cNvSpPr/>
          <p:nvPr/>
        </p:nvSpPr>
        <p:spPr>
          <a:xfrm>
            <a:off x="4489350" y="3158100"/>
            <a:ext cx="1275599" cy="233399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〈first(z),q〉</a:t>
            </a:r>
          </a:p>
        </p:txBody>
      </p:sp>
      <p:sp>
        <p:nvSpPr>
          <p:cNvPr id="424" name="Shape 424"/>
          <p:cNvSpPr txBox="1"/>
          <p:nvPr/>
        </p:nvSpPr>
        <p:spPr>
          <a:xfrm>
            <a:off x="377825" y="1118150"/>
            <a:ext cx="6254100" cy="36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We say a string a is legal if </a:t>
            </a:r>
          </a:p>
        </p:txBody>
      </p:sp>
      <p:pic>
        <p:nvPicPr>
          <p:cNvPr id="425" name="Shape 4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2725" y="967550"/>
            <a:ext cx="3532025" cy="388225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Shape 42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102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10685292"/>
      </p:ext>
    </p:extLst>
  </p:cSld>
  <p:clrMapOvr>
    <a:masterClrMapping/>
  </p:clrMapOvr>
  <p:transition spd="slow">
    <p:cut/>
  </p:transition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If direction ⇐</a:t>
            </a:r>
          </a:p>
        </p:txBody>
      </p:sp>
      <p:sp>
        <p:nvSpPr>
          <p:cNvPr id="432" name="Shape 4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z=〈x,w〉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/>
              <a:t>z’=〈x,w’〉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/>
              <a:t>z’’=〈x,w’’〉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if w,w’ are witnesses,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w’’=x, f(z,z’)=〈x,min(w,w’)〉 f(z’’,〈x,min(w,w’)〉) =〈x,x〉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w’’≠x, f(z’,z’’) =〈t,t1〉		           </a:t>
            </a:r>
          </a:p>
          <a:p>
            <a:pPr lvl="0" algn="ctr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33" name="Shape 43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103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10898322"/>
      </p:ext>
    </p:extLst>
  </p:cSld>
  <p:clrMapOvr>
    <a:masterClrMapping/>
  </p:clrMapOvr>
  <p:transition spd="slow">
    <p:cut/>
  </p:transition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If direction ⇐</a:t>
            </a:r>
          </a:p>
        </p:txBody>
      </p:sp>
      <p:sp>
        <p:nvSpPr>
          <p:cNvPr id="439" name="Shape 439"/>
          <p:cNvSpPr txBox="1">
            <a:spLocks noGrp="1"/>
          </p:cNvSpPr>
          <p:nvPr>
            <p:ph type="body" idx="1"/>
          </p:nvPr>
        </p:nvSpPr>
        <p:spPr>
          <a:xfrm>
            <a:off x="377825" y="1582200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f(f(z,z'), z")                          =                              f(z,f(z', z"))</a:t>
            </a:r>
          </a:p>
        </p:txBody>
      </p:sp>
      <p:sp>
        <p:nvSpPr>
          <p:cNvPr id="440" name="Shape 440"/>
          <p:cNvSpPr/>
          <p:nvPr/>
        </p:nvSpPr>
        <p:spPr>
          <a:xfrm>
            <a:off x="304375" y="2565150"/>
            <a:ext cx="866100" cy="264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〈</a:t>
            </a:r>
            <a:r>
              <a:rPr lang="en"/>
              <a:t>t,t1</a:t>
            </a:r>
            <a:r>
              <a:rPr lang="en">
                <a:solidFill>
                  <a:schemeClr val="dk1"/>
                </a:solidFill>
              </a:rPr>
              <a:t>〉</a:t>
            </a:r>
          </a:p>
        </p:txBody>
      </p:sp>
      <p:cxnSp>
        <p:nvCxnSpPr>
          <p:cNvPr id="441" name="Shape 441"/>
          <p:cNvCxnSpPr>
            <a:endCxn id="440" idx="0"/>
          </p:cNvCxnSpPr>
          <p:nvPr/>
        </p:nvCxnSpPr>
        <p:spPr>
          <a:xfrm flipH="1">
            <a:off x="737425" y="1910550"/>
            <a:ext cx="1130400" cy="654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442" name="Shape 442"/>
          <p:cNvSpPr txBox="1"/>
          <p:nvPr/>
        </p:nvSpPr>
        <p:spPr>
          <a:xfrm>
            <a:off x="66125" y="1969249"/>
            <a:ext cx="1871100" cy="410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first part not all equal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43" name="Shape 443"/>
          <p:cNvCxnSpPr/>
          <p:nvPr/>
        </p:nvCxnSpPr>
        <p:spPr>
          <a:xfrm>
            <a:off x="2505650" y="1963525"/>
            <a:ext cx="1011599" cy="542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444" name="Shape 444"/>
          <p:cNvSpPr txBox="1"/>
          <p:nvPr/>
        </p:nvSpPr>
        <p:spPr>
          <a:xfrm>
            <a:off x="2254400" y="2032574"/>
            <a:ext cx="1871100" cy="410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first part all equal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45" name="Shape 445"/>
          <p:cNvSpPr/>
          <p:nvPr/>
        </p:nvSpPr>
        <p:spPr>
          <a:xfrm>
            <a:off x="3292375" y="2532075"/>
            <a:ext cx="548699" cy="264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446" name="Shape 446"/>
          <p:cNvCxnSpPr/>
          <p:nvPr/>
        </p:nvCxnSpPr>
        <p:spPr>
          <a:xfrm flipH="1">
            <a:off x="2611399" y="2816350"/>
            <a:ext cx="687600" cy="30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47" name="Shape 447"/>
          <p:cNvCxnSpPr>
            <a:stCxn id="445" idx="2"/>
          </p:cNvCxnSpPr>
          <p:nvPr/>
        </p:nvCxnSpPr>
        <p:spPr>
          <a:xfrm flipH="1">
            <a:off x="3556824" y="2796675"/>
            <a:ext cx="9900" cy="687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48" name="Shape 448"/>
          <p:cNvCxnSpPr/>
          <p:nvPr/>
        </p:nvCxnSpPr>
        <p:spPr>
          <a:xfrm>
            <a:off x="3854325" y="2803150"/>
            <a:ext cx="746999" cy="30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449" name="Shape 449"/>
          <p:cNvSpPr txBox="1"/>
          <p:nvPr/>
        </p:nvSpPr>
        <p:spPr>
          <a:xfrm>
            <a:off x="2505650" y="2796125"/>
            <a:ext cx="1176900" cy="410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0,1 legal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50" name="Shape 450"/>
          <p:cNvSpPr txBox="1"/>
          <p:nvPr/>
        </p:nvSpPr>
        <p:spPr>
          <a:xfrm>
            <a:off x="3213400" y="3021700"/>
            <a:ext cx="1176900" cy="410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2 legal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51" name="Shape 451"/>
          <p:cNvSpPr txBox="1"/>
          <p:nvPr/>
        </p:nvSpPr>
        <p:spPr>
          <a:xfrm>
            <a:off x="3921125" y="2651375"/>
            <a:ext cx="1176900" cy="410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3 legal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52" name="Shape 452"/>
          <p:cNvSpPr/>
          <p:nvPr/>
        </p:nvSpPr>
        <p:spPr>
          <a:xfrm>
            <a:off x="1970625" y="3094750"/>
            <a:ext cx="866100" cy="264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〈</a:t>
            </a:r>
            <a:r>
              <a:rPr lang="en"/>
              <a:t>t,t1</a:t>
            </a:r>
            <a:r>
              <a:rPr lang="en">
                <a:solidFill>
                  <a:schemeClr val="dk1"/>
                </a:solidFill>
              </a:rPr>
              <a:t>〉</a:t>
            </a:r>
          </a:p>
        </p:txBody>
      </p:sp>
      <p:sp>
        <p:nvSpPr>
          <p:cNvPr id="453" name="Shape 453"/>
          <p:cNvSpPr/>
          <p:nvPr/>
        </p:nvSpPr>
        <p:spPr>
          <a:xfrm>
            <a:off x="3292375" y="3497325"/>
            <a:ext cx="548699" cy="264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454" name="Shape 454"/>
          <p:cNvCxnSpPr/>
          <p:nvPr/>
        </p:nvCxnSpPr>
        <p:spPr>
          <a:xfrm flipH="1">
            <a:off x="2386624" y="3774975"/>
            <a:ext cx="866100" cy="806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455" name="Shape 455"/>
          <p:cNvSpPr txBox="1"/>
          <p:nvPr/>
        </p:nvSpPr>
        <p:spPr>
          <a:xfrm>
            <a:off x="2102375" y="3826850"/>
            <a:ext cx="1676100" cy="410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Third is not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〈first(z),first(z)〉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56" name="Shape 456"/>
          <p:cNvSpPr/>
          <p:nvPr/>
        </p:nvSpPr>
        <p:spPr>
          <a:xfrm>
            <a:off x="4046050" y="4581675"/>
            <a:ext cx="1639500" cy="264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〈first(z),first(z)〉</a:t>
            </a:r>
          </a:p>
        </p:txBody>
      </p:sp>
      <p:cxnSp>
        <p:nvCxnSpPr>
          <p:cNvPr id="457" name="Shape 457"/>
          <p:cNvCxnSpPr/>
          <p:nvPr/>
        </p:nvCxnSpPr>
        <p:spPr>
          <a:xfrm>
            <a:off x="3854325" y="3834675"/>
            <a:ext cx="1070700" cy="687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458" name="Shape 458"/>
          <p:cNvSpPr txBox="1"/>
          <p:nvPr/>
        </p:nvSpPr>
        <p:spPr>
          <a:xfrm>
            <a:off x="3671525" y="3972975"/>
            <a:ext cx="1676100" cy="410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Third is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〈first(z),first(z)〉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59" name="Shape 459"/>
          <p:cNvSpPr/>
          <p:nvPr/>
        </p:nvSpPr>
        <p:spPr>
          <a:xfrm>
            <a:off x="1884175" y="4622275"/>
            <a:ext cx="787499" cy="264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〈</a:t>
            </a:r>
            <a:r>
              <a:rPr lang="en"/>
              <a:t>t,t1</a:t>
            </a:r>
            <a:r>
              <a:rPr lang="en">
                <a:solidFill>
                  <a:schemeClr val="dk1"/>
                </a:solidFill>
              </a:rPr>
              <a:t>〉</a:t>
            </a:r>
          </a:p>
        </p:txBody>
      </p:sp>
      <p:sp>
        <p:nvSpPr>
          <p:cNvPr id="460" name="Shape 460"/>
          <p:cNvSpPr/>
          <p:nvPr/>
        </p:nvSpPr>
        <p:spPr>
          <a:xfrm>
            <a:off x="4489350" y="3158100"/>
            <a:ext cx="1275599" cy="233399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〈first(z),q〉</a:t>
            </a:r>
          </a:p>
        </p:txBody>
      </p:sp>
      <p:sp>
        <p:nvSpPr>
          <p:cNvPr id="461" name="Shape 461"/>
          <p:cNvSpPr txBox="1"/>
          <p:nvPr/>
        </p:nvSpPr>
        <p:spPr>
          <a:xfrm>
            <a:off x="377825" y="1118150"/>
            <a:ext cx="6254100" cy="36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We say a string a is legal if </a:t>
            </a:r>
          </a:p>
        </p:txBody>
      </p:sp>
      <p:pic>
        <p:nvPicPr>
          <p:cNvPr id="462" name="Shape 4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2725" y="967550"/>
            <a:ext cx="3532025" cy="388225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Shape 46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104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69177328"/>
      </p:ext>
    </p:extLst>
  </p:cSld>
  <p:clrMapOvr>
    <a:masterClrMapping/>
  </p:clrMapOvr>
  <p:transition spd="slow">
    <p:cut/>
  </p:transition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If direction ⇐</a:t>
            </a:r>
          </a:p>
        </p:txBody>
      </p:sp>
      <p:sp>
        <p:nvSpPr>
          <p:cNvPr id="469" name="Shape 46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z=〈x,w〉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/>
              <a:t>z’=〈x,w’〉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/>
              <a:t>z’’=〈x,w’’〉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if w,w’, w’’ are witnesses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f(z,z’)=〈x,min(w,w’)〉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f(x,min(w,w’),z’’) = 〈x,min(w,w’,w’’)〉</a:t>
            </a:r>
          </a:p>
          <a:p>
            <a:pPr lvl="0" algn="ctr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70" name="Shape 47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105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25476376"/>
      </p:ext>
    </p:extLst>
  </p:cSld>
  <p:clrMapOvr>
    <a:masterClrMapping/>
  </p:clrMapOvr>
  <p:transition spd="slow">
    <p:cut/>
  </p:transition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" name="Shape 4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25" y="1042612"/>
            <a:ext cx="4191499" cy="316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Shape 4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7275" y="1093871"/>
            <a:ext cx="4796732" cy="3066174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Shape 477"/>
          <p:cNvSpPr txBox="1"/>
          <p:nvPr/>
        </p:nvSpPr>
        <p:spPr>
          <a:xfrm>
            <a:off x="615150" y="4191600"/>
            <a:ext cx="7913700" cy="951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http://news.sciencemag.org/math/2015/11/mathematician-claims-breakthrough-complexity-theory</a:t>
            </a:r>
          </a:p>
        </p:txBody>
      </p:sp>
      <p:sp>
        <p:nvSpPr>
          <p:cNvPr id="478" name="Shape 47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106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95501679"/>
      </p:ext>
    </p:extLst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i="1">
                <a:solidFill>
                  <a:schemeClr val="accent3"/>
                </a:solidFill>
              </a:rPr>
              <a:t>1(a) if: P ≠ NP ⇒ One Way Function Exists 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i="1">
              <a:solidFill>
                <a:schemeClr val="accent3"/>
              </a:solidFill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2000"/>
              <a:t>Assume P </a:t>
            </a:r>
            <a:r>
              <a:rPr lang="en" sz="2000" i="1">
                <a:solidFill>
                  <a:srgbClr val="000000"/>
                </a:solidFill>
              </a:rPr>
              <a:t>≠ </a:t>
            </a:r>
            <a:r>
              <a:rPr lang="en" sz="2000"/>
              <a:t>NP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2000"/>
              <a:t>Let A ∈ NP - P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2000"/>
              <a:t>∃ a </a:t>
            </a:r>
            <a:r>
              <a:rPr lang="en" sz="2000" i="1"/>
              <a:t>NPTM</a:t>
            </a:r>
            <a:r>
              <a:rPr lang="en" sz="2000"/>
              <a:t>, </a:t>
            </a:r>
            <a:r>
              <a:rPr lang="en" sz="2000" b="1" i="1"/>
              <a:t>N</a:t>
            </a:r>
            <a:r>
              <a:rPr lang="en" sz="2000"/>
              <a:t> such that </a:t>
            </a:r>
            <a:r>
              <a:rPr lang="en" sz="2000" b="1" i="1"/>
              <a:t>L(N) = A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11</a:t>
            </a:fld>
            <a:endParaRPr lang="en"/>
          </a:p>
        </p:txBody>
      </p:sp>
      <p:sp>
        <p:nvSpPr>
          <p:cNvPr id="148" name="Shape 148"/>
          <p:cNvSpPr/>
          <p:nvPr/>
        </p:nvSpPr>
        <p:spPr>
          <a:xfrm>
            <a:off x="311699" y="3032074"/>
            <a:ext cx="4771656" cy="1326132"/>
          </a:xfrm>
          <a:prstGeom prst="cloud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Goal: Find a one way function </a:t>
            </a:r>
            <a:r>
              <a:rPr lang="en" sz="1800" b="1" i="1">
                <a:solidFill>
                  <a:srgbClr val="FF0000"/>
                </a:solidFill>
              </a:rPr>
              <a:t>f 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Shape 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3537" y="2874875"/>
            <a:ext cx="1746175" cy="1113099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 i="1">
                <a:solidFill>
                  <a:schemeClr val="accent3"/>
                </a:solidFill>
              </a:rPr>
              <a:t>1(a) if: P ≠ NP ⇒ One Way Function Exists ...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Arial"/>
              <a:buNone/>
            </a:pPr>
            <a:endParaRPr i="1">
              <a:solidFill>
                <a:schemeClr val="accent3"/>
              </a:solidFill>
            </a:endParaRP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2400" i="1"/>
              <a:t>Quest for the magical </a:t>
            </a:r>
            <a:r>
              <a:rPr lang="en" sz="2400" b="1" i="1"/>
              <a:t>f: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2000"/>
              <a:t>Assume some standard nice pairing function </a:t>
            </a:r>
            <a:r>
              <a:rPr lang="en" sz="2000" b="1" i="1"/>
              <a:t>&lt; </a:t>
            </a:r>
            <a:r>
              <a:rPr lang="en" sz="2000"/>
              <a:t>•, • </a:t>
            </a:r>
            <a:r>
              <a:rPr lang="en" sz="2000" b="1" i="1"/>
              <a:t>&gt; </a:t>
            </a:r>
            <a:r>
              <a:rPr lang="en" sz="2000"/>
              <a:t>:</a:t>
            </a:r>
            <a:r>
              <a:rPr lang="en" sz="2000" i="1"/>
              <a:t> </a:t>
            </a:r>
          </a:p>
          <a:p>
            <a:pPr marL="914400" lvl="1" indent="-2286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2000"/>
              <a:t>PTIME computable and invertible</a:t>
            </a:r>
          </a:p>
          <a:p>
            <a:pPr marL="914400" lvl="1" indent="-2286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2000"/>
              <a:t>a bijection between </a:t>
            </a:r>
            <a:r>
              <a:rPr lang="en" sz="1800" b="1" i="1"/>
              <a:t>Σ* x Σ*</a:t>
            </a:r>
            <a:r>
              <a:rPr lang="en" sz="1800"/>
              <a:t> and </a:t>
            </a:r>
            <a:r>
              <a:rPr lang="en" sz="1800" b="1" i="1"/>
              <a:t>Σ*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2000"/>
              <a:t>Consider a function </a:t>
            </a:r>
            <a:r>
              <a:rPr lang="en" sz="2000" b="1" i="1"/>
              <a:t>f </a:t>
            </a:r>
            <a:r>
              <a:rPr lang="en" sz="2000"/>
              <a:t>: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endParaRPr sz="2000"/>
          </a:p>
        </p:txBody>
      </p:sp>
      <p:sp>
        <p:nvSpPr>
          <p:cNvPr id="156" name="Shape 156"/>
          <p:cNvSpPr txBox="1"/>
          <p:nvPr/>
        </p:nvSpPr>
        <p:spPr>
          <a:xfrm>
            <a:off x="5784900" y="2400625"/>
            <a:ext cx="2666400" cy="1338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 process to uniquely encode 2 things into one. Example</a:t>
            </a:r>
          </a:p>
        </p:txBody>
      </p:sp>
      <p:sp>
        <p:nvSpPr>
          <p:cNvPr id="157" name="Shape 157"/>
          <p:cNvSpPr txBox="1"/>
          <p:nvPr/>
        </p:nvSpPr>
        <p:spPr>
          <a:xfrm>
            <a:off x="7279750" y="3793575"/>
            <a:ext cx="1386000" cy="1219199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2"/>
                </a:solidFill>
              </a:rPr>
              <a:t>Remember: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 i="1">
                <a:solidFill>
                  <a:schemeClr val="dk2"/>
                </a:solidFill>
              </a:rPr>
              <a:t>L(N) = A</a:t>
            </a:r>
            <a:r>
              <a:rPr lang="en">
                <a:solidFill>
                  <a:schemeClr val="dk2"/>
                </a:solidFill>
              </a:rPr>
              <a:t> and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 i="1">
                <a:solidFill>
                  <a:schemeClr val="dk2"/>
                </a:solidFill>
              </a:rPr>
              <a:t>A ∈ NP - P</a:t>
            </a:r>
          </a:p>
        </p:txBody>
      </p:sp>
      <p:sp>
        <p:nvSpPr>
          <p:cNvPr id="158" name="Shape 15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12</a:t>
            </a:fld>
            <a:endParaRPr lang="en"/>
          </a:p>
        </p:txBody>
      </p:sp>
      <p:cxnSp>
        <p:nvCxnSpPr>
          <p:cNvPr id="159" name="Shape 159"/>
          <p:cNvCxnSpPr/>
          <p:nvPr/>
        </p:nvCxnSpPr>
        <p:spPr>
          <a:xfrm flipH="1">
            <a:off x="2607875" y="1958400"/>
            <a:ext cx="2275499" cy="98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60" name="Shape 160"/>
          <p:cNvSpPr/>
          <p:nvPr/>
        </p:nvSpPr>
        <p:spPr>
          <a:xfrm>
            <a:off x="3477325" y="1231558"/>
            <a:ext cx="3827625" cy="1159225"/>
          </a:xfrm>
          <a:custGeom>
            <a:avLst/>
            <a:gdLst/>
            <a:ahLst/>
            <a:cxnLst/>
            <a:rect l="0" t="0" r="0" b="0"/>
            <a:pathLst>
              <a:path w="153105" h="46369" extrusionOk="0">
                <a:moveTo>
                  <a:pt x="144405" y="46369"/>
                </a:moveTo>
                <a:cubicBezTo>
                  <a:pt x="144324" y="39607"/>
                  <a:pt x="164125" y="13045"/>
                  <a:pt x="143922" y="5801"/>
                </a:cubicBezTo>
                <a:cubicBezTo>
                  <a:pt x="123718" y="-1443"/>
                  <a:pt x="47169" y="-1041"/>
                  <a:pt x="23182" y="2903"/>
                </a:cubicBezTo>
                <a:cubicBezTo>
                  <a:pt x="-805" y="6847"/>
                  <a:pt x="3863" y="25038"/>
                  <a:pt x="0" y="29466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sp>
      <p:cxnSp>
        <p:nvCxnSpPr>
          <p:cNvPr id="161" name="Shape 161"/>
          <p:cNvCxnSpPr/>
          <p:nvPr/>
        </p:nvCxnSpPr>
        <p:spPr>
          <a:xfrm>
            <a:off x="6906325" y="2257000"/>
            <a:ext cx="156899" cy="144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62" name="Shape 162"/>
          <p:cNvCxnSpPr/>
          <p:nvPr/>
        </p:nvCxnSpPr>
        <p:spPr>
          <a:xfrm flipH="1">
            <a:off x="7111749" y="2185575"/>
            <a:ext cx="193200" cy="205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163" name="Shape 1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725" y="3981350"/>
            <a:ext cx="5871599" cy="685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 i="1">
                <a:solidFill>
                  <a:schemeClr val="accent3"/>
                </a:solidFill>
              </a:rPr>
              <a:t>1(a) if: P≠NP ⇒ One Way Function Exists ... 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13</a:t>
            </a:fld>
            <a:endParaRPr lang="en"/>
          </a:p>
        </p:txBody>
      </p:sp>
      <p:sp>
        <p:nvSpPr>
          <p:cNvPr id="171" name="Shape 171"/>
          <p:cNvSpPr txBox="1"/>
          <p:nvPr/>
        </p:nvSpPr>
        <p:spPr>
          <a:xfrm>
            <a:off x="7235225" y="3444025"/>
            <a:ext cx="1386000" cy="1219199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2"/>
                </a:solidFill>
              </a:rPr>
              <a:t>Remember: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 i="1">
                <a:solidFill>
                  <a:schemeClr val="dk2"/>
                </a:solidFill>
              </a:rPr>
              <a:t>L(N) = A</a:t>
            </a:r>
            <a:r>
              <a:rPr lang="en">
                <a:solidFill>
                  <a:schemeClr val="dk2"/>
                </a:solidFill>
              </a:rPr>
              <a:t> and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 i="1">
                <a:solidFill>
                  <a:schemeClr val="dk2"/>
                </a:solidFill>
              </a:rPr>
              <a:t>A ∈ NP - P</a:t>
            </a:r>
          </a:p>
        </p:txBody>
      </p:sp>
      <p:sp>
        <p:nvSpPr>
          <p:cNvPr id="172" name="Shape 172"/>
          <p:cNvSpPr/>
          <p:nvPr/>
        </p:nvSpPr>
        <p:spPr>
          <a:xfrm>
            <a:off x="880125" y="1878250"/>
            <a:ext cx="5168400" cy="3079499"/>
          </a:xfrm>
          <a:prstGeom prst="horizontalScroll">
            <a:avLst>
              <a:gd name="adj" fmla="val 6491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-2286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</a:pPr>
            <a:r>
              <a:rPr lang="en" sz="1800">
                <a:solidFill>
                  <a:schemeClr val="dk2"/>
                </a:solidFill>
              </a:rPr>
              <a:t>Will show </a:t>
            </a:r>
            <a:r>
              <a:rPr lang="en" sz="1800" b="1" i="1">
                <a:solidFill>
                  <a:schemeClr val="dk2"/>
                </a:solidFill>
              </a:rPr>
              <a:t>f</a:t>
            </a:r>
            <a:r>
              <a:rPr lang="en" sz="1800">
                <a:solidFill>
                  <a:schemeClr val="dk2"/>
                </a:solidFill>
              </a:rPr>
              <a:t> is polynomial time computable, honest, hard to invert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</a:pPr>
            <a:r>
              <a:rPr lang="en" sz="1800">
                <a:solidFill>
                  <a:schemeClr val="dk2"/>
                </a:solidFill>
              </a:rPr>
              <a:t>For the sake of contradiction assume </a:t>
            </a:r>
            <a:r>
              <a:rPr lang="en" sz="1800" b="1" i="1">
                <a:solidFill>
                  <a:schemeClr val="dk2"/>
                </a:solidFill>
              </a:rPr>
              <a:t>f</a:t>
            </a:r>
            <a:r>
              <a:rPr lang="en" sz="1800">
                <a:solidFill>
                  <a:schemeClr val="dk2"/>
                </a:solidFill>
              </a:rPr>
              <a:t> is easily invertible in PTIME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</a:pPr>
            <a:r>
              <a:rPr lang="en" sz="1800">
                <a:solidFill>
                  <a:schemeClr val="dk2"/>
                </a:solidFill>
              </a:rPr>
              <a:t>Establish </a:t>
            </a:r>
            <a:r>
              <a:rPr lang="en" sz="1800">
                <a:solidFill>
                  <a:srgbClr val="0000FF"/>
                </a:solidFill>
              </a:rPr>
              <a:t>A </a:t>
            </a:r>
            <a:r>
              <a:rPr lang="en" sz="1800" b="1" i="1">
                <a:solidFill>
                  <a:srgbClr val="0000FF"/>
                </a:solidFill>
              </a:rPr>
              <a:t>∈ </a:t>
            </a:r>
            <a:r>
              <a:rPr lang="en" sz="1800" i="1">
                <a:solidFill>
                  <a:srgbClr val="0000FF"/>
                </a:solidFill>
              </a:rPr>
              <a:t>P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</a:pPr>
            <a:r>
              <a:rPr lang="en" sz="1800">
                <a:solidFill>
                  <a:schemeClr val="dk2"/>
                </a:solidFill>
              </a:rPr>
              <a:t>Lead to a contradiction A </a:t>
            </a:r>
            <a:r>
              <a:rPr lang="en" sz="1800" b="1" i="1">
                <a:solidFill>
                  <a:schemeClr val="dk2"/>
                </a:solidFill>
              </a:rPr>
              <a:t>∈ </a:t>
            </a:r>
            <a:r>
              <a:rPr lang="en" sz="1800" i="1">
                <a:solidFill>
                  <a:schemeClr val="dk2"/>
                </a:solidFill>
              </a:rPr>
              <a:t>P &amp; </a:t>
            </a:r>
            <a:r>
              <a:rPr lang="en" sz="1800">
                <a:solidFill>
                  <a:schemeClr val="dk2"/>
                </a:solidFill>
              </a:rPr>
              <a:t>A </a:t>
            </a:r>
            <a:r>
              <a:rPr lang="en" sz="1800" b="1" i="1">
                <a:solidFill>
                  <a:schemeClr val="dk2"/>
                </a:solidFill>
              </a:rPr>
              <a:t>∈ </a:t>
            </a:r>
            <a:r>
              <a:rPr lang="en" sz="1800" i="1">
                <a:solidFill>
                  <a:schemeClr val="dk2"/>
                </a:solidFill>
              </a:rPr>
              <a:t>NP-P 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</a:pPr>
            <a:r>
              <a:rPr lang="en" sz="1800" i="1">
                <a:solidFill>
                  <a:schemeClr val="dk2"/>
                </a:solidFill>
              </a:rPr>
              <a:t>P = NP</a:t>
            </a:r>
          </a:p>
        </p:txBody>
      </p:sp>
      <p:sp>
        <p:nvSpPr>
          <p:cNvPr id="173" name="Shape 173"/>
          <p:cNvSpPr txBox="1"/>
          <p:nvPr/>
        </p:nvSpPr>
        <p:spPr>
          <a:xfrm>
            <a:off x="1041225" y="1725850"/>
            <a:ext cx="19211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800" b="1">
                <a:solidFill>
                  <a:srgbClr val="FF0000"/>
                </a:solidFill>
              </a:rPr>
              <a:t>BIG PICTURE!</a:t>
            </a:r>
          </a:p>
        </p:txBody>
      </p:sp>
      <p:grpSp>
        <p:nvGrpSpPr>
          <p:cNvPr id="174" name="Shape 174"/>
          <p:cNvGrpSpPr/>
          <p:nvPr/>
        </p:nvGrpSpPr>
        <p:grpSpPr>
          <a:xfrm>
            <a:off x="7213394" y="1763615"/>
            <a:ext cx="1429678" cy="1616247"/>
            <a:chOff x="6692325" y="1017725"/>
            <a:chExt cx="1780200" cy="2317200"/>
          </a:xfrm>
        </p:grpSpPr>
        <p:sp>
          <p:nvSpPr>
            <p:cNvPr id="175" name="Shape 175"/>
            <p:cNvSpPr/>
            <p:nvPr/>
          </p:nvSpPr>
          <p:spPr>
            <a:xfrm>
              <a:off x="6692325" y="1017725"/>
              <a:ext cx="1780200" cy="23172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6" name="Shape 176"/>
            <p:cNvSpPr/>
            <p:nvPr/>
          </p:nvSpPr>
          <p:spPr>
            <a:xfrm>
              <a:off x="7068375" y="1933175"/>
              <a:ext cx="1028100" cy="1152899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7" name="Shape 177"/>
            <p:cNvSpPr txBox="1"/>
            <p:nvPr/>
          </p:nvSpPr>
          <p:spPr>
            <a:xfrm>
              <a:off x="7308075" y="1096650"/>
              <a:ext cx="548699" cy="39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/>
                <a:t>NP</a:t>
              </a:r>
            </a:p>
          </p:txBody>
        </p:sp>
        <p:sp>
          <p:nvSpPr>
            <p:cNvPr id="178" name="Shape 178"/>
            <p:cNvSpPr txBox="1"/>
            <p:nvPr/>
          </p:nvSpPr>
          <p:spPr>
            <a:xfrm>
              <a:off x="7308075" y="2582975"/>
              <a:ext cx="548699" cy="39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b="1"/>
                <a:t>P</a:t>
              </a:r>
            </a:p>
          </p:txBody>
        </p:sp>
        <p:sp>
          <p:nvSpPr>
            <p:cNvPr id="179" name="Shape 179"/>
            <p:cNvSpPr txBox="1"/>
            <p:nvPr/>
          </p:nvSpPr>
          <p:spPr>
            <a:xfrm>
              <a:off x="7768275" y="1405700"/>
              <a:ext cx="328199" cy="39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b="1" i="1"/>
                <a:t>A</a:t>
              </a:r>
            </a:p>
          </p:txBody>
        </p:sp>
      </p:grpSp>
      <p:sp>
        <p:nvSpPr>
          <p:cNvPr id="180" name="Shape 180"/>
          <p:cNvSpPr txBox="1"/>
          <p:nvPr/>
        </p:nvSpPr>
        <p:spPr>
          <a:xfrm>
            <a:off x="7858064" y="2523890"/>
            <a:ext cx="263699" cy="274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i="1">
                <a:solidFill>
                  <a:srgbClr val="0000FF"/>
                </a:solidFill>
              </a:rPr>
              <a:t>A</a:t>
            </a:r>
          </a:p>
        </p:txBody>
      </p:sp>
      <p:pic>
        <p:nvPicPr>
          <p:cNvPr id="181" name="Shape 1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1225" y="1100325"/>
            <a:ext cx="6193999" cy="69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 i="1">
                <a:solidFill>
                  <a:schemeClr val="accent3"/>
                </a:solidFill>
              </a:rPr>
              <a:t>1(a) if: P≠NP ⇒ One Way Function Exists ...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Arial"/>
              <a:buNone/>
            </a:pPr>
            <a:endParaRPr i="1">
              <a:solidFill>
                <a:schemeClr val="accent3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2400" i="1"/>
              <a:t>Quest for the magical </a:t>
            </a:r>
            <a:r>
              <a:rPr lang="en" sz="2400" b="1" i="1"/>
              <a:t>f: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2000" b="1" i="1"/>
              <a:t>f</a:t>
            </a:r>
            <a:r>
              <a:rPr lang="en" sz="2000" b="1"/>
              <a:t> </a:t>
            </a:r>
            <a:r>
              <a:rPr lang="en" sz="2000"/>
              <a:t>that takes paired values </a:t>
            </a:r>
            <a:r>
              <a:rPr lang="en" sz="2000" b="1" i="1"/>
              <a:t>&lt;x, w&gt;</a:t>
            </a:r>
            <a:r>
              <a:rPr lang="en" sz="2000"/>
              <a:t> as input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2000"/>
              <a:t>Our Claim:</a:t>
            </a:r>
          </a:p>
          <a:p>
            <a:pPr marL="914400" lvl="1" indent="-2286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2000" b="1" i="1"/>
              <a:t>f</a:t>
            </a:r>
            <a:r>
              <a:rPr lang="en" sz="2000"/>
              <a:t> is polynomial time computable</a:t>
            </a:r>
          </a:p>
          <a:p>
            <a:pPr marL="914400" lvl="1" indent="-2286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2000" b="1" i="1"/>
              <a:t>f </a:t>
            </a:r>
            <a:r>
              <a:rPr lang="en" sz="2000"/>
              <a:t>is honest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endParaRPr sz="2000"/>
          </a:p>
        </p:txBody>
      </p:sp>
      <p:sp>
        <p:nvSpPr>
          <p:cNvPr id="188" name="Shape 188"/>
          <p:cNvSpPr txBox="1"/>
          <p:nvPr/>
        </p:nvSpPr>
        <p:spPr>
          <a:xfrm>
            <a:off x="6974950" y="3641175"/>
            <a:ext cx="1386000" cy="1219199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2"/>
                </a:solidFill>
              </a:rPr>
              <a:t>Remember: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 i="1">
                <a:solidFill>
                  <a:schemeClr val="dk2"/>
                </a:solidFill>
              </a:rPr>
              <a:t>L(N) = A</a:t>
            </a:r>
            <a:r>
              <a:rPr lang="en">
                <a:solidFill>
                  <a:schemeClr val="dk2"/>
                </a:solidFill>
              </a:rPr>
              <a:t> and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 i="1">
                <a:solidFill>
                  <a:schemeClr val="dk2"/>
                </a:solidFill>
              </a:rPr>
              <a:t>A ∈ NP - P</a:t>
            </a: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14</a:t>
            </a:fld>
            <a:endParaRPr lang="en"/>
          </a:p>
        </p:txBody>
      </p:sp>
      <p:pic>
        <p:nvPicPr>
          <p:cNvPr id="190" name="Shape 1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9325" y="2314400"/>
            <a:ext cx="6142975" cy="572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 i="1">
                <a:solidFill>
                  <a:schemeClr val="accent3"/>
                </a:solidFill>
              </a:rPr>
              <a:t>1(a) if: P≠NP ⇒ One Way Function Exists ...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Arial"/>
              <a:buNone/>
            </a:pPr>
            <a:endParaRPr i="1">
              <a:solidFill>
                <a:schemeClr val="accent3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/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2000" b="1" i="1"/>
              <a:t>f</a:t>
            </a:r>
            <a:r>
              <a:rPr lang="en" sz="2000"/>
              <a:t> is computable in PTIME?</a:t>
            </a:r>
          </a:p>
          <a:p>
            <a:pPr marL="914400" lvl="1" indent="-2286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2000"/>
              <a:t>checking whether </a:t>
            </a:r>
            <a:r>
              <a:rPr lang="en" sz="2000" b="1" i="1"/>
              <a:t>w</a:t>
            </a:r>
            <a:r>
              <a:rPr lang="en" sz="2000" i="1"/>
              <a:t> </a:t>
            </a:r>
            <a:r>
              <a:rPr lang="en" sz="2000"/>
              <a:t>is an accepting path</a:t>
            </a:r>
            <a:r>
              <a:rPr lang="en" sz="2000" b="1" i="1"/>
              <a:t> </a:t>
            </a:r>
            <a:r>
              <a:rPr lang="en" sz="2000"/>
              <a:t>by running </a:t>
            </a:r>
            <a:r>
              <a:rPr lang="en" sz="2000" b="1" i="1"/>
              <a:t>N</a:t>
            </a:r>
            <a:r>
              <a:rPr lang="en" sz="2000"/>
              <a:t> on input </a:t>
            </a:r>
            <a:r>
              <a:rPr lang="en" sz="2000" b="1" i="1"/>
              <a:t>x</a:t>
            </a:r>
            <a:r>
              <a:rPr lang="en" sz="2000" i="1"/>
              <a:t> </a:t>
            </a:r>
            <a:r>
              <a:rPr lang="en" sz="2000"/>
              <a:t>is clearly polynomial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2000" b="1" i="1"/>
              <a:t>f</a:t>
            </a:r>
            <a:r>
              <a:rPr lang="en" sz="2000"/>
              <a:t> is honest?</a:t>
            </a:r>
          </a:p>
          <a:p>
            <a:pPr marL="914400" lvl="1" indent="-2286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1600"/>
              <a:t>If </a:t>
            </a:r>
            <a:r>
              <a:rPr lang="en" sz="1600" b="1" i="1"/>
              <a:t>w</a:t>
            </a:r>
            <a:r>
              <a:rPr lang="en" sz="1600"/>
              <a:t> is an accepting path, no path in </a:t>
            </a:r>
            <a:r>
              <a:rPr lang="en" sz="1600" b="1" i="1"/>
              <a:t>N</a:t>
            </a:r>
            <a:r>
              <a:rPr lang="en" sz="1600"/>
              <a:t> can be longer than some polynomial </a:t>
            </a:r>
            <a:r>
              <a:rPr lang="en" sz="1600" b="1" i="1"/>
              <a:t>p(|x|)</a:t>
            </a:r>
            <a:r>
              <a:rPr lang="en" sz="1600"/>
              <a:t>. If </a:t>
            </a:r>
            <a:r>
              <a:rPr lang="en" sz="1600" b="1" i="1"/>
              <a:t>w</a:t>
            </a:r>
            <a:r>
              <a:rPr lang="en" sz="1600"/>
              <a:t> is not an accepting path, </a:t>
            </a:r>
            <a:r>
              <a:rPr lang="en" sz="1600" b="1" i="1"/>
              <a:t>|w|</a:t>
            </a:r>
            <a:r>
              <a:rPr lang="en" sz="1600"/>
              <a:t> might not be polynomial. But honesty only requires that </a:t>
            </a:r>
            <a:r>
              <a:rPr lang="en" sz="1600" i="1"/>
              <a:t>some</a:t>
            </a:r>
            <a:r>
              <a:rPr lang="en" sz="1600"/>
              <a:t> short preimage for </a:t>
            </a:r>
            <a:r>
              <a:rPr lang="en" sz="1600" b="1" i="1"/>
              <a:t>1x</a:t>
            </a:r>
            <a:r>
              <a:rPr lang="en" sz="1600"/>
              <a:t> exist (easy to come up with one).</a:t>
            </a:r>
          </a:p>
          <a:p>
            <a:pPr marL="914400" lvl="1" indent="-2286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1600"/>
              <a:t>Also, PTIME computability and invertibility of pairing function </a:t>
            </a:r>
            <a:r>
              <a:rPr lang="en" sz="1600" b="1" i="1"/>
              <a:t>“prevents f from destroying the honesty condition”</a:t>
            </a:r>
          </a:p>
        </p:txBody>
      </p:sp>
      <p:sp>
        <p:nvSpPr>
          <p:cNvPr id="197" name="Shape 19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15</a:t>
            </a:fld>
            <a:endParaRPr lang="en"/>
          </a:p>
        </p:txBody>
      </p:sp>
      <p:pic>
        <p:nvPicPr>
          <p:cNvPr id="198" name="Shape 1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7125" y="1093925"/>
            <a:ext cx="4886314" cy="572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 i="1">
                <a:solidFill>
                  <a:schemeClr val="accent3"/>
                </a:solidFill>
              </a:rPr>
              <a:t>1(a) if: P≠NP ⇒ One Way Function Exists ... 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2000"/>
              <a:t>We are almost there!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2000"/>
              <a:t>Showed that our </a:t>
            </a:r>
            <a:r>
              <a:rPr lang="en" sz="2000" b="1" i="1"/>
              <a:t>f </a:t>
            </a:r>
            <a:r>
              <a:rPr lang="en" sz="2000"/>
              <a:t>is</a:t>
            </a:r>
          </a:p>
          <a:p>
            <a:pPr marL="914400" lvl="1" indent="-2286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000" b="1">
                <a:solidFill>
                  <a:srgbClr val="000000"/>
                </a:solidFill>
              </a:rPr>
              <a:t>computable in polynomial time </a:t>
            </a:r>
            <a:r>
              <a:rPr lang="en" sz="2000" i="1">
                <a:solidFill>
                  <a:schemeClr val="dk1"/>
                </a:solidFill>
              </a:rPr>
              <a:t>✅</a:t>
            </a:r>
          </a:p>
          <a:p>
            <a:pPr marL="914400" lvl="1" indent="-2286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000" b="1">
                <a:solidFill>
                  <a:srgbClr val="000000"/>
                </a:solidFill>
              </a:rPr>
              <a:t>honest </a:t>
            </a:r>
            <a:r>
              <a:rPr lang="en" sz="2000" i="1">
                <a:solidFill>
                  <a:schemeClr val="dk1"/>
                </a:solidFill>
              </a:rPr>
              <a:t>✅</a:t>
            </a:r>
          </a:p>
          <a:p>
            <a:pPr marL="914400" lvl="1" indent="-228600" rtl="0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SzPct val="100000"/>
            </a:pPr>
            <a:r>
              <a:rPr lang="en" sz="2000" b="1">
                <a:solidFill>
                  <a:srgbClr val="FF0000"/>
                </a:solidFill>
              </a:rPr>
              <a:t>hard to invert</a:t>
            </a:r>
          </a:p>
        </p:txBody>
      </p:sp>
      <p:sp>
        <p:nvSpPr>
          <p:cNvPr id="205" name="Shape 20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16</a:t>
            </a:fld>
            <a:endParaRPr lang="en"/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 i="1">
                <a:solidFill>
                  <a:schemeClr val="accent3"/>
                </a:solidFill>
              </a:rPr>
              <a:t>1(a) if: P≠NP ⇒ One Way Function Exists ... 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1" name="Shape 21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17</a:t>
            </a:fld>
            <a:endParaRPr lang="en"/>
          </a:p>
        </p:txBody>
      </p:sp>
      <p:sp>
        <p:nvSpPr>
          <p:cNvPr id="212" name="Shape 212"/>
          <p:cNvSpPr/>
          <p:nvPr/>
        </p:nvSpPr>
        <p:spPr>
          <a:xfrm>
            <a:off x="346725" y="1237325"/>
            <a:ext cx="5168400" cy="3749099"/>
          </a:xfrm>
          <a:prstGeom prst="horizontalScroll">
            <a:avLst>
              <a:gd name="adj" fmla="val 6491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-2286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</a:pPr>
            <a:r>
              <a:rPr lang="en" sz="1800"/>
              <a:t>Showed </a:t>
            </a:r>
            <a:r>
              <a:rPr lang="en" sz="1800" b="1" i="1"/>
              <a:t>f</a:t>
            </a:r>
            <a:r>
              <a:rPr lang="en" sz="1800"/>
              <a:t> is polynomial time computable, honest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</a:pPr>
            <a:r>
              <a:rPr lang="en" sz="1800" b="1">
                <a:solidFill>
                  <a:srgbClr val="9900FF"/>
                </a:solidFill>
              </a:rPr>
              <a:t>Need to show</a:t>
            </a:r>
            <a:r>
              <a:rPr lang="en" sz="1800"/>
              <a:t> </a:t>
            </a:r>
            <a:r>
              <a:rPr lang="en" sz="1800" b="1">
                <a:solidFill>
                  <a:srgbClr val="9900FF"/>
                </a:solidFill>
              </a:rPr>
              <a:t>hard to invert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</a:pPr>
            <a:r>
              <a:rPr lang="en" sz="1800">
                <a:solidFill>
                  <a:schemeClr val="dk2"/>
                </a:solidFill>
              </a:rPr>
              <a:t>For the sake of contradiction assume </a:t>
            </a:r>
            <a:r>
              <a:rPr lang="en" sz="1800" b="1" i="1">
                <a:solidFill>
                  <a:schemeClr val="dk2"/>
                </a:solidFill>
              </a:rPr>
              <a:t>f</a:t>
            </a:r>
            <a:r>
              <a:rPr lang="en" sz="1800">
                <a:solidFill>
                  <a:schemeClr val="dk2"/>
                </a:solidFill>
              </a:rPr>
              <a:t> is “easily” invertible in PTIME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</a:pPr>
            <a:r>
              <a:rPr lang="en" sz="1800">
                <a:solidFill>
                  <a:schemeClr val="dk2"/>
                </a:solidFill>
              </a:rPr>
              <a:t>Gives us </a:t>
            </a:r>
            <a:r>
              <a:rPr lang="en" sz="1800" b="1" i="1">
                <a:solidFill>
                  <a:schemeClr val="dk2"/>
                </a:solidFill>
              </a:rPr>
              <a:t>A ∈ P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</a:pPr>
            <a:r>
              <a:rPr lang="en" sz="1800">
                <a:solidFill>
                  <a:schemeClr val="dk2"/>
                </a:solidFill>
              </a:rPr>
              <a:t>Will construct a DPTM </a:t>
            </a:r>
            <a:r>
              <a:rPr lang="en" sz="1800" b="1" i="1">
                <a:solidFill>
                  <a:schemeClr val="dk2"/>
                </a:solidFill>
              </a:rPr>
              <a:t>M</a:t>
            </a:r>
            <a:r>
              <a:rPr lang="en" sz="1800">
                <a:solidFill>
                  <a:schemeClr val="dk2"/>
                </a:solidFill>
              </a:rPr>
              <a:t>,  s.t </a:t>
            </a:r>
            <a:r>
              <a:rPr lang="en" sz="1800" b="1" i="1">
                <a:solidFill>
                  <a:schemeClr val="dk2"/>
                </a:solidFill>
              </a:rPr>
              <a:t>L(M) = A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</a:pPr>
            <a:r>
              <a:rPr lang="en" sz="1800">
                <a:solidFill>
                  <a:schemeClr val="dk2"/>
                </a:solidFill>
              </a:rPr>
              <a:t>Lead to a contradiction </a:t>
            </a:r>
            <a:r>
              <a:rPr lang="en" sz="1800" b="1" i="1">
                <a:solidFill>
                  <a:schemeClr val="dk2"/>
                </a:solidFill>
              </a:rPr>
              <a:t>A ∈ P </a:t>
            </a:r>
            <a:r>
              <a:rPr lang="en" sz="1800" i="1">
                <a:solidFill>
                  <a:schemeClr val="dk2"/>
                </a:solidFill>
              </a:rPr>
              <a:t>&amp; </a:t>
            </a:r>
            <a:r>
              <a:rPr lang="en" sz="1800" b="1" i="1">
                <a:solidFill>
                  <a:schemeClr val="dk2"/>
                </a:solidFill>
              </a:rPr>
              <a:t>A ∈ NP-P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</a:pPr>
            <a:r>
              <a:rPr lang="en" sz="1800" b="1" i="1">
                <a:solidFill>
                  <a:schemeClr val="dk2"/>
                </a:solidFill>
              </a:rPr>
              <a:t>P = NP</a:t>
            </a:r>
          </a:p>
        </p:txBody>
      </p:sp>
      <p:sp>
        <p:nvSpPr>
          <p:cNvPr id="213" name="Shape 213"/>
          <p:cNvSpPr txBox="1"/>
          <p:nvPr/>
        </p:nvSpPr>
        <p:spPr>
          <a:xfrm>
            <a:off x="507825" y="1017700"/>
            <a:ext cx="1921199" cy="49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900" b="1">
                <a:solidFill>
                  <a:srgbClr val="FF0000"/>
                </a:solidFill>
              </a:rPr>
              <a:t>BIG PICTURE!</a:t>
            </a:r>
          </a:p>
        </p:txBody>
      </p:sp>
      <p:sp>
        <p:nvSpPr>
          <p:cNvPr id="214" name="Shape 214"/>
          <p:cNvSpPr txBox="1"/>
          <p:nvPr/>
        </p:nvSpPr>
        <p:spPr>
          <a:xfrm>
            <a:off x="6704525" y="3573175"/>
            <a:ext cx="3969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2000" i="1">
              <a:solidFill>
                <a:schemeClr val="dk1"/>
              </a:solidFill>
            </a:endParaRPr>
          </a:p>
        </p:txBody>
      </p:sp>
      <p:sp>
        <p:nvSpPr>
          <p:cNvPr id="215" name="Shape 215"/>
          <p:cNvSpPr txBox="1"/>
          <p:nvPr/>
        </p:nvSpPr>
        <p:spPr>
          <a:xfrm>
            <a:off x="6729600" y="3030700"/>
            <a:ext cx="1800900" cy="965999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“easily” means in </a:t>
            </a:r>
            <a:r>
              <a:rPr lang="en" sz="1800" b="1"/>
              <a:t>polynomial time</a:t>
            </a:r>
          </a:p>
        </p:txBody>
      </p:sp>
      <p:grpSp>
        <p:nvGrpSpPr>
          <p:cNvPr id="216" name="Shape 216"/>
          <p:cNvGrpSpPr/>
          <p:nvPr/>
        </p:nvGrpSpPr>
        <p:grpSpPr>
          <a:xfrm>
            <a:off x="7042506" y="1017690"/>
            <a:ext cx="1429678" cy="1616247"/>
            <a:chOff x="6692325" y="1017725"/>
            <a:chExt cx="1780200" cy="2317200"/>
          </a:xfrm>
        </p:grpSpPr>
        <p:sp>
          <p:nvSpPr>
            <p:cNvPr id="217" name="Shape 217"/>
            <p:cNvSpPr/>
            <p:nvPr/>
          </p:nvSpPr>
          <p:spPr>
            <a:xfrm>
              <a:off x="6692325" y="1017725"/>
              <a:ext cx="1780200" cy="23172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8" name="Shape 218"/>
            <p:cNvSpPr/>
            <p:nvPr/>
          </p:nvSpPr>
          <p:spPr>
            <a:xfrm>
              <a:off x="7068375" y="1933175"/>
              <a:ext cx="1028100" cy="1152899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9" name="Shape 219"/>
            <p:cNvSpPr txBox="1"/>
            <p:nvPr/>
          </p:nvSpPr>
          <p:spPr>
            <a:xfrm>
              <a:off x="7308075" y="1096650"/>
              <a:ext cx="548699" cy="39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/>
                <a:t>NP</a:t>
              </a:r>
            </a:p>
          </p:txBody>
        </p:sp>
        <p:sp>
          <p:nvSpPr>
            <p:cNvPr id="220" name="Shape 220"/>
            <p:cNvSpPr txBox="1"/>
            <p:nvPr/>
          </p:nvSpPr>
          <p:spPr>
            <a:xfrm>
              <a:off x="7308075" y="2582975"/>
              <a:ext cx="548699" cy="39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b="1"/>
                <a:t>P</a:t>
              </a:r>
            </a:p>
          </p:txBody>
        </p:sp>
        <p:sp>
          <p:nvSpPr>
            <p:cNvPr id="221" name="Shape 221"/>
            <p:cNvSpPr txBox="1"/>
            <p:nvPr/>
          </p:nvSpPr>
          <p:spPr>
            <a:xfrm>
              <a:off x="7768275" y="1405700"/>
              <a:ext cx="328199" cy="39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b="1" i="1"/>
                <a:t>A</a:t>
              </a:r>
            </a:p>
          </p:txBody>
        </p:sp>
      </p:grpSp>
      <p:grpSp>
        <p:nvGrpSpPr>
          <p:cNvPr id="222" name="Shape 222"/>
          <p:cNvGrpSpPr/>
          <p:nvPr/>
        </p:nvGrpSpPr>
        <p:grpSpPr>
          <a:xfrm>
            <a:off x="3061719" y="1185785"/>
            <a:ext cx="396887" cy="274938"/>
            <a:chOff x="2678450" y="1518249"/>
            <a:chExt cx="580500" cy="335700"/>
          </a:xfrm>
        </p:grpSpPr>
        <p:cxnSp>
          <p:nvCxnSpPr>
            <p:cNvPr id="223" name="Shape 223"/>
            <p:cNvCxnSpPr/>
            <p:nvPr/>
          </p:nvCxnSpPr>
          <p:spPr>
            <a:xfrm>
              <a:off x="2678450" y="1670950"/>
              <a:ext cx="144000" cy="1830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224" name="Shape 224"/>
            <p:cNvCxnSpPr/>
            <p:nvPr/>
          </p:nvCxnSpPr>
          <p:spPr>
            <a:xfrm rot="10800000" flipH="1">
              <a:off x="2822450" y="1518249"/>
              <a:ext cx="436500" cy="3357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grpSp>
        <p:nvGrpSpPr>
          <p:cNvPr id="225" name="Shape 225"/>
          <p:cNvGrpSpPr/>
          <p:nvPr/>
        </p:nvGrpSpPr>
        <p:grpSpPr>
          <a:xfrm>
            <a:off x="1975494" y="1731885"/>
            <a:ext cx="396887" cy="274938"/>
            <a:chOff x="2678450" y="1518249"/>
            <a:chExt cx="580500" cy="335700"/>
          </a:xfrm>
        </p:grpSpPr>
        <p:cxnSp>
          <p:nvCxnSpPr>
            <p:cNvPr id="226" name="Shape 226"/>
            <p:cNvCxnSpPr/>
            <p:nvPr/>
          </p:nvCxnSpPr>
          <p:spPr>
            <a:xfrm>
              <a:off x="2678450" y="1670950"/>
              <a:ext cx="144000" cy="1830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227" name="Shape 227"/>
            <p:cNvCxnSpPr/>
            <p:nvPr/>
          </p:nvCxnSpPr>
          <p:spPr>
            <a:xfrm rot="10800000" flipH="1">
              <a:off x="2822450" y="1518249"/>
              <a:ext cx="436500" cy="3357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 i="1">
                <a:solidFill>
                  <a:schemeClr val="accent3"/>
                </a:solidFill>
              </a:rPr>
              <a:t>1(a) if: P≠NP ⇒ One Way Function Exists ... 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SzPct val="100000"/>
            </a:pPr>
            <a:r>
              <a:rPr lang="en" sz="2000">
                <a:solidFill>
                  <a:srgbClr val="FF0000"/>
                </a:solidFill>
              </a:rPr>
              <a:t>Goal: Show f is hard to invert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2000"/>
              <a:t>Assume </a:t>
            </a:r>
            <a:r>
              <a:rPr lang="en" sz="2000" b="1" i="1"/>
              <a:t>f</a:t>
            </a:r>
            <a:r>
              <a:rPr lang="en" sz="2000"/>
              <a:t> is invertible via a polynomially computable function </a:t>
            </a:r>
            <a:r>
              <a:rPr lang="en" sz="2000" b="1" i="1"/>
              <a:t>g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2000" b="1" i="1"/>
              <a:t>g </a:t>
            </a:r>
            <a:r>
              <a:rPr lang="en" sz="2000"/>
              <a:t>allows us to accept </a:t>
            </a:r>
            <a:r>
              <a:rPr lang="en" sz="2000" b="1" i="1"/>
              <a:t>A</a:t>
            </a:r>
            <a:r>
              <a:rPr lang="en" sz="2000"/>
              <a:t> in PTIME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lr>
                <a:srgbClr val="9900FF"/>
              </a:buClr>
              <a:buSzPct val="100000"/>
            </a:pPr>
            <a:r>
              <a:rPr lang="en" sz="2000">
                <a:solidFill>
                  <a:srgbClr val="9900FF"/>
                </a:solidFill>
              </a:rPr>
              <a:t>We get </a:t>
            </a:r>
            <a:r>
              <a:rPr lang="en" sz="2000" b="1" i="1">
                <a:solidFill>
                  <a:srgbClr val="9900FF"/>
                </a:solidFill>
              </a:rPr>
              <a:t>A </a:t>
            </a:r>
            <a:r>
              <a:rPr lang="en" sz="2000" i="1">
                <a:solidFill>
                  <a:srgbClr val="9900FF"/>
                </a:solidFill>
              </a:rPr>
              <a:t>∈ </a:t>
            </a:r>
            <a:r>
              <a:rPr lang="en" sz="2000" b="1" i="1">
                <a:solidFill>
                  <a:srgbClr val="9900FF"/>
                </a:solidFill>
              </a:rPr>
              <a:t>P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2000"/>
              <a:t>We will </a:t>
            </a:r>
            <a:r>
              <a:rPr lang="en" sz="2000" b="1"/>
              <a:t>show</a:t>
            </a:r>
            <a:r>
              <a:rPr lang="en" sz="2000"/>
              <a:t> that </a:t>
            </a:r>
            <a:r>
              <a:rPr lang="en" sz="2000" b="1" i="1"/>
              <a:t>A </a:t>
            </a:r>
            <a:r>
              <a:rPr lang="en" sz="2000" i="1"/>
              <a:t>∈ </a:t>
            </a:r>
            <a:r>
              <a:rPr lang="en" sz="2000" b="1" i="1"/>
              <a:t>P</a:t>
            </a:r>
            <a:r>
              <a:rPr lang="en" sz="2000"/>
              <a:t> by constructing a </a:t>
            </a:r>
          </a:p>
          <a:p>
            <a:pPr lvl="0" indent="45720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2000"/>
              <a:t>DPTM </a:t>
            </a:r>
            <a:r>
              <a:rPr lang="en" sz="2000" b="1" i="1"/>
              <a:t>M</a:t>
            </a:r>
            <a:r>
              <a:rPr lang="en" sz="2000"/>
              <a:t> such that </a:t>
            </a:r>
            <a:r>
              <a:rPr lang="en" sz="2000" b="1" i="1"/>
              <a:t>L(M) = A</a:t>
            </a:r>
            <a:r>
              <a:rPr lang="en" sz="2000"/>
              <a:t> </a:t>
            </a: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2000"/>
          </a:p>
        </p:txBody>
      </p:sp>
      <p:sp>
        <p:nvSpPr>
          <p:cNvPr id="234" name="Shape 2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18</a:t>
            </a:fld>
            <a:endParaRPr lang="en"/>
          </a:p>
        </p:txBody>
      </p:sp>
      <p:sp>
        <p:nvSpPr>
          <p:cNvPr id="235" name="Shape 235"/>
          <p:cNvSpPr txBox="1"/>
          <p:nvPr/>
        </p:nvSpPr>
        <p:spPr>
          <a:xfrm>
            <a:off x="4801600" y="3578275"/>
            <a:ext cx="1386000" cy="1219199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2"/>
                </a:solidFill>
              </a:rPr>
              <a:t>Remember: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 i="1">
                <a:solidFill>
                  <a:schemeClr val="dk2"/>
                </a:solidFill>
              </a:rPr>
              <a:t>L(N) = A</a:t>
            </a:r>
            <a:r>
              <a:rPr lang="en">
                <a:solidFill>
                  <a:schemeClr val="dk2"/>
                </a:solidFill>
              </a:rPr>
              <a:t> and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 i="1">
                <a:solidFill>
                  <a:schemeClr val="dk2"/>
                </a:solidFill>
              </a:rPr>
              <a:t>A ∈ NP - P</a:t>
            </a:r>
          </a:p>
        </p:txBody>
      </p:sp>
      <p:grpSp>
        <p:nvGrpSpPr>
          <p:cNvPr id="236" name="Shape 236"/>
          <p:cNvGrpSpPr/>
          <p:nvPr/>
        </p:nvGrpSpPr>
        <p:grpSpPr>
          <a:xfrm>
            <a:off x="6330575" y="2251675"/>
            <a:ext cx="1780200" cy="2317200"/>
            <a:chOff x="6692325" y="1017725"/>
            <a:chExt cx="1780200" cy="2317200"/>
          </a:xfrm>
        </p:grpSpPr>
        <p:sp>
          <p:nvSpPr>
            <p:cNvPr id="237" name="Shape 237"/>
            <p:cNvSpPr/>
            <p:nvPr/>
          </p:nvSpPr>
          <p:spPr>
            <a:xfrm>
              <a:off x="6692325" y="1017725"/>
              <a:ext cx="1780200" cy="23172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8" name="Shape 238"/>
            <p:cNvSpPr/>
            <p:nvPr/>
          </p:nvSpPr>
          <p:spPr>
            <a:xfrm>
              <a:off x="7068375" y="1933175"/>
              <a:ext cx="1028100" cy="1152899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9" name="Shape 239"/>
            <p:cNvSpPr txBox="1"/>
            <p:nvPr/>
          </p:nvSpPr>
          <p:spPr>
            <a:xfrm>
              <a:off x="7308075" y="1096650"/>
              <a:ext cx="548699" cy="39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rPr lang="en"/>
                <a:t>NP</a:t>
              </a:r>
            </a:p>
          </p:txBody>
        </p:sp>
        <p:sp>
          <p:nvSpPr>
            <p:cNvPr id="240" name="Shape 240"/>
            <p:cNvSpPr txBox="1"/>
            <p:nvPr/>
          </p:nvSpPr>
          <p:spPr>
            <a:xfrm>
              <a:off x="7308075" y="2582975"/>
              <a:ext cx="548699" cy="39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b="1"/>
                <a:t>P</a:t>
              </a:r>
            </a:p>
          </p:txBody>
        </p:sp>
        <p:sp>
          <p:nvSpPr>
            <p:cNvPr id="241" name="Shape 241"/>
            <p:cNvSpPr txBox="1"/>
            <p:nvPr/>
          </p:nvSpPr>
          <p:spPr>
            <a:xfrm>
              <a:off x="7768275" y="1405700"/>
              <a:ext cx="328199" cy="39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b="1" i="1"/>
                <a:t>A</a:t>
              </a:r>
            </a:p>
          </p:txBody>
        </p:sp>
      </p:grpSp>
      <p:sp>
        <p:nvSpPr>
          <p:cNvPr id="242" name="Shape 242"/>
          <p:cNvSpPr txBox="1"/>
          <p:nvPr/>
        </p:nvSpPr>
        <p:spPr>
          <a:xfrm>
            <a:off x="7347975" y="1786225"/>
            <a:ext cx="1051499" cy="316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Assumed</a:t>
            </a:r>
          </a:p>
        </p:txBody>
      </p:sp>
      <p:cxnSp>
        <p:nvCxnSpPr>
          <p:cNvPr id="243" name="Shape 243"/>
          <p:cNvCxnSpPr/>
          <p:nvPr/>
        </p:nvCxnSpPr>
        <p:spPr>
          <a:xfrm rot="10800000" flipH="1">
            <a:off x="7570625" y="2204374"/>
            <a:ext cx="303000" cy="537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44" name="Shape 244"/>
          <p:cNvSpPr txBox="1"/>
          <p:nvPr/>
        </p:nvSpPr>
        <p:spPr>
          <a:xfrm>
            <a:off x="7177925" y="3325450"/>
            <a:ext cx="3281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i="1">
                <a:solidFill>
                  <a:srgbClr val="9900FF"/>
                </a:solidFill>
              </a:rPr>
              <a:t>A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i="1">
                <a:solidFill>
                  <a:schemeClr val="accent3"/>
                </a:solidFill>
              </a:rPr>
              <a:t>1(a) if: P≠NP ⇒ One Way Function Exists ...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2000">
                <a:solidFill>
                  <a:schemeClr val="dk1"/>
                </a:solidFill>
              </a:rPr>
              <a:t>Construction </a:t>
            </a:r>
            <a:r>
              <a:rPr lang="en" sz="2000" b="1" i="1">
                <a:solidFill>
                  <a:schemeClr val="dk1"/>
                </a:solidFill>
              </a:rPr>
              <a:t>M:</a:t>
            </a:r>
          </a:p>
        </p:txBody>
      </p:sp>
      <p:sp>
        <p:nvSpPr>
          <p:cNvPr id="251" name="Shape 2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19</a:t>
            </a:fld>
            <a:endParaRPr lang="en"/>
          </a:p>
        </p:txBody>
      </p:sp>
      <p:grpSp>
        <p:nvGrpSpPr>
          <p:cNvPr id="252" name="Shape 252"/>
          <p:cNvGrpSpPr/>
          <p:nvPr/>
        </p:nvGrpSpPr>
        <p:grpSpPr>
          <a:xfrm>
            <a:off x="4985550" y="1017725"/>
            <a:ext cx="3784775" cy="3344838"/>
            <a:chOff x="4985550" y="1017725"/>
            <a:chExt cx="3784775" cy="3344838"/>
          </a:xfrm>
        </p:grpSpPr>
        <p:pic>
          <p:nvPicPr>
            <p:cNvPr id="253" name="Shape 25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985550" y="1017725"/>
              <a:ext cx="3784775" cy="443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4" name="Shape 25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225225" y="2361025"/>
              <a:ext cx="2545100" cy="200153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5" name="Shape 255"/>
            <p:cNvSpPr txBox="1"/>
            <p:nvPr/>
          </p:nvSpPr>
          <p:spPr>
            <a:xfrm>
              <a:off x="5855825" y="1777225"/>
              <a:ext cx="2914499" cy="5726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lnSpc>
                  <a:spcPct val="150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800">
                  <a:solidFill>
                    <a:srgbClr val="FF0000"/>
                  </a:solidFill>
                </a:rPr>
                <a:t>Goal: Show </a:t>
              </a:r>
              <a:r>
                <a:rPr lang="en" sz="1800" b="1" i="1">
                  <a:solidFill>
                    <a:srgbClr val="FF0000"/>
                  </a:solidFill>
                </a:rPr>
                <a:t>f</a:t>
              </a:r>
              <a:r>
                <a:rPr lang="en" sz="1800">
                  <a:solidFill>
                    <a:srgbClr val="FF0000"/>
                  </a:solidFill>
                </a:rPr>
                <a:t> is hard to invert</a:t>
              </a:r>
            </a:p>
            <a:p>
              <a:pPr lvl="0" rtl="0">
                <a:spcBef>
                  <a:spcPts val="0"/>
                </a:spcBef>
                <a:buNone/>
              </a:pPr>
              <a:endParaRPr sz="1800"/>
            </a:p>
          </p:txBody>
        </p:sp>
      </p:grp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chemeClr val="accent3"/>
                </a:solidFill>
              </a:rPr>
              <a:t>Agenda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2000"/>
              <a:t>Definitions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2000"/>
              <a:t>Chapter 2 of Lane and Ogi’s The Complexity Theory Companion</a:t>
            </a:r>
          </a:p>
          <a:p>
            <a:pPr marL="914400" lvl="1" indent="-228600" rtl="0">
              <a:spcBef>
                <a:spcPts val="0"/>
              </a:spcBef>
              <a:buSzPct val="100000"/>
            </a:pPr>
            <a:r>
              <a:rPr lang="en" sz="2000"/>
              <a:t>Theorem 2.5, has 2 claims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2000"/>
              <a:t>Quiz in last 15 min of the class.</a:t>
            </a:r>
          </a:p>
          <a:p>
            <a:pPr rtl="0">
              <a:spcBef>
                <a:spcPts val="0"/>
              </a:spcBef>
              <a:buNone/>
            </a:pPr>
            <a:r>
              <a:rPr lang="en" sz="2000"/>
              <a:t>			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/>
              <a:t>			</a:t>
            </a:r>
            <a:r>
              <a:rPr lang="en" sz="1700" i="1"/>
              <a:t>Hint Hint: Try to understand the definitions</a:t>
            </a:r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675" y="3275450"/>
            <a:ext cx="1293425" cy="129342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2</a:t>
            </a:fld>
            <a:endParaRPr lang="en"/>
          </a:p>
        </p:txBody>
      </p:sp>
      <p:pic>
        <p:nvPicPr>
          <p:cNvPr id="65" name="Shape 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48400" y="2044823"/>
            <a:ext cx="2524050" cy="252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 i="1">
                <a:solidFill>
                  <a:schemeClr val="accent3"/>
                </a:solidFill>
              </a:rPr>
              <a:t>1(a) if: P≠NP ⇒ One Way Function Exists ... 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2000">
                <a:solidFill>
                  <a:schemeClr val="dk1"/>
                </a:solidFill>
              </a:rPr>
              <a:t>Construction </a:t>
            </a:r>
            <a:r>
              <a:rPr lang="en" sz="2000" b="1" i="1">
                <a:solidFill>
                  <a:schemeClr val="dk1"/>
                </a:solidFill>
              </a:rPr>
              <a:t>M</a:t>
            </a:r>
            <a:r>
              <a:rPr lang="en" sz="2000">
                <a:solidFill>
                  <a:schemeClr val="dk1"/>
                </a:solidFill>
              </a:rPr>
              <a:t>: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2000">
                <a:solidFill>
                  <a:schemeClr val="dk1"/>
                </a:solidFill>
              </a:rPr>
              <a:t>On input x</a:t>
            </a:r>
            <a:r>
              <a:rPr lang="en" sz="2000" b="1" i="1">
                <a:solidFill>
                  <a:schemeClr val="dk1"/>
                </a:solidFill>
              </a:rPr>
              <a:t>∈</a:t>
            </a:r>
            <a:r>
              <a:rPr lang="en" sz="2000">
                <a:solidFill>
                  <a:schemeClr val="dk1"/>
                </a:solidFill>
              </a:rPr>
              <a:t> Σ*, check if </a:t>
            </a:r>
            <a:r>
              <a:rPr lang="en" sz="2000" b="1" i="1">
                <a:solidFill>
                  <a:schemeClr val="dk1"/>
                </a:solidFill>
              </a:rPr>
              <a:t>0x</a:t>
            </a:r>
            <a:r>
              <a:rPr lang="en" sz="2000">
                <a:solidFill>
                  <a:schemeClr val="dk1"/>
                </a:solidFill>
              </a:rPr>
              <a:t> </a:t>
            </a:r>
            <a:r>
              <a:rPr lang="en" sz="2000" b="1" i="1">
                <a:solidFill>
                  <a:schemeClr val="dk1"/>
                </a:solidFill>
              </a:rPr>
              <a:t>∈ </a:t>
            </a:r>
            <a:r>
              <a:rPr lang="en" sz="2000" i="1">
                <a:solidFill>
                  <a:schemeClr val="dk1"/>
                </a:solidFill>
              </a:rPr>
              <a:t>domain of </a:t>
            </a:r>
            <a:r>
              <a:rPr lang="en" sz="2000" b="1">
                <a:solidFill>
                  <a:schemeClr val="dk1"/>
                </a:solidFill>
              </a:rPr>
              <a:t>g</a:t>
            </a:r>
          </a:p>
          <a:p>
            <a:pPr marL="457200" lvl="0" indent="-2286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2000" i="1">
                <a:solidFill>
                  <a:schemeClr val="dk1"/>
                </a:solidFill>
              </a:rPr>
              <a:t>if not, </a:t>
            </a:r>
            <a:r>
              <a:rPr lang="en" sz="2000" b="1" i="1">
                <a:solidFill>
                  <a:srgbClr val="FF0000"/>
                </a:solidFill>
              </a:rPr>
              <a:t>REJECT!</a:t>
            </a:r>
          </a:p>
        </p:txBody>
      </p:sp>
      <p:sp>
        <p:nvSpPr>
          <p:cNvPr id="262" name="Shape 26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20</a:t>
            </a:fld>
            <a:endParaRPr lang="en"/>
          </a:p>
        </p:txBody>
      </p:sp>
      <p:grpSp>
        <p:nvGrpSpPr>
          <p:cNvPr id="263" name="Shape 263"/>
          <p:cNvGrpSpPr/>
          <p:nvPr/>
        </p:nvGrpSpPr>
        <p:grpSpPr>
          <a:xfrm>
            <a:off x="4985550" y="1017725"/>
            <a:ext cx="3784775" cy="3344838"/>
            <a:chOff x="4985550" y="1017725"/>
            <a:chExt cx="3784775" cy="3344838"/>
          </a:xfrm>
        </p:grpSpPr>
        <p:pic>
          <p:nvPicPr>
            <p:cNvPr id="264" name="Shape 26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985550" y="1017725"/>
              <a:ext cx="3784775" cy="443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5" name="Shape 26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225225" y="2361025"/>
              <a:ext cx="2545100" cy="200153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6" name="Shape 266"/>
            <p:cNvSpPr txBox="1"/>
            <p:nvPr/>
          </p:nvSpPr>
          <p:spPr>
            <a:xfrm>
              <a:off x="5855825" y="1777225"/>
              <a:ext cx="2914499" cy="5726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lnSpc>
                  <a:spcPct val="150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800">
                  <a:solidFill>
                    <a:srgbClr val="FF0000"/>
                  </a:solidFill>
                </a:rPr>
                <a:t>Goal: Show </a:t>
              </a:r>
              <a:r>
                <a:rPr lang="en" sz="1800" b="1" i="1">
                  <a:solidFill>
                    <a:srgbClr val="FF0000"/>
                  </a:solidFill>
                </a:rPr>
                <a:t>f</a:t>
              </a:r>
              <a:r>
                <a:rPr lang="en" sz="1800">
                  <a:solidFill>
                    <a:srgbClr val="FF0000"/>
                  </a:solidFill>
                </a:rPr>
                <a:t> is hard to invert</a:t>
              </a:r>
            </a:p>
            <a:p>
              <a:pPr lvl="0" rtl="0">
                <a:spcBef>
                  <a:spcPts val="0"/>
                </a:spcBef>
                <a:buNone/>
              </a:pPr>
              <a:endParaRPr sz="1800"/>
            </a:p>
          </p:txBody>
        </p:sp>
      </p:grp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i="1">
                <a:solidFill>
                  <a:schemeClr val="accent3"/>
                </a:solidFill>
              </a:rPr>
              <a:t>1(a) if: P≠NP ⇒ One Way Function Exists ...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2000">
                <a:solidFill>
                  <a:schemeClr val="dk1"/>
                </a:solidFill>
              </a:rPr>
              <a:t>Construction </a:t>
            </a:r>
            <a:r>
              <a:rPr lang="en" sz="2000" b="1" i="1">
                <a:solidFill>
                  <a:schemeClr val="dk1"/>
                </a:solidFill>
              </a:rPr>
              <a:t>M</a:t>
            </a:r>
            <a:r>
              <a:rPr lang="en" sz="2000">
                <a:solidFill>
                  <a:schemeClr val="dk1"/>
                </a:solidFill>
              </a:rPr>
              <a:t>: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2000">
                <a:solidFill>
                  <a:schemeClr val="dk1"/>
                </a:solidFill>
              </a:rPr>
              <a:t>On input x</a:t>
            </a:r>
            <a:r>
              <a:rPr lang="en" sz="2000" b="1" i="1">
                <a:solidFill>
                  <a:schemeClr val="dk1"/>
                </a:solidFill>
              </a:rPr>
              <a:t>∈</a:t>
            </a:r>
            <a:r>
              <a:rPr lang="en" sz="2000">
                <a:solidFill>
                  <a:schemeClr val="dk1"/>
                </a:solidFill>
              </a:rPr>
              <a:t> Σ*, check if </a:t>
            </a:r>
            <a:r>
              <a:rPr lang="en" sz="2000" b="1" i="1">
                <a:solidFill>
                  <a:schemeClr val="dk1"/>
                </a:solidFill>
              </a:rPr>
              <a:t>0x</a:t>
            </a:r>
            <a:r>
              <a:rPr lang="en" sz="2000">
                <a:solidFill>
                  <a:schemeClr val="dk1"/>
                </a:solidFill>
              </a:rPr>
              <a:t> </a:t>
            </a:r>
            <a:r>
              <a:rPr lang="en" sz="2000" b="1" i="1">
                <a:solidFill>
                  <a:schemeClr val="dk1"/>
                </a:solidFill>
              </a:rPr>
              <a:t>∈ </a:t>
            </a:r>
            <a:r>
              <a:rPr lang="en" sz="2000" i="1">
                <a:solidFill>
                  <a:schemeClr val="dk1"/>
                </a:solidFill>
              </a:rPr>
              <a:t>domain of </a:t>
            </a:r>
            <a:r>
              <a:rPr lang="en" sz="2000" b="1">
                <a:solidFill>
                  <a:schemeClr val="dk1"/>
                </a:solidFill>
              </a:rPr>
              <a:t>g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2000" i="1">
                <a:solidFill>
                  <a:schemeClr val="dk1"/>
                </a:solidFill>
              </a:rPr>
              <a:t>if not, </a:t>
            </a:r>
            <a:r>
              <a:rPr lang="en" sz="2000" b="1" i="1">
                <a:solidFill>
                  <a:srgbClr val="FF0000"/>
                </a:solidFill>
              </a:rPr>
              <a:t>REJECT!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2000" i="1">
                <a:solidFill>
                  <a:schemeClr val="dk1"/>
                </a:solidFill>
              </a:rPr>
              <a:t>if yes:</a:t>
            </a:r>
          </a:p>
          <a:p>
            <a:pPr marL="914400" lvl="1" indent="-2286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2000" i="1">
                <a:solidFill>
                  <a:schemeClr val="dk1"/>
                </a:solidFill>
              </a:rPr>
              <a:t>compute </a:t>
            </a:r>
            <a:r>
              <a:rPr lang="en" sz="2000" b="1" i="1">
                <a:solidFill>
                  <a:schemeClr val="dk1"/>
                </a:solidFill>
              </a:rPr>
              <a:t>g(0x)</a:t>
            </a:r>
            <a:r>
              <a:rPr lang="en" sz="2000" i="1">
                <a:solidFill>
                  <a:schemeClr val="dk1"/>
                </a:solidFill>
              </a:rPr>
              <a:t>, which returns </a:t>
            </a:r>
            <a:r>
              <a:rPr lang="en" sz="2000" b="1" i="1">
                <a:solidFill>
                  <a:schemeClr val="dk1"/>
                </a:solidFill>
              </a:rPr>
              <a:t>&lt;x,w&gt;</a:t>
            </a:r>
          </a:p>
          <a:p>
            <a:pPr marL="914400" lvl="1" indent="-2286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2000" i="1">
                <a:solidFill>
                  <a:schemeClr val="dk1"/>
                </a:solidFill>
              </a:rPr>
              <a:t>test if </a:t>
            </a:r>
            <a:r>
              <a:rPr lang="en" sz="2000" b="1" i="1">
                <a:solidFill>
                  <a:schemeClr val="dk1"/>
                </a:solidFill>
              </a:rPr>
              <a:t>w</a:t>
            </a:r>
            <a:r>
              <a:rPr lang="en" sz="2000" i="1">
                <a:solidFill>
                  <a:schemeClr val="dk1"/>
                </a:solidFill>
              </a:rPr>
              <a:t> is an accepting path in </a:t>
            </a:r>
            <a:r>
              <a:rPr lang="en" sz="2000" b="1" i="1">
                <a:solidFill>
                  <a:schemeClr val="dk1"/>
                </a:solidFill>
              </a:rPr>
              <a:t>N(x)</a:t>
            </a:r>
          </a:p>
          <a:p>
            <a:pPr marL="1371600" lvl="2" indent="-2286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2000" i="1">
                <a:solidFill>
                  <a:schemeClr val="dk1"/>
                </a:solidFill>
              </a:rPr>
              <a:t>if yes, </a:t>
            </a:r>
            <a:r>
              <a:rPr lang="en" sz="2000" b="1" i="1">
                <a:solidFill>
                  <a:srgbClr val="0000FF"/>
                </a:solidFill>
              </a:rPr>
              <a:t>ACCEPT!</a:t>
            </a:r>
          </a:p>
          <a:p>
            <a:pPr marL="914400" lvl="1" indent="-2286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2000" i="1">
                <a:solidFill>
                  <a:schemeClr val="dk1"/>
                </a:solidFill>
              </a:rPr>
              <a:t>Otherwise, </a:t>
            </a:r>
            <a:r>
              <a:rPr lang="en" sz="2000" b="1" i="1">
                <a:solidFill>
                  <a:srgbClr val="FF0000"/>
                </a:solidFill>
              </a:rPr>
              <a:t>REJECT!</a:t>
            </a:r>
          </a:p>
        </p:txBody>
      </p:sp>
      <p:sp>
        <p:nvSpPr>
          <p:cNvPr id="273" name="Shape 27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21</a:t>
            </a:fld>
            <a:endParaRPr lang="en"/>
          </a:p>
        </p:txBody>
      </p:sp>
      <p:grpSp>
        <p:nvGrpSpPr>
          <p:cNvPr id="274" name="Shape 274"/>
          <p:cNvGrpSpPr/>
          <p:nvPr/>
        </p:nvGrpSpPr>
        <p:grpSpPr>
          <a:xfrm>
            <a:off x="4985550" y="1017725"/>
            <a:ext cx="3784775" cy="3344838"/>
            <a:chOff x="4985550" y="1017725"/>
            <a:chExt cx="3784775" cy="3344838"/>
          </a:xfrm>
        </p:grpSpPr>
        <p:pic>
          <p:nvPicPr>
            <p:cNvPr id="275" name="Shape 27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985550" y="1017725"/>
              <a:ext cx="3784775" cy="443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6" name="Shape 27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225225" y="2361025"/>
              <a:ext cx="2545100" cy="200153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7" name="Shape 277"/>
            <p:cNvSpPr txBox="1"/>
            <p:nvPr/>
          </p:nvSpPr>
          <p:spPr>
            <a:xfrm>
              <a:off x="5855825" y="1777225"/>
              <a:ext cx="2914499" cy="5726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lnSpc>
                  <a:spcPct val="150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800">
                  <a:solidFill>
                    <a:srgbClr val="FF0000"/>
                  </a:solidFill>
                </a:rPr>
                <a:t>Goal: Show </a:t>
              </a:r>
              <a:r>
                <a:rPr lang="en" sz="1800" b="1" i="1">
                  <a:solidFill>
                    <a:srgbClr val="FF0000"/>
                  </a:solidFill>
                </a:rPr>
                <a:t>f</a:t>
              </a:r>
              <a:r>
                <a:rPr lang="en" sz="1800">
                  <a:solidFill>
                    <a:srgbClr val="FF0000"/>
                  </a:solidFill>
                </a:rPr>
                <a:t> is hard to invert</a:t>
              </a:r>
            </a:p>
            <a:p>
              <a:pPr lvl="0" rtl="0">
                <a:spcBef>
                  <a:spcPts val="0"/>
                </a:spcBef>
                <a:buNone/>
              </a:pPr>
              <a:endParaRPr sz="1800"/>
            </a:p>
          </p:txBody>
        </p:sp>
      </p:grpSp>
      <p:sp>
        <p:nvSpPr>
          <p:cNvPr id="278" name="Shape 278"/>
          <p:cNvSpPr txBox="1"/>
          <p:nvPr/>
        </p:nvSpPr>
        <p:spPr>
          <a:xfrm>
            <a:off x="4086150" y="3931700"/>
            <a:ext cx="2793600" cy="10293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>
                <a:solidFill>
                  <a:schemeClr val="accent5"/>
                </a:solidFill>
              </a:rPr>
              <a:t>Mr. RABBIT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b="1">
                <a:solidFill>
                  <a:schemeClr val="accent5"/>
                </a:solidFill>
              </a:rPr>
              <a:t>will use this construction in 2(a)</a:t>
            </a:r>
          </a:p>
        </p:txBody>
      </p:sp>
      <p:sp>
        <p:nvSpPr>
          <p:cNvPr id="279" name="Shape 279"/>
          <p:cNvSpPr txBox="1"/>
          <p:nvPr/>
        </p:nvSpPr>
        <p:spPr>
          <a:xfrm>
            <a:off x="3097250" y="2374950"/>
            <a:ext cx="9102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>
                <a:solidFill>
                  <a:schemeClr val="accent3"/>
                </a:solidFill>
              </a:rPr>
              <a:t>PTIME</a:t>
            </a:r>
          </a:p>
        </p:txBody>
      </p:sp>
      <p:cxnSp>
        <p:nvCxnSpPr>
          <p:cNvPr id="280" name="Shape 280"/>
          <p:cNvCxnSpPr>
            <a:endCxn id="279" idx="1"/>
          </p:cNvCxnSpPr>
          <p:nvPr/>
        </p:nvCxnSpPr>
        <p:spPr>
          <a:xfrm rot="10800000" flipH="1">
            <a:off x="2545850" y="2571749"/>
            <a:ext cx="551400" cy="522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 i="1">
                <a:solidFill>
                  <a:schemeClr val="accent3"/>
                </a:solidFill>
              </a:rPr>
              <a:t>1(a) if: P≠NP ⇒ One Way Function Exists ... 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2000" b="1" i="1"/>
              <a:t>M</a:t>
            </a:r>
            <a:r>
              <a:rPr lang="en" sz="2000"/>
              <a:t> accepts </a:t>
            </a:r>
            <a:r>
              <a:rPr lang="en" sz="2000" b="1" i="1"/>
              <a:t>A</a:t>
            </a:r>
            <a:r>
              <a:rPr lang="en" sz="2000"/>
              <a:t> in deterministic polynomial time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lr>
                <a:srgbClr val="0000FF"/>
              </a:buClr>
              <a:buSzPct val="100000"/>
            </a:pPr>
            <a:r>
              <a:rPr lang="en" sz="2000">
                <a:solidFill>
                  <a:srgbClr val="0000FF"/>
                </a:solidFill>
              </a:rPr>
              <a:t>Under our assumption </a:t>
            </a:r>
            <a:r>
              <a:rPr lang="en" sz="2000" b="1" i="1">
                <a:solidFill>
                  <a:srgbClr val="0000FF"/>
                </a:solidFill>
              </a:rPr>
              <a:t>P ≠ NP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2000">
                <a:solidFill>
                  <a:schemeClr val="dk1"/>
                </a:solidFill>
              </a:rPr>
              <a:t>Just showed a DPTM for </a:t>
            </a:r>
            <a:r>
              <a:rPr lang="en" sz="2000" b="1" i="1">
                <a:solidFill>
                  <a:schemeClr val="dk1"/>
                </a:solidFill>
              </a:rPr>
              <a:t>M</a:t>
            </a:r>
            <a:r>
              <a:rPr lang="en" sz="2000">
                <a:solidFill>
                  <a:schemeClr val="dk1"/>
                </a:solidFill>
              </a:rPr>
              <a:t> and </a:t>
            </a:r>
            <a:r>
              <a:rPr lang="en" sz="2000" b="1" i="1">
                <a:solidFill>
                  <a:schemeClr val="dk1"/>
                </a:solidFill>
              </a:rPr>
              <a:t>L(M) = A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ct val="100000"/>
            </a:pPr>
            <a:r>
              <a:rPr lang="en" sz="2000">
                <a:solidFill>
                  <a:schemeClr val="accent1"/>
                </a:solidFill>
              </a:rPr>
              <a:t>Showed </a:t>
            </a:r>
            <a:r>
              <a:rPr lang="en" sz="2000" b="1" i="1">
                <a:solidFill>
                  <a:schemeClr val="accent1"/>
                </a:solidFill>
              </a:rPr>
              <a:t>A ∈ P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2000">
                <a:solidFill>
                  <a:schemeClr val="dk1"/>
                </a:solidFill>
              </a:rPr>
              <a:t>Assumed </a:t>
            </a:r>
            <a:r>
              <a:rPr lang="en" sz="2000">
                <a:solidFill>
                  <a:srgbClr val="0000FF"/>
                </a:solidFill>
              </a:rPr>
              <a:t>A </a:t>
            </a:r>
            <a:r>
              <a:rPr lang="en" sz="2000" b="1" i="1">
                <a:solidFill>
                  <a:srgbClr val="0000FF"/>
                </a:solidFill>
              </a:rPr>
              <a:t>∈</a:t>
            </a:r>
            <a:r>
              <a:rPr lang="en" sz="2000">
                <a:solidFill>
                  <a:srgbClr val="0000FF"/>
                </a:solidFill>
              </a:rPr>
              <a:t> </a:t>
            </a:r>
            <a:r>
              <a:rPr lang="en" sz="2000" b="1" i="1">
                <a:solidFill>
                  <a:srgbClr val="0000FF"/>
                </a:solidFill>
              </a:rPr>
              <a:t>NP - P</a:t>
            </a:r>
          </a:p>
          <a:p>
            <a:pPr marL="457200" lvl="0" indent="-2286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2000">
                <a:solidFill>
                  <a:schemeClr val="dk1"/>
                </a:solidFill>
              </a:rPr>
              <a:t>Contradiction!</a:t>
            </a:r>
          </a:p>
        </p:txBody>
      </p:sp>
      <p:sp>
        <p:nvSpPr>
          <p:cNvPr id="287" name="Shape 28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22</a:t>
            </a:fld>
            <a:endParaRPr lang="en"/>
          </a:p>
        </p:txBody>
      </p:sp>
      <p:grpSp>
        <p:nvGrpSpPr>
          <p:cNvPr id="288" name="Shape 288"/>
          <p:cNvGrpSpPr/>
          <p:nvPr/>
        </p:nvGrpSpPr>
        <p:grpSpPr>
          <a:xfrm>
            <a:off x="6319275" y="1152475"/>
            <a:ext cx="1780200" cy="2317200"/>
            <a:chOff x="6692325" y="1017725"/>
            <a:chExt cx="1780200" cy="2317200"/>
          </a:xfrm>
        </p:grpSpPr>
        <p:sp>
          <p:nvSpPr>
            <p:cNvPr id="289" name="Shape 289"/>
            <p:cNvSpPr/>
            <p:nvPr/>
          </p:nvSpPr>
          <p:spPr>
            <a:xfrm>
              <a:off x="6692325" y="1017725"/>
              <a:ext cx="1780200" cy="23172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0" name="Shape 290"/>
            <p:cNvSpPr/>
            <p:nvPr/>
          </p:nvSpPr>
          <p:spPr>
            <a:xfrm>
              <a:off x="7068375" y="1933175"/>
              <a:ext cx="1028100" cy="1152899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1" name="Shape 291"/>
            <p:cNvSpPr txBox="1"/>
            <p:nvPr/>
          </p:nvSpPr>
          <p:spPr>
            <a:xfrm>
              <a:off x="7308075" y="1096650"/>
              <a:ext cx="548699" cy="39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/>
                <a:t>NP</a:t>
              </a:r>
            </a:p>
          </p:txBody>
        </p:sp>
        <p:sp>
          <p:nvSpPr>
            <p:cNvPr id="292" name="Shape 292"/>
            <p:cNvSpPr txBox="1"/>
            <p:nvPr/>
          </p:nvSpPr>
          <p:spPr>
            <a:xfrm>
              <a:off x="7308075" y="2582975"/>
              <a:ext cx="548699" cy="39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b="1"/>
                <a:t>P</a:t>
              </a:r>
            </a:p>
          </p:txBody>
        </p:sp>
        <p:sp>
          <p:nvSpPr>
            <p:cNvPr id="293" name="Shape 293"/>
            <p:cNvSpPr txBox="1"/>
            <p:nvPr/>
          </p:nvSpPr>
          <p:spPr>
            <a:xfrm>
              <a:off x="7768275" y="1405700"/>
              <a:ext cx="328199" cy="39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b="1" i="1">
                  <a:solidFill>
                    <a:srgbClr val="0000FF"/>
                  </a:solidFill>
                </a:rPr>
                <a:t>A</a:t>
              </a:r>
            </a:p>
          </p:txBody>
        </p:sp>
      </p:grpSp>
      <p:sp>
        <p:nvSpPr>
          <p:cNvPr id="294" name="Shape 294"/>
          <p:cNvSpPr txBox="1"/>
          <p:nvPr/>
        </p:nvSpPr>
        <p:spPr>
          <a:xfrm>
            <a:off x="7090425" y="2226250"/>
            <a:ext cx="3281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i="1">
                <a:solidFill>
                  <a:srgbClr val="FF9900"/>
                </a:solidFill>
              </a:rPr>
              <a:t>A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What actually happened?	</a:t>
            </a:r>
          </a:p>
        </p:txBody>
      </p:sp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2000"/>
              <a:t>We constructed DPTM </a:t>
            </a:r>
            <a:r>
              <a:rPr lang="en" sz="2000" b="1" i="1"/>
              <a:t>M </a:t>
            </a:r>
            <a:r>
              <a:rPr lang="en" sz="2000"/>
              <a:t>assuming a inverse of </a:t>
            </a:r>
            <a:r>
              <a:rPr lang="en" sz="2000" b="1" i="1"/>
              <a:t>f,</a:t>
            </a:r>
            <a:r>
              <a:rPr lang="en" sz="2000"/>
              <a:t> </a:t>
            </a:r>
            <a:r>
              <a:rPr lang="en" sz="2000" b="1" i="1"/>
              <a:t>g</a:t>
            </a:r>
            <a:r>
              <a:rPr lang="en" sz="2000"/>
              <a:t> existed, which is polynomial time computable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2000"/>
              <a:t>But </a:t>
            </a:r>
            <a:r>
              <a:rPr lang="en" sz="2000" b="1" i="1"/>
              <a:t>g</a:t>
            </a:r>
            <a:r>
              <a:rPr lang="en" sz="2000"/>
              <a:t> does not exist i.e no polynomial time computable inverse of </a:t>
            </a:r>
            <a:r>
              <a:rPr lang="en" sz="2000" b="1" i="1"/>
              <a:t>f </a:t>
            </a:r>
            <a:r>
              <a:rPr lang="en" sz="2000"/>
              <a:t>exists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2000" b="1" i="1"/>
              <a:t>f </a:t>
            </a:r>
            <a:r>
              <a:rPr lang="en" sz="2000" b="1" i="1" baseline="30000"/>
              <a:t>-1</a:t>
            </a:r>
            <a:r>
              <a:rPr lang="en" sz="2000"/>
              <a:t> must not be polynomially computable, </a:t>
            </a:r>
            <a:r>
              <a:rPr lang="en" sz="2000" b="1" i="1">
                <a:solidFill>
                  <a:srgbClr val="FF0000"/>
                </a:solidFill>
              </a:rPr>
              <a:t>f </a:t>
            </a:r>
            <a:r>
              <a:rPr lang="en" sz="2000" b="1" i="1" baseline="30000">
                <a:solidFill>
                  <a:srgbClr val="FF0000"/>
                </a:solidFill>
              </a:rPr>
              <a:t>-1</a:t>
            </a:r>
            <a:r>
              <a:rPr lang="en" sz="2000" b="1">
                <a:solidFill>
                  <a:srgbClr val="FF0000"/>
                </a:solidFill>
              </a:rPr>
              <a:t> is HARD to invert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2000" b="1" i="1"/>
              <a:t>f</a:t>
            </a:r>
            <a:r>
              <a:rPr lang="en" sz="2000"/>
              <a:t> must not be polynomially invertible</a:t>
            </a:r>
          </a:p>
          <a:p>
            <a:pPr marL="457200" lvl="0" indent="-22860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2000"/>
              <a:t>Vola!!! </a:t>
            </a:r>
            <a:r>
              <a:rPr lang="en" sz="2000" b="1" i="1"/>
              <a:t>f</a:t>
            </a:r>
            <a:r>
              <a:rPr lang="en" sz="2000"/>
              <a:t> is now a One Way Function </a:t>
            </a:r>
            <a:r>
              <a:rPr lang="en" sz="2000" i="1">
                <a:solidFill>
                  <a:schemeClr val="dk1"/>
                </a:solidFill>
              </a:rPr>
              <a:t>✅</a:t>
            </a:r>
          </a:p>
        </p:txBody>
      </p:sp>
      <p:sp>
        <p:nvSpPr>
          <p:cNvPr id="301" name="Shape 30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23</a:t>
            </a:fld>
            <a:endParaRPr lang="en"/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accent3"/>
                </a:solidFill>
              </a:rPr>
              <a:t>Where are we so far?</a:t>
            </a:r>
          </a:p>
        </p:txBody>
      </p:sp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AutoNum type="arabicPeriod"/>
            </a:pPr>
            <a:r>
              <a:rPr lang="en" sz="2000">
                <a:solidFill>
                  <a:srgbClr val="000000"/>
                </a:solidFill>
              </a:rPr>
              <a:t>One-way functions exists if and only if P ≠ NP</a:t>
            </a:r>
          </a:p>
          <a:p>
            <a:pPr marL="914400" lvl="1" indent="-355600" rtl="0">
              <a:spcBef>
                <a:spcPts val="0"/>
              </a:spcBef>
              <a:buClr>
                <a:srgbClr val="000000"/>
              </a:buClr>
              <a:buSzPct val="100000"/>
              <a:buAutoNum type="alphaLcPeriod"/>
            </a:pPr>
            <a:r>
              <a:rPr lang="en" sz="2000" i="1">
                <a:solidFill>
                  <a:srgbClr val="000000"/>
                </a:solidFill>
              </a:rPr>
              <a:t>if: P ≠ NP ⇒ One Way Function Exists ✅</a:t>
            </a:r>
          </a:p>
          <a:p>
            <a:pPr marL="914400" lvl="1" indent="-355600" rtl="0">
              <a:spcBef>
                <a:spcPts val="0"/>
              </a:spcBef>
              <a:buClr>
                <a:srgbClr val="000000"/>
              </a:buClr>
              <a:buSzPct val="100000"/>
              <a:buAutoNum type="alphaLcPeriod"/>
            </a:pPr>
            <a:r>
              <a:rPr lang="en" sz="2000" i="1">
                <a:solidFill>
                  <a:srgbClr val="000000"/>
                </a:solidFill>
              </a:rPr>
              <a:t>only if: One Way Function Exists ⇒ P ≠ NP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 i="1">
                <a:solidFill>
                  <a:srgbClr val="000000"/>
                </a:solidFill>
              </a:rPr>
              <a:t>2. </a:t>
            </a:r>
            <a:r>
              <a:rPr lang="en" sz="2000">
                <a:solidFill>
                  <a:srgbClr val="000000"/>
                </a:solidFill>
              </a:rPr>
              <a:t>One-to-one one way functions exist if and only if P </a:t>
            </a:r>
            <a:r>
              <a:rPr lang="en" sz="2000" i="1">
                <a:solidFill>
                  <a:schemeClr val="dk1"/>
                </a:solidFill>
              </a:rPr>
              <a:t>≠</a:t>
            </a:r>
            <a:r>
              <a:rPr lang="en" sz="2000">
                <a:solidFill>
                  <a:srgbClr val="000000"/>
                </a:solidFill>
              </a:rPr>
              <a:t> UP</a:t>
            </a:r>
          </a:p>
          <a:p>
            <a:pPr marL="914400" lvl="0" indent="-355600" rtl="0">
              <a:spcBef>
                <a:spcPts val="0"/>
              </a:spcBef>
              <a:buClr>
                <a:srgbClr val="000000"/>
              </a:buClr>
              <a:buSzPct val="100000"/>
              <a:buAutoNum type="alphaLcPeriod"/>
            </a:pPr>
            <a:r>
              <a:rPr lang="en" sz="2000" i="1">
                <a:solidFill>
                  <a:srgbClr val="000000"/>
                </a:solidFill>
              </a:rPr>
              <a:t>if : </a:t>
            </a:r>
            <a:r>
              <a:rPr lang="en" sz="2000">
                <a:solidFill>
                  <a:srgbClr val="000000"/>
                </a:solidFill>
              </a:rPr>
              <a:t>P </a:t>
            </a:r>
            <a:r>
              <a:rPr lang="en" sz="2000" i="1">
                <a:solidFill>
                  <a:schemeClr val="dk1"/>
                </a:solidFill>
              </a:rPr>
              <a:t>≠ </a:t>
            </a:r>
            <a:r>
              <a:rPr lang="en" sz="2000">
                <a:solidFill>
                  <a:srgbClr val="000000"/>
                </a:solidFill>
              </a:rPr>
              <a:t>UP </a:t>
            </a:r>
            <a:r>
              <a:rPr lang="en" sz="2000" i="1">
                <a:solidFill>
                  <a:srgbClr val="000000"/>
                </a:solidFill>
              </a:rPr>
              <a:t>⇒ </a:t>
            </a:r>
            <a:r>
              <a:rPr lang="en" sz="2000">
                <a:solidFill>
                  <a:srgbClr val="000000"/>
                </a:solidFill>
              </a:rPr>
              <a:t>one-to-one one way functions exist	</a:t>
            </a:r>
          </a:p>
          <a:p>
            <a:pPr marL="914400" lvl="0" indent="-355600" rtl="0">
              <a:spcBef>
                <a:spcPts val="0"/>
              </a:spcBef>
              <a:buClr>
                <a:srgbClr val="000000"/>
              </a:buClr>
              <a:buSzPct val="100000"/>
              <a:buAutoNum type="alphaLcPeriod"/>
            </a:pPr>
            <a:r>
              <a:rPr lang="en" sz="2000" i="1">
                <a:solidFill>
                  <a:srgbClr val="000000"/>
                </a:solidFill>
              </a:rPr>
              <a:t>only if : </a:t>
            </a:r>
            <a:r>
              <a:rPr lang="en" sz="2000">
                <a:solidFill>
                  <a:srgbClr val="000000"/>
                </a:solidFill>
              </a:rPr>
              <a:t>One-to-one one way functions exist </a:t>
            </a:r>
            <a:r>
              <a:rPr lang="en" sz="2000" i="1">
                <a:solidFill>
                  <a:srgbClr val="000000"/>
                </a:solidFill>
              </a:rPr>
              <a:t>⇒ </a:t>
            </a:r>
            <a:r>
              <a:rPr lang="en" sz="2000">
                <a:solidFill>
                  <a:srgbClr val="000000"/>
                </a:solidFill>
              </a:rPr>
              <a:t>P </a:t>
            </a:r>
            <a:r>
              <a:rPr lang="en" sz="2000" i="1">
                <a:solidFill>
                  <a:schemeClr val="dk1"/>
                </a:solidFill>
              </a:rPr>
              <a:t>≠ </a:t>
            </a:r>
            <a:r>
              <a:rPr lang="en" sz="2000">
                <a:solidFill>
                  <a:srgbClr val="000000"/>
                </a:solidFill>
              </a:rPr>
              <a:t>UP</a:t>
            </a:r>
          </a:p>
        </p:txBody>
      </p:sp>
      <p:sp>
        <p:nvSpPr>
          <p:cNvPr id="308" name="Shape 30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24</a:t>
            </a:fld>
            <a:endParaRPr lang="en"/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i="1">
                <a:solidFill>
                  <a:schemeClr val="accent3"/>
                </a:solidFill>
              </a:rPr>
              <a:t>1(b) only if: One Way Function Exists ⇒ P≠NP</a:t>
            </a:r>
          </a:p>
        </p:txBody>
      </p:sp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1746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2000"/>
              <a:t>Reverse our previous strategy: given a one-way function </a:t>
            </a:r>
            <a:r>
              <a:rPr lang="en" sz="2000" i="1"/>
              <a:t>f</a:t>
            </a:r>
            <a:r>
              <a:rPr lang="en" sz="2000"/>
              <a:t>, </a:t>
            </a:r>
            <a:r>
              <a:rPr lang="en" sz="2000">
                <a:solidFill>
                  <a:srgbClr val="FF0000"/>
                </a:solidFill>
              </a:rPr>
              <a:t>assume P=NP</a:t>
            </a:r>
            <a:r>
              <a:rPr lang="en" sz="2000"/>
              <a:t>, lead to contradiction.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2000"/>
              <a:t>Let </a:t>
            </a:r>
            <a:r>
              <a:rPr lang="en" sz="2000" i="1"/>
              <a:t>p</a:t>
            </a:r>
            <a:r>
              <a:rPr lang="en" sz="2000"/>
              <a:t> be </a:t>
            </a:r>
            <a:r>
              <a:rPr lang="en" sz="2000" i="1"/>
              <a:t>f</a:t>
            </a:r>
            <a:r>
              <a:rPr lang="en" sz="2000"/>
              <a:t>’s honesty polynomial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2000"/>
              <a:t>Think of this language: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endParaRPr sz="2000"/>
          </a:p>
        </p:txBody>
      </p:sp>
      <p:pic>
        <p:nvPicPr>
          <p:cNvPr id="315" name="Shape 3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025" y="2996075"/>
            <a:ext cx="7595499" cy="435275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Shape 31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25</a:t>
            </a:fld>
            <a:endParaRPr lang="en"/>
          </a:p>
        </p:txBody>
      </p:sp>
      <p:sp>
        <p:nvSpPr>
          <p:cNvPr id="317" name="Shape 317"/>
          <p:cNvSpPr txBox="1"/>
          <p:nvPr/>
        </p:nvSpPr>
        <p:spPr>
          <a:xfrm>
            <a:off x="298925" y="4009650"/>
            <a:ext cx="8533500" cy="87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buSzPct val="100000"/>
              <a:buChar char="●"/>
            </a:pPr>
            <a:r>
              <a:rPr lang="en" sz="2000"/>
              <a:t>What does this language “mean”?</a:t>
            </a:r>
          </a:p>
          <a:p>
            <a:pPr marL="914400" lvl="1" indent="-342900">
              <a:spcBef>
                <a:spcPts val="0"/>
              </a:spcBef>
              <a:buSzPct val="100000"/>
              <a:buChar char="○"/>
            </a:pPr>
            <a:r>
              <a:rPr lang="en" sz="1800" i="1"/>
              <a:t>Prefixes of the inverse of z, i.e. f</a:t>
            </a:r>
            <a:r>
              <a:rPr lang="en" sz="1800" i="1" baseline="30000"/>
              <a:t> </a:t>
            </a:r>
            <a:r>
              <a:rPr lang="en" sz="1800" b="1" i="1" baseline="30000"/>
              <a:t>-1</a:t>
            </a:r>
            <a:r>
              <a:rPr lang="en" sz="1800" i="1"/>
              <a:t>(z), that are sufficiently short (for honesty)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 i="1">
                <a:solidFill>
                  <a:schemeClr val="accent3"/>
                </a:solidFill>
              </a:rPr>
              <a:t>1(b) only if: One Way Function Exists ⇒ P≠NP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50000"/>
              </a:lnSpc>
              <a:spcBef>
                <a:spcPts val="0"/>
              </a:spcBef>
              <a:buNone/>
            </a:pPr>
            <a:endParaRPr/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endParaRPr/>
          </a:p>
          <a:p>
            <a: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</a:pPr>
            <a:r>
              <a:rPr lang="en" sz="2000"/>
              <a:t>Clearly L is NP: guess a string </a:t>
            </a:r>
            <a:r>
              <a:rPr lang="en" sz="2000" i="1"/>
              <a:t>y</a:t>
            </a:r>
            <a:r>
              <a:rPr lang="en" sz="2000"/>
              <a:t>, then check if </a:t>
            </a:r>
            <a:r>
              <a:rPr lang="en" sz="2000" i="1"/>
              <a:t>f(pre.y) = z</a:t>
            </a:r>
            <a:r>
              <a:rPr lang="en" sz="2000"/>
              <a:t>.</a:t>
            </a:r>
          </a:p>
          <a:p>
            <a: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rgbClr val="FF0000"/>
              </a:buClr>
              <a:buSzPct val="100000"/>
            </a:pPr>
            <a:r>
              <a:rPr lang="en" sz="2000">
                <a:solidFill>
                  <a:srgbClr val="FF0000"/>
                </a:solidFill>
              </a:rPr>
              <a:t>Since we assumed P=NP, L is also P!</a:t>
            </a:r>
          </a:p>
          <a:p>
            <a: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</a:pPr>
            <a:r>
              <a:rPr lang="en" sz="2000">
                <a:solidFill>
                  <a:srgbClr val="000000"/>
                </a:solidFill>
              </a:rPr>
              <a:t>We’ll use this fact to invert </a:t>
            </a:r>
            <a:r>
              <a:rPr lang="en" sz="2000" i="1">
                <a:solidFill>
                  <a:srgbClr val="000000"/>
                </a:solidFill>
              </a:rPr>
              <a:t>f</a:t>
            </a:r>
            <a:r>
              <a:rPr lang="en" sz="2000">
                <a:solidFill>
                  <a:srgbClr val="000000"/>
                </a:solidFill>
              </a:rPr>
              <a:t> “easily” (in P-time) - contradicting that </a:t>
            </a:r>
            <a:r>
              <a:rPr lang="en" sz="2000" i="1">
                <a:solidFill>
                  <a:srgbClr val="000000"/>
                </a:solidFill>
              </a:rPr>
              <a:t>f</a:t>
            </a:r>
            <a:r>
              <a:rPr lang="en" sz="2000">
                <a:solidFill>
                  <a:srgbClr val="000000"/>
                </a:solidFill>
              </a:rPr>
              <a:t> is a one-way function.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4" name="Shape 3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26</a:t>
            </a:fld>
            <a:endParaRPr lang="en"/>
          </a:p>
        </p:txBody>
      </p:sp>
      <p:pic>
        <p:nvPicPr>
          <p:cNvPr id="325" name="Shape 3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350" y="1639475"/>
            <a:ext cx="7381774" cy="393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 i="1">
                <a:solidFill>
                  <a:schemeClr val="accent3"/>
                </a:solidFill>
              </a:rPr>
              <a:t>1(b) only if: One Way Function Exists ⇒ P≠NP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SzPct val="100000"/>
            </a:pPr>
            <a:r>
              <a:rPr lang="en" sz="2000">
                <a:solidFill>
                  <a:srgbClr val="FF0000"/>
                </a:solidFill>
              </a:rPr>
              <a:t>Goal: given </a:t>
            </a:r>
            <a:r>
              <a:rPr lang="en" sz="2000" i="1">
                <a:solidFill>
                  <a:srgbClr val="FF0000"/>
                </a:solidFill>
              </a:rPr>
              <a:t>z</a:t>
            </a:r>
            <a:r>
              <a:rPr lang="en" sz="2000">
                <a:solidFill>
                  <a:srgbClr val="FF0000"/>
                </a:solidFill>
              </a:rPr>
              <a:t>, find its inverse with respect to </a:t>
            </a:r>
            <a:r>
              <a:rPr lang="en" sz="2000" i="1">
                <a:solidFill>
                  <a:srgbClr val="FF0000"/>
                </a:solidFill>
              </a:rPr>
              <a:t>f in polynomial time</a:t>
            </a:r>
          </a:p>
          <a:p>
            <a:pPr marL="914400" lvl="1" indent="-2286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1800">
                <a:solidFill>
                  <a:srgbClr val="000000"/>
                </a:solidFill>
              </a:rPr>
              <a:t>(find </a:t>
            </a:r>
            <a:r>
              <a:rPr lang="en" sz="1800" i="1">
                <a:solidFill>
                  <a:srgbClr val="000000"/>
                </a:solidFill>
              </a:rPr>
              <a:t>x</a:t>
            </a:r>
            <a:r>
              <a:rPr lang="en" sz="1800">
                <a:solidFill>
                  <a:srgbClr val="000000"/>
                </a:solidFill>
              </a:rPr>
              <a:t> such that </a:t>
            </a:r>
            <a:r>
              <a:rPr lang="en" sz="1800" i="1">
                <a:solidFill>
                  <a:srgbClr val="000000"/>
                </a:solidFill>
              </a:rPr>
              <a:t>f(x) = z</a:t>
            </a:r>
            <a:r>
              <a:rPr lang="en" sz="1800">
                <a:solidFill>
                  <a:srgbClr val="000000"/>
                </a:solidFill>
              </a:rPr>
              <a:t>)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2000"/>
              <a:t>Since (we assumed) L ∈ P, there is a DPTM accepting L.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2000"/>
              <a:t>If </a:t>
            </a:r>
            <a:r>
              <a:rPr lang="en" sz="2000" i="1"/>
              <a:t>&lt;z, pre&gt;</a:t>
            </a:r>
            <a:r>
              <a:rPr lang="en" sz="2000"/>
              <a:t> is in L, </a:t>
            </a:r>
            <a:r>
              <a:rPr lang="en" sz="2000" i="1"/>
              <a:t>pre</a:t>
            </a:r>
            <a:r>
              <a:rPr lang="en" sz="2000"/>
              <a:t> is a prefix of </a:t>
            </a:r>
            <a:r>
              <a:rPr lang="en" sz="2000" i="1"/>
              <a:t>z</a:t>
            </a:r>
            <a:r>
              <a:rPr lang="en" sz="2000"/>
              <a:t>’s inverse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2000"/>
              <a:t>We can check “easily” (P-time) whether something is in L!</a:t>
            </a:r>
          </a:p>
          <a:p>
            <a:pPr lvl="0" algn="ctr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2000"/>
              <a:t>What can we do with this?</a:t>
            </a:r>
          </a:p>
        </p:txBody>
      </p:sp>
      <p:sp>
        <p:nvSpPr>
          <p:cNvPr id="332" name="Shape 3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27</a:t>
            </a:fld>
            <a:endParaRPr lang="en"/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 i="1">
                <a:solidFill>
                  <a:schemeClr val="accent3"/>
                </a:solidFill>
              </a:rPr>
              <a:t>1(b) only if: One Way Function Exists ⇒ P≠NP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/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38" name="Shape 3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Complexity rabbit says…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algn="ctr" rtl="0">
              <a:spcBef>
                <a:spcPts val="0"/>
              </a:spcBef>
              <a:buNone/>
            </a:pPr>
            <a:r>
              <a:rPr lang="en" sz="3000" b="1" i="1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Search </a:t>
            </a:r>
            <a:r>
              <a:rPr lang="en" sz="3000" b="1" i="1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ALL</a:t>
            </a:r>
            <a:r>
              <a:rPr lang="en" sz="3000" b="1" i="1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 the prefixes!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39" name="Shape 33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28</a:t>
            </a:fld>
            <a:endParaRPr lang="en"/>
          </a:p>
        </p:txBody>
      </p:sp>
      <p:pic>
        <p:nvPicPr>
          <p:cNvPr id="340" name="Shape 3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3850" y="1541575"/>
            <a:ext cx="4076274" cy="2804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i="1">
                <a:solidFill>
                  <a:schemeClr val="accent3"/>
                </a:solidFill>
              </a:rPr>
              <a:t>1(b) only if: One Way Function Exists ⇒ P≠NP</a:t>
            </a:r>
          </a:p>
        </p:txBody>
      </p:sp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Searching all the prefixes: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Check if f(є) = z; if so we are done (є is an inverse), if not go to next step.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Is 0 a prefix of a suitably short inverse?</a:t>
            </a:r>
          </a:p>
          <a:p>
            <a:pPr marL="914400" lvl="1" indent="-228600" rtl="0">
              <a:spcBef>
                <a:spcPts val="0"/>
              </a:spcBef>
              <a:buSzPct val="100000"/>
            </a:pPr>
            <a:r>
              <a:rPr lang="en" sz="1800"/>
              <a:t>If </a:t>
            </a:r>
            <a:r>
              <a:rPr lang="en" sz="1800" u="sng"/>
              <a:t>NO</a:t>
            </a:r>
            <a:r>
              <a:rPr lang="en" sz="1800"/>
              <a:t>, then 1 must be a prefix!</a:t>
            </a:r>
          </a:p>
          <a:p>
            <a:pPr marL="914400" lvl="1" indent="-228600" rtl="0">
              <a:spcBef>
                <a:spcPts val="0"/>
              </a:spcBef>
              <a:buSzPct val="100000"/>
            </a:pPr>
            <a:r>
              <a:rPr lang="en" sz="1800"/>
              <a:t>Either way, we determine the first bit.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/>
              <a:t>Are we done yet? (is this prefix the </a:t>
            </a:r>
            <a:r>
              <a:rPr lang="en" i="1"/>
              <a:t>whole</a:t>
            </a:r>
            <a:r>
              <a:rPr lang="en"/>
              <a:t> inverse?)</a:t>
            </a:r>
          </a:p>
          <a:p>
            <a:pPr marL="914400" lvl="1" indent="-228600" rtl="0">
              <a:spcBef>
                <a:spcPts val="0"/>
              </a:spcBef>
              <a:buSzPct val="100000"/>
            </a:pPr>
            <a:r>
              <a:rPr lang="en" sz="1800"/>
              <a:t>Check if </a:t>
            </a:r>
            <a:r>
              <a:rPr lang="en" sz="1800" i="1"/>
              <a:t>f(pre) = z</a:t>
            </a:r>
            <a:r>
              <a:rPr lang="en" sz="1800"/>
              <a:t>. If yes, we’re done! Otherwise, we need to find out the next bit…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/>
              <a:t>(Let </a:t>
            </a:r>
            <a:r>
              <a:rPr lang="en" i="1"/>
              <a:t>b</a:t>
            </a:r>
            <a:r>
              <a:rPr lang="en"/>
              <a:t> be the bit we’ve already figured out.) Is </a:t>
            </a:r>
            <a:r>
              <a:rPr lang="en" i="1"/>
              <a:t>b</a:t>
            </a:r>
            <a:r>
              <a:rPr lang="en"/>
              <a:t>0 a prefix of a suitably short inverse?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If no, then </a:t>
            </a:r>
            <a:r>
              <a:rPr lang="en" i="1"/>
              <a:t>b</a:t>
            </a:r>
            <a:r>
              <a:rPr lang="en"/>
              <a:t>1 must be a prefix…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Now we have the second bit (</a:t>
            </a:r>
            <a:r>
              <a:rPr lang="en" i="1"/>
              <a:t>c</a:t>
            </a:r>
            <a:r>
              <a:rPr lang="en"/>
              <a:t>), check if </a:t>
            </a:r>
            <a:r>
              <a:rPr lang="en" i="1"/>
              <a:t>f</a:t>
            </a:r>
            <a:r>
              <a:rPr lang="en"/>
              <a:t>(</a:t>
            </a:r>
            <a:r>
              <a:rPr lang="en" i="1"/>
              <a:t>bc</a:t>
            </a:r>
            <a:r>
              <a:rPr lang="en"/>
              <a:t>) = </a:t>
            </a:r>
            <a:r>
              <a:rPr lang="en" i="1"/>
              <a:t>z</a:t>
            </a:r>
            <a:r>
              <a:rPr lang="en"/>
              <a:t>...</a:t>
            </a:r>
          </a:p>
        </p:txBody>
      </p:sp>
      <p:sp>
        <p:nvSpPr>
          <p:cNvPr id="347" name="Shape 3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29</a:t>
            </a:fld>
            <a:endParaRPr lang="en"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chemeClr val="accent3"/>
                </a:solidFill>
              </a:rPr>
              <a:t>One Way Function (OWF)?	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2000"/>
              <a:t>Function that is easy to compute but </a:t>
            </a:r>
            <a:r>
              <a:rPr lang="en" sz="2000" b="1"/>
              <a:t>HARD TO INVERT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2000"/>
              <a:t>No known One Way Function, (OWF), yet to be found!!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2000"/>
              <a:t>But there are candidates!!</a:t>
            </a:r>
          </a:p>
          <a:p>
            <a:pPr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2000" b="1"/>
              <a:t>Requirements to be a One Way Function, </a:t>
            </a:r>
            <a:r>
              <a:rPr lang="en" sz="2000" b="1" i="1"/>
              <a:t>f</a:t>
            </a:r>
            <a:r>
              <a:rPr lang="en" sz="2000" b="1"/>
              <a:t>: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2000" b="1" i="1"/>
              <a:t>f</a:t>
            </a:r>
            <a:r>
              <a:rPr lang="en" sz="2000"/>
              <a:t> can be computed in Polynomial Time (PTIME)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2000" b="1" i="1"/>
              <a:t>f</a:t>
            </a:r>
            <a:r>
              <a:rPr lang="en" sz="2000"/>
              <a:t> </a:t>
            </a:r>
            <a:r>
              <a:rPr lang="en" sz="2000" b="1">
                <a:solidFill>
                  <a:srgbClr val="FF0000"/>
                </a:solidFill>
              </a:rPr>
              <a:t>can’t</a:t>
            </a:r>
            <a:r>
              <a:rPr lang="en" sz="2000" b="1"/>
              <a:t> </a:t>
            </a:r>
            <a:r>
              <a:rPr lang="en" sz="2000"/>
              <a:t>be inverted in PTIME</a:t>
            </a:r>
          </a:p>
          <a:p>
            <a:pPr marL="457200" lvl="0" indent="-22860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2000" b="1" i="1"/>
              <a:t>f</a:t>
            </a:r>
            <a:r>
              <a:rPr lang="en" sz="2000"/>
              <a:t> is honest</a:t>
            </a:r>
          </a:p>
        </p:txBody>
      </p:sp>
      <p:grpSp>
        <p:nvGrpSpPr>
          <p:cNvPr id="72" name="Shape 72"/>
          <p:cNvGrpSpPr/>
          <p:nvPr/>
        </p:nvGrpSpPr>
        <p:grpSpPr>
          <a:xfrm>
            <a:off x="6231425" y="3094325"/>
            <a:ext cx="2912575" cy="1843900"/>
            <a:chOff x="6188875" y="3105975"/>
            <a:chExt cx="2912575" cy="1843900"/>
          </a:xfrm>
        </p:grpSpPr>
        <p:sp>
          <p:nvSpPr>
            <p:cNvPr id="73" name="Shape 73"/>
            <p:cNvSpPr/>
            <p:nvPr/>
          </p:nvSpPr>
          <p:spPr>
            <a:xfrm>
              <a:off x="6188875" y="3760075"/>
              <a:ext cx="557700" cy="11898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>
                <a:spcBef>
                  <a:spcPts val="0"/>
                </a:spcBef>
                <a:buNone/>
              </a:pPr>
              <a:r>
                <a:rPr lang="en"/>
                <a:t>X</a:t>
              </a:r>
            </a:p>
          </p:txBody>
        </p:sp>
        <p:sp>
          <p:nvSpPr>
            <p:cNvPr id="74" name="Shape 74"/>
            <p:cNvSpPr/>
            <p:nvPr/>
          </p:nvSpPr>
          <p:spPr>
            <a:xfrm>
              <a:off x="8386300" y="3760075"/>
              <a:ext cx="557700" cy="11898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>
                <a:spcBef>
                  <a:spcPts val="0"/>
                </a:spcBef>
                <a:buNone/>
              </a:pPr>
              <a:r>
                <a:rPr lang="en"/>
                <a:t>Y</a:t>
              </a:r>
            </a:p>
          </p:txBody>
        </p:sp>
        <p:cxnSp>
          <p:nvCxnSpPr>
            <p:cNvPr id="75" name="Shape 75"/>
            <p:cNvCxnSpPr>
              <a:stCxn id="73" idx="0"/>
            </p:cNvCxnSpPr>
            <p:nvPr/>
          </p:nvCxnSpPr>
          <p:spPr>
            <a:xfrm rot="10800000">
              <a:off x="6461425" y="3454975"/>
              <a:ext cx="6300" cy="305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76" name="Shape 76"/>
            <p:cNvCxnSpPr/>
            <p:nvPr/>
          </p:nvCxnSpPr>
          <p:spPr>
            <a:xfrm rot="10800000">
              <a:off x="8585800" y="3454974"/>
              <a:ext cx="6299" cy="305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77" name="Shape 77"/>
            <p:cNvCxnSpPr/>
            <p:nvPr/>
          </p:nvCxnSpPr>
          <p:spPr>
            <a:xfrm rot="10800000" flipH="1">
              <a:off x="6480825" y="3467199"/>
              <a:ext cx="2135399" cy="5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78" name="Shape 78"/>
            <p:cNvCxnSpPr/>
            <p:nvPr/>
          </p:nvCxnSpPr>
          <p:spPr>
            <a:xfrm flipH="1">
              <a:off x="6827087" y="4570300"/>
              <a:ext cx="1478700" cy="8699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sp>
          <p:nvSpPr>
            <p:cNvPr id="79" name="Shape 79"/>
            <p:cNvSpPr txBox="1"/>
            <p:nvPr/>
          </p:nvSpPr>
          <p:spPr>
            <a:xfrm>
              <a:off x="6250850" y="3105975"/>
              <a:ext cx="2850600" cy="4088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rPr lang="en" b="1" i="1"/>
                <a:t>f</a:t>
              </a:r>
              <a:r>
                <a:rPr lang="en"/>
                <a:t>, a PTIME computable function</a:t>
              </a:r>
            </a:p>
          </p:txBody>
        </p:sp>
        <p:sp>
          <p:nvSpPr>
            <p:cNvPr id="80" name="Shape 80"/>
            <p:cNvSpPr txBox="1"/>
            <p:nvPr/>
          </p:nvSpPr>
          <p:spPr>
            <a:xfrm>
              <a:off x="6940625" y="4025875"/>
              <a:ext cx="1478700" cy="8477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/>
                <a:t>has </a:t>
              </a:r>
              <a:r>
                <a:rPr lang="en" b="1"/>
                <a:t>NO</a:t>
              </a:r>
              <a:r>
                <a:rPr lang="en"/>
                <a:t> such </a:t>
              </a:r>
              <a:r>
                <a:rPr lang="en" b="1" i="1"/>
                <a:t>g</a:t>
              </a:r>
              <a:r>
                <a:rPr lang="en"/>
                <a:t> that is PTIME computable </a:t>
              </a:r>
            </a:p>
          </p:txBody>
        </p:sp>
      </p:grp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3</a:t>
            </a:fld>
            <a:endParaRPr lang="en"/>
          </a:p>
        </p:txBody>
      </p:sp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4900" y="2542612"/>
            <a:ext cx="636124" cy="636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Shape 3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0262" y="140900"/>
            <a:ext cx="3190875" cy="742950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Shape 3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 i="1">
                <a:solidFill>
                  <a:schemeClr val="accent3"/>
                </a:solidFill>
              </a:rPr>
              <a:t>1(b) only if: One Way Function Exists ⇒ P≠NP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54" name="Shape 35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30</a:t>
            </a:fld>
            <a:endParaRPr lang="en"/>
          </a:p>
        </p:txBody>
      </p:sp>
      <p:pic>
        <p:nvPicPr>
          <p:cNvPr id="355" name="Shape 3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38350" y="883850"/>
            <a:ext cx="4648200" cy="4076700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2444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Can think of this as a search as a tree: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At each step, we discover one more bit of the inverse.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We </a:t>
            </a:r>
            <a:r>
              <a:rPr lang="en" i="1"/>
              <a:t>will</a:t>
            </a:r>
            <a:r>
              <a:rPr lang="en"/>
              <a:t> make progress with each step: if the next bit isn’t 0, it must be 1. No exponential expansion!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Hence prefix search is </a:t>
            </a:r>
            <a:r>
              <a:rPr lang="en" i="1"/>
              <a:t>linear</a:t>
            </a:r>
            <a:r>
              <a:rPr lang="en"/>
              <a:t> in the length of the inverse!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The honesty polynomial bounds the length of the inverse</a:t>
            </a: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i="1">
                <a:solidFill>
                  <a:schemeClr val="accent3"/>
                </a:solidFill>
              </a:rPr>
              <a:t>Recap</a:t>
            </a:r>
          </a:p>
        </p:txBody>
      </p:sp>
      <p:sp>
        <p:nvSpPr>
          <p:cNvPr id="362" name="Shape 362"/>
          <p:cNvSpPr txBox="1">
            <a:spLocks noGrp="1"/>
          </p:cNvSpPr>
          <p:nvPr>
            <p:ph type="body" idx="1"/>
          </p:nvPr>
        </p:nvSpPr>
        <p:spPr>
          <a:xfrm>
            <a:off x="311700" y="1068625"/>
            <a:ext cx="8317500" cy="3594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2000"/>
              <a:t>We started with a one way function </a:t>
            </a:r>
            <a:r>
              <a:rPr lang="en" sz="2000" b="1" i="1"/>
              <a:t>f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2000"/>
              <a:t>We supposed </a:t>
            </a:r>
            <a:r>
              <a:rPr lang="en" sz="2000" b="1" i="1"/>
              <a:t>P = NP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2000"/>
              <a:t>We examined a language </a:t>
            </a:r>
            <a:r>
              <a:rPr lang="en" sz="2000" b="1" i="1"/>
              <a:t>L</a:t>
            </a:r>
            <a:r>
              <a:rPr lang="en" sz="2000"/>
              <a:t> that lets us check if a string is a prefix of </a:t>
            </a:r>
            <a:r>
              <a:rPr lang="en" sz="2000" b="1" i="1"/>
              <a:t>f</a:t>
            </a:r>
            <a:r>
              <a:rPr lang="en" sz="2000" b="1" i="1" baseline="30000"/>
              <a:t> -1</a:t>
            </a:r>
            <a:r>
              <a:rPr lang="en" sz="2000" b="1" i="1"/>
              <a:t>(z)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2000"/>
              <a:t>Since </a:t>
            </a:r>
            <a:r>
              <a:rPr lang="en" sz="2000" b="1" i="1"/>
              <a:t>P = NP</a:t>
            </a:r>
            <a:r>
              <a:rPr lang="en" sz="2000"/>
              <a:t>, </a:t>
            </a:r>
            <a:r>
              <a:rPr lang="en" sz="2000" b="1" i="1"/>
              <a:t>L ∈ P</a:t>
            </a:r>
            <a:r>
              <a:rPr lang="en" sz="2000"/>
              <a:t> 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2000"/>
              <a:t>We used </a:t>
            </a:r>
            <a:r>
              <a:rPr lang="en" sz="2000" b="1" i="1"/>
              <a:t>L</a:t>
            </a:r>
            <a:r>
              <a:rPr lang="en" sz="2000"/>
              <a:t> to search for the inverse in polynomial time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2000"/>
              <a:t>Thus </a:t>
            </a:r>
            <a:r>
              <a:rPr lang="en" sz="2000" b="1" i="1"/>
              <a:t>f</a:t>
            </a:r>
            <a:r>
              <a:rPr lang="en" sz="2000"/>
              <a:t> can be inverted in polynomial time. </a:t>
            </a:r>
            <a:r>
              <a:rPr lang="en" sz="2000" b="1" i="1">
                <a:solidFill>
                  <a:srgbClr val="FF0000"/>
                </a:solidFill>
              </a:rPr>
              <a:t>Contradiction!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2000"/>
              <a:t>Hence our assumption was wrong: </a:t>
            </a:r>
            <a:r>
              <a:rPr lang="en" sz="2000" b="1" i="1"/>
              <a:t>P ≠ NP</a:t>
            </a:r>
          </a:p>
        </p:txBody>
      </p:sp>
      <p:grpSp>
        <p:nvGrpSpPr>
          <p:cNvPr id="363" name="Shape 363"/>
          <p:cNvGrpSpPr/>
          <p:nvPr/>
        </p:nvGrpSpPr>
        <p:grpSpPr>
          <a:xfrm>
            <a:off x="5762937" y="-9"/>
            <a:ext cx="3144993" cy="2104148"/>
            <a:chOff x="5231850" y="445025"/>
            <a:chExt cx="3600450" cy="2343150"/>
          </a:xfrm>
        </p:grpSpPr>
        <p:pic>
          <p:nvPicPr>
            <p:cNvPr id="364" name="Shape 36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231850" y="445025"/>
              <a:ext cx="3600450" cy="2343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5" name="Shape 36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238225" y="1842075"/>
              <a:ext cx="1425300" cy="7824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6" name="Shape 36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31</a:t>
            </a:fld>
            <a:endParaRPr lang="en"/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accent3"/>
                </a:solidFill>
              </a:rPr>
              <a:t>Where are we so far?</a:t>
            </a:r>
          </a:p>
        </p:txBody>
      </p:sp>
      <p:sp>
        <p:nvSpPr>
          <p:cNvPr id="372" name="Shape 37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AutoNum type="arabicPeriod"/>
            </a:pPr>
            <a:r>
              <a:rPr lang="en" sz="2000">
                <a:solidFill>
                  <a:srgbClr val="000000"/>
                </a:solidFill>
              </a:rPr>
              <a:t>One-way function exists if and only if P ≠ NP</a:t>
            </a:r>
          </a:p>
          <a:p>
            <a:pPr marL="914400" lvl="1" indent="-355600" rtl="0">
              <a:spcBef>
                <a:spcPts val="0"/>
              </a:spcBef>
              <a:buClr>
                <a:srgbClr val="000000"/>
              </a:buClr>
              <a:buSzPct val="100000"/>
              <a:buAutoNum type="alphaLcPeriod"/>
            </a:pPr>
            <a:r>
              <a:rPr lang="en" sz="2000" i="1">
                <a:solidFill>
                  <a:srgbClr val="000000"/>
                </a:solidFill>
              </a:rPr>
              <a:t>if: P</a:t>
            </a:r>
            <a:r>
              <a:rPr lang="en" sz="2000">
                <a:solidFill>
                  <a:schemeClr val="dk1"/>
                </a:solidFill>
              </a:rPr>
              <a:t> </a:t>
            </a:r>
            <a:r>
              <a:rPr lang="en" sz="2000" i="1">
                <a:solidFill>
                  <a:schemeClr val="dk1"/>
                </a:solidFill>
              </a:rPr>
              <a:t>≠ </a:t>
            </a:r>
            <a:r>
              <a:rPr lang="en" sz="2000" i="1">
                <a:solidFill>
                  <a:srgbClr val="000000"/>
                </a:solidFill>
              </a:rPr>
              <a:t>NP ⇒ One Way Function Exists </a:t>
            </a:r>
            <a:r>
              <a:rPr lang="en" sz="2000" i="1">
                <a:solidFill>
                  <a:schemeClr val="dk1"/>
                </a:solidFill>
              </a:rPr>
              <a:t>✅</a:t>
            </a:r>
          </a:p>
          <a:p>
            <a:pPr marL="914400" lvl="1" indent="-355600" rtl="0">
              <a:spcBef>
                <a:spcPts val="0"/>
              </a:spcBef>
              <a:buClr>
                <a:srgbClr val="000000"/>
              </a:buClr>
              <a:buSzPct val="100000"/>
              <a:buAutoNum type="alphaLcPeriod"/>
            </a:pPr>
            <a:r>
              <a:rPr lang="en" sz="2000" i="1">
                <a:solidFill>
                  <a:srgbClr val="000000"/>
                </a:solidFill>
              </a:rPr>
              <a:t>only if: One Way Function Exists ⇒ P</a:t>
            </a:r>
            <a:r>
              <a:rPr lang="en" sz="2000">
                <a:solidFill>
                  <a:schemeClr val="dk1"/>
                </a:solidFill>
              </a:rPr>
              <a:t> </a:t>
            </a:r>
            <a:r>
              <a:rPr lang="en" sz="2000" i="1">
                <a:solidFill>
                  <a:schemeClr val="dk1"/>
                </a:solidFill>
              </a:rPr>
              <a:t>≠ </a:t>
            </a:r>
            <a:r>
              <a:rPr lang="en" sz="2000" i="1">
                <a:solidFill>
                  <a:srgbClr val="000000"/>
                </a:solidFill>
              </a:rPr>
              <a:t>NP </a:t>
            </a:r>
            <a:r>
              <a:rPr lang="en" sz="2000" i="1">
                <a:solidFill>
                  <a:schemeClr val="dk1"/>
                </a:solidFill>
              </a:rPr>
              <a:t>✅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 i="1">
                <a:solidFill>
                  <a:srgbClr val="000000"/>
                </a:solidFill>
              </a:rPr>
              <a:t>2. </a:t>
            </a:r>
            <a:r>
              <a:rPr lang="en" sz="2000">
                <a:solidFill>
                  <a:srgbClr val="000000"/>
                </a:solidFill>
              </a:rPr>
              <a:t>One-to-one one way function exists if and only if P ≠ UP</a:t>
            </a:r>
          </a:p>
          <a:p>
            <a:pPr marL="914400" lvl="0" indent="-355600" rtl="0">
              <a:spcBef>
                <a:spcPts val="0"/>
              </a:spcBef>
              <a:buClr>
                <a:srgbClr val="000000"/>
              </a:buClr>
              <a:buSzPct val="100000"/>
              <a:buAutoNum type="alphaLcPeriod"/>
            </a:pPr>
            <a:r>
              <a:rPr lang="en" sz="2000" i="1">
                <a:solidFill>
                  <a:srgbClr val="000000"/>
                </a:solidFill>
              </a:rPr>
              <a:t>if : </a:t>
            </a:r>
            <a:r>
              <a:rPr lang="en" sz="2000">
                <a:solidFill>
                  <a:srgbClr val="000000"/>
                </a:solidFill>
              </a:rPr>
              <a:t>P </a:t>
            </a:r>
            <a:r>
              <a:rPr lang="en" sz="2000" i="1">
                <a:solidFill>
                  <a:schemeClr val="dk1"/>
                </a:solidFill>
              </a:rPr>
              <a:t>≠ </a:t>
            </a:r>
            <a:r>
              <a:rPr lang="en" sz="2000">
                <a:solidFill>
                  <a:srgbClr val="000000"/>
                </a:solidFill>
              </a:rPr>
              <a:t>UP </a:t>
            </a:r>
            <a:r>
              <a:rPr lang="en" sz="2000" i="1">
                <a:solidFill>
                  <a:srgbClr val="000000"/>
                </a:solidFill>
              </a:rPr>
              <a:t>⇒ </a:t>
            </a:r>
            <a:r>
              <a:rPr lang="en" sz="2000">
                <a:solidFill>
                  <a:srgbClr val="000000"/>
                </a:solidFill>
              </a:rPr>
              <a:t>one-to-one one way functions exist	</a:t>
            </a:r>
          </a:p>
          <a:p>
            <a:pPr marL="914400" lvl="0" indent="-355600" rtl="0">
              <a:spcBef>
                <a:spcPts val="0"/>
              </a:spcBef>
              <a:buClr>
                <a:srgbClr val="000000"/>
              </a:buClr>
              <a:buSzPct val="100000"/>
              <a:buAutoNum type="alphaLcPeriod"/>
            </a:pPr>
            <a:r>
              <a:rPr lang="en" sz="2000" i="1">
                <a:solidFill>
                  <a:srgbClr val="000000"/>
                </a:solidFill>
              </a:rPr>
              <a:t>only if : </a:t>
            </a:r>
            <a:r>
              <a:rPr lang="en" sz="2000">
                <a:solidFill>
                  <a:srgbClr val="000000"/>
                </a:solidFill>
              </a:rPr>
              <a:t>One-to-one one way functions exist </a:t>
            </a:r>
            <a:r>
              <a:rPr lang="en" sz="2000" i="1">
                <a:solidFill>
                  <a:srgbClr val="000000"/>
                </a:solidFill>
              </a:rPr>
              <a:t>⇒ </a:t>
            </a:r>
            <a:r>
              <a:rPr lang="en" sz="2000">
                <a:solidFill>
                  <a:srgbClr val="000000"/>
                </a:solidFill>
              </a:rPr>
              <a:t>P</a:t>
            </a:r>
            <a:r>
              <a:rPr lang="en" sz="2000">
                <a:solidFill>
                  <a:schemeClr val="dk1"/>
                </a:solidFill>
              </a:rPr>
              <a:t> </a:t>
            </a:r>
            <a:r>
              <a:rPr lang="en" sz="2000" i="1">
                <a:solidFill>
                  <a:schemeClr val="dk1"/>
                </a:solidFill>
              </a:rPr>
              <a:t>≠ </a:t>
            </a:r>
            <a:r>
              <a:rPr lang="en" sz="2000">
                <a:solidFill>
                  <a:srgbClr val="000000"/>
                </a:solidFill>
              </a:rPr>
              <a:t>UP</a:t>
            </a:r>
          </a:p>
        </p:txBody>
      </p:sp>
      <p:sp>
        <p:nvSpPr>
          <p:cNvPr id="373" name="Shape 37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32</a:t>
            </a:fld>
            <a:endParaRPr lang="en"/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b="1" i="1">
                <a:solidFill>
                  <a:schemeClr val="accent3"/>
                </a:solidFill>
              </a:rPr>
              <a:t>What is UP?</a:t>
            </a:r>
          </a:p>
        </p:txBody>
      </p:sp>
      <p:sp>
        <p:nvSpPr>
          <p:cNvPr id="379" name="Shape 37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2000"/>
              <a:t>A complexity class like (</a:t>
            </a:r>
            <a:r>
              <a:rPr lang="en" sz="2000" i="1"/>
              <a:t>NP, P) </a:t>
            </a:r>
            <a:r>
              <a:rPr lang="en" sz="2000"/>
              <a:t>that has unique witness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2000" b="1" i="1"/>
              <a:t>L ∈ UP </a:t>
            </a:r>
            <a:r>
              <a:rPr lang="en" sz="2000"/>
              <a:t>if:</a:t>
            </a:r>
          </a:p>
          <a:p>
            <a:pPr marL="914400" lvl="1" indent="-2286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2000"/>
              <a:t>NP machine </a:t>
            </a:r>
            <a:r>
              <a:rPr lang="en" sz="2000" b="1" i="1"/>
              <a:t>N </a:t>
            </a:r>
            <a:r>
              <a:rPr lang="en" sz="2000"/>
              <a:t>accepts </a:t>
            </a:r>
            <a:r>
              <a:rPr lang="en" sz="2000" b="1" i="1"/>
              <a:t>x ∈ L</a:t>
            </a:r>
          </a:p>
          <a:p>
            <a:pPr marL="914400" lvl="1" indent="-2286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2000"/>
              <a:t>For all such </a:t>
            </a:r>
            <a:r>
              <a:rPr lang="en" sz="2000" b="1" i="1"/>
              <a:t>x</a:t>
            </a:r>
            <a:r>
              <a:rPr lang="en" sz="2000"/>
              <a:t>, the computation of </a:t>
            </a:r>
            <a:r>
              <a:rPr lang="en" sz="2000" b="1" i="1"/>
              <a:t>N(x)</a:t>
            </a:r>
            <a:r>
              <a:rPr lang="en" sz="2000"/>
              <a:t> has </a:t>
            </a:r>
          </a:p>
          <a:p>
            <a:pPr marL="457200" lvl="0" indent="45720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2000">
                <a:solidFill>
                  <a:srgbClr val="FF0000"/>
                </a:solidFill>
              </a:rPr>
              <a:t>at most 1 accepting path</a:t>
            </a: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2000">
                <a:solidFill>
                  <a:srgbClr val="000000"/>
                </a:solidFill>
              </a:rPr>
              <a:t>UP = { </a:t>
            </a:r>
            <a:r>
              <a:rPr lang="en" sz="2000" i="1">
                <a:solidFill>
                  <a:srgbClr val="000000"/>
                </a:solidFill>
              </a:rPr>
              <a:t>L | </a:t>
            </a:r>
            <a:r>
              <a:rPr lang="en" sz="2000" i="1"/>
              <a:t>∃</a:t>
            </a:r>
            <a:r>
              <a:rPr lang="en" sz="2000"/>
              <a:t> NPTM, </a:t>
            </a:r>
            <a:r>
              <a:rPr lang="en" sz="2000" i="1"/>
              <a:t>N</a:t>
            </a:r>
            <a:r>
              <a:rPr lang="en" sz="2000"/>
              <a:t> such that </a:t>
            </a:r>
            <a:r>
              <a:rPr lang="en" sz="2000" i="1"/>
              <a:t>L = L(N)</a:t>
            </a:r>
            <a:r>
              <a:rPr lang="en" sz="2000"/>
              <a:t>, and </a:t>
            </a:r>
            <a:r>
              <a:rPr lang="en" sz="2000" i="1"/>
              <a:t>∀ x</a:t>
            </a:r>
            <a:r>
              <a:rPr lang="en" sz="2000" b="1" i="1"/>
              <a:t>∈ L</a:t>
            </a:r>
            <a:r>
              <a:rPr lang="en" sz="2000" i="1"/>
              <a:t>, N(x)</a:t>
            </a:r>
            <a:r>
              <a:rPr lang="en" sz="2000"/>
              <a:t> has at most 1 accepting path </a:t>
            </a:r>
            <a:r>
              <a:rPr lang="en" sz="2000">
                <a:solidFill>
                  <a:srgbClr val="000000"/>
                </a:solidFill>
              </a:rPr>
              <a:t>}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endParaRPr sz="2000">
              <a:solidFill>
                <a:srgbClr val="000000"/>
              </a:solidFill>
            </a:endParaRPr>
          </a:p>
        </p:txBody>
      </p:sp>
      <p:sp>
        <p:nvSpPr>
          <p:cNvPr id="380" name="Shape 38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33</a:t>
            </a:fld>
            <a:endParaRPr lang="en"/>
          </a:p>
        </p:txBody>
      </p:sp>
      <p:grpSp>
        <p:nvGrpSpPr>
          <p:cNvPr id="381" name="Shape 381"/>
          <p:cNvGrpSpPr/>
          <p:nvPr/>
        </p:nvGrpSpPr>
        <p:grpSpPr>
          <a:xfrm>
            <a:off x="7052100" y="790025"/>
            <a:ext cx="1780200" cy="2390675"/>
            <a:chOff x="6692325" y="944250"/>
            <a:chExt cx="1780200" cy="2390675"/>
          </a:xfrm>
        </p:grpSpPr>
        <p:sp>
          <p:nvSpPr>
            <p:cNvPr id="382" name="Shape 382"/>
            <p:cNvSpPr/>
            <p:nvPr/>
          </p:nvSpPr>
          <p:spPr>
            <a:xfrm>
              <a:off x="6692325" y="1017725"/>
              <a:ext cx="1780200" cy="23172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3" name="Shape 383"/>
            <p:cNvSpPr/>
            <p:nvPr/>
          </p:nvSpPr>
          <p:spPr>
            <a:xfrm>
              <a:off x="7068375" y="1933175"/>
              <a:ext cx="1028100" cy="1152899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4" name="Shape 384"/>
            <p:cNvSpPr txBox="1"/>
            <p:nvPr/>
          </p:nvSpPr>
          <p:spPr>
            <a:xfrm>
              <a:off x="7384275" y="944250"/>
              <a:ext cx="548699" cy="39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/>
                <a:t>NP</a:t>
              </a:r>
            </a:p>
          </p:txBody>
        </p:sp>
        <p:sp>
          <p:nvSpPr>
            <p:cNvPr id="385" name="Shape 385"/>
            <p:cNvSpPr txBox="1"/>
            <p:nvPr/>
          </p:nvSpPr>
          <p:spPr>
            <a:xfrm>
              <a:off x="7308075" y="2582975"/>
              <a:ext cx="548699" cy="39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b="1"/>
                <a:t>P</a:t>
              </a:r>
            </a:p>
          </p:txBody>
        </p:sp>
      </p:grpSp>
      <p:sp>
        <p:nvSpPr>
          <p:cNvPr id="386" name="Shape 386"/>
          <p:cNvSpPr/>
          <p:nvPr/>
        </p:nvSpPr>
        <p:spPr>
          <a:xfrm>
            <a:off x="7305600" y="1271575"/>
            <a:ext cx="1273200" cy="18417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87" name="Shape 387"/>
          <p:cNvSpPr txBox="1"/>
          <p:nvPr/>
        </p:nvSpPr>
        <p:spPr>
          <a:xfrm>
            <a:off x="7744050" y="1247225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UP</a:t>
            </a:r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 i="1">
                <a:solidFill>
                  <a:schemeClr val="accent3"/>
                </a:solidFill>
              </a:rPr>
              <a:t>2(a) if: P ≠ UP ⇒ one-to-one one way functions exist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i="1"/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i="1">
              <a:solidFill>
                <a:schemeClr val="accent3"/>
              </a:solidFill>
            </a:endParaRPr>
          </a:p>
        </p:txBody>
      </p:sp>
      <p:sp>
        <p:nvSpPr>
          <p:cNvPr id="393" name="Shape 39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2000"/>
              <a:t>Let </a:t>
            </a:r>
            <a:r>
              <a:rPr lang="en" sz="2000" i="1"/>
              <a:t>A</a:t>
            </a:r>
            <a:r>
              <a:rPr lang="en" sz="2000"/>
              <a:t> </a:t>
            </a:r>
            <a:r>
              <a:rPr lang="en" sz="2000" b="1" i="1"/>
              <a:t>∈ </a:t>
            </a:r>
            <a:r>
              <a:rPr lang="en" sz="2000" i="1"/>
              <a:t>UP - P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2000"/>
              <a:t> </a:t>
            </a:r>
            <a:r>
              <a:rPr lang="en" sz="2400" i="1"/>
              <a:t>∃</a:t>
            </a:r>
            <a:r>
              <a:rPr lang="en" sz="2000" i="1"/>
              <a:t> NPTM, N such that A = L(N)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2000" i="1"/>
              <a:t>Consider function f: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endParaRPr sz="2000" i="1"/>
          </a:p>
        </p:txBody>
      </p:sp>
      <p:sp>
        <p:nvSpPr>
          <p:cNvPr id="394" name="Shape 39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34</a:t>
            </a:fld>
            <a:endParaRPr lang="en"/>
          </a:p>
        </p:txBody>
      </p:sp>
      <p:sp>
        <p:nvSpPr>
          <p:cNvPr id="395" name="Shape 395"/>
          <p:cNvSpPr txBox="1"/>
          <p:nvPr/>
        </p:nvSpPr>
        <p:spPr>
          <a:xfrm>
            <a:off x="1517050" y="3849875"/>
            <a:ext cx="5894700" cy="59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000" b="1">
                <a:solidFill>
                  <a:srgbClr val="FF0000"/>
                </a:solidFill>
              </a:rPr>
              <a:t>Goal: want to show f is 1-to-1 one way function</a:t>
            </a:r>
          </a:p>
        </p:txBody>
      </p:sp>
      <p:sp>
        <p:nvSpPr>
          <p:cNvPr id="396" name="Shape 396"/>
          <p:cNvSpPr/>
          <p:nvPr/>
        </p:nvSpPr>
        <p:spPr>
          <a:xfrm>
            <a:off x="6710125" y="1152475"/>
            <a:ext cx="2193300" cy="1811099"/>
          </a:xfrm>
          <a:prstGeom prst="star6">
            <a:avLst>
              <a:gd name="adj" fmla="val 41541"/>
              <a:gd name="hf" fmla="val 11547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b="1">
                <a:solidFill>
                  <a:schemeClr val="accent5"/>
                </a:solidFill>
              </a:rPr>
              <a:t>Mr. RABBIT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b="1">
                <a:solidFill>
                  <a:schemeClr val="accent5"/>
                </a:solidFill>
              </a:rPr>
              <a:t>will SAVE US!!!</a:t>
            </a:r>
          </a:p>
        </p:txBody>
      </p:sp>
      <p:pic>
        <p:nvPicPr>
          <p:cNvPr id="397" name="Shape 3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8125" y="3069149"/>
            <a:ext cx="7232549" cy="675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accent3"/>
                </a:solidFill>
              </a:rPr>
              <a:t>Where are we now?</a:t>
            </a:r>
          </a:p>
        </p:txBody>
      </p:sp>
      <p:sp>
        <p:nvSpPr>
          <p:cNvPr id="403" name="Shape 40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AutoNum type="arabicPeriod"/>
            </a:pPr>
            <a:r>
              <a:rPr lang="en" sz="2000">
                <a:solidFill>
                  <a:srgbClr val="000000"/>
                </a:solidFill>
              </a:rPr>
              <a:t>One-way function exists if and only if P ≠ NP</a:t>
            </a:r>
          </a:p>
          <a:p>
            <a:pPr marL="914400" lvl="1" indent="-355600" rtl="0">
              <a:spcBef>
                <a:spcPts val="0"/>
              </a:spcBef>
              <a:buClr>
                <a:srgbClr val="000000"/>
              </a:buClr>
              <a:buSzPct val="100000"/>
              <a:buAutoNum type="alphaLcPeriod"/>
            </a:pPr>
            <a:r>
              <a:rPr lang="en" sz="2000" i="1">
                <a:solidFill>
                  <a:srgbClr val="000000"/>
                </a:solidFill>
              </a:rPr>
              <a:t>if: P</a:t>
            </a:r>
            <a:r>
              <a:rPr lang="en" sz="2000">
                <a:solidFill>
                  <a:schemeClr val="dk1"/>
                </a:solidFill>
              </a:rPr>
              <a:t> </a:t>
            </a:r>
            <a:r>
              <a:rPr lang="en" sz="2000" i="1">
                <a:solidFill>
                  <a:schemeClr val="dk1"/>
                </a:solidFill>
              </a:rPr>
              <a:t>≠ </a:t>
            </a:r>
            <a:r>
              <a:rPr lang="en" sz="2000" i="1">
                <a:solidFill>
                  <a:srgbClr val="000000"/>
                </a:solidFill>
              </a:rPr>
              <a:t>NP ⇒ One Way Function Exists </a:t>
            </a:r>
            <a:r>
              <a:rPr lang="en" sz="2000" i="1">
                <a:solidFill>
                  <a:schemeClr val="dk1"/>
                </a:solidFill>
              </a:rPr>
              <a:t>✅</a:t>
            </a:r>
          </a:p>
          <a:p>
            <a:pPr marL="914400" lvl="1" indent="-355600" rtl="0">
              <a:spcBef>
                <a:spcPts val="0"/>
              </a:spcBef>
              <a:buClr>
                <a:srgbClr val="000000"/>
              </a:buClr>
              <a:buSzPct val="100000"/>
              <a:buAutoNum type="alphaLcPeriod"/>
            </a:pPr>
            <a:r>
              <a:rPr lang="en" sz="2000" i="1">
                <a:solidFill>
                  <a:srgbClr val="000000"/>
                </a:solidFill>
              </a:rPr>
              <a:t>only if: One Way Function Exists ⇒ P</a:t>
            </a:r>
            <a:r>
              <a:rPr lang="en" sz="2000">
                <a:solidFill>
                  <a:schemeClr val="dk1"/>
                </a:solidFill>
              </a:rPr>
              <a:t> </a:t>
            </a:r>
            <a:r>
              <a:rPr lang="en" sz="2000" i="1">
                <a:solidFill>
                  <a:schemeClr val="dk1"/>
                </a:solidFill>
              </a:rPr>
              <a:t>≠ </a:t>
            </a:r>
            <a:r>
              <a:rPr lang="en" sz="2000" i="1">
                <a:solidFill>
                  <a:srgbClr val="000000"/>
                </a:solidFill>
              </a:rPr>
              <a:t>NP </a:t>
            </a:r>
            <a:r>
              <a:rPr lang="en" sz="2000" i="1">
                <a:solidFill>
                  <a:schemeClr val="dk1"/>
                </a:solidFill>
              </a:rPr>
              <a:t>✅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 i="1">
                <a:solidFill>
                  <a:srgbClr val="000000"/>
                </a:solidFill>
              </a:rPr>
              <a:t>2. </a:t>
            </a:r>
            <a:r>
              <a:rPr lang="en" sz="2000">
                <a:solidFill>
                  <a:srgbClr val="000000"/>
                </a:solidFill>
              </a:rPr>
              <a:t>One-to-one one way function exists if and only if P ≠ UP</a:t>
            </a:r>
          </a:p>
          <a:p>
            <a:pPr marL="914400" lvl="0" indent="-355600" rtl="0">
              <a:spcBef>
                <a:spcPts val="0"/>
              </a:spcBef>
              <a:buClr>
                <a:srgbClr val="000000"/>
              </a:buClr>
              <a:buSzPct val="100000"/>
              <a:buAutoNum type="alphaLcPeriod"/>
            </a:pPr>
            <a:r>
              <a:rPr lang="en" sz="2000" i="1">
                <a:solidFill>
                  <a:srgbClr val="000000"/>
                </a:solidFill>
              </a:rPr>
              <a:t>if : </a:t>
            </a:r>
            <a:r>
              <a:rPr lang="en" sz="2000">
                <a:solidFill>
                  <a:srgbClr val="000000"/>
                </a:solidFill>
              </a:rPr>
              <a:t>P </a:t>
            </a:r>
            <a:r>
              <a:rPr lang="en" sz="2000" i="1">
                <a:solidFill>
                  <a:schemeClr val="dk1"/>
                </a:solidFill>
              </a:rPr>
              <a:t>≠ </a:t>
            </a:r>
            <a:r>
              <a:rPr lang="en" sz="2000">
                <a:solidFill>
                  <a:srgbClr val="000000"/>
                </a:solidFill>
              </a:rPr>
              <a:t>UP </a:t>
            </a:r>
            <a:r>
              <a:rPr lang="en" sz="2000" i="1">
                <a:solidFill>
                  <a:srgbClr val="000000"/>
                </a:solidFill>
              </a:rPr>
              <a:t>⇒ </a:t>
            </a:r>
            <a:r>
              <a:rPr lang="en" sz="2000">
                <a:solidFill>
                  <a:srgbClr val="000000"/>
                </a:solidFill>
              </a:rPr>
              <a:t>one-to-one one way functions exist	</a:t>
            </a:r>
            <a:r>
              <a:rPr lang="en" sz="2000" i="1">
                <a:solidFill>
                  <a:schemeClr val="dk1"/>
                </a:solidFill>
              </a:rPr>
              <a:t>✅</a:t>
            </a:r>
          </a:p>
          <a:p>
            <a:pPr marL="914400" lvl="0" indent="-355600" rtl="0">
              <a:spcBef>
                <a:spcPts val="0"/>
              </a:spcBef>
              <a:buClr>
                <a:srgbClr val="000000"/>
              </a:buClr>
              <a:buSzPct val="100000"/>
              <a:buAutoNum type="alphaLcPeriod"/>
            </a:pPr>
            <a:r>
              <a:rPr lang="en" sz="2000" i="1">
                <a:solidFill>
                  <a:srgbClr val="000000"/>
                </a:solidFill>
              </a:rPr>
              <a:t>only if : </a:t>
            </a:r>
            <a:r>
              <a:rPr lang="en" sz="2000">
                <a:solidFill>
                  <a:srgbClr val="000000"/>
                </a:solidFill>
              </a:rPr>
              <a:t>One-to-one one way functions exist </a:t>
            </a:r>
            <a:r>
              <a:rPr lang="en" sz="2000" i="1">
                <a:solidFill>
                  <a:srgbClr val="000000"/>
                </a:solidFill>
              </a:rPr>
              <a:t>⇒ </a:t>
            </a:r>
            <a:r>
              <a:rPr lang="en" sz="2000">
                <a:solidFill>
                  <a:srgbClr val="000000"/>
                </a:solidFill>
              </a:rPr>
              <a:t>P</a:t>
            </a:r>
            <a:r>
              <a:rPr lang="en" sz="2000">
                <a:solidFill>
                  <a:schemeClr val="dk1"/>
                </a:solidFill>
              </a:rPr>
              <a:t> </a:t>
            </a:r>
            <a:r>
              <a:rPr lang="en" sz="2000" i="1">
                <a:solidFill>
                  <a:schemeClr val="dk1"/>
                </a:solidFill>
              </a:rPr>
              <a:t>≠ </a:t>
            </a:r>
            <a:r>
              <a:rPr lang="en" sz="2000">
                <a:solidFill>
                  <a:srgbClr val="000000"/>
                </a:solidFill>
              </a:rPr>
              <a:t>UP</a:t>
            </a:r>
          </a:p>
        </p:txBody>
      </p:sp>
      <p:sp>
        <p:nvSpPr>
          <p:cNvPr id="404" name="Shape 40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35</a:t>
            </a:fld>
            <a:endParaRPr lang="en"/>
          </a:p>
        </p:txBody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758800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2(b): </a:t>
            </a:r>
            <a:r>
              <a:rPr lang="en" i="1">
                <a:solidFill>
                  <a:schemeClr val="accent3"/>
                </a:solidFill>
              </a:rPr>
              <a:t>only if : </a:t>
            </a:r>
            <a:r>
              <a:rPr lang="en">
                <a:solidFill>
                  <a:schemeClr val="accent3"/>
                </a:solidFill>
              </a:rPr>
              <a:t>1-to-1 one way functions exist </a:t>
            </a:r>
            <a:r>
              <a:rPr lang="en" i="1">
                <a:solidFill>
                  <a:schemeClr val="accent3"/>
                </a:solidFill>
              </a:rPr>
              <a:t>⇒ </a:t>
            </a:r>
            <a:r>
              <a:rPr lang="en">
                <a:solidFill>
                  <a:schemeClr val="accent3"/>
                </a:solidFill>
              </a:rPr>
              <a:t>P </a:t>
            </a:r>
            <a:r>
              <a:rPr lang="en" i="1">
                <a:solidFill>
                  <a:schemeClr val="accent3"/>
                </a:solidFill>
              </a:rPr>
              <a:t>≠ </a:t>
            </a:r>
            <a:r>
              <a:rPr lang="en">
                <a:solidFill>
                  <a:schemeClr val="accent3"/>
                </a:solidFill>
              </a:rPr>
              <a:t>UP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>
              <a:solidFill>
                <a:schemeClr val="accent3"/>
              </a:solidFill>
            </a:endParaRP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10" name="Shape 410"/>
          <p:cNvSpPr txBox="1">
            <a:spLocks noGrp="1"/>
          </p:cNvSpPr>
          <p:nvPr>
            <p:ph type="body" idx="1"/>
          </p:nvPr>
        </p:nvSpPr>
        <p:spPr>
          <a:xfrm>
            <a:off x="311700" y="944100"/>
            <a:ext cx="8520599" cy="3624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200000"/>
              </a:lnSpc>
              <a:spcBef>
                <a:spcPts val="0"/>
              </a:spcBef>
              <a:buSzPct val="100000"/>
            </a:pPr>
            <a:r>
              <a:rPr lang="en" sz="2000"/>
              <a:t>No changes from 1(b)</a:t>
            </a:r>
          </a:p>
          <a:p>
            <a:pPr marL="914400" lvl="1" indent="-228600" rtl="0">
              <a:lnSpc>
                <a:spcPct val="200000"/>
              </a:lnSpc>
              <a:spcBef>
                <a:spcPts val="0"/>
              </a:spcBef>
              <a:buSzPct val="100000"/>
            </a:pPr>
            <a:r>
              <a:rPr lang="en" sz="2000"/>
              <a:t>Replace “one way function” with “1-to-1 one way function” and “NP” with “UP” - same argument holds</a:t>
            </a:r>
          </a:p>
          <a:p>
            <a:pPr marL="457200" lvl="0" indent="-228600" rtl="0">
              <a:lnSpc>
                <a:spcPct val="200000"/>
              </a:lnSpc>
              <a:spcBef>
                <a:spcPts val="0"/>
              </a:spcBef>
              <a:buSzPct val="100000"/>
            </a:pPr>
            <a:r>
              <a:rPr lang="en" sz="2000"/>
              <a:t>Only difference: there is only one path in the prefix search tree that will lead us to an inverse.</a:t>
            </a:r>
          </a:p>
          <a:p>
            <a:pPr marL="914400" lvl="1" indent="-228600" rtl="0">
              <a:lnSpc>
                <a:spcPct val="200000"/>
              </a:lnSpc>
              <a:spcBef>
                <a:spcPts val="0"/>
              </a:spcBef>
              <a:buSzPct val="100000"/>
            </a:pPr>
            <a:r>
              <a:rPr lang="en" sz="2000"/>
              <a:t>We were ignoring the extras anyway </a:t>
            </a:r>
            <a:r>
              <a:rPr lang="en" sz="1600">
                <a:solidFill>
                  <a:srgbClr val="FF00FF"/>
                </a:solidFill>
              </a:rPr>
              <a:t>(see special note)</a:t>
            </a:r>
          </a:p>
          <a:p>
            <a:pPr marL="457200" lvl="0" indent="-2286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</a:pPr>
            <a:r>
              <a:rPr lang="en" sz="2000">
                <a:solidFill>
                  <a:srgbClr val="FF0000"/>
                </a:solidFill>
              </a:rPr>
              <a:t>1-to-1 one way functions exist </a:t>
            </a:r>
            <a:r>
              <a:rPr lang="en" sz="2000" i="1">
                <a:solidFill>
                  <a:srgbClr val="FF0000"/>
                </a:solidFill>
              </a:rPr>
              <a:t>⇒ </a:t>
            </a:r>
            <a:r>
              <a:rPr lang="en" sz="2000">
                <a:solidFill>
                  <a:srgbClr val="FF0000"/>
                </a:solidFill>
              </a:rPr>
              <a:t>P </a:t>
            </a:r>
            <a:r>
              <a:rPr lang="en" sz="2000" i="1">
                <a:solidFill>
                  <a:srgbClr val="FF0000"/>
                </a:solidFill>
              </a:rPr>
              <a:t>≠ </a:t>
            </a:r>
            <a:r>
              <a:rPr lang="en" sz="2000">
                <a:solidFill>
                  <a:srgbClr val="FF0000"/>
                </a:solidFill>
              </a:rPr>
              <a:t>UP!!!</a:t>
            </a:r>
          </a:p>
        </p:txBody>
      </p:sp>
      <p:sp>
        <p:nvSpPr>
          <p:cNvPr id="411" name="Shape 41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36</a:t>
            </a:fld>
            <a:endParaRPr lang="en"/>
          </a:p>
        </p:txBody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Big Picture!!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17" name="Shape 4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algn="just" rtl="0">
              <a:lnSpc>
                <a:spcPct val="150000"/>
              </a:lnSpc>
              <a:spcBef>
                <a:spcPts val="0"/>
              </a:spcBef>
              <a:buSzPct val="100000"/>
              <a:buAutoNum type="arabicPeriod"/>
            </a:pPr>
            <a:r>
              <a:rPr lang="en" sz="2000"/>
              <a:t>Got introduced to One Way Function (1-to-1 as well)!</a:t>
            </a:r>
          </a:p>
          <a:p>
            <a:pPr marL="457200" lvl="0" indent="-355600" algn="just" rtl="0">
              <a:lnSpc>
                <a:spcPct val="150000"/>
              </a:lnSpc>
              <a:spcBef>
                <a:spcPts val="0"/>
              </a:spcBef>
              <a:buSzPct val="100000"/>
              <a:buAutoNum type="arabicPeriod"/>
            </a:pPr>
            <a:r>
              <a:rPr lang="en" sz="2000"/>
              <a:t>Existence of One Way Function is tied to whether </a:t>
            </a:r>
            <a:r>
              <a:rPr lang="en" sz="2000" b="1" i="1"/>
              <a:t>P=NP</a:t>
            </a:r>
          </a:p>
          <a:p>
            <a:pPr marL="457200" lvl="0" indent="-355600" algn="just" rtl="0">
              <a:lnSpc>
                <a:spcPct val="150000"/>
              </a:lnSpc>
              <a:spcBef>
                <a:spcPts val="0"/>
              </a:spcBef>
              <a:buSzPct val="100000"/>
              <a:buAutoNum type="arabicPeriod"/>
            </a:pPr>
            <a:r>
              <a:rPr lang="en" sz="2000"/>
              <a:t>For 1-to-1 One Way Function, it is tied to a more strongly regulated version of </a:t>
            </a:r>
            <a:r>
              <a:rPr lang="en" sz="2000" b="1" i="1"/>
              <a:t>NP</a:t>
            </a:r>
            <a:r>
              <a:rPr lang="en" sz="2000"/>
              <a:t> i.e. </a:t>
            </a:r>
            <a:r>
              <a:rPr lang="en" sz="2000" b="1" i="1"/>
              <a:t>UP</a:t>
            </a:r>
            <a:r>
              <a:rPr lang="en" sz="2000"/>
              <a:t> (</a:t>
            </a:r>
            <a:r>
              <a:rPr lang="en" sz="2600">
                <a:solidFill>
                  <a:srgbClr val="FF0000"/>
                </a:solidFill>
              </a:rPr>
              <a:t>***</a:t>
            </a:r>
            <a:r>
              <a:rPr lang="en" sz="2000"/>
              <a:t>)</a:t>
            </a:r>
          </a:p>
          <a:p>
            <a:pPr marL="457200" lvl="0" indent="-355600" algn="just">
              <a:lnSpc>
                <a:spcPct val="150000"/>
              </a:lnSpc>
              <a:spcBef>
                <a:spcPts val="0"/>
              </a:spcBef>
              <a:buSzPct val="100000"/>
              <a:buAutoNum type="arabicPeriod"/>
            </a:pPr>
            <a:r>
              <a:rPr lang="en" sz="2000"/>
              <a:t>Next class we will expand on </a:t>
            </a:r>
            <a:r>
              <a:rPr lang="en" sz="2600">
                <a:solidFill>
                  <a:srgbClr val="FF0000"/>
                </a:solidFill>
              </a:rPr>
              <a:t>***</a:t>
            </a:r>
            <a:r>
              <a:rPr lang="en" sz="2000"/>
              <a:t> to cover a constant bounded version of UP</a:t>
            </a:r>
          </a:p>
        </p:txBody>
      </p:sp>
      <p:sp>
        <p:nvSpPr>
          <p:cNvPr id="418" name="Shape 41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37</a:t>
            </a:fld>
            <a:endParaRPr lang="en"/>
          </a:p>
        </p:txBody>
      </p: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One way Functions</a:t>
            </a:r>
          </a:p>
          <a:p>
            <a: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Chapter 2.2 Hem-ogi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 b="1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800" b="1">
                <a:solidFill>
                  <a:schemeClr val="dk1"/>
                </a:solidFill>
              </a:rPr>
              <a:t>Group B: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Yang Feng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Anis Zaman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Ethan Johnson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Amin Mosayyebzadeh</a:t>
            </a:r>
          </a:p>
        </p:txBody>
      </p:sp>
    </p:spTree>
    <p:extLst>
      <p:ext uri="{BB962C8B-B14F-4D97-AF65-F5344CB8AC3E}">
        <p14:creationId xmlns:p14="http://schemas.microsoft.com/office/powerpoint/2010/main" val="1200372870"/>
      </p:ext>
    </p:extLst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Reminder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2000"/>
              <a:t>one-to-one one-way functions are characterized by P ≠ UP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2000"/>
              <a:t>one-way functions is characterized by P ≠ NP</a:t>
            </a:r>
          </a:p>
          <a:p>
            <a:pPr lvl="0" rtl="0">
              <a:spcBef>
                <a:spcPts val="0"/>
              </a:spcBef>
              <a:buNone/>
            </a:pPr>
            <a:endParaRPr sz="2000"/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2000"/>
              <a:t>P ≠ UP ⇒</a:t>
            </a:r>
            <a:r>
              <a:rPr lang="en" sz="2000" i="1">
                <a:solidFill>
                  <a:schemeClr val="dk1"/>
                </a:solidFill>
              </a:rPr>
              <a:t> </a:t>
            </a:r>
            <a:r>
              <a:rPr lang="en" sz="2000"/>
              <a:t>P ≠ NP, </a:t>
            </a:r>
          </a:p>
          <a:p>
            <a:pPr marL="914400" lvl="1" indent="-228600" rtl="0">
              <a:spcBef>
                <a:spcPts val="0"/>
              </a:spcBef>
              <a:buSzPct val="100000"/>
            </a:pPr>
            <a:r>
              <a:rPr lang="en" sz="2000"/>
              <a:t>the converse has never been established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58" name="Shape 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0374" y="2066725"/>
            <a:ext cx="2423627" cy="1872802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Shape 59"/>
          <p:cNvSpPr/>
          <p:nvPr/>
        </p:nvSpPr>
        <p:spPr>
          <a:xfrm>
            <a:off x="4434525" y="3177024"/>
            <a:ext cx="3431267" cy="1906254"/>
          </a:xfrm>
          <a:prstGeom prst="irregularSeal2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 am the Rabbit, but I have just eaten a carrot </a:t>
            </a:r>
          </a:p>
        </p:txBody>
      </p:sp>
    </p:spTree>
    <p:extLst>
      <p:ext uri="{BB962C8B-B14F-4D97-AF65-F5344CB8AC3E}">
        <p14:creationId xmlns:p14="http://schemas.microsoft.com/office/powerpoint/2010/main" val="4127521163"/>
      </p:ext>
    </p:extLst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 b="1"/>
              <a:t>Definition 2.1: Honesty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000"/>
              <a:t>A function </a:t>
            </a:r>
            <a:r>
              <a:rPr lang="en" sz="2000" b="1" i="1"/>
              <a:t>f</a:t>
            </a:r>
            <a:r>
              <a:rPr lang="en" sz="2000" i="1"/>
              <a:t> is honest if the following holds:</a:t>
            </a:r>
          </a:p>
          <a:p>
            <a:pPr marL="457200" indent="457200"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000" i="1"/>
              <a:t>(∃ </a:t>
            </a:r>
            <a:r>
              <a:rPr lang="en" sz="2000"/>
              <a:t>polynomial</a:t>
            </a:r>
            <a:r>
              <a:rPr lang="en" sz="2000" i="1"/>
              <a:t> q) </a:t>
            </a:r>
          </a:p>
          <a:p>
            <a:pPr marL="914400" indent="0"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000" i="1"/>
              <a:t>(∀ y∈ </a:t>
            </a:r>
            <a:r>
              <a:rPr lang="en" sz="2000"/>
              <a:t>range</a:t>
            </a:r>
            <a:r>
              <a:rPr lang="en" sz="2000" i="1"/>
              <a:t> (f) ) </a:t>
            </a:r>
          </a:p>
          <a:p>
            <a:pPr marL="914400" indent="457200"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000" i="1"/>
              <a:t>(∃ x) </a:t>
            </a:r>
          </a:p>
          <a:p>
            <a:pPr marL="457200" indent="0"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000" i="1"/>
              <a:t>    [ |x| ≤ q(|y|) Λ f(x) = y]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chemeClr val="accent3"/>
                </a:solidFill>
              </a:rPr>
              <a:t>What is Honesty?</a:t>
            </a:r>
          </a:p>
        </p:txBody>
      </p:sp>
      <p:pic>
        <p:nvPicPr>
          <p:cNvPr id="89" name="Shape 89"/>
          <p:cNvPicPr preferRelativeResize="0"/>
          <p:nvPr/>
        </p:nvPicPr>
        <p:blipFill rotWithShape="1">
          <a:blip r:embed="rId3">
            <a:alphaModFix/>
          </a:blip>
          <a:srcRect l="3392" t="2569" r="3392" b="3666"/>
          <a:stretch/>
        </p:blipFill>
        <p:spPr>
          <a:xfrm>
            <a:off x="6543075" y="140225"/>
            <a:ext cx="2441625" cy="239332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/>
          <p:nvPr/>
        </p:nvSpPr>
        <p:spPr>
          <a:xfrm>
            <a:off x="4867175" y="2567750"/>
            <a:ext cx="2974535" cy="1623671"/>
          </a:xfrm>
          <a:prstGeom prst="cloud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b="1" i="1"/>
              <a:t>f</a:t>
            </a:r>
            <a:r>
              <a:rPr lang="en"/>
              <a:t> can shrink its input by no more than polynomial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4</a:t>
            </a:fld>
            <a:endParaRPr lang="en"/>
          </a:p>
        </p:txBody>
      </p:sp>
      <p:pic>
        <p:nvPicPr>
          <p:cNvPr id="92" name="Shape 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45725" y="445012"/>
            <a:ext cx="636124" cy="636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Note</a:t>
            </a:r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one-to-one function f is completely unambiguous in terms of inversion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 each element of range(f) has exactly one inverse</a:t>
            </a:r>
          </a:p>
          <a:p>
            <a:pPr marL="457200" lvl="0" indent="0" rt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 "constant-to-one" functions are called bounded-ambiguity functions. They  are often referred as "O(1)-to-one" functions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20825" y="3131075"/>
            <a:ext cx="1623171" cy="1254274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Shape 67"/>
          <p:cNvSpPr/>
          <p:nvPr/>
        </p:nvSpPr>
        <p:spPr>
          <a:xfrm>
            <a:off x="4896019" y="3131075"/>
            <a:ext cx="3025889" cy="1906254"/>
          </a:xfrm>
          <a:prstGeom prst="irregularSeal2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potato, potato, ...</a:t>
            </a:r>
          </a:p>
        </p:txBody>
      </p:sp>
    </p:spTree>
    <p:extLst>
      <p:ext uri="{BB962C8B-B14F-4D97-AF65-F5344CB8AC3E}">
        <p14:creationId xmlns:p14="http://schemas.microsoft.com/office/powerpoint/2010/main" val="3654296797"/>
      </p:ext>
    </p:extLst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b="1">
                <a:solidFill>
                  <a:schemeClr val="dk2"/>
                </a:solidFill>
              </a:rPr>
              <a:t>Definition 2.6: Bounded-Ambiguity Functions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For each k ≥ 1, we say that </a:t>
            </a:r>
          </a:p>
          <a:p>
            <a:pPr marL="914400" lvl="1" indent="-228600" rtl="0">
              <a:spcBef>
                <a:spcPts val="0"/>
              </a:spcBef>
              <a:buAutoNum type="alphaLcPeriod"/>
            </a:pPr>
            <a:r>
              <a:rPr lang="en"/>
              <a:t>a (possibly non-total) function f is k-to-one </a:t>
            </a:r>
            <a:r>
              <a:rPr lang="en" i="1"/>
              <a:t>if</a:t>
            </a:r>
            <a:r>
              <a:rPr lang="en"/>
              <a:t> (∀y ∈ range(f ))[ ll{ x l f(x) = y}ll ≤ k]</a:t>
            </a:r>
          </a:p>
          <a:p>
            <a:pPr marL="457200" indent="0" rtl="0">
              <a:spcBef>
                <a:spcPts val="0"/>
              </a:spcBef>
              <a:buNone/>
            </a:pPr>
            <a:endParaRPr/>
          </a:p>
          <a:p>
            <a:pPr marL="457200" indent="0" rtl="0">
              <a:spcBef>
                <a:spcPts val="0"/>
              </a:spcBef>
              <a:buNone/>
            </a:pPr>
            <a:endParaRPr/>
          </a:p>
          <a:p>
            <a:pPr marL="457200" indent="0" rtl="0">
              <a:spcBef>
                <a:spcPts val="0"/>
              </a:spcBef>
              <a:buNone/>
            </a:pPr>
            <a:endParaRPr/>
          </a:p>
          <a:p>
            <a:pPr marL="457200" lvl="0" indent="0" rt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We say that</a:t>
            </a:r>
          </a:p>
          <a:p>
            <a:pPr marL="914400" lvl="1" indent="-228600" rtl="0">
              <a:spcBef>
                <a:spcPts val="0"/>
              </a:spcBef>
              <a:buAutoNum type="alphaLcPeriod"/>
            </a:pPr>
            <a:r>
              <a:rPr lang="en"/>
              <a:t> a (possibly non-total) function f is of bounded-ambiguity if there is a k ≥ 1 such that f is k-to-one.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20825" y="1853575"/>
            <a:ext cx="1623171" cy="1254274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Shape 75"/>
          <p:cNvSpPr/>
          <p:nvPr/>
        </p:nvSpPr>
        <p:spPr>
          <a:xfrm>
            <a:off x="556524" y="1831000"/>
            <a:ext cx="7285896" cy="2048597"/>
          </a:xfrm>
          <a:prstGeom prst="irregularSeal2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compare it with one-to-one function: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2"/>
                </a:solidFill>
              </a:rPr>
              <a:t> (∀y ∈ range(f ))[ ll{ x l f(x) = y}ll ≤ 1]</a:t>
            </a:r>
          </a:p>
        </p:txBody>
      </p:sp>
    </p:spTree>
    <p:extLst>
      <p:ext uri="{BB962C8B-B14F-4D97-AF65-F5344CB8AC3E}">
        <p14:creationId xmlns:p14="http://schemas.microsoft.com/office/powerpoint/2010/main" val="2071176193"/>
      </p:ext>
    </p:extLst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Big picture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We are going to prove that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 Unambiguous one-way functions exist </a:t>
            </a:r>
            <a:r>
              <a:rPr lang="en" sz="2000"/>
              <a:t>⇔ </a:t>
            </a:r>
            <a:r>
              <a:rPr lang="en"/>
              <a:t>Bounded-ambiguity one-way functions exist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2461524"/>
      </p:ext>
    </p:extLst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Theorem 2.7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84300" y="1159175"/>
            <a:ext cx="90597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/>
              <a:t>one-to-one one-way functions exist ⇔ constant-to-one one-way functions exist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7871159"/>
      </p:ext>
    </p:extLst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Proof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“Only if” direction is easy: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All one-to-one functions are constant-to-one functions, so the "only if" direction holds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We will show the “if” direction</a:t>
            </a:r>
          </a:p>
        </p:txBody>
      </p:sp>
    </p:spTree>
    <p:extLst>
      <p:ext uri="{BB962C8B-B14F-4D97-AF65-F5344CB8AC3E}">
        <p14:creationId xmlns:p14="http://schemas.microsoft.com/office/powerpoint/2010/main" val="660206534"/>
      </p:ext>
    </p:extLst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Definition 2.8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A language L is in UP</a:t>
            </a:r>
            <a:r>
              <a:rPr lang="en" baseline="-25000"/>
              <a:t>≤k</a:t>
            </a:r>
            <a:r>
              <a:rPr lang="en"/>
              <a:t>, k ≥ 1, if there is an NPTM N such that</a:t>
            </a:r>
          </a:p>
          <a:p>
            <a:pPr lvl="0" indent="457200" rtl="0">
              <a:spcBef>
                <a:spcPts val="0"/>
              </a:spcBef>
              <a:buNone/>
            </a:pPr>
            <a:r>
              <a:rPr lang="en"/>
              <a:t>1. (∀x ∈    )[N(x) has at least one and at most k accepting paths]</a:t>
            </a:r>
          </a:p>
          <a:p>
            <a:pPr lvl="0" indent="45720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and</a:t>
            </a:r>
          </a:p>
          <a:p>
            <a:pPr lvl="0" indent="45720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2. (∀x ∈    )[N(x) has no accepting paths]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4225" y="2728075"/>
            <a:ext cx="226725" cy="40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0337" y="1791950"/>
            <a:ext cx="254500" cy="2689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8089547"/>
      </p:ext>
    </p:extLst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Recall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800"/>
              <a:t>Part 2 of Theorem 2.5 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800"/>
              <a:t>one-to-one one-way functions exist ⇔ P ≠ UP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8384912"/>
      </p:ext>
    </p:extLst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Fact 2.8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For each k ≥ 2, k-to-one one-way functions exist ⇔ P ≠ UP</a:t>
            </a:r>
            <a:r>
              <a:rPr lang="en" baseline="-25000"/>
              <a:t>≤k</a:t>
            </a:r>
          </a:p>
          <a:p>
            <a:pPr marL="457200" lvl="0" indent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20825" y="2120750"/>
            <a:ext cx="1623171" cy="125427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/>
          <p:nvPr/>
        </p:nvSpPr>
        <p:spPr>
          <a:xfrm>
            <a:off x="437550" y="1907550"/>
            <a:ext cx="7484346" cy="2524175"/>
          </a:xfrm>
          <a:prstGeom prst="irregularSeal2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2"/>
                </a:solidFill>
              </a:rPr>
              <a:t>It can be proved by exactly analogous proof of Theorem 2.5</a:t>
            </a:r>
          </a:p>
        </p:txBody>
      </p:sp>
    </p:spTree>
    <p:extLst>
      <p:ext uri="{BB962C8B-B14F-4D97-AF65-F5344CB8AC3E}">
        <p14:creationId xmlns:p14="http://schemas.microsoft.com/office/powerpoint/2010/main" val="407603695"/>
      </p:ext>
    </p:extLst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Proving the “if” direction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sz="2000"/>
              <a:t>We know that:</a:t>
            </a:r>
          </a:p>
          <a:p>
            <a:pPr marL="914400" lvl="1" indent="-228600" rtl="0">
              <a:spcBef>
                <a:spcPts val="0"/>
              </a:spcBef>
              <a:buSzPct val="111111"/>
            </a:pPr>
            <a:r>
              <a:rPr lang="en" sz="1800"/>
              <a:t>P ≠ UP ⇔ one-to-one one-way functions exist</a:t>
            </a:r>
          </a:p>
          <a:p>
            <a:pPr marL="914400" lvl="1" indent="-228600" rtl="0">
              <a:spcBef>
                <a:spcPts val="0"/>
              </a:spcBef>
              <a:buSzPct val="100000"/>
            </a:pPr>
            <a:r>
              <a:rPr lang="en" sz="1800"/>
              <a:t>P ≠ UP</a:t>
            </a:r>
            <a:r>
              <a:rPr lang="en" sz="1800" baseline="-25000"/>
              <a:t>≤k</a:t>
            </a:r>
            <a:r>
              <a:rPr lang="en" sz="1800"/>
              <a:t> ⇔ k-to-one one-way functions exist (from previous slide)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/>
              <a:t>If we show that P ≠ UP ⇔ P ≠ UP</a:t>
            </a:r>
            <a:r>
              <a:rPr lang="en" baseline="-25000"/>
              <a:t>≤k</a:t>
            </a:r>
            <a:r>
              <a:rPr lang="en"/>
              <a:t>, then</a:t>
            </a:r>
          </a:p>
          <a:p>
            <a:pPr marL="914400" lvl="1" indent="-228600" rtl="0">
              <a:spcBef>
                <a:spcPts val="0"/>
              </a:spcBef>
              <a:buSzPct val="100000"/>
            </a:pPr>
            <a:r>
              <a:rPr lang="en"/>
              <a:t>one-to-one one-way functions exist ⇔ k-to-one one-way functions exist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We will use </a:t>
            </a:r>
            <a:r>
              <a:rPr lang="en" sz="1800"/>
              <a:t>induction that</a:t>
            </a:r>
            <a:r>
              <a:rPr lang="en"/>
              <a:t>: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sz="1800"/>
              <a:t>for all k ∈ {1, 2, 3, . . .}, P = UP ⇒ P = UP</a:t>
            </a:r>
            <a:r>
              <a:rPr lang="en" sz="1800" baseline="-25000"/>
              <a:t>≤k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9571748"/>
      </p:ext>
    </p:extLst>
  </p:cSld>
  <p:clrMapOvr>
    <a:masterClrMapping/>
  </p:clrMapOvr>
  <p:transition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Proving the “if” direction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sz="2000"/>
              <a:t>We know that:</a:t>
            </a:r>
          </a:p>
          <a:p>
            <a:pPr marL="914400" lvl="1" indent="-228600" rtl="0">
              <a:spcBef>
                <a:spcPts val="0"/>
              </a:spcBef>
              <a:buSzPct val="111111"/>
            </a:pPr>
            <a:r>
              <a:rPr lang="en" sz="1800"/>
              <a:t>P ≠ UP ⇔ one-to-one one-way functions exist</a:t>
            </a:r>
          </a:p>
          <a:p>
            <a:pPr marL="914400" lvl="1" indent="-228600" rtl="0">
              <a:spcBef>
                <a:spcPts val="0"/>
              </a:spcBef>
              <a:buSzPct val="100000"/>
            </a:pPr>
            <a:r>
              <a:rPr lang="en" sz="1800"/>
              <a:t>P ≠ UP</a:t>
            </a:r>
            <a:r>
              <a:rPr lang="en" sz="1800" baseline="-25000"/>
              <a:t>≤k</a:t>
            </a:r>
            <a:r>
              <a:rPr lang="en" sz="1800"/>
              <a:t> ⇔ k-to-one one-way functions exist (from previous slide)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/>
              <a:t>If we show that P ≠ UP ⇔ P ≠ UP</a:t>
            </a:r>
            <a:r>
              <a:rPr lang="en" baseline="-25000"/>
              <a:t>≤k</a:t>
            </a:r>
            <a:r>
              <a:rPr lang="en"/>
              <a:t>, then</a:t>
            </a:r>
          </a:p>
          <a:p>
            <a:pPr marL="914400" lvl="1" indent="-228600" rtl="0">
              <a:spcBef>
                <a:spcPts val="0"/>
              </a:spcBef>
              <a:buSzPct val="100000"/>
            </a:pPr>
            <a:r>
              <a:rPr lang="en"/>
              <a:t>one-to-one one-way functions exist ⇔ k-to-one one-way functions exist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We will use </a:t>
            </a:r>
            <a:r>
              <a:rPr lang="en" sz="1800"/>
              <a:t>induction that</a:t>
            </a:r>
            <a:r>
              <a:rPr lang="en"/>
              <a:t>: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sz="1800"/>
              <a:t>for all k ∈ {1, 2, 3, . . .}, P = UP ⇒ P = UP</a:t>
            </a:r>
            <a:r>
              <a:rPr lang="en" sz="1800" baseline="-25000"/>
              <a:t>≤k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8" name="Shape 128"/>
          <p:cNvSpPr/>
          <p:nvPr/>
        </p:nvSpPr>
        <p:spPr>
          <a:xfrm>
            <a:off x="1264050" y="2798400"/>
            <a:ext cx="5715900" cy="325799"/>
          </a:xfrm>
          <a:prstGeom prst="rect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5379937"/>
      </p:ext>
    </p:extLst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chemeClr val="accent3"/>
                </a:solidFill>
              </a:rPr>
              <a:t>Why Honesty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2745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 b="1">
                <a:solidFill>
                  <a:schemeClr val="dk1"/>
                </a:solidFill>
              </a:rPr>
              <a:t>Why Honesty?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2000" b="1">
                <a:solidFill>
                  <a:schemeClr val="dk1"/>
                </a:solidFill>
              </a:rPr>
              <a:t>f being honest means: </a:t>
            </a:r>
            <a:r>
              <a:rPr lang="en" sz="2000">
                <a:solidFill>
                  <a:schemeClr val="dk1"/>
                </a:solidFill>
              </a:rPr>
              <a:t>For each range element </a:t>
            </a:r>
            <a:r>
              <a:rPr lang="en" sz="2000" b="1" i="1">
                <a:solidFill>
                  <a:schemeClr val="dk1"/>
                </a:solidFill>
              </a:rPr>
              <a:t>y = f(x)</a:t>
            </a:r>
            <a:r>
              <a:rPr lang="en" sz="2000">
                <a:solidFill>
                  <a:schemeClr val="dk1"/>
                </a:solidFill>
              </a:rPr>
              <a:t>, there is an </a:t>
            </a:r>
            <a:r>
              <a:rPr lang="en" sz="2000" b="1" i="1">
                <a:solidFill>
                  <a:schemeClr val="dk1"/>
                </a:solidFill>
              </a:rPr>
              <a:t>x</a:t>
            </a:r>
            <a:r>
              <a:rPr lang="en" sz="2000">
                <a:solidFill>
                  <a:schemeClr val="dk1"/>
                </a:solidFill>
              </a:rPr>
              <a:t> that is at most polynomially longer than </a:t>
            </a:r>
            <a:r>
              <a:rPr lang="en" sz="2000" b="1" i="1">
                <a:solidFill>
                  <a:schemeClr val="dk1"/>
                </a:solidFill>
              </a:rPr>
              <a:t>y</a:t>
            </a:r>
            <a:r>
              <a:rPr lang="en" sz="2000">
                <a:solidFill>
                  <a:schemeClr val="dk1"/>
                </a:solidFill>
              </a:rPr>
              <a:t> (i.e., for which </a:t>
            </a:r>
            <a:r>
              <a:rPr lang="en" sz="2000" b="1" i="1">
                <a:solidFill>
                  <a:schemeClr val="dk1"/>
                </a:solidFill>
              </a:rPr>
              <a:t>f(x)</a:t>
            </a:r>
            <a:r>
              <a:rPr lang="en" sz="2000">
                <a:solidFill>
                  <a:schemeClr val="dk1"/>
                </a:solidFill>
              </a:rPr>
              <a:t> is not more than “polynomially” shorter than </a:t>
            </a:r>
            <a:r>
              <a:rPr lang="en" sz="2000" b="1" i="1">
                <a:solidFill>
                  <a:schemeClr val="dk1"/>
                </a:solidFill>
              </a:rPr>
              <a:t>x</a:t>
            </a:r>
            <a:r>
              <a:rPr lang="en" sz="2000">
                <a:solidFill>
                  <a:schemeClr val="dk1"/>
                </a:solidFill>
              </a:rPr>
              <a:t>)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11111"/>
            </a:pPr>
            <a:r>
              <a:rPr lang="en">
                <a:solidFill>
                  <a:schemeClr val="dk1"/>
                </a:solidFill>
              </a:rPr>
              <a:t>Intuitively: function cannot drastically “shrink” its input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Better reflects intuitive notion of non invertibility - no “length tricks”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2000" b="1">
                <a:solidFill>
                  <a:schemeClr val="dk1"/>
                </a:solidFill>
              </a:rPr>
              <a:t>Examples</a:t>
            </a:r>
          </a:p>
        </p:txBody>
      </p:sp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237" y="4299950"/>
            <a:ext cx="4238625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5</a:t>
            </a:fld>
            <a:endParaRPr lang="en"/>
          </a:p>
        </p:txBody>
      </p:sp>
      <p:pic>
        <p:nvPicPr>
          <p:cNvPr id="101" name="Shape 101"/>
          <p:cNvPicPr preferRelativeResize="0"/>
          <p:nvPr/>
        </p:nvPicPr>
        <p:blipFill rotWithShape="1">
          <a:blip r:embed="rId4">
            <a:alphaModFix/>
          </a:blip>
          <a:srcRect b="73791"/>
          <a:stretch/>
        </p:blipFill>
        <p:spPr>
          <a:xfrm>
            <a:off x="1791575" y="4694150"/>
            <a:ext cx="3952875" cy="44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Induction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914400" lvl="1" indent="-228600" rtl="0">
              <a:spcBef>
                <a:spcPts val="0"/>
              </a:spcBef>
              <a:buSzPct val="100000"/>
            </a:pPr>
            <a:r>
              <a:rPr lang="en" sz="1800"/>
              <a:t>holds for k = 1:</a:t>
            </a:r>
          </a:p>
          <a:p>
            <a:pPr marL="1371600" lvl="2" indent="-228600" rtl="0">
              <a:spcBef>
                <a:spcPts val="0"/>
              </a:spcBef>
              <a:buSzPct val="100000"/>
            </a:pPr>
            <a:r>
              <a:rPr lang="en" sz="1800"/>
              <a:t>P = UP ⇒ P = UP</a:t>
            </a:r>
            <a:r>
              <a:rPr lang="en" sz="1800" baseline="-25000"/>
              <a:t>≤1</a:t>
            </a:r>
          </a:p>
          <a:p>
            <a:pPr marL="914400" lvl="1" indent="-228600" rtl="0">
              <a:spcBef>
                <a:spcPts val="0"/>
              </a:spcBef>
              <a:buSzPct val="100000"/>
            </a:pPr>
            <a:r>
              <a:rPr lang="en" sz="1800"/>
              <a:t>Assume:</a:t>
            </a:r>
          </a:p>
          <a:p>
            <a:pPr marL="1371600" lvl="2" indent="-228600" rtl="0">
              <a:spcBef>
                <a:spcPts val="0"/>
              </a:spcBef>
              <a:buSzPct val="100000"/>
            </a:pPr>
            <a:r>
              <a:rPr lang="en" sz="1800"/>
              <a:t>P = UP ⇒ P = UP</a:t>
            </a:r>
            <a:r>
              <a:rPr lang="en" sz="1800" baseline="-25000"/>
              <a:t>≤k</a:t>
            </a:r>
            <a:r>
              <a:rPr lang="en" baseline="-25000"/>
              <a:t>'</a:t>
            </a:r>
            <a:r>
              <a:rPr lang="en" sz="1800" baseline="-25000"/>
              <a:t>  </a:t>
            </a:r>
          </a:p>
          <a:p>
            <a:pPr marL="914400" lvl="1" indent="-228600" rtl="0">
              <a:spcBef>
                <a:spcPts val="0"/>
              </a:spcBef>
              <a:buSzPct val="100000"/>
            </a:pPr>
            <a:r>
              <a:rPr lang="en" sz="1800"/>
              <a:t>prove:</a:t>
            </a:r>
          </a:p>
          <a:p>
            <a:pPr marL="1371600" lvl="2" indent="-228600">
              <a:spcBef>
                <a:spcPts val="0"/>
              </a:spcBef>
              <a:buSzPct val="100000"/>
            </a:pPr>
            <a:r>
              <a:rPr lang="en" sz="1800"/>
              <a:t>P = UP ⇒ P = UP</a:t>
            </a:r>
            <a:r>
              <a:rPr lang="en" sz="1800" baseline="-25000"/>
              <a:t>≤k</a:t>
            </a:r>
            <a:r>
              <a:rPr lang="en" baseline="-25000"/>
              <a:t>'</a:t>
            </a:r>
            <a:r>
              <a:rPr lang="en" sz="1800" baseline="-25000"/>
              <a:t>+1</a:t>
            </a:r>
          </a:p>
        </p:txBody>
      </p:sp>
      <p:sp>
        <p:nvSpPr>
          <p:cNvPr id="135" name="Shape 135"/>
          <p:cNvSpPr txBox="1"/>
          <p:nvPr/>
        </p:nvSpPr>
        <p:spPr>
          <a:xfrm>
            <a:off x="6097500" y="1152475"/>
            <a:ext cx="2766600" cy="675599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b="1">
                <a:solidFill>
                  <a:schemeClr val="dk2"/>
                </a:solidFill>
              </a:rPr>
              <a:t>P ≠ UP ⇔ P ≠ UP</a:t>
            </a:r>
            <a:r>
              <a:rPr lang="en" sz="2000" b="1" baseline="-25000">
                <a:solidFill>
                  <a:schemeClr val="dk2"/>
                </a:solidFill>
              </a:rPr>
              <a:t>≤k</a:t>
            </a:r>
          </a:p>
        </p:txBody>
      </p:sp>
    </p:spTree>
    <p:extLst>
      <p:ext uri="{BB962C8B-B14F-4D97-AF65-F5344CB8AC3E}">
        <p14:creationId xmlns:p14="http://schemas.microsoft.com/office/powerpoint/2010/main" val="913322408"/>
      </p:ext>
    </p:extLst>
  </p:cSld>
  <p:clrMapOvr>
    <a:masterClrMapping/>
  </p:clrMapOvr>
  <p:transition spd="slow">
    <p:cut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311700" y="147350"/>
            <a:ext cx="8520599" cy="101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Proving</a:t>
            </a:r>
            <a:r>
              <a:rPr lang="en" sz="2400">
                <a:solidFill>
                  <a:srgbClr val="000000"/>
                </a:solidFill>
              </a:rPr>
              <a:t> P = UP ⇒ P = UP</a:t>
            </a:r>
            <a:r>
              <a:rPr lang="en" sz="2400" baseline="-25000">
                <a:solidFill>
                  <a:srgbClr val="000000"/>
                </a:solidFill>
              </a:rPr>
              <a:t>≤k'+1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000000"/>
                </a:solidFill>
              </a:rPr>
              <a:t>(Assuming</a:t>
            </a:r>
            <a:r>
              <a:rPr lang="en">
                <a:solidFill>
                  <a:srgbClr val="000000"/>
                </a:solidFill>
              </a:rPr>
              <a:t> </a:t>
            </a:r>
            <a:r>
              <a:rPr lang="en" sz="2400">
                <a:solidFill>
                  <a:srgbClr val="000000"/>
                </a:solidFill>
              </a:rPr>
              <a:t>P = UP ⇒ P = UP</a:t>
            </a:r>
            <a:r>
              <a:rPr lang="en" sz="2400" baseline="-25000">
                <a:solidFill>
                  <a:srgbClr val="000000"/>
                </a:solidFill>
              </a:rPr>
              <a:t>≤k' </a:t>
            </a:r>
            <a:r>
              <a:rPr lang="en" sz="1800" baseline="-25000">
                <a:solidFill>
                  <a:srgbClr val="000000"/>
                </a:solidFill>
              </a:rPr>
              <a:t> </a:t>
            </a:r>
            <a:r>
              <a:rPr lang="en" sz="1800">
                <a:solidFill>
                  <a:srgbClr val="000000"/>
                </a:solidFill>
              </a:rPr>
              <a:t>)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311700" y="1260900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2000"/>
              <a:t>Assume P = UP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2000"/>
              <a:t>Let L be an arbitrary member of UP</a:t>
            </a:r>
            <a:r>
              <a:rPr lang="en" sz="2000" baseline="-25000"/>
              <a:t>≤k'+1</a:t>
            </a:r>
            <a:r>
              <a:rPr lang="en" sz="2000"/>
              <a:t>· 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2000"/>
              <a:t>Let N be an NPTM –having at most k' + 1 accepting paths on each input– that accepts L (recall Definition 2.8)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2000"/>
              <a:t>Consider the set</a:t>
            </a:r>
          </a:p>
          <a:p>
            <a:pPr marL="914400" lvl="1" indent="-228600" rtl="0">
              <a:spcBef>
                <a:spcPts val="0"/>
              </a:spcBef>
              <a:buSzPct val="100000"/>
            </a:pPr>
            <a:r>
              <a:rPr lang="en" sz="1600"/>
              <a:t>B = { x I N(x) has exactly k' + 1 accepting paths}</a:t>
            </a:r>
          </a:p>
          <a:p>
            <a:pPr marL="914400" lvl="1" indent="-228600" rtl="0">
              <a:spcBef>
                <a:spcPts val="0"/>
              </a:spcBef>
              <a:buSzPct val="100000"/>
            </a:pPr>
            <a:r>
              <a:rPr lang="en" sz="1600"/>
              <a:t>Clearly, B ∈ UP, via the machine that on each input x guesses each lexicographically ordered (k'+1)-tuple of distinct computation paths and that accepts on such a path exactly if each of the k' + 1 guessed paths is an accepting path on input x.</a:t>
            </a:r>
          </a:p>
          <a:p>
            <a:pPr marL="914400" lvl="1" indent="-228600" rtl="0">
              <a:spcBef>
                <a:spcPts val="0"/>
              </a:spcBef>
              <a:buSzPct val="100000"/>
            </a:pPr>
            <a:r>
              <a:rPr lang="en" sz="1600"/>
              <a:t>by our P =UP assumption, B ∈ P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grpSp>
        <p:nvGrpSpPr>
          <p:cNvPr id="142" name="Shape 142"/>
          <p:cNvGrpSpPr/>
          <p:nvPr/>
        </p:nvGrpSpPr>
        <p:grpSpPr>
          <a:xfrm>
            <a:off x="6700897" y="304756"/>
            <a:ext cx="1906677" cy="1593457"/>
            <a:chOff x="9247428" y="-1310957"/>
            <a:chExt cx="4906531" cy="3045600"/>
          </a:xfrm>
        </p:grpSpPr>
        <p:sp>
          <p:nvSpPr>
            <p:cNvPr id="143" name="Shape 143"/>
            <p:cNvSpPr/>
            <p:nvPr/>
          </p:nvSpPr>
          <p:spPr>
            <a:xfrm>
              <a:off x="9947660" y="-1310957"/>
              <a:ext cx="4206299" cy="30456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1800"/>
            </a:p>
            <a:p>
              <a:pPr lvl="0" rtl="0">
                <a:spcBef>
                  <a:spcPts val="0"/>
                </a:spcBef>
                <a:buNone/>
              </a:pPr>
              <a:endParaRPr sz="1800"/>
            </a:p>
            <a:p>
              <a:pPr lvl="0" rtl="0">
                <a:spcBef>
                  <a:spcPts val="0"/>
                </a:spcBef>
                <a:buNone/>
              </a:pPr>
              <a:endParaRPr sz="1800"/>
            </a:p>
            <a:p>
              <a:pPr lvl="0" rtl="0">
                <a:spcBef>
                  <a:spcPts val="0"/>
                </a:spcBef>
                <a:buNone/>
              </a:pPr>
              <a:endParaRPr sz="1800"/>
            </a:p>
            <a:p>
              <a:pPr lvl="0" rtl="0">
                <a:spcBef>
                  <a:spcPts val="0"/>
                </a:spcBef>
                <a:buNone/>
              </a:pPr>
              <a:r>
                <a:rPr lang="en" sz="1800"/>
                <a:t>            </a:t>
              </a:r>
            </a:p>
            <a:p>
              <a:pPr lvl="0" rtl="0">
                <a:spcBef>
                  <a:spcPts val="0"/>
                </a:spcBef>
                <a:buNone/>
              </a:pPr>
              <a:r>
                <a:rPr lang="en" sz="1800"/>
                <a:t>         </a:t>
              </a:r>
            </a:p>
          </p:txBody>
        </p:sp>
        <p:sp>
          <p:nvSpPr>
            <p:cNvPr id="144" name="Shape 144"/>
            <p:cNvSpPr/>
            <p:nvPr/>
          </p:nvSpPr>
          <p:spPr>
            <a:xfrm>
              <a:off x="10533569" y="-1016944"/>
              <a:ext cx="3034500" cy="20490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1800"/>
                <a:t>         B</a:t>
              </a:r>
            </a:p>
            <a:p>
              <a:pPr lvl="0" rtl="0">
                <a:spcBef>
                  <a:spcPts val="0"/>
                </a:spcBef>
                <a:buNone/>
              </a:pPr>
              <a:r>
                <a:rPr lang="en" sz="1200"/>
                <a:t>x’s paths = K’+1</a:t>
              </a:r>
            </a:p>
          </p:txBody>
        </p:sp>
        <p:sp>
          <p:nvSpPr>
            <p:cNvPr id="145" name="Shape 145"/>
            <p:cNvSpPr txBox="1"/>
            <p:nvPr/>
          </p:nvSpPr>
          <p:spPr>
            <a:xfrm>
              <a:off x="9247428" y="-1016933"/>
              <a:ext cx="2043300" cy="12326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2400"/>
                <a:t>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5956184"/>
      </p:ext>
    </p:extLst>
  </p:cSld>
  <p:clrMapOvr>
    <a:masterClrMapping/>
  </p:clrMapOvr>
  <p:transition spd="slow">
    <p:cut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K’+1 or K’, that is the question</a:t>
            </a:r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since B </a:t>
            </a:r>
            <a:r>
              <a:rPr lang="en" sz="1400"/>
              <a:t>∈</a:t>
            </a:r>
            <a:r>
              <a:rPr lang="en"/>
              <a:t> P, the set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D = {x I x ∉ B ∧  x ∈ L( N)} is in UP</a:t>
            </a:r>
            <a:r>
              <a:rPr lang="en" baseline="-25000"/>
              <a:t>≤k'</a:t>
            </a:r>
            <a:r>
              <a:rPr lang="en" sz="1800" baseline="-25000"/>
              <a:t>  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20825" y="825325"/>
            <a:ext cx="1623171" cy="1254274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Shape 153"/>
          <p:cNvSpPr/>
          <p:nvPr/>
        </p:nvSpPr>
        <p:spPr>
          <a:xfrm>
            <a:off x="2227400" y="825325"/>
            <a:ext cx="5774867" cy="2100167"/>
          </a:xfrm>
          <a:prstGeom prst="irregularSeal2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2"/>
                </a:solidFill>
              </a:rPr>
              <a:t>So, we are excluding elements with k’+1 paths (Set B)</a:t>
            </a:r>
          </a:p>
        </p:txBody>
      </p:sp>
      <p:grpSp>
        <p:nvGrpSpPr>
          <p:cNvPr id="154" name="Shape 154"/>
          <p:cNvGrpSpPr/>
          <p:nvPr/>
        </p:nvGrpSpPr>
        <p:grpSpPr>
          <a:xfrm>
            <a:off x="5713661" y="2663270"/>
            <a:ext cx="2490359" cy="2339156"/>
            <a:chOff x="3183375" y="1198875"/>
            <a:chExt cx="2534974" cy="3620425"/>
          </a:xfrm>
        </p:grpSpPr>
        <p:sp>
          <p:nvSpPr>
            <p:cNvPr id="155" name="Shape 155"/>
            <p:cNvSpPr/>
            <p:nvPr/>
          </p:nvSpPr>
          <p:spPr>
            <a:xfrm>
              <a:off x="3183375" y="1208500"/>
              <a:ext cx="2446500" cy="36108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1800"/>
            </a:p>
            <a:p>
              <a:pPr lvl="0" rtl="0">
                <a:spcBef>
                  <a:spcPts val="0"/>
                </a:spcBef>
                <a:buNone/>
              </a:pPr>
              <a:endParaRPr sz="1800"/>
            </a:p>
            <a:p>
              <a:pPr lvl="0" rtl="0">
                <a:spcBef>
                  <a:spcPts val="0"/>
                </a:spcBef>
                <a:buNone/>
              </a:pPr>
              <a:endParaRPr sz="1800"/>
            </a:p>
            <a:p>
              <a:pPr lvl="0" rtl="0">
                <a:spcBef>
                  <a:spcPts val="0"/>
                </a:spcBef>
                <a:buNone/>
              </a:pPr>
              <a:endParaRPr sz="1800"/>
            </a:p>
            <a:p>
              <a:pPr lvl="0" rtl="0">
                <a:spcBef>
                  <a:spcPts val="0"/>
                </a:spcBef>
                <a:buNone/>
              </a:pPr>
              <a:r>
                <a:rPr lang="en" sz="1800"/>
                <a:t>            </a:t>
              </a:r>
            </a:p>
            <a:p>
              <a:pPr lvl="0" rtl="0">
                <a:spcBef>
                  <a:spcPts val="0"/>
                </a:spcBef>
                <a:buNone/>
              </a:pPr>
              <a:r>
                <a:rPr lang="en" sz="1800"/>
                <a:t>          D</a:t>
              </a:r>
            </a:p>
            <a:p>
              <a:pPr lvl="0" rtl="0">
                <a:spcBef>
                  <a:spcPts val="0"/>
                </a:spcBef>
                <a:buNone/>
              </a:pPr>
              <a:r>
                <a:rPr lang="en">
                  <a:solidFill>
                    <a:schemeClr val="dk1"/>
                  </a:solidFill>
                </a:rPr>
                <a:t>1 ≤  </a:t>
              </a:r>
              <a:r>
                <a:rPr lang="en"/>
                <a:t>x’s paths  ≤ k'</a:t>
              </a:r>
            </a:p>
          </p:txBody>
        </p:sp>
        <p:sp>
          <p:nvSpPr>
            <p:cNvPr id="156" name="Shape 156"/>
            <p:cNvSpPr/>
            <p:nvPr/>
          </p:nvSpPr>
          <p:spPr>
            <a:xfrm>
              <a:off x="3335102" y="1952712"/>
              <a:ext cx="2175299" cy="1251599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1800"/>
                <a:t>         B</a:t>
              </a:r>
            </a:p>
            <a:p>
              <a:pPr lvl="0" rtl="0">
                <a:spcBef>
                  <a:spcPts val="0"/>
                </a:spcBef>
                <a:buNone/>
              </a:pPr>
              <a:r>
                <a:rPr lang="en"/>
                <a:t>x’s paths = K’+1</a:t>
              </a:r>
            </a:p>
          </p:txBody>
        </p:sp>
        <p:sp>
          <p:nvSpPr>
            <p:cNvPr id="157" name="Shape 157"/>
            <p:cNvSpPr txBox="1"/>
            <p:nvPr/>
          </p:nvSpPr>
          <p:spPr>
            <a:xfrm>
              <a:off x="5224550" y="1198875"/>
              <a:ext cx="493799" cy="3176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2400"/>
                <a:t>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6149282"/>
      </p:ext>
    </p:extLst>
  </p:cSld>
  <p:clrMapOvr>
    <a:masterClrMapping/>
  </p:clrMapOvr>
  <p:transition spd="slow">
    <p:cut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Proving D in</a:t>
            </a:r>
            <a:r>
              <a:rPr lang="en" sz="2400">
                <a:solidFill>
                  <a:srgbClr val="000000"/>
                </a:solidFill>
              </a:rPr>
              <a:t> </a:t>
            </a:r>
            <a:r>
              <a:rPr lang="en">
                <a:solidFill>
                  <a:srgbClr val="000000"/>
                </a:solidFill>
              </a:rPr>
              <a:t>UP</a:t>
            </a:r>
            <a:r>
              <a:rPr lang="en" baseline="-25000">
                <a:solidFill>
                  <a:srgbClr val="000000"/>
                </a:solidFill>
              </a:rPr>
              <a:t>≤k' </a:t>
            </a:r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We construct a TM M such that: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We first deterministically check whether x is in B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Using some P algorithm for B.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Under our current assumptions, B ∈ P. So some such algorithm exists.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If x </a:t>
            </a:r>
            <a:r>
              <a:rPr lang="en" sz="1400"/>
              <a:t>∈</a:t>
            </a:r>
            <a:r>
              <a:rPr lang="en"/>
              <a:t> B we reject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If x ∉ B we directly simulate N(x). 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This simulation will have at most k' accepting paths</a:t>
            </a:r>
          </a:p>
          <a:p>
            <a:pPr marL="1371600" lvl="2" indent="-228600" rtl="0">
              <a:spcBef>
                <a:spcPts val="0"/>
              </a:spcBef>
            </a:pPr>
            <a:r>
              <a:rPr lang="en"/>
              <a:t>x ∉ B precludes there being exactly k'+1 paths</a:t>
            </a:r>
          </a:p>
          <a:p>
            <a:pPr marL="1371600" lvl="2" indent="-228600" rtl="0">
              <a:spcBef>
                <a:spcPts val="0"/>
              </a:spcBef>
            </a:pPr>
            <a:r>
              <a:rPr lang="en"/>
              <a:t>N's choice precludes there being more than k' + 1 paths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Since D ∈</a:t>
            </a:r>
            <a:r>
              <a:rPr lang="en" sz="1400"/>
              <a:t> </a:t>
            </a:r>
            <a:r>
              <a:rPr lang="en"/>
              <a:t>UP</a:t>
            </a:r>
            <a:r>
              <a:rPr lang="en" baseline="-25000"/>
              <a:t>≤k'</a:t>
            </a:r>
            <a:r>
              <a:rPr lang="en"/>
              <a:t>, we conclude 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from our assumption that P = UP, 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from our inductive hypothesis (which was P= UP⇒ P = UP</a:t>
            </a:r>
            <a:r>
              <a:rPr lang="en" baseline="-25000"/>
              <a:t>≤k'</a:t>
            </a:r>
            <a:r>
              <a:rPr lang="en"/>
              <a:t>)</a:t>
            </a:r>
          </a:p>
          <a:p>
            <a:pPr marL="457200" lvl="0" indent="0" rtl="0">
              <a:spcBef>
                <a:spcPts val="0"/>
              </a:spcBef>
              <a:buNone/>
            </a:pPr>
            <a:r>
              <a:rPr lang="en"/>
              <a:t>⇒ D ∈ P.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2906343"/>
      </p:ext>
    </p:extLst>
  </p:cSld>
  <p:clrMapOvr>
    <a:masterClrMapping/>
  </p:clrMapOvr>
  <p:transition spd="slow">
    <p:cut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Prove</a:t>
            </a:r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2200"/>
              <a:t>Since P is closed under union, B ∪ D ∈ P. 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2200"/>
              <a:t>However</a:t>
            </a:r>
          </a:p>
          <a:p>
            <a:pPr marL="914400" lvl="1" indent="-228600" rtl="0">
              <a:spcBef>
                <a:spcPts val="0"/>
              </a:spcBef>
              <a:buSzPct val="100000"/>
            </a:pPr>
            <a:r>
              <a:rPr lang="en" sz="1800"/>
              <a:t>L = B ∪ D ⇒ L ∊ P</a:t>
            </a:r>
          </a:p>
          <a:p>
            <a:pPr marL="914400" lvl="1" indent="-228600" rtl="0">
              <a:spcBef>
                <a:spcPts val="0"/>
              </a:spcBef>
              <a:buSzPct val="100000"/>
            </a:pPr>
            <a:r>
              <a:rPr lang="en" sz="1800"/>
              <a:t>L is an arbitrary member of UP</a:t>
            </a:r>
            <a:r>
              <a:rPr lang="en" sz="1800" baseline="-25000"/>
              <a:t>≤k'+1</a:t>
            </a:r>
          </a:p>
          <a:p>
            <a:pPr marL="457200" lvl="0" indent="0" rtl="0">
              <a:spcBef>
                <a:spcPts val="0"/>
              </a:spcBef>
              <a:buNone/>
            </a:pPr>
            <a:r>
              <a:rPr lang="en" sz="2200"/>
              <a:t>⇨ P = UP ⇒ P = UP</a:t>
            </a:r>
            <a:r>
              <a:rPr lang="en" sz="2200" baseline="-25000"/>
              <a:t>≤k'+1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5085199"/>
      </p:ext>
    </p:extLst>
  </p:cSld>
  <p:clrMapOvr>
    <a:masterClrMapping/>
  </p:clrMapOvr>
  <p:transition spd="slow">
    <p:cut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/>
        </p:nvSpPr>
        <p:spPr>
          <a:xfrm>
            <a:off x="311708" y="744575"/>
            <a:ext cx="8520599" cy="2052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5200">
                <a:solidFill>
                  <a:srgbClr val="78909C"/>
                </a:solidFill>
              </a:rPr>
              <a:t>One Way Functions	</a:t>
            </a:r>
          </a:p>
        </p:txBody>
      </p:sp>
      <p:sp>
        <p:nvSpPr>
          <p:cNvPr id="175" name="Shape 175"/>
          <p:cNvSpPr txBox="1"/>
          <p:nvPr/>
        </p:nvSpPr>
        <p:spPr>
          <a:xfrm>
            <a:off x="311700" y="2834125"/>
            <a:ext cx="8520599" cy="79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800">
                <a:solidFill>
                  <a:srgbClr val="595959"/>
                </a:solidFill>
              </a:rPr>
              <a:t>Chapter 2, Lane-Ogi, Group B</a:t>
            </a:r>
          </a:p>
        </p:txBody>
      </p:sp>
      <p:pic>
        <p:nvPicPr>
          <p:cNvPr id="176" name="Shape 1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07014" y="1883900"/>
            <a:ext cx="1436985" cy="19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Shape 1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6" y="1883900"/>
            <a:ext cx="1543299" cy="1911206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Shape 178"/>
          <p:cNvSpPr txBox="1"/>
          <p:nvPr/>
        </p:nvSpPr>
        <p:spPr>
          <a:xfrm>
            <a:off x="2909525" y="3626725"/>
            <a:ext cx="2743199" cy="1374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rgbClr val="000000"/>
              </a:buClr>
              <a:buSzPct val="68750"/>
              <a:buFont typeface="Arial"/>
              <a:buNone/>
            </a:pPr>
            <a:r>
              <a:rPr lang="en" sz="1600">
                <a:solidFill>
                  <a:srgbClr val="000000"/>
                </a:solidFill>
              </a:rPr>
              <a:t>Yang Feng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600"/>
              <a:t>Anis Zaman</a:t>
            </a:r>
          </a:p>
          <a:p>
            <a:pPr lvl="0" algn="ctr" rtl="0">
              <a:spcBef>
                <a:spcPts val="0"/>
              </a:spcBef>
              <a:buClr>
                <a:srgbClr val="000000"/>
              </a:buClr>
              <a:buSzPct val="68750"/>
              <a:buFont typeface="Arial"/>
              <a:buNone/>
            </a:pPr>
            <a:r>
              <a:rPr lang="en" sz="1600">
                <a:solidFill>
                  <a:srgbClr val="000000"/>
                </a:solidFill>
              </a:rPr>
              <a:t>Ethan Johnson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600"/>
              <a:t>Amin Mosayyebzadeh</a:t>
            </a:r>
          </a:p>
          <a:p>
            <a:pPr lvl="0" algn="ctr" rtl="0">
              <a:spcBef>
                <a:spcPts val="0"/>
              </a:spcBef>
              <a:buNone/>
            </a:pPr>
            <a:endParaRPr sz="1600"/>
          </a:p>
          <a:p>
            <a:pPr lvl="0" algn="ctr" rtl="0">
              <a:spcBef>
                <a:spcPts val="0"/>
              </a:spcBef>
              <a:buNone/>
            </a:pPr>
            <a:endParaRPr sz="1600"/>
          </a:p>
        </p:txBody>
      </p:sp>
      <p:sp>
        <p:nvSpPr>
          <p:cNvPr id="179" name="Shape 179"/>
          <p:cNvSpPr txBox="1"/>
          <p:nvPr/>
        </p:nvSpPr>
        <p:spPr>
          <a:xfrm>
            <a:off x="6338525" y="4693525"/>
            <a:ext cx="2835600" cy="422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>
                <a:solidFill>
                  <a:srgbClr val="000000"/>
                </a:solidFill>
              </a:rPr>
              <a:t>Fall 2015, Midterm II</a:t>
            </a:r>
          </a:p>
        </p:txBody>
      </p:sp>
      <p:sp>
        <p:nvSpPr>
          <p:cNvPr id="180" name="Shape 18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55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44571011"/>
      </p:ext>
    </p:extLst>
  </p:cSld>
  <p:clrMapOvr>
    <a:masterClrMapping/>
  </p:clrMapOvr>
  <p:transition spd="slow">
    <p:cut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Two-argument (denoted 2-ary) one-way functions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4800"/>
          </a:p>
          <a:p>
            <a:pPr lvl="0" algn="ctr" rtl="0">
              <a:spcBef>
                <a:spcPts val="0"/>
              </a:spcBef>
              <a:buNone/>
            </a:pPr>
            <a:r>
              <a:rPr lang="en" sz="4800"/>
              <a:t>f(x,x’) = y</a:t>
            </a:r>
          </a:p>
        </p:txBody>
      </p:sp>
      <p:sp>
        <p:nvSpPr>
          <p:cNvPr id="187" name="Shape 18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56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28154233"/>
      </p:ext>
    </p:extLst>
  </p:cSld>
  <p:clrMapOvr>
    <a:masterClrMapping/>
  </p:clrMapOvr>
  <p:transition spd="slow">
    <p:cut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4222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SzPct val="100000"/>
              <a:buChar char="❖"/>
            </a:pPr>
            <a:r>
              <a:rPr lang="en" sz="3000"/>
              <a:t>Strong</a:t>
            </a:r>
          </a:p>
          <a:p>
            <a:pPr marL="457200" lvl="0" indent="-419100" rtl="0">
              <a:spcBef>
                <a:spcPts val="0"/>
              </a:spcBef>
              <a:buSzPct val="100000"/>
              <a:buChar char="❖"/>
            </a:pPr>
            <a:r>
              <a:rPr lang="en" sz="3000"/>
              <a:t>Total</a:t>
            </a:r>
          </a:p>
          <a:p>
            <a:pPr marL="457200" lvl="0" indent="-419100" rtl="0">
              <a:spcBef>
                <a:spcPts val="0"/>
              </a:spcBef>
              <a:buSzPct val="100000"/>
              <a:buChar char="❖"/>
            </a:pPr>
            <a:r>
              <a:rPr lang="en" sz="3000"/>
              <a:t>Commutative</a:t>
            </a:r>
          </a:p>
          <a:p>
            <a:pPr marL="457200" lvl="0" indent="-419100" rtl="0">
              <a:spcBef>
                <a:spcPts val="0"/>
              </a:spcBef>
              <a:buSzPct val="100000"/>
              <a:buChar char="❖"/>
            </a:pPr>
            <a:r>
              <a:rPr lang="en" sz="3000"/>
              <a:t>Associative</a:t>
            </a:r>
          </a:p>
          <a:p>
            <a:pPr lvl="0" rtl="0">
              <a:spcBef>
                <a:spcPts val="0"/>
              </a:spcBef>
              <a:buNone/>
            </a:pPr>
            <a:endParaRPr sz="3000"/>
          </a:p>
          <a:p>
            <a:pPr lvl="0" algn="ctr" rtl="0">
              <a:spcBef>
                <a:spcPts val="0"/>
              </a:spcBef>
              <a:buNone/>
            </a:pPr>
            <a:r>
              <a:rPr lang="en" sz="6000"/>
              <a:t>⇔</a:t>
            </a:r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 sz="3000"/>
              <a:t>One-Way Functions Exist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93" name="Shape 193"/>
          <p:cNvSpPr/>
          <p:nvPr/>
        </p:nvSpPr>
        <p:spPr>
          <a:xfrm>
            <a:off x="3140300" y="271050"/>
            <a:ext cx="561899" cy="2214600"/>
          </a:xfrm>
          <a:prstGeom prst="rightBrace">
            <a:avLst>
              <a:gd name="adj1" fmla="val 8333"/>
              <a:gd name="adj2" fmla="val 50000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4" name="Shape 194"/>
          <p:cNvSpPr txBox="1"/>
          <p:nvPr/>
        </p:nvSpPr>
        <p:spPr>
          <a:xfrm>
            <a:off x="3854325" y="1011450"/>
            <a:ext cx="4733700" cy="73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 sz="3000">
                <a:solidFill>
                  <a:schemeClr val="dk1"/>
                </a:solidFill>
              </a:rPr>
              <a:t>One-Way Functions Exist</a:t>
            </a:r>
          </a:p>
        </p:txBody>
      </p:sp>
      <p:sp>
        <p:nvSpPr>
          <p:cNvPr id="195" name="Shape 19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57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17661670"/>
      </p:ext>
    </p:extLst>
  </p:cSld>
  <p:clrMapOvr>
    <a:masterClrMapping/>
  </p:clrMapOvr>
  <p:transition spd="slow">
    <p:cut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 2-ary function honesty</a:t>
            </a:r>
          </a:p>
        </p:txBody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 b="1"/>
              <a:t>Definition 2.10: 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 sz="2000"/>
              <a:t>We say a 2-ary function f: ∑* x ∑* ➝ ∑* is honest if</a:t>
            </a:r>
          </a:p>
          <a:p>
            <a:pPr marL="457200" lvl="0" indent="0" rtl="0">
              <a:spcBef>
                <a:spcPts val="0"/>
              </a:spcBef>
              <a:buNone/>
            </a:pPr>
            <a:endParaRPr sz="2000"/>
          </a:p>
          <a:p>
            <a:pPr marL="457200" lvl="0" indent="0" rtl="0">
              <a:spcBef>
                <a:spcPts val="0"/>
              </a:spcBef>
              <a:buNone/>
            </a:pPr>
            <a:endParaRPr sz="2000"/>
          </a:p>
          <a:p>
            <a:pPr marL="0" lvl="0" indent="0" rtl="0">
              <a:spcBef>
                <a:spcPts val="0"/>
              </a:spcBef>
              <a:buNone/>
            </a:pPr>
            <a:r>
              <a:rPr lang="en" sz="2000"/>
              <a:t>This definition only requires that each element of range(f) have one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 sz="2000"/>
              <a:t>appropriate pair (x, x’).</a:t>
            </a:r>
          </a:p>
          <a:p>
            <a:pPr marL="457200" lvl="0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000"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02" name="Shape 2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441777"/>
            <a:ext cx="9143999" cy="577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Shape 2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05262" y="232637"/>
            <a:ext cx="5038725" cy="1266825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04" name="Shape 20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58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31884733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2-ary function invertible</a:t>
            </a:r>
          </a:p>
        </p:txBody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204322" y="1152550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/>
              <a:t>Definition 2.11: 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 sz="2000"/>
              <a:t>We say a 2-ary function f: ∑* x ∑* ➝ ∑* is polynomial-time invertible if there is a polynomial-time computable function </a:t>
            </a:r>
            <a:r>
              <a:rPr lang="en" sz="2000" i="1"/>
              <a:t>g</a:t>
            </a:r>
            <a:r>
              <a:rPr lang="en" sz="2000"/>
              <a:t> such that, for each y ∈ range(f),</a:t>
            </a:r>
          </a:p>
          <a:p>
            <a:pPr marL="0" lvl="0" indent="0" rtl="0">
              <a:spcBef>
                <a:spcPts val="0"/>
              </a:spcBef>
              <a:buNone/>
            </a:pPr>
            <a:endParaRPr sz="1100"/>
          </a:p>
          <a:p>
            <a:pPr marL="0" lvl="0" indent="0" rtl="0">
              <a:spcBef>
                <a:spcPts val="0"/>
              </a:spcBef>
              <a:buNone/>
            </a:pPr>
            <a:endParaRPr sz="2000"/>
          </a:p>
          <a:p>
            <a:pPr marL="0" lvl="0" indent="0" rt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/>
              <a:t>where the projection functions first(z) and second(z) denote, respectively, the first and second components of the unique ordered pair of strings that when paired give z.</a:t>
            </a:r>
          </a:p>
          <a:p>
            <a:pPr marL="0" lvl="0" indent="0" rtl="0">
              <a:spcBef>
                <a:spcPts val="0"/>
              </a:spcBef>
              <a:buNone/>
            </a:pPr>
            <a:endParaRPr sz="2000"/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400" b="1"/>
          </a:p>
        </p:txBody>
      </p:sp>
      <p:pic>
        <p:nvPicPr>
          <p:cNvPr id="211" name="Shape 2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9350" y="2888671"/>
            <a:ext cx="5265299" cy="1137549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Shape 212"/>
          <p:cNvSpPr txBox="1"/>
          <p:nvPr/>
        </p:nvSpPr>
        <p:spPr>
          <a:xfrm>
            <a:off x="5983125" y="323950"/>
            <a:ext cx="2168400" cy="828599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/>
              <a:t>f(x,x’) = y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/>
              <a:t>g(y) = (x,x’)</a:t>
            </a:r>
          </a:p>
        </p:txBody>
      </p:sp>
      <p:sp>
        <p:nvSpPr>
          <p:cNvPr id="213" name="Shape 21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59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52617904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chemeClr val="accent3"/>
                </a:solidFill>
              </a:rPr>
              <a:t>Polynomial Invertibility</a:t>
            </a:r>
          </a:p>
        </p:txBody>
      </p:sp>
      <p:pic>
        <p:nvPicPr>
          <p:cNvPr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8800" y="445025"/>
            <a:ext cx="2693499" cy="2118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2000" b="1"/>
              <a:t>Definition 2.2: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000"/>
              <a:t>A function (possibly non total) </a:t>
            </a:r>
            <a:r>
              <a:rPr lang="en" sz="2000" b="1" i="1"/>
              <a:t>f</a:t>
            </a:r>
            <a:r>
              <a:rPr lang="en" sz="2000" i="1"/>
              <a:t> </a:t>
            </a:r>
            <a:r>
              <a:rPr lang="en" sz="2000"/>
              <a:t>is PTIME invertible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000"/>
              <a:t>if there is a possible (possibly non total) PTIME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000"/>
              <a:t>computable function </a:t>
            </a:r>
            <a:r>
              <a:rPr lang="en" sz="2000" b="1" i="1"/>
              <a:t>g</a:t>
            </a:r>
            <a:r>
              <a:rPr lang="en" sz="2000"/>
              <a:t> such that:</a:t>
            </a:r>
          </a:p>
          <a:p>
            <a:pPr marL="2743200" lvl="0" indent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2000" i="1"/>
              <a:t>(∀y</a:t>
            </a:r>
            <a:r>
              <a:rPr lang="en" sz="2000"/>
              <a:t> </a:t>
            </a:r>
            <a:r>
              <a:rPr lang="en" sz="2000" i="1"/>
              <a:t>∈ </a:t>
            </a:r>
            <a:r>
              <a:rPr lang="en" sz="2000"/>
              <a:t>range (</a:t>
            </a:r>
            <a:r>
              <a:rPr lang="en" sz="2000" i="1"/>
              <a:t>f</a:t>
            </a:r>
            <a:r>
              <a:rPr lang="en" sz="2000"/>
              <a:t>)) </a:t>
            </a:r>
          </a:p>
          <a:p>
            <a:pPr marL="457200" lvl="0" indent="457200" algn="l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2000"/>
              <a:t>[ </a:t>
            </a:r>
            <a:r>
              <a:rPr lang="en" sz="2000" i="1"/>
              <a:t>y</a:t>
            </a:r>
            <a:r>
              <a:rPr lang="en" sz="2000"/>
              <a:t> ∈ domain(</a:t>
            </a:r>
            <a:r>
              <a:rPr lang="en" sz="2000" i="1"/>
              <a:t>g</a:t>
            </a:r>
            <a:r>
              <a:rPr lang="en" sz="2000"/>
              <a:t>)  </a:t>
            </a:r>
            <a:r>
              <a:rPr lang="en" sz="2000" b="1"/>
              <a:t>⋀</a:t>
            </a:r>
            <a:r>
              <a:rPr lang="en" sz="2000"/>
              <a:t>  </a:t>
            </a:r>
            <a:r>
              <a:rPr lang="en" sz="2000" i="1"/>
              <a:t>g(y)</a:t>
            </a:r>
            <a:r>
              <a:rPr lang="en" sz="2000"/>
              <a:t> ∈ domain(</a:t>
            </a:r>
            <a:r>
              <a:rPr lang="en" sz="2000" i="1"/>
              <a:t>f</a:t>
            </a:r>
            <a:r>
              <a:rPr lang="en" sz="2000"/>
              <a:t>) </a:t>
            </a:r>
            <a:r>
              <a:rPr lang="en" sz="2000" b="1"/>
              <a:t>⋀</a:t>
            </a:r>
            <a:r>
              <a:rPr lang="en" sz="2000"/>
              <a:t> </a:t>
            </a:r>
            <a:r>
              <a:rPr lang="en" sz="2000" i="1"/>
              <a:t>f(g(y)) = y</a:t>
            </a:r>
            <a:r>
              <a:rPr lang="en" sz="2000"/>
              <a:t>]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endParaRPr sz="2000"/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endParaRPr sz="2000"/>
          </a:p>
        </p:txBody>
      </p:sp>
      <p:sp>
        <p:nvSpPr>
          <p:cNvPr id="109" name="Shape 109"/>
          <p:cNvSpPr/>
          <p:nvPr/>
        </p:nvSpPr>
        <p:spPr>
          <a:xfrm>
            <a:off x="6827375" y="2446799"/>
            <a:ext cx="2240891" cy="1929852"/>
          </a:xfrm>
          <a:prstGeom prst="cloud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simply means </a:t>
            </a:r>
            <a:r>
              <a:rPr lang="en" b="1" i="1"/>
              <a:t>f</a:t>
            </a:r>
            <a:r>
              <a:rPr lang="en"/>
              <a:t> can be reversed engineered  in somewhat similar amount of time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6</a:t>
            </a:fld>
            <a:endParaRPr lang="en"/>
          </a:p>
        </p:txBody>
      </p:sp>
      <p:pic>
        <p:nvPicPr>
          <p:cNvPr id="111" name="Shape 1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04225" y="516362"/>
            <a:ext cx="636124" cy="636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2-ary one-way function</a:t>
            </a:r>
          </a:p>
        </p:txBody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/>
              <a:t>We say a 2-ary function f: ∑* x ∑* ➝ ∑* is one-way if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2000" b="1" i="1">
                <a:solidFill>
                  <a:schemeClr val="dk1"/>
                </a:solidFill>
              </a:rPr>
              <a:t>f</a:t>
            </a:r>
            <a:r>
              <a:rPr lang="en" sz="2000">
                <a:solidFill>
                  <a:schemeClr val="dk1"/>
                </a:solidFill>
              </a:rPr>
              <a:t> is polynomial-time computable,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2000" b="1" i="1">
                <a:solidFill>
                  <a:schemeClr val="dk1"/>
                </a:solidFill>
              </a:rPr>
              <a:t>f</a:t>
            </a:r>
            <a:r>
              <a:rPr lang="en" sz="2000">
                <a:solidFill>
                  <a:schemeClr val="dk1"/>
                </a:solidFill>
              </a:rPr>
              <a:t> is not polynomial time invertible,and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2000" b="1" i="1">
                <a:solidFill>
                  <a:schemeClr val="dk1"/>
                </a:solidFill>
              </a:rPr>
              <a:t>f</a:t>
            </a:r>
            <a:r>
              <a:rPr lang="en" sz="2000">
                <a:solidFill>
                  <a:schemeClr val="dk1"/>
                </a:solidFill>
              </a:rPr>
              <a:t> is honest</a:t>
            </a:r>
          </a:p>
        </p:txBody>
      </p:sp>
      <p:sp>
        <p:nvSpPr>
          <p:cNvPr id="220" name="Shape 220"/>
          <p:cNvSpPr txBox="1"/>
          <p:nvPr/>
        </p:nvSpPr>
        <p:spPr>
          <a:xfrm>
            <a:off x="5493900" y="3094050"/>
            <a:ext cx="1632900" cy="38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Are this familiar?</a:t>
            </a:r>
          </a:p>
        </p:txBody>
      </p:sp>
      <p:sp>
        <p:nvSpPr>
          <p:cNvPr id="221" name="Shape 22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60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45856410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2-ary function s-honesty</a:t>
            </a:r>
          </a:p>
        </p:txBody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/>
              <a:t>We say a 2-ary function f: ∑* x ∑* ➝ ∑* is s-honest if</a:t>
            </a:r>
          </a:p>
          <a:p>
            <a:pPr lvl="0" rtl="0">
              <a:spcBef>
                <a:spcPts val="0"/>
              </a:spcBef>
              <a:buNone/>
            </a:pPr>
            <a:endParaRPr sz="2000"/>
          </a:p>
          <a:p>
            <a:pPr lvl="0" rtl="0">
              <a:spcBef>
                <a:spcPts val="0"/>
              </a:spcBef>
              <a:buNone/>
            </a:pPr>
            <a:endParaRPr sz="2000"/>
          </a:p>
          <a:p>
            <a:pPr lvl="0" rtl="0">
              <a:spcBef>
                <a:spcPts val="0"/>
              </a:spcBef>
              <a:buNone/>
            </a:pPr>
            <a:endParaRPr sz="2000"/>
          </a:p>
          <a:p>
            <a:pPr lvl="0" rtl="0">
              <a:spcBef>
                <a:spcPts val="0"/>
              </a:spcBef>
              <a:buNone/>
            </a:pPr>
            <a:endParaRPr sz="2000"/>
          </a:p>
          <a:p>
            <a:pPr lvl="0" rt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/>
              <a:t>How to understand it? See next page.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28" name="Shape 2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9775" y="1717175"/>
            <a:ext cx="5744448" cy="18462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9" name="Shape 229"/>
          <p:cNvCxnSpPr/>
          <p:nvPr/>
        </p:nvCxnSpPr>
        <p:spPr>
          <a:xfrm rot="10800000" flipH="1">
            <a:off x="3814650" y="2568450"/>
            <a:ext cx="304200" cy="6599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30" name="Shape 23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61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85976235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/>
        </p:nvSpPr>
        <p:spPr>
          <a:xfrm>
            <a:off x="1381725" y="2538675"/>
            <a:ext cx="1123799" cy="1209899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(    ,x2)</a:t>
            </a:r>
          </a:p>
        </p:txBody>
      </p:sp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2-ary function invertible</a:t>
            </a:r>
          </a:p>
        </p:txBody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272025" y="113262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f(x1,x2) = y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/>
              <a:t>g(y, x1) = something similar to x2</a:t>
            </a:r>
          </a:p>
        </p:txBody>
      </p:sp>
      <p:sp>
        <p:nvSpPr>
          <p:cNvPr id="238" name="Shape 238"/>
          <p:cNvSpPr txBox="1"/>
          <p:nvPr/>
        </p:nvSpPr>
        <p:spPr>
          <a:xfrm>
            <a:off x="1434625" y="3841100"/>
            <a:ext cx="1011599" cy="33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domain(f)</a:t>
            </a:r>
          </a:p>
        </p:txBody>
      </p:sp>
      <p:sp>
        <p:nvSpPr>
          <p:cNvPr id="239" name="Shape 239"/>
          <p:cNvSpPr/>
          <p:nvPr/>
        </p:nvSpPr>
        <p:spPr>
          <a:xfrm>
            <a:off x="4010100" y="2538675"/>
            <a:ext cx="1123799" cy="1209899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40" name="Shape 240"/>
          <p:cNvSpPr txBox="1"/>
          <p:nvPr/>
        </p:nvSpPr>
        <p:spPr>
          <a:xfrm>
            <a:off x="4066200" y="3841100"/>
            <a:ext cx="1011599" cy="33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range(f)</a:t>
            </a:r>
          </a:p>
        </p:txBody>
      </p:sp>
      <p:cxnSp>
        <p:nvCxnSpPr>
          <p:cNvPr id="241" name="Shape 241"/>
          <p:cNvCxnSpPr/>
          <p:nvPr/>
        </p:nvCxnSpPr>
        <p:spPr>
          <a:xfrm rot="10800000" flipH="1">
            <a:off x="2208125" y="3153575"/>
            <a:ext cx="2280899" cy="197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42" name="Shape 242"/>
          <p:cNvSpPr txBox="1"/>
          <p:nvPr/>
        </p:nvSpPr>
        <p:spPr>
          <a:xfrm>
            <a:off x="3069365" y="2816375"/>
            <a:ext cx="276000" cy="33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</a:t>
            </a:r>
          </a:p>
        </p:txBody>
      </p:sp>
      <p:sp>
        <p:nvSpPr>
          <p:cNvPr id="243" name="Shape 243"/>
          <p:cNvSpPr txBox="1"/>
          <p:nvPr/>
        </p:nvSpPr>
        <p:spPr>
          <a:xfrm>
            <a:off x="4489025" y="2941975"/>
            <a:ext cx="276000" cy="33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y</a:t>
            </a:r>
          </a:p>
        </p:txBody>
      </p:sp>
      <p:sp>
        <p:nvSpPr>
          <p:cNvPr id="244" name="Shape 244"/>
          <p:cNvSpPr txBox="1"/>
          <p:nvPr/>
        </p:nvSpPr>
        <p:spPr>
          <a:xfrm>
            <a:off x="1634325" y="2941962"/>
            <a:ext cx="1011599" cy="33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x1</a:t>
            </a:r>
          </a:p>
        </p:txBody>
      </p:sp>
      <p:sp>
        <p:nvSpPr>
          <p:cNvPr id="245" name="Shape 245"/>
          <p:cNvSpPr/>
          <p:nvPr/>
        </p:nvSpPr>
        <p:spPr>
          <a:xfrm>
            <a:off x="6079750" y="2558525"/>
            <a:ext cx="1123799" cy="1209899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46" name="Shape 246"/>
          <p:cNvSpPr txBox="1"/>
          <p:nvPr/>
        </p:nvSpPr>
        <p:spPr>
          <a:xfrm>
            <a:off x="6135850" y="3900950"/>
            <a:ext cx="1011599" cy="33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domain(g)</a:t>
            </a:r>
          </a:p>
        </p:txBody>
      </p:sp>
      <p:sp>
        <p:nvSpPr>
          <p:cNvPr id="247" name="Shape 247"/>
          <p:cNvSpPr txBox="1"/>
          <p:nvPr/>
        </p:nvSpPr>
        <p:spPr>
          <a:xfrm>
            <a:off x="6373850" y="2994875"/>
            <a:ext cx="1011599" cy="33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(y,x1)</a:t>
            </a:r>
          </a:p>
        </p:txBody>
      </p:sp>
      <p:sp>
        <p:nvSpPr>
          <p:cNvPr id="248" name="Shape 248"/>
          <p:cNvSpPr txBox="1"/>
          <p:nvPr/>
        </p:nvSpPr>
        <p:spPr>
          <a:xfrm>
            <a:off x="6962575" y="2088800"/>
            <a:ext cx="1427099" cy="33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f(x1, </a:t>
            </a:r>
            <a:r>
              <a:rPr lang="en" u="sng"/>
              <a:t>     </a:t>
            </a:r>
            <a:r>
              <a:rPr lang="en"/>
              <a:t>) = y</a:t>
            </a:r>
          </a:p>
        </p:txBody>
      </p:sp>
      <p:cxnSp>
        <p:nvCxnSpPr>
          <p:cNvPr id="249" name="Shape 249"/>
          <p:cNvCxnSpPr/>
          <p:nvPr/>
        </p:nvCxnSpPr>
        <p:spPr>
          <a:xfrm rot="10800000" flipH="1">
            <a:off x="6756625" y="2393225"/>
            <a:ext cx="727200" cy="6941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50" name="Shape 250"/>
          <p:cNvSpPr txBox="1"/>
          <p:nvPr/>
        </p:nvSpPr>
        <p:spPr>
          <a:xfrm>
            <a:off x="7074725" y="2541825"/>
            <a:ext cx="1011599" cy="33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</a:t>
            </a:r>
          </a:p>
        </p:txBody>
      </p:sp>
      <p:sp>
        <p:nvSpPr>
          <p:cNvPr id="251" name="Shape 2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62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88695322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10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Shape 2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611267"/>
            <a:ext cx="9143998" cy="1051964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311700" y="1377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/>
              <a:t>We say a 2-ary function f: ∑* x ∑* ➝ ∑* is strongly noninvertible if it is s-honest and yet neither of the following conditions holds.</a:t>
            </a:r>
          </a:p>
        </p:txBody>
      </p:sp>
      <p:sp>
        <p:nvSpPr>
          <p:cNvPr id="258" name="Shape 25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2-ary function strongly noninvertible</a:t>
            </a:r>
          </a:p>
        </p:txBody>
      </p:sp>
      <p:pic>
        <p:nvPicPr>
          <p:cNvPr id="259" name="Shape 2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211392"/>
            <a:ext cx="9143998" cy="1051964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Shape 26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63</a:t>
            </a:fld>
            <a:endParaRPr lang="en"/>
          </a:p>
        </p:txBody>
      </p:sp>
      <p:pic>
        <p:nvPicPr>
          <p:cNvPr id="261" name="Shape 2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42946" y="4378021"/>
            <a:ext cx="116924" cy="185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8980390"/>
      </p:ext>
    </p:extLst>
  </p:cSld>
  <p:clrMapOvr>
    <a:masterClrMapping/>
  </p:clrMapOvr>
  <p:transition spd="slow">
    <p:cut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2-ary function associative and commutative</a:t>
            </a:r>
          </a:p>
        </p:txBody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/>
              <a:t>We say a 2-ary function f: ∑* x ∑* ➝ ∑* is associative if</a:t>
            </a:r>
          </a:p>
          <a:p>
            <a:pPr lvl="0" rtl="0">
              <a:spcBef>
                <a:spcPts val="0"/>
              </a:spcBef>
              <a:buNone/>
            </a:pPr>
            <a:endParaRPr sz="2000"/>
          </a:p>
          <a:p>
            <a:pPr lvl="0" rtl="0">
              <a:spcBef>
                <a:spcPts val="0"/>
              </a:spcBef>
              <a:buNone/>
            </a:pPr>
            <a:endParaRPr sz="2000"/>
          </a:p>
          <a:p>
            <a:pPr lvl="0" rt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/>
              <a:t>We say a 2-ary function f: ∑* x ∑* ➝ ∑* is commutative if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000"/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000"/>
          </a:p>
          <a:p>
            <a:pPr lvl="0" rt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/>
              <a:t>   multiplication of integers?					concatenation of strings?</a:t>
            </a:r>
          </a:p>
        </p:txBody>
      </p:sp>
      <p:pic>
        <p:nvPicPr>
          <p:cNvPr id="268" name="Shape 2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3372" y="1791022"/>
            <a:ext cx="5337250" cy="51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Shape 2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27650" y="3450774"/>
            <a:ext cx="3488700" cy="469125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Shape 27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64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26926080"/>
      </p:ext>
    </p:extLst>
  </p:cSld>
  <p:clrMapOvr>
    <a:masterClrMapping/>
  </p:clrMapOvr>
  <p:transition spd="slow">
    <p:cut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Proposition 2.17</a:t>
            </a:r>
          </a:p>
        </p:txBody>
      </p:sp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following are equivalent.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One-way functions exist.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2-ary one-way functions exist.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P ≠ NP.</a:t>
            </a:r>
          </a:p>
        </p:txBody>
      </p:sp>
      <p:sp>
        <p:nvSpPr>
          <p:cNvPr id="277" name="Shape 27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65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69428771"/>
      </p:ext>
    </p:extLst>
  </p:cSld>
  <p:clrMapOvr>
    <a:masterClrMapping/>
  </p:clrMapOvr>
  <p:transition spd="slow">
    <p:cut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(2) ⇒ (1)</a:t>
            </a:r>
          </a:p>
        </p:txBody>
      </p:sp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Let 〈・,・〉be a pairing function used before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Let f : </a:t>
            </a:r>
            <a:r>
              <a:rPr lang="en" sz="2000"/>
              <a:t>∑* x ∑* ➝ ∑*</a:t>
            </a:r>
            <a:r>
              <a:rPr lang="en"/>
              <a:t> be any 2-ary one-way function: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/>
              <a:t>g(z) = f(first(z),second(z))</a:t>
            </a:r>
          </a:p>
          <a:p>
            <a:pPr lvl="0" algn="l" rtl="0">
              <a:spcBef>
                <a:spcPts val="0"/>
              </a:spcBef>
              <a:buNone/>
            </a:pPr>
            <a:r>
              <a:rPr lang="en"/>
              <a:t>where, first(z) and second(z) denotes the first and second component of the pair mapped to z.</a:t>
            </a:r>
          </a:p>
        </p:txBody>
      </p:sp>
      <p:sp>
        <p:nvSpPr>
          <p:cNvPr id="284" name="Shape 28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66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12533099"/>
      </p:ext>
    </p:extLst>
  </p:cSld>
  <p:clrMapOvr>
    <a:masterClrMapping/>
  </p:clrMapOvr>
  <p:transition spd="slow">
    <p:cut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(1) ⇒ (2)</a:t>
            </a:r>
          </a:p>
        </p:txBody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Let h : </a:t>
            </a:r>
            <a:r>
              <a:rPr lang="en" sz="2000"/>
              <a:t>∑* ➝ ∑*</a:t>
            </a:r>
            <a:r>
              <a:rPr lang="en"/>
              <a:t> be a one-way function: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/>
              <a:t>h’(x,y) = 〈h(x), h(y)〉</a:t>
            </a:r>
          </a:p>
        </p:txBody>
      </p:sp>
      <p:sp>
        <p:nvSpPr>
          <p:cNvPr id="291" name="Shape 29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67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25516744"/>
      </p:ext>
    </p:extLst>
  </p:cSld>
  <p:clrMapOvr>
    <a:masterClrMapping/>
  </p:clrMapOvr>
  <p:transition spd="slow">
    <p:cut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/>
        </p:nvSpPr>
        <p:spPr>
          <a:xfrm>
            <a:off x="311708" y="744575"/>
            <a:ext cx="8520599" cy="2052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5200">
                <a:solidFill>
                  <a:srgbClr val="78909C"/>
                </a:solidFill>
              </a:rPr>
              <a:t>One Way Functions	</a:t>
            </a:r>
          </a:p>
        </p:txBody>
      </p:sp>
      <p:sp>
        <p:nvSpPr>
          <p:cNvPr id="51" name="Shape 51"/>
          <p:cNvSpPr txBox="1"/>
          <p:nvPr/>
        </p:nvSpPr>
        <p:spPr>
          <a:xfrm>
            <a:off x="311700" y="2834125"/>
            <a:ext cx="8520599" cy="79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800">
                <a:solidFill>
                  <a:srgbClr val="595959"/>
                </a:solidFill>
              </a:rPr>
              <a:t>Chapter 2, Lane-Ogi, Group B</a:t>
            </a:r>
          </a:p>
        </p:txBody>
      </p:sp>
      <p:pic>
        <p:nvPicPr>
          <p:cNvPr id="52" name="Shape 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07014" y="1883900"/>
            <a:ext cx="1436985" cy="19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Shape 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6" y="1883900"/>
            <a:ext cx="1543299" cy="1911206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Shape 54"/>
          <p:cNvSpPr txBox="1"/>
          <p:nvPr/>
        </p:nvSpPr>
        <p:spPr>
          <a:xfrm>
            <a:off x="2909525" y="3626725"/>
            <a:ext cx="2743199" cy="1374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rgbClr val="000000"/>
              </a:buClr>
              <a:buSzPct val="68750"/>
              <a:buFont typeface="Arial"/>
              <a:buNone/>
            </a:pPr>
            <a:r>
              <a:rPr lang="en" sz="1600">
                <a:solidFill>
                  <a:srgbClr val="000000"/>
                </a:solidFill>
              </a:rPr>
              <a:t>Yang Feng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600"/>
              <a:t>Anis Zaman</a:t>
            </a:r>
          </a:p>
          <a:p>
            <a:pPr lvl="0" algn="ctr" rtl="0">
              <a:spcBef>
                <a:spcPts val="0"/>
              </a:spcBef>
              <a:buClr>
                <a:srgbClr val="000000"/>
              </a:buClr>
              <a:buSzPct val="68750"/>
              <a:buFont typeface="Arial"/>
              <a:buNone/>
            </a:pPr>
            <a:r>
              <a:rPr lang="en" sz="1600">
                <a:solidFill>
                  <a:srgbClr val="000000"/>
                </a:solidFill>
              </a:rPr>
              <a:t>Ethan Johnson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600"/>
              <a:t>Amin Mosayyebzadeh</a:t>
            </a:r>
          </a:p>
          <a:p>
            <a:pPr lvl="0" algn="ctr" rtl="0">
              <a:spcBef>
                <a:spcPts val="0"/>
              </a:spcBef>
              <a:buNone/>
            </a:pPr>
            <a:endParaRPr sz="1600"/>
          </a:p>
          <a:p>
            <a:pPr lvl="0" algn="ctr" rtl="0">
              <a:spcBef>
                <a:spcPts val="0"/>
              </a:spcBef>
              <a:buNone/>
            </a:pPr>
            <a:endParaRPr sz="1600"/>
          </a:p>
        </p:txBody>
      </p:sp>
      <p:sp>
        <p:nvSpPr>
          <p:cNvPr id="55" name="Shape 55"/>
          <p:cNvSpPr txBox="1"/>
          <p:nvPr/>
        </p:nvSpPr>
        <p:spPr>
          <a:xfrm>
            <a:off x="6338525" y="4693525"/>
            <a:ext cx="2835600" cy="422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>
                <a:solidFill>
                  <a:srgbClr val="000000"/>
                </a:solidFill>
              </a:rPr>
              <a:t>Fall 2015, Midterm II</a:t>
            </a:r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68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88186928"/>
      </p:ext>
    </p:extLst>
  </p:cSld>
  <p:clrMapOvr>
    <a:masterClrMapping/>
  </p:clrMapOvr>
  <p:transition spd="slow">
    <p:cut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Two-argument (denoted 2-ary) one-way functions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endParaRPr sz="4800"/>
          </a:p>
          <a:p>
            <a:pPr algn="ctr">
              <a:spcBef>
                <a:spcPts val="0"/>
              </a:spcBef>
              <a:buNone/>
            </a:pPr>
            <a:r>
              <a:rPr lang="en" sz="4800"/>
              <a:t>f(x,x’) = y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69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1296240"/>
      </p:ext>
    </p:extLst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chemeClr val="accent3"/>
                </a:solidFill>
              </a:rPr>
              <a:t>Last Definition... 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2400" b="1"/>
              <a:t>Definition 2.4: One to One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2000">
                <a:solidFill>
                  <a:schemeClr val="dk1"/>
                </a:solidFill>
              </a:rPr>
              <a:t>A function f is one to one if:</a:t>
            </a:r>
          </a:p>
          <a:p>
            <a:pPr marL="2286000" lvl="0" indent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2000" i="1"/>
              <a:t>(∀ y </a:t>
            </a:r>
            <a:r>
              <a:rPr lang="en" sz="2000"/>
              <a:t>∈ Σ* ) [ || {</a:t>
            </a:r>
            <a:r>
              <a:rPr lang="en" sz="2000" i="1"/>
              <a:t>x | f(x) = y </a:t>
            </a:r>
            <a:r>
              <a:rPr lang="en" sz="2000"/>
              <a:t>}|| </a:t>
            </a:r>
            <a:r>
              <a:rPr lang="en" sz="2000" i="1"/>
              <a:t>≤</a:t>
            </a:r>
            <a:r>
              <a:rPr lang="en" sz="2000"/>
              <a:t> 1 ]</a:t>
            </a: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2000">
                <a:solidFill>
                  <a:schemeClr val="dk1"/>
                </a:solidFill>
              </a:rPr>
              <a:t>Simple High School algebra:</a:t>
            </a: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2000">
                <a:solidFill>
                  <a:schemeClr val="dk1"/>
                </a:solidFill>
              </a:rPr>
              <a:t>					</a:t>
            </a:r>
            <a:r>
              <a:rPr lang="en" sz="2000" i="1"/>
              <a:t>(∀ x</a:t>
            </a:r>
            <a:r>
              <a:rPr lang="en" sz="2000" i="1" baseline="-25000"/>
              <a:t>1 </a:t>
            </a:r>
            <a:r>
              <a:rPr lang="en" sz="2000" i="1"/>
              <a:t>,x</a:t>
            </a:r>
            <a:r>
              <a:rPr lang="en" sz="2000" i="1" baseline="-25000"/>
              <a:t>2 </a:t>
            </a:r>
            <a:r>
              <a:rPr lang="en" sz="2000"/>
              <a:t>∈ Σ* ) [ </a:t>
            </a:r>
            <a:r>
              <a:rPr lang="en" sz="2000" i="1"/>
              <a:t>f(x</a:t>
            </a:r>
            <a:r>
              <a:rPr lang="en" sz="2000" i="1" baseline="-25000"/>
              <a:t>1</a:t>
            </a:r>
            <a:r>
              <a:rPr lang="en" sz="2000" i="1"/>
              <a:t>) = f(x</a:t>
            </a:r>
            <a:r>
              <a:rPr lang="en" sz="2000" i="1" baseline="-25000"/>
              <a:t>2</a:t>
            </a:r>
            <a:r>
              <a:rPr lang="en" sz="2000" i="1"/>
              <a:t>) ⇒</a:t>
            </a:r>
            <a:r>
              <a:rPr lang="en" sz="2000"/>
              <a:t> (</a:t>
            </a:r>
            <a:r>
              <a:rPr lang="en" sz="2000" i="1"/>
              <a:t>x</a:t>
            </a:r>
            <a:r>
              <a:rPr lang="en" sz="2000" i="1" baseline="-25000"/>
              <a:t>1</a:t>
            </a:r>
            <a:r>
              <a:rPr lang="en" sz="2000" i="1"/>
              <a:t>= x</a:t>
            </a:r>
            <a:r>
              <a:rPr lang="en" sz="2000" i="1" baseline="-25000"/>
              <a:t>2</a:t>
            </a:r>
            <a:r>
              <a:rPr lang="en" sz="2000"/>
              <a:t>) ]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7</a:t>
            </a:fld>
            <a:endParaRPr lang="en"/>
          </a:p>
        </p:txBody>
      </p:sp>
    </p:spTree>
  </p:cSld>
  <p:clrMapOvr>
    <a:masterClrMapping/>
  </p:clrMapOvr>
  <p:transition spd="slow">
    <p:cut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4222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SzPct val="100000"/>
              <a:buChar char="❖"/>
            </a:pPr>
            <a:r>
              <a:rPr lang="en" sz="3000"/>
              <a:t>Strong</a:t>
            </a:r>
          </a:p>
          <a:p>
            <a:pPr marL="457200" lvl="0" indent="-419100" rtl="0">
              <a:spcBef>
                <a:spcPts val="0"/>
              </a:spcBef>
              <a:buSzPct val="100000"/>
              <a:buChar char="❖"/>
            </a:pPr>
            <a:r>
              <a:rPr lang="en" sz="3000"/>
              <a:t>Total</a:t>
            </a:r>
          </a:p>
          <a:p>
            <a:pPr marL="457200" lvl="0" indent="-419100" rtl="0">
              <a:spcBef>
                <a:spcPts val="0"/>
              </a:spcBef>
              <a:buSzPct val="100000"/>
              <a:buChar char="❖"/>
            </a:pPr>
            <a:r>
              <a:rPr lang="en" sz="3000"/>
              <a:t>Commutative</a:t>
            </a:r>
          </a:p>
          <a:p>
            <a:pPr marL="457200" lvl="0" indent="-419100" rtl="0">
              <a:spcBef>
                <a:spcPts val="0"/>
              </a:spcBef>
              <a:buSzPct val="100000"/>
              <a:buChar char="❖"/>
            </a:pPr>
            <a:r>
              <a:rPr lang="en" sz="3000"/>
              <a:t>Associative</a:t>
            </a:r>
          </a:p>
          <a:p>
            <a:pPr lvl="0" rtl="0">
              <a:spcBef>
                <a:spcPts val="0"/>
              </a:spcBef>
              <a:buNone/>
            </a:pPr>
            <a:endParaRPr sz="3000"/>
          </a:p>
          <a:p>
            <a:pPr lvl="0" algn="ctr" rtl="0">
              <a:spcBef>
                <a:spcPts val="0"/>
              </a:spcBef>
              <a:buNone/>
            </a:pPr>
            <a:r>
              <a:rPr lang="en" sz="6000"/>
              <a:t>⇔</a:t>
            </a:r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 sz="3000"/>
              <a:t>One-Way Functions Exist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9" name="Shape 69"/>
          <p:cNvSpPr/>
          <p:nvPr/>
        </p:nvSpPr>
        <p:spPr>
          <a:xfrm>
            <a:off x="3140300" y="271050"/>
            <a:ext cx="561899" cy="2214600"/>
          </a:xfrm>
          <a:prstGeom prst="rightBrace">
            <a:avLst>
              <a:gd name="adj1" fmla="val 8333"/>
              <a:gd name="adj2" fmla="val 50000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0" name="Shape 70"/>
          <p:cNvSpPr txBox="1"/>
          <p:nvPr/>
        </p:nvSpPr>
        <p:spPr>
          <a:xfrm>
            <a:off x="3854325" y="1011450"/>
            <a:ext cx="4733700" cy="73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 sz="3000">
                <a:solidFill>
                  <a:schemeClr val="dk1"/>
                </a:solidFill>
              </a:rPr>
              <a:t>One-Way Functions Exist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70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5217245"/>
      </p:ext>
    </p:extLst>
  </p:cSld>
  <p:clrMapOvr>
    <a:masterClrMapping/>
  </p:clrMapOvr>
  <p:transition spd="slow">
    <p:cut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 2-ary function honesty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 b="1"/>
              <a:t>Definition 2.10: 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 sz="2000"/>
              <a:t>We say a 2-ary function f: ∑* x ∑* ➝ ∑* is honest if</a:t>
            </a:r>
          </a:p>
          <a:p>
            <a:pPr marL="457200" lvl="0" indent="0" rtl="0">
              <a:spcBef>
                <a:spcPts val="0"/>
              </a:spcBef>
              <a:buNone/>
            </a:pPr>
            <a:endParaRPr sz="2000"/>
          </a:p>
          <a:p>
            <a:pPr marL="457200" lvl="0" indent="0" rtl="0">
              <a:spcBef>
                <a:spcPts val="0"/>
              </a:spcBef>
              <a:buNone/>
            </a:pPr>
            <a:endParaRPr sz="2000"/>
          </a:p>
          <a:p>
            <a:pPr marL="0" lvl="0" indent="0" rtl="0">
              <a:spcBef>
                <a:spcPts val="0"/>
              </a:spcBef>
              <a:buNone/>
            </a:pPr>
            <a:r>
              <a:rPr lang="en" sz="2000"/>
              <a:t>This definition only requires that each element of range(f) have one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 sz="2000"/>
              <a:t>appropriate pair (x, x’).</a:t>
            </a:r>
          </a:p>
          <a:p>
            <a:pPr marL="457200" lvl="0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000"/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441777"/>
            <a:ext cx="9143999" cy="577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Shape 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05262" y="232637"/>
            <a:ext cx="5038725" cy="1266825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71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56259172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2-ary function invertible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204322" y="1152550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/>
              <a:t>Definition 2.11: 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 sz="2000"/>
              <a:t>We say a 2-ary function f: ∑* x ∑* ➝ ∑* is polynomial-time invertible if there is a polynomial-time computable function </a:t>
            </a:r>
            <a:r>
              <a:rPr lang="en" sz="2000" i="1"/>
              <a:t>g</a:t>
            </a:r>
            <a:r>
              <a:rPr lang="en" sz="2000"/>
              <a:t> such that, for each y ∈ range(f),</a:t>
            </a:r>
          </a:p>
          <a:p>
            <a:pPr marL="0" lvl="0" indent="0" rtl="0">
              <a:spcBef>
                <a:spcPts val="0"/>
              </a:spcBef>
              <a:buNone/>
            </a:pPr>
            <a:endParaRPr sz="1100"/>
          </a:p>
          <a:p>
            <a:pPr marL="0" lvl="0" indent="0" rtl="0">
              <a:spcBef>
                <a:spcPts val="0"/>
              </a:spcBef>
              <a:buNone/>
            </a:pPr>
            <a:endParaRPr sz="2000"/>
          </a:p>
          <a:p>
            <a:pPr marL="0" lvl="0" indent="0" rt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/>
              <a:t>where the projection functions first(z) and second(z) denote, respectively, the first and second components of the unique ordered pair of strings that when paired give z.</a:t>
            </a:r>
          </a:p>
          <a:p>
            <a:pPr marL="0" lvl="0" indent="0" rtl="0">
              <a:spcBef>
                <a:spcPts val="0"/>
              </a:spcBef>
              <a:buNone/>
            </a:pPr>
            <a:endParaRPr sz="2000"/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400" b="1"/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9350" y="2888671"/>
            <a:ext cx="5265299" cy="1137549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hape 88"/>
          <p:cNvSpPr txBox="1"/>
          <p:nvPr/>
        </p:nvSpPr>
        <p:spPr>
          <a:xfrm>
            <a:off x="5983125" y="323950"/>
            <a:ext cx="2168400" cy="828599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000"/>
              <a:t>f(x,x’) = y</a:t>
            </a:r>
          </a:p>
          <a:p>
            <a:pPr>
              <a:spcBef>
                <a:spcPts val="0"/>
              </a:spcBef>
              <a:buNone/>
            </a:pPr>
            <a:r>
              <a:rPr lang="en" sz="2000"/>
              <a:t>g(y) = (x,x’)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72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24131921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2-ary one-way function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/>
              <a:t>We say a 2-ary function f: ∑* x ∑* ➝ ∑* is one-way if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2000" b="1" i="1">
                <a:solidFill>
                  <a:schemeClr val="dk1"/>
                </a:solidFill>
              </a:rPr>
              <a:t>f</a:t>
            </a:r>
            <a:r>
              <a:rPr lang="en" sz="2000">
                <a:solidFill>
                  <a:schemeClr val="dk1"/>
                </a:solidFill>
              </a:rPr>
              <a:t> is polynomial-time computable,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2000" b="1" i="1">
                <a:solidFill>
                  <a:schemeClr val="dk1"/>
                </a:solidFill>
              </a:rPr>
              <a:t>f</a:t>
            </a:r>
            <a:r>
              <a:rPr lang="en" sz="2000">
                <a:solidFill>
                  <a:schemeClr val="dk1"/>
                </a:solidFill>
              </a:rPr>
              <a:t> is not polynomial time invertible,and</a:t>
            </a:r>
          </a:p>
          <a:p>
            <a:pPr marL="457200" lvl="0" indent="-2286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2000" b="1" i="1">
                <a:solidFill>
                  <a:schemeClr val="dk1"/>
                </a:solidFill>
              </a:rPr>
              <a:t>f</a:t>
            </a:r>
            <a:r>
              <a:rPr lang="en" sz="2000">
                <a:solidFill>
                  <a:schemeClr val="dk1"/>
                </a:solidFill>
              </a:rPr>
              <a:t> is honest</a:t>
            </a:r>
          </a:p>
        </p:txBody>
      </p:sp>
      <p:sp>
        <p:nvSpPr>
          <p:cNvPr id="96" name="Shape 96"/>
          <p:cNvSpPr txBox="1"/>
          <p:nvPr/>
        </p:nvSpPr>
        <p:spPr>
          <a:xfrm>
            <a:off x="5493900" y="3094050"/>
            <a:ext cx="1632900" cy="38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Are this familiar?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73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35356571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5800" y="4324350"/>
            <a:ext cx="5353050" cy="8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99775" y="1717175"/>
            <a:ext cx="5744448" cy="184624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2-ary function s-honesty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283400" y="884325"/>
            <a:ext cx="8520599" cy="3835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/>
              <a:t>We say a 2-ary function f: ∑* x ∑* ➝ ∑* is s-honest if</a:t>
            </a:r>
          </a:p>
          <a:p>
            <a:pPr lvl="0" rtl="0">
              <a:spcBef>
                <a:spcPts val="0"/>
              </a:spcBef>
              <a:buNone/>
            </a:pPr>
            <a:endParaRPr sz="2000"/>
          </a:p>
          <a:p>
            <a:pPr lvl="0" rtl="0">
              <a:spcBef>
                <a:spcPts val="0"/>
              </a:spcBef>
              <a:buNone/>
            </a:pPr>
            <a:endParaRPr sz="2000"/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600"/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Intuitively: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f doesn’t shrink its output drastically relative to </a:t>
            </a:r>
            <a:r>
              <a:rPr lang="en" i="1"/>
              <a:t>either</a:t>
            </a:r>
            <a:r>
              <a:rPr lang="en"/>
              <a:t> of its inputs </a:t>
            </a:r>
            <a:r>
              <a:rPr lang="en" i="1"/>
              <a:t>individually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Not the same as regular honesty - a dishonest function can still be s-honest if it shrinks output drastically relative to </a:t>
            </a:r>
            <a:r>
              <a:rPr lang="en" i="1"/>
              <a:t>both</a:t>
            </a:r>
            <a:r>
              <a:rPr lang="en"/>
              <a:t> of its inputs together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Example: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/>
          </a:p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106" name="Shape 106"/>
          <p:cNvCxnSpPr/>
          <p:nvPr/>
        </p:nvCxnSpPr>
        <p:spPr>
          <a:xfrm rot="10800000" flipH="1">
            <a:off x="3814650" y="2568450"/>
            <a:ext cx="304200" cy="6599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74</a:t>
            </a:fld>
            <a:endParaRPr lang="en"/>
          </a:p>
        </p:txBody>
      </p:sp>
      <p:pic>
        <p:nvPicPr>
          <p:cNvPr id="108" name="Shape 10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88262" y="-12"/>
            <a:ext cx="3495675" cy="1019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6464454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272025" y="113262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/>
              <a:t>f(x1,x2) = y</a:t>
            </a:r>
          </a:p>
          <a:p>
            <a:pPr algn="ctr">
              <a:spcBef>
                <a:spcPts val="0"/>
              </a:spcBef>
              <a:buNone/>
            </a:pPr>
            <a:r>
              <a:rPr lang="en"/>
              <a:t>g(y, x1) = something similar to x2</a:t>
            </a:r>
          </a:p>
        </p:txBody>
      </p:sp>
      <p:sp>
        <p:nvSpPr>
          <p:cNvPr id="114" name="Shape 114"/>
          <p:cNvSpPr/>
          <p:nvPr/>
        </p:nvSpPr>
        <p:spPr>
          <a:xfrm>
            <a:off x="1381725" y="2538675"/>
            <a:ext cx="1123799" cy="1209899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(x1,x2)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2-ary function </a:t>
            </a:r>
            <a:r>
              <a:rPr lang="en" i="1"/>
              <a:t>strong</a:t>
            </a:r>
            <a:r>
              <a:rPr lang="en"/>
              <a:t> noninvertibility</a:t>
            </a:r>
          </a:p>
        </p:txBody>
      </p:sp>
      <p:sp>
        <p:nvSpPr>
          <p:cNvPr id="116" name="Shape 116"/>
          <p:cNvSpPr txBox="1"/>
          <p:nvPr/>
        </p:nvSpPr>
        <p:spPr>
          <a:xfrm>
            <a:off x="1434625" y="3841100"/>
            <a:ext cx="1011599" cy="33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domain(f)</a:t>
            </a:r>
          </a:p>
        </p:txBody>
      </p:sp>
      <p:sp>
        <p:nvSpPr>
          <p:cNvPr id="117" name="Shape 117"/>
          <p:cNvSpPr/>
          <p:nvPr/>
        </p:nvSpPr>
        <p:spPr>
          <a:xfrm>
            <a:off x="4010100" y="2538675"/>
            <a:ext cx="1123799" cy="1209899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y</a:t>
            </a:r>
          </a:p>
        </p:txBody>
      </p:sp>
      <p:sp>
        <p:nvSpPr>
          <p:cNvPr id="118" name="Shape 118"/>
          <p:cNvSpPr txBox="1"/>
          <p:nvPr/>
        </p:nvSpPr>
        <p:spPr>
          <a:xfrm>
            <a:off x="4066200" y="3841100"/>
            <a:ext cx="1011599" cy="33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range(f)</a:t>
            </a:r>
          </a:p>
        </p:txBody>
      </p:sp>
      <p:cxnSp>
        <p:nvCxnSpPr>
          <p:cNvPr id="119" name="Shape 119"/>
          <p:cNvCxnSpPr/>
          <p:nvPr/>
        </p:nvCxnSpPr>
        <p:spPr>
          <a:xfrm rot="10800000" flipH="1">
            <a:off x="2208125" y="3153575"/>
            <a:ext cx="2280899" cy="197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20" name="Shape 120"/>
          <p:cNvSpPr txBox="1"/>
          <p:nvPr/>
        </p:nvSpPr>
        <p:spPr>
          <a:xfrm>
            <a:off x="3069365" y="2816375"/>
            <a:ext cx="276000" cy="33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</a:t>
            </a:r>
          </a:p>
        </p:txBody>
      </p:sp>
      <p:sp>
        <p:nvSpPr>
          <p:cNvPr id="121" name="Shape 121"/>
          <p:cNvSpPr/>
          <p:nvPr/>
        </p:nvSpPr>
        <p:spPr>
          <a:xfrm>
            <a:off x="6079750" y="2558525"/>
            <a:ext cx="1123799" cy="1209899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 txBox="1"/>
          <p:nvPr/>
        </p:nvSpPr>
        <p:spPr>
          <a:xfrm>
            <a:off x="6135850" y="3900950"/>
            <a:ext cx="1011599" cy="33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domain(g)</a:t>
            </a:r>
          </a:p>
        </p:txBody>
      </p:sp>
      <p:sp>
        <p:nvSpPr>
          <p:cNvPr id="123" name="Shape 123"/>
          <p:cNvSpPr txBox="1"/>
          <p:nvPr/>
        </p:nvSpPr>
        <p:spPr>
          <a:xfrm>
            <a:off x="6373850" y="2994875"/>
            <a:ext cx="1011599" cy="33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(y,x1)</a:t>
            </a:r>
          </a:p>
        </p:txBody>
      </p:sp>
      <p:sp>
        <p:nvSpPr>
          <p:cNvPr id="124" name="Shape 124"/>
          <p:cNvSpPr txBox="1"/>
          <p:nvPr/>
        </p:nvSpPr>
        <p:spPr>
          <a:xfrm>
            <a:off x="6962575" y="2088800"/>
            <a:ext cx="1427099" cy="33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f(x1, </a:t>
            </a:r>
            <a:r>
              <a:rPr lang="en" u="sng"/>
              <a:t>     </a:t>
            </a:r>
            <a:r>
              <a:rPr lang="en"/>
              <a:t>) = y</a:t>
            </a:r>
          </a:p>
        </p:txBody>
      </p:sp>
      <p:cxnSp>
        <p:nvCxnSpPr>
          <p:cNvPr id="125" name="Shape 125"/>
          <p:cNvCxnSpPr/>
          <p:nvPr/>
        </p:nvCxnSpPr>
        <p:spPr>
          <a:xfrm rot="10800000" flipH="1">
            <a:off x="6756625" y="2393225"/>
            <a:ext cx="727200" cy="6941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26" name="Shape 126"/>
          <p:cNvSpPr txBox="1"/>
          <p:nvPr/>
        </p:nvSpPr>
        <p:spPr>
          <a:xfrm>
            <a:off x="7074725" y="2541825"/>
            <a:ext cx="1011599" cy="33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75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167184"/>
      </p:ext>
    </p:extLst>
  </p:cSld>
  <p:clrMapOvr>
    <a:masterClrMapping/>
  </p:clrMapOvr>
  <p:transition spd="slow">
    <p:cut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4525" y="0"/>
            <a:ext cx="50673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611267"/>
            <a:ext cx="9143998" cy="1051964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311700" y="1377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/>
              <a:t>We say a 2-ary function f: ∑* x ∑* ➝ ∑* is strongly noninvertible if it is s-honest and yet neither of the following conditions holds.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2-ary function strongly noninvertible</a:t>
            </a:r>
          </a:p>
        </p:txBody>
      </p:sp>
      <p:pic>
        <p:nvPicPr>
          <p:cNvPr id="136" name="Shape 1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2211392"/>
            <a:ext cx="9143998" cy="1051964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Shape 13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76</a:t>
            </a:fld>
            <a:endParaRPr lang="en"/>
          </a:p>
        </p:txBody>
      </p:sp>
      <p:pic>
        <p:nvPicPr>
          <p:cNvPr id="138" name="Shape 1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42946" y="4378021"/>
            <a:ext cx="116924" cy="185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3448770"/>
      </p:ext>
    </p:extLst>
  </p:cSld>
  <p:clrMapOvr>
    <a:masterClrMapping/>
  </p:clrMapOvr>
  <p:transition spd="slow">
    <p:cut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2-ary function associative and commutative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/>
              <a:t>We say a 2-ary function f: ∑* x ∑* ➝ ∑* is associative if</a:t>
            </a:r>
          </a:p>
          <a:p>
            <a:pPr lvl="0" rtl="0">
              <a:spcBef>
                <a:spcPts val="0"/>
              </a:spcBef>
              <a:buNone/>
            </a:pPr>
            <a:endParaRPr sz="2000"/>
          </a:p>
          <a:p>
            <a:pPr lvl="0" rtl="0">
              <a:spcBef>
                <a:spcPts val="0"/>
              </a:spcBef>
              <a:buNone/>
            </a:pPr>
            <a:endParaRPr sz="2000"/>
          </a:p>
          <a:p>
            <a:pPr lvl="0" rt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/>
              <a:t>We say a 2-ary function f: ∑* x ∑* ➝ ∑* is commutative if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000"/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000"/>
          </a:p>
          <a:p>
            <a:pPr lv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/>
              <a:t>   multiplication of integers?					concatenation of strings?</a:t>
            </a:r>
          </a:p>
        </p:txBody>
      </p:sp>
      <p:pic>
        <p:nvPicPr>
          <p:cNvPr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3372" y="1791022"/>
            <a:ext cx="5337250" cy="51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27650" y="3450774"/>
            <a:ext cx="3488700" cy="46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77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44546729"/>
      </p:ext>
    </p:extLst>
  </p:cSld>
  <p:clrMapOvr>
    <a:masterClrMapping/>
  </p:clrMapOvr>
  <p:transition spd="slow">
    <p:cut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Proposition 2.17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The following are equivalent.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One-way functions exist.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2-ary one-way functions exist.</a:t>
            </a:r>
          </a:p>
          <a:p>
            <a:pPr marL="457200" lvl="0" indent="-228600">
              <a:spcBef>
                <a:spcPts val="0"/>
              </a:spcBef>
              <a:buAutoNum type="arabicPeriod"/>
            </a:pPr>
            <a:r>
              <a:rPr lang="en"/>
              <a:t>P ≠ NP.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78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32226785"/>
      </p:ext>
    </p:extLst>
  </p:cSld>
  <p:clrMapOvr>
    <a:masterClrMapping/>
  </p:clrMapOvr>
  <p:transition spd="slow">
    <p:cut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(2) ⇒ (1)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Let 〈・,・〉be a pairing function used before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Let f : </a:t>
            </a:r>
            <a:r>
              <a:rPr lang="en" sz="2000"/>
              <a:t>∑* x ∑* ➝ ∑*</a:t>
            </a:r>
            <a:r>
              <a:rPr lang="en"/>
              <a:t> be any 2-ary one-way function; then</a:t>
            </a:r>
          </a:p>
          <a:p>
            <a:pPr algn="ctr" rtl="0">
              <a:spcBef>
                <a:spcPts val="0"/>
              </a:spcBef>
              <a:buNone/>
            </a:pPr>
            <a:r>
              <a:rPr lang="en"/>
              <a:t>g(z) = f(first(z),second(z))</a:t>
            </a:r>
          </a:p>
          <a:p>
            <a:pPr algn="l">
              <a:spcBef>
                <a:spcPts val="0"/>
              </a:spcBef>
              <a:buNone/>
            </a:pPr>
            <a:r>
              <a:rPr lang="en"/>
              <a:t>where first(z) and second(z) denotes the first and second component of the pair mapped to z, is also one-way.</a:t>
            </a:r>
          </a:p>
        </p:txBody>
      </p:sp>
      <p:sp>
        <p:nvSpPr>
          <p:cNvPr id="161" name="Shape 16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79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29638144"/>
      </p:ext>
    </p:extLst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chemeClr val="accent3"/>
                </a:solidFill>
              </a:rPr>
              <a:t>Now what?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2000">
                <a:solidFill>
                  <a:schemeClr val="dk1"/>
                </a:solidFill>
              </a:rPr>
              <a:t>Now we know what One Way Function (OWF) is!!!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>
                <a:solidFill>
                  <a:schemeClr val="dk1"/>
                </a:solidFill>
              </a:rPr>
              <a:t>A function </a:t>
            </a:r>
            <a:r>
              <a:rPr lang="en" sz="2000" b="1" i="1">
                <a:solidFill>
                  <a:schemeClr val="dk1"/>
                </a:solidFill>
              </a:rPr>
              <a:t>f</a:t>
            </a:r>
            <a:r>
              <a:rPr lang="en" sz="2000">
                <a:solidFill>
                  <a:schemeClr val="dk1"/>
                </a:solidFill>
              </a:rPr>
              <a:t> is one way if :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2000" b="1" i="1">
                <a:solidFill>
                  <a:schemeClr val="dk1"/>
                </a:solidFill>
              </a:rPr>
              <a:t>f</a:t>
            </a:r>
            <a:r>
              <a:rPr lang="en" sz="2000">
                <a:solidFill>
                  <a:schemeClr val="dk1"/>
                </a:solidFill>
              </a:rPr>
              <a:t> is polynomial-time computable,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2000" b="1" i="1">
                <a:solidFill>
                  <a:schemeClr val="dk1"/>
                </a:solidFill>
              </a:rPr>
              <a:t>f</a:t>
            </a:r>
            <a:r>
              <a:rPr lang="en" sz="2000">
                <a:solidFill>
                  <a:schemeClr val="dk1"/>
                </a:solidFill>
              </a:rPr>
              <a:t> is not polynomial time invertible,and </a:t>
            </a:r>
          </a:p>
          <a:p>
            <a:pPr marL="457200" lvl="0" indent="-2286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2000" b="1" i="1">
                <a:solidFill>
                  <a:schemeClr val="dk1"/>
                </a:solidFill>
              </a:rPr>
              <a:t>f</a:t>
            </a:r>
            <a:r>
              <a:rPr lang="en" sz="2000">
                <a:solidFill>
                  <a:schemeClr val="dk1"/>
                </a:solidFill>
              </a:rPr>
              <a:t> is honest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8</a:t>
            </a:fld>
            <a:endParaRPr lang="en"/>
          </a:p>
        </p:txBody>
      </p:sp>
      <p:pic>
        <p:nvPicPr>
          <p:cNvPr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2575" y="1798512"/>
            <a:ext cx="636124" cy="636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(1) ⇒ (2)</a:t>
            </a:r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Let h : </a:t>
            </a:r>
            <a:r>
              <a:rPr lang="en" sz="2000"/>
              <a:t>∑* ➝ ∑*</a:t>
            </a:r>
            <a:r>
              <a:rPr lang="en"/>
              <a:t> be a one-way function; then</a:t>
            </a:r>
          </a:p>
          <a:p>
            <a:pPr algn="ctr" rtl="0">
              <a:spcBef>
                <a:spcPts val="0"/>
              </a:spcBef>
              <a:buNone/>
            </a:pPr>
            <a:r>
              <a:rPr lang="en"/>
              <a:t>h’(x,y) = 〈h(x), h(y)〉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is clearly one-way.</a:t>
            </a:r>
          </a:p>
        </p:txBody>
      </p:sp>
      <p:sp>
        <p:nvSpPr>
          <p:cNvPr id="168" name="Shape 16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80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42468844"/>
      </p:ext>
    </p:extLst>
  </p:cSld>
  <p:clrMapOvr>
    <a:masterClrMapping/>
  </p:clrMapOvr>
  <p:transition spd="slow">
    <p:cut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4222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SzPct val="100000"/>
              <a:buChar char="❖"/>
            </a:pPr>
            <a:r>
              <a:rPr lang="en" sz="3000"/>
              <a:t>Strong</a:t>
            </a:r>
          </a:p>
          <a:p>
            <a:pPr marL="457200" lvl="0" indent="-419100" rtl="0">
              <a:spcBef>
                <a:spcPts val="0"/>
              </a:spcBef>
              <a:buSzPct val="100000"/>
              <a:buChar char="❖"/>
            </a:pPr>
            <a:r>
              <a:rPr lang="en" sz="3000"/>
              <a:t>Total</a:t>
            </a:r>
          </a:p>
          <a:p>
            <a:pPr marL="457200" lvl="0" indent="-419100" rtl="0">
              <a:spcBef>
                <a:spcPts val="0"/>
              </a:spcBef>
              <a:buSzPct val="100000"/>
              <a:buChar char="❖"/>
            </a:pPr>
            <a:r>
              <a:rPr lang="en" sz="3000"/>
              <a:t>Commutative</a:t>
            </a:r>
          </a:p>
          <a:p>
            <a:pPr marL="457200" lvl="0" indent="-419100" rtl="0">
              <a:spcBef>
                <a:spcPts val="0"/>
              </a:spcBef>
              <a:buSzPct val="100000"/>
              <a:buChar char="❖"/>
            </a:pPr>
            <a:r>
              <a:rPr lang="en" sz="3000"/>
              <a:t>Associative</a:t>
            </a:r>
          </a:p>
          <a:p>
            <a:pPr lvl="0" rtl="0">
              <a:spcBef>
                <a:spcPts val="0"/>
              </a:spcBef>
              <a:buNone/>
            </a:pPr>
            <a:endParaRPr sz="3000"/>
          </a:p>
          <a:p>
            <a:pPr lvl="0" algn="ctr" rtl="0">
              <a:spcBef>
                <a:spcPts val="0"/>
              </a:spcBef>
              <a:buNone/>
            </a:pPr>
            <a:r>
              <a:rPr lang="en" sz="6000"/>
              <a:t>⇔</a:t>
            </a:r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 sz="3000"/>
              <a:t>One-Way Functions Exist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/>
          <p:nvPr/>
        </p:nvSpPr>
        <p:spPr>
          <a:xfrm>
            <a:off x="3140300" y="271050"/>
            <a:ext cx="561899" cy="2214600"/>
          </a:xfrm>
          <a:prstGeom prst="rightBrace">
            <a:avLst>
              <a:gd name="adj1" fmla="val 8333"/>
              <a:gd name="adj2" fmla="val 50000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5" name="Shape 175"/>
          <p:cNvSpPr txBox="1"/>
          <p:nvPr/>
        </p:nvSpPr>
        <p:spPr>
          <a:xfrm>
            <a:off x="3854325" y="1011450"/>
            <a:ext cx="4733700" cy="73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chemeClr val="dk1"/>
                </a:solidFill>
              </a:rPr>
              <a:t>One-Way Functions Exist</a:t>
            </a:r>
          </a:p>
        </p:txBody>
      </p:sp>
      <p:sp>
        <p:nvSpPr>
          <p:cNvPr id="176" name="Shape 17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81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50820864"/>
      </p:ext>
    </p:extLst>
  </p:cSld>
  <p:clrMapOvr>
    <a:masterClrMapping/>
  </p:clrMapOvr>
  <p:transition spd="slow">
    <p:cut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Only if direction ⇒           EASY                  </a:t>
            </a:r>
          </a:p>
        </p:txBody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/>
              <a:t>S. T. C. A. One Way Function exist</a:t>
            </a:r>
          </a:p>
          <a:p>
            <a: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⇒</a:t>
            </a:r>
          </a:p>
          <a:p>
            <a:pPr algn="ctr" rtl="0">
              <a:spcBef>
                <a:spcPts val="0"/>
              </a:spcBef>
              <a:buNone/>
            </a:pPr>
            <a:r>
              <a:rPr lang="en"/>
              <a:t>2-ary one-way functions exist</a:t>
            </a:r>
          </a:p>
          <a:p>
            <a:pPr algn="ctr" rtl="0">
              <a:spcBef>
                <a:spcPts val="0"/>
              </a:spcBef>
              <a:buNone/>
            </a:pPr>
            <a:r>
              <a:rPr lang="en"/>
              <a:t>------------------------------------------------------------------------------------------------</a:t>
            </a:r>
          </a:p>
          <a:p>
            <a: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By Proposition 2.17</a:t>
            </a:r>
          </a:p>
          <a:p>
            <a: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⇒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/>
              <a:t>One-way functions exist</a:t>
            </a:r>
          </a:p>
        </p:txBody>
      </p:sp>
      <p:sp>
        <p:nvSpPr>
          <p:cNvPr id="183" name="Shape 18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82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17491292"/>
      </p:ext>
    </p:extLst>
  </p:cSld>
  <p:clrMapOvr>
    <a:masterClrMapping/>
  </p:clrMapOvr>
  <p:transition spd="slow">
    <p:cut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If direction ⇐</a:t>
            </a:r>
          </a:p>
        </p:txBody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Assume P ≠ NP, ∃ NPTM N’ such that L(N’) ∈ NP-P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∃ NPTM N such that L(N) = L(N’). WLOG, assume that on each input x, each computation path of N(x) has exactly p(|x|) bits. We also require p(n) &gt; n.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/>
          </a:p>
        </p:txBody>
      </p:sp>
      <p:grpSp>
        <p:nvGrpSpPr>
          <p:cNvPr id="190" name="Shape 190"/>
          <p:cNvGrpSpPr/>
          <p:nvPr/>
        </p:nvGrpSpPr>
        <p:grpSpPr>
          <a:xfrm>
            <a:off x="7464619" y="84390"/>
            <a:ext cx="1429678" cy="1616247"/>
            <a:chOff x="6692325" y="1017725"/>
            <a:chExt cx="1780200" cy="2317200"/>
          </a:xfrm>
        </p:grpSpPr>
        <p:sp>
          <p:nvSpPr>
            <p:cNvPr id="191" name="Shape 191"/>
            <p:cNvSpPr/>
            <p:nvPr/>
          </p:nvSpPr>
          <p:spPr>
            <a:xfrm>
              <a:off x="6692325" y="1017725"/>
              <a:ext cx="1780200" cy="23172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2" name="Shape 192"/>
            <p:cNvSpPr/>
            <p:nvPr/>
          </p:nvSpPr>
          <p:spPr>
            <a:xfrm>
              <a:off x="7068375" y="1933175"/>
              <a:ext cx="1028100" cy="1152899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3" name="Shape 193"/>
            <p:cNvSpPr txBox="1"/>
            <p:nvPr/>
          </p:nvSpPr>
          <p:spPr>
            <a:xfrm>
              <a:off x="7308075" y="1096650"/>
              <a:ext cx="548699" cy="39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/>
                <a:t>NP</a:t>
              </a:r>
            </a:p>
          </p:txBody>
        </p:sp>
        <p:sp>
          <p:nvSpPr>
            <p:cNvPr id="194" name="Shape 194"/>
            <p:cNvSpPr txBox="1"/>
            <p:nvPr/>
          </p:nvSpPr>
          <p:spPr>
            <a:xfrm>
              <a:off x="7308075" y="2582975"/>
              <a:ext cx="548699" cy="39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b="1"/>
                <a:t>P</a:t>
              </a:r>
            </a:p>
          </p:txBody>
        </p:sp>
        <p:sp>
          <p:nvSpPr>
            <p:cNvPr id="195" name="Shape 195"/>
            <p:cNvSpPr txBox="1"/>
            <p:nvPr/>
          </p:nvSpPr>
          <p:spPr>
            <a:xfrm>
              <a:off x="7768293" y="1405695"/>
              <a:ext cx="4710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b="1" i="1"/>
                <a:t>N’</a:t>
              </a:r>
            </a:p>
          </p:txBody>
        </p:sp>
      </p:grpSp>
      <p:pic>
        <p:nvPicPr>
          <p:cNvPr id="196" name="Shape 1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0450" y="2183924"/>
            <a:ext cx="5626124" cy="305797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Shape 19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83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88474414"/>
      </p:ext>
    </p:extLst>
  </p:cSld>
  <p:clrMapOvr>
    <a:masterClrMapping/>
  </p:clrMapOvr>
  <p:transition spd="slow">
    <p:cut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If direction ⇐</a:t>
            </a:r>
          </a:p>
        </p:txBody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3000">
                <a:solidFill>
                  <a:schemeClr val="dk1"/>
                </a:solidFill>
              </a:rPr>
              <a:t>We will assume One-Way Functions exist.</a:t>
            </a:r>
          </a:p>
          <a:p>
            <a:pPr lvl="0" rtl="0">
              <a:spcBef>
                <a:spcPts val="0"/>
              </a:spcBef>
              <a:buNone/>
            </a:pPr>
            <a:endParaRPr sz="3000">
              <a:solidFill>
                <a:schemeClr val="dk1"/>
              </a:solidFill>
            </a:endParaRPr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3000">
                <a:solidFill>
                  <a:schemeClr val="dk1"/>
                </a:solidFill>
              </a:rPr>
              <a:t>We will construct a one-way function that is strongly noninvertible, total, commutative, and associative.</a:t>
            </a:r>
          </a:p>
        </p:txBody>
      </p:sp>
      <p:sp>
        <p:nvSpPr>
          <p:cNvPr id="204" name="Shape 20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84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47889686"/>
      </p:ext>
    </p:extLst>
  </p:cSld>
  <p:clrMapOvr>
    <a:masterClrMapping/>
  </p:clrMapOvr>
  <p:transition spd="slow">
    <p:cut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If direction ⇐</a:t>
            </a:r>
          </a:p>
        </p:txBody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Witness: A witness for x is an accepting path of N(x).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Let W(x) be the set of all witnesses for x∈L(N).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p(n) &gt; n   </a:t>
            </a:r>
            <a:r>
              <a:rPr lang="en" sz="2800">
                <a:solidFill>
                  <a:schemeClr val="dk1"/>
                </a:solidFill>
              </a:rPr>
              <a:t>⇒</a:t>
            </a:r>
            <a:r>
              <a:rPr lang="en"/>
              <a:t>    A string can never be a witness for its own membership.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Since L(N) ∈ NP, each witness for x has length polynomially related to |x|.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1" name="Shape 21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85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36653010"/>
      </p:ext>
    </p:extLst>
  </p:cSld>
  <p:clrMapOvr>
    <a:masterClrMapping/>
  </p:clrMapOvr>
  <p:transition spd="slow">
    <p:cut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If direction ⇐</a:t>
            </a:r>
          </a:p>
        </p:txBody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60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Let t be any fixed string such that t ∉ L(N). Our magic function is:</a:t>
            </a:r>
          </a:p>
          <a:p>
            <a:pPr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18" name="Shape 2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7950" y="1631637"/>
            <a:ext cx="7787976" cy="1880224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Shape 2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86</a:t>
            </a:fld>
            <a:endParaRPr lang="en"/>
          </a:p>
        </p:txBody>
      </p:sp>
      <p:sp>
        <p:nvSpPr>
          <p:cNvPr id="220" name="Shape 220"/>
          <p:cNvSpPr txBox="1"/>
          <p:nvPr/>
        </p:nvSpPr>
        <p:spPr>
          <a:xfrm>
            <a:off x="311650" y="3339375"/>
            <a:ext cx="8520599" cy="1683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74E13"/>
                </a:solidFill>
              </a:rPr>
              <a:t>Intuitively:</a:t>
            </a:r>
          </a:p>
          <a:p>
            <a: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ct val="100000"/>
              <a:buChar char="●"/>
            </a:pPr>
            <a:r>
              <a:rPr lang="en" sz="1600" i="1">
                <a:solidFill>
                  <a:srgbClr val="274E13"/>
                </a:solidFill>
              </a:rPr>
              <a:t>u</a:t>
            </a:r>
            <a:r>
              <a:rPr lang="en" sz="1600">
                <a:solidFill>
                  <a:srgbClr val="274E13"/>
                </a:solidFill>
              </a:rPr>
              <a:t> and </a:t>
            </a:r>
            <a:r>
              <a:rPr lang="en" sz="1600" i="1">
                <a:solidFill>
                  <a:srgbClr val="274E13"/>
                </a:solidFill>
              </a:rPr>
              <a:t>v</a:t>
            </a:r>
            <a:r>
              <a:rPr lang="en" sz="1600">
                <a:solidFill>
                  <a:srgbClr val="274E13"/>
                </a:solidFill>
              </a:rPr>
              <a:t> are interpreted as pairs </a:t>
            </a:r>
            <a:r>
              <a:rPr lang="en" sz="1600" i="1">
                <a:solidFill>
                  <a:srgbClr val="274E13"/>
                </a:solidFill>
              </a:rPr>
              <a:t>&lt;x, x&gt;</a:t>
            </a:r>
            <a:r>
              <a:rPr lang="en" sz="1600">
                <a:solidFill>
                  <a:srgbClr val="274E13"/>
                </a:solidFill>
              </a:rPr>
              <a:t> or </a:t>
            </a:r>
            <a:r>
              <a:rPr lang="en" sz="1600" i="1">
                <a:solidFill>
                  <a:srgbClr val="274E13"/>
                </a:solidFill>
              </a:rPr>
              <a:t>&lt;x, w&gt;</a:t>
            </a:r>
            <a:r>
              <a:rPr lang="en" sz="1600">
                <a:solidFill>
                  <a:srgbClr val="274E13"/>
                </a:solidFill>
              </a:rPr>
              <a:t> - </a:t>
            </a:r>
            <a:r>
              <a:rPr lang="en" sz="1600" i="1">
                <a:solidFill>
                  <a:srgbClr val="274E13"/>
                </a:solidFill>
              </a:rPr>
              <a:t>w</a:t>
            </a:r>
            <a:r>
              <a:rPr lang="en" sz="1600">
                <a:solidFill>
                  <a:srgbClr val="274E13"/>
                </a:solidFill>
              </a:rPr>
              <a:t> is a witness for </a:t>
            </a:r>
            <a:r>
              <a:rPr lang="en" sz="1600" i="1">
                <a:solidFill>
                  <a:srgbClr val="274E13"/>
                </a:solidFill>
              </a:rPr>
              <a:t>x</a:t>
            </a:r>
          </a:p>
          <a:p>
            <a: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ct val="100000"/>
              <a:buChar char="●"/>
            </a:pPr>
            <a:r>
              <a:rPr lang="en" sz="1600">
                <a:solidFill>
                  <a:srgbClr val="274E13"/>
                </a:solidFill>
              </a:rPr>
              <a:t>These two pairs represent zero, one, or two (not necessarily unique) witnesses for </a:t>
            </a:r>
            <a:r>
              <a:rPr lang="en" sz="1600" i="1">
                <a:solidFill>
                  <a:srgbClr val="274E13"/>
                </a:solidFill>
              </a:rPr>
              <a:t>x</a:t>
            </a:r>
          </a:p>
          <a:p>
            <a: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ct val="100000"/>
              <a:buChar char="●"/>
            </a:pPr>
            <a:r>
              <a:rPr lang="en" sz="1600">
                <a:solidFill>
                  <a:srgbClr val="274E13"/>
                </a:solidFill>
              </a:rPr>
              <a:t>If input is of “wrong form” (</a:t>
            </a:r>
            <a:r>
              <a:rPr lang="en" sz="1600" i="1">
                <a:solidFill>
                  <a:srgbClr val="274E13"/>
                </a:solidFill>
              </a:rPr>
              <a:t>x</a:t>
            </a:r>
            <a:r>
              <a:rPr lang="en" sz="1600">
                <a:solidFill>
                  <a:srgbClr val="274E13"/>
                </a:solidFill>
              </a:rPr>
              <a:t>’s don’t match, or neither pair has a witness), output the “garbage dump” </a:t>
            </a:r>
            <a:r>
              <a:rPr lang="en" sz="1600" i="1">
                <a:solidFill>
                  <a:srgbClr val="274E13"/>
                </a:solidFill>
              </a:rPr>
              <a:t>&lt;t, t1&gt;</a:t>
            </a:r>
            <a:r>
              <a:rPr lang="en" sz="1600">
                <a:solidFill>
                  <a:srgbClr val="274E13"/>
                </a:solidFill>
              </a:rPr>
              <a:t>. Otherwise, output the input with one less witness instance.</a:t>
            </a:r>
          </a:p>
          <a:p>
            <a:pPr marL="914400" lvl="1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ct val="100000"/>
              <a:buChar char="○"/>
            </a:pPr>
            <a:r>
              <a:rPr lang="en" sz="1600" i="1" u="sng">
                <a:solidFill>
                  <a:srgbClr val="274E13"/>
                </a:solidFill>
              </a:rPr>
              <a:t>Removing information</a:t>
            </a:r>
            <a:r>
              <a:rPr lang="en" sz="1600">
                <a:solidFill>
                  <a:srgbClr val="274E13"/>
                </a:solidFill>
              </a:rPr>
              <a:t> - expensive (NP) to find witnesses</a:t>
            </a:r>
          </a:p>
        </p:txBody>
      </p:sp>
    </p:spTree>
    <p:extLst>
      <p:ext uri="{BB962C8B-B14F-4D97-AF65-F5344CB8AC3E}">
        <p14:creationId xmlns:p14="http://schemas.microsoft.com/office/powerpoint/2010/main" val="1332954915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If direction ⇐</a:t>
            </a:r>
          </a:p>
        </p:txBody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Let us verify that f is a strongly noninvertible, total, commutative, associative, 2-ary one-way function.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b="1"/>
              <a:t>Total</a:t>
            </a:r>
            <a:r>
              <a:rPr lang="en"/>
              <a:t> and </a:t>
            </a:r>
            <a:r>
              <a:rPr lang="en" b="1"/>
              <a:t>polynomial-time computable?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27" name="Shape 2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012" y="1874650"/>
            <a:ext cx="7787976" cy="1880224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Shape 22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87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96026508"/>
      </p:ext>
    </p:extLst>
  </p:cSld>
  <p:clrMapOvr>
    <a:masterClrMapping/>
  </p:clrMapOvr>
  <p:transition spd="slow">
    <p:cut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If direction ⇐</a:t>
            </a:r>
          </a:p>
        </p:txBody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481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b="1"/>
              <a:t>Honest?</a:t>
            </a:r>
          </a:p>
        </p:txBody>
      </p:sp>
      <p:pic>
        <p:nvPicPr>
          <p:cNvPr id="235" name="Shape 2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000" y="1562425"/>
            <a:ext cx="7787976" cy="1880224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Shape 23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88</a:t>
            </a:fld>
            <a:endParaRPr lang="en"/>
          </a:p>
        </p:txBody>
      </p:sp>
      <p:sp>
        <p:nvSpPr>
          <p:cNvPr id="237" name="Shape 237"/>
          <p:cNvSpPr txBox="1"/>
          <p:nvPr/>
        </p:nvSpPr>
        <p:spPr>
          <a:xfrm>
            <a:off x="311650" y="3551625"/>
            <a:ext cx="8520599" cy="120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30200" rtl="0">
              <a:spcBef>
                <a:spcPts val="0"/>
              </a:spcBef>
              <a:buSzPct val="100000"/>
              <a:buChar char="●"/>
            </a:pPr>
            <a:r>
              <a:rPr lang="en" sz="1600"/>
              <a:t>First two cases easy since we chose N such that all paths for N(x) are </a:t>
            </a:r>
            <a:r>
              <a:rPr lang="en" sz="1600" i="1"/>
              <a:t>p(|x|)</a:t>
            </a:r>
            <a:r>
              <a:rPr lang="en" sz="1600"/>
              <a:t> bits</a:t>
            </a:r>
          </a:p>
          <a:p>
            <a:pPr marL="457200" lvl="0" indent="-330200">
              <a:spcBef>
                <a:spcPts val="0"/>
              </a:spcBef>
              <a:buSzPct val="100000"/>
              <a:buChar char="●"/>
            </a:pPr>
            <a:r>
              <a:rPr lang="en" sz="1600"/>
              <a:t>Third case (“garbage dump”) seems obviously dishonest (due to fixed length), but since we have only </a:t>
            </a:r>
            <a:r>
              <a:rPr lang="en" sz="1600" i="1"/>
              <a:t>one</a:t>
            </a:r>
            <a:r>
              <a:rPr lang="en" sz="1600"/>
              <a:t> such case, we can choose our honesty polynomial large enough to allow the smallest string that maps to </a:t>
            </a:r>
            <a:r>
              <a:rPr lang="en" sz="1600" i="1"/>
              <a:t>&lt;t, t1&gt;</a:t>
            </a:r>
            <a:r>
              <a:rPr lang="en" sz="16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6009418"/>
      </p:ext>
    </p:extLst>
  </p:cSld>
  <p:clrMapOvr>
    <a:masterClrMapping/>
  </p:clrMapOvr>
  <p:transition spd="slow">
    <p:cut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If direction ⇐</a:t>
            </a:r>
          </a:p>
        </p:txBody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/>
              <a:t>Commutative</a:t>
            </a:r>
            <a:r>
              <a:rPr lang="en"/>
              <a:t>?</a:t>
            </a:r>
          </a:p>
        </p:txBody>
      </p:sp>
      <p:pic>
        <p:nvPicPr>
          <p:cNvPr id="244" name="Shape 2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012" y="2291125"/>
            <a:ext cx="7787976" cy="1880224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Shape 24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89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21895068"/>
      </p:ext>
    </p:extLst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chemeClr val="accent3"/>
                </a:solidFill>
              </a:rPr>
              <a:t>Theorem 2.5</a:t>
            </a:r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lnSpc>
                <a:spcPct val="150000"/>
              </a:lnSpc>
              <a:spcBef>
                <a:spcPts val="0"/>
              </a:spcBef>
              <a:buSzPct val="100000"/>
              <a:buAutoNum type="arabicPeriod"/>
            </a:pPr>
            <a:r>
              <a:rPr lang="en" sz="2000"/>
              <a:t>One-way functions exists if and only if P ≠ NP</a:t>
            </a:r>
          </a:p>
          <a:p>
            <a:pPr marL="457200" lvl="0" indent="-355600" rtl="0">
              <a:lnSpc>
                <a:spcPct val="150000"/>
              </a:lnSpc>
              <a:spcBef>
                <a:spcPts val="0"/>
              </a:spcBef>
              <a:buSzPct val="100000"/>
              <a:buAutoNum type="arabicPeriod"/>
            </a:pPr>
            <a:r>
              <a:rPr lang="en" sz="2000"/>
              <a:t>One-to-one one way functions exist if and only if P≠ UP</a:t>
            </a:r>
          </a:p>
          <a:p>
            <a:pPr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2000"/>
              <a:t>We shall prove this theorem for the rest of the class session.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2000"/>
              <a:t>Note: Proof of 2 is simple modification of part 1. </a:t>
            </a:r>
            <a:r>
              <a:rPr lang="en" sz="2000" b="1">
                <a:solidFill>
                  <a:srgbClr val="990000"/>
                </a:solidFill>
              </a:rPr>
              <a:t>SO PAY CLOSE ATTENTION</a:t>
            </a:r>
            <a:r>
              <a:rPr lang="en" sz="2000"/>
              <a:t> </a:t>
            </a:r>
            <a:r>
              <a:rPr lang="en" sz="2000">
                <a:solidFill>
                  <a:srgbClr val="980000"/>
                </a:solidFill>
              </a:rPr>
              <a:t>while we prove 1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9</a:t>
            </a:fld>
            <a:endParaRPr lang="en"/>
          </a:p>
        </p:txBody>
      </p:sp>
    </p:spTree>
  </p:cSld>
  <p:clrMapOvr>
    <a:masterClrMapping/>
  </p:clrMapOvr>
  <p:transition spd="slow">
    <p:cut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If direction ⇐</a:t>
            </a:r>
          </a:p>
        </p:txBody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311700" y="123182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l">
              <a:spcBef>
                <a:spcPts val="0"/>
              </a:spcBef>
              <a:buNone/>
            </a:pPr>
            <a:r>
              <a:rPr lang="en" b="1"/>
              <a:t>s-honest</a:t>
            </a:r>
            <a:r>
              <a:rPr lang="en"/>
              <a:t>?</a:t>
            </a:r>
          </a:p>
        </p:txBody>
      </p:sp>
      <p:pic>
        <p:nvPicPr>
          <p:cNvPr id="252" name="Shape 2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87" y="2429950"/>
            <a:ext cx="7787976" cy="18802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3" name="Shape 253"/>
          <p:cNvCxnSpPr/>
          <p:nvPr/>
        </p:nvCxnSpPr>
        <p:spPr>
          <a:xfrm rot="10800000" flipH="1">
            <a:off x="1818075" y="3199850"/>
            <a:ext cx="6095400" cy="26399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54" name="Shape 254"/>
          <p:cNvCxnSpPr/>
          <p:nvPr/>
        </p:nvCxnSpPr>
        <p:spPr>
          <a:xfrm rot="10800000" flipH="1">
            <a:off x="1818075" y="3808425"/>
            <a:ext cx="6095400" cy="26399"/>
          </a:xfrm>
          <a:prstGeom prst="straightConnector1">
            <a:avLst/>
          </a:prstGeom>
          <a:noFill/>
          <a:ln w="28575" cap="flat" cmpd="sng">
            <a:solidFill>
              <a:srgbClr val="F1C23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55" name="Shape 255"/>
          <p:cNvCxnSpPr/>
          <p:nvPr/>
        </p:nvCxnSpPr>
        <p:spPr>
          <a:xfrm rot="10800000" flipH="1">
            <a:off x="1818075" y="4390550"/>
            <a:ext cx="6095400" cy="26399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256" name="Shape 2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55900" y="311600"/>
            <a:ext cx="5744448" cy="1846249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Shape 25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90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34629109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If direction ⇐</a:t>
            </a:r>
          </a:p>
        </p:txBody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endParaRPr b="1"/>
          </a:p>
          <a:p>
            <a:pPr algn="ctr" rtl="0">
              <a:spcBef>
                <a:spcPts val="0"/>
              </a:spcBef>
              <a:buNone/>
            </a:pPr>
            <a:endParaRPr b="1"/>
          </a:p>
          <a:p>
            <a:pPr algn="ctr" rtl="0">
              <a:spcBef>
                <a:spcPts val="0"/>
              </a:spcBef>
              <a:buNone/>
            </a:pPr>
            <a:endParaRPr b="1"/>
          </a:p>
          <a:p>
            <a:pPr algn="ctr" rtl="0">
              <a:spcBef>
                <a:spcPts val="0"/>
              </a:spcBef>
              <a:buNone/>
            </a:pPr>
            <a:endParaRPr b="1"/>
          </a:p>
          <a:p>
            <a:pPr algn="l">
              <a:spcBef>
                <a:spcPts val="0"/>
              </a:spcBef>
              <a:buNone/>
            </a:pPr>
            <a:endParaRPr/>
          </a:p>
        </p:txBody>
      </p:sp>
      <p:sp>
        <p:nvSpPr>
          <p:cNvPr id="264" name="Shape 26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91</a:t>
            </a:fld>
            <a:endParaRPr lang="en"/>
          </a:p>
        </p:txBody>
      </p:sp>
      <p:grpSp>
        <p:nvGrpSpPr>
          <p:cNvPr id="265" name="Shape 265"/>
          <p:cNvGrpSpPr/>
          <p:nvPr/>
        </p:nvGrpSpPr>
        <p:grpSpPr>
          <a:xfrm>
            <a:off x="678037" y="1409891"/>
            <a:ext cx="7787976" cy="2699588"/>
            <a:chOff x="678012" y="758875"/>
            <a:chExt cx="7787976" cy="2310500"/>
          </a:xfrm>
        </p:grpSpPr>
        <p:pic>
          <p:nvPicPr>
            <p:cNvPr id="266" name="Shape 26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78012" y="1189150"/>
              <a:ext cx="7787976" cy="18802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7" name="Shape 267"/>
            <p:cNvSpPr txBox="1"/>
            <p:nvPr/>
          </p:nvSpPr>
          <p:spPr>
            <a:xfrm>
              <a:off x="2985900" y="758875"/>
              <a:ext cx="3172199" cy="39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chemeClr val="dk1"/>
                </a:buClr>
                <a:buSzPct val="61111"/>
                <a:buFont typeface="Arial"/>
                <a:buNone/>
              </a:pPr>
              <a:r>
                <a:rPr lang="en" sz="1800" b="1">
                  <a:solidFill>
                    <a:schemeClr val="dk2"/>
                  </a:solidFill>
                </a:rPr>
                <a:t>strongly noninvertible?</a:t>
              </a:r>
            </a:p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19372284"/>
      </p:ext>
    </p:extLst>
  </p:cSld>
  <p:clrMapOvr>
    <a:masterClrMapping/>
  </p:clrMapOvr>
  <p:transition spd="slow">
    <p:cut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If direction ⇐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Approach: 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400">
                <a:solidFill>
                  <a:srgbClr val="000000"/>
                </a:solidFill>
              </a:rPr>
              <a:t>Assume </a:t>
            </a:r>
            <a:r>
              <a:rPr lang="en" sz="2400" b="1" i="1">
                <a:solidFill>
                  <a:srgbClr val="000000"/>
                </a:solidFill>
              </a:rPr>
              <a:t>f</a:t>
            </a:r>
            <a:r>
              <a:rPr lang="en" sz="2400">
                <a:solidFill>
                  <a:srgbClr val="000000"/>
                </a:solidFill>
              </a:rPr>
              <a:t> is not strongly noninvertible </a:t>
            </a:r>
          </a:p>
          <a:p>
            <a:pPr marL="457200" lvl="0" indent="-22860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400">
                <a:solidFill>
                  <a:srgbClr val="000000"/>
                </a:solidFill>
              </a:rPr>
              <a:t>Will lead to a </a:t>
            </a:r>
            <a:r>
              <a:rPr lang="en" sz="2400">
                <a:solidFill>
                  <a:srgbClr val="FF0000"/>
                </a:solidFill>
              </a:rPr>
              <a:t>contradiction</a:t>
            </a:r>
            <a:r>
              <a:rPr lang="en" sz="2400">
                <a:solidFill>
                  <a:srgbClr val="000000"/>
                </a:solidFill>
              </a:rPr>
              <a:t> </a:t>
            </a:r>
            <a:r>
              <a:rPr lang="en" sz="2400" b="1" i="1">
                <a:solidFill>
                  <a:srgbClr val="000000"/>
                </a:solidFill>
              </a:rPr>
              <a:t>L(N) ∈ P </a:t>
            </a:r>
            <a:r>
              <a:rPr lang="en" sz="2000" i="1">
                <a:solidFill>
                  <a:srgbClr val="0000FF"/>
                </a:solidFill>
              </a:rPr>
              <a:t>(=&gt; assumption is wrong)</a:t>
            </a:r>
            <a:r>
              <a:rPr lang="en" sz="24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74" name="Shape 27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92</a:t>
            </a:fld>
            <a:endParaRPr lang="en"/>
          </a:p>
        </p:txBody>
      </p:sp>
      <p:sp>
        <p:nvSpPr>
          <p:cNvPr id="275" name="Shape 275"/>
          <p:cNvSpPr txBox="1"/>
          <p:nvPr/>
        </p:nvSpPr>
        <p:spPr>
          <a:xfrm>
            <a:off x="5287175" y="2866050"/>
            <a:ext cx="3263700" cy="57269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000" b="1"/>
              <a:t>Assumed </a:t>
            </a:r>
            <a:r>
              <a:rPr lang="en" sz="2000" b="1" i="1"/>
              <a:t>L(N) ∈ NP -P</a:t>
            </a:r>
            <a:r>
              <a:rPr lang="en" sz="2000" b="1"/>
              <a:t> </a:t>
            </a:r>
          </a:p>
        </p:txBody>
      </p:sp>
      <p:grpSp>
        <p:nvGrpSpPr>
          <p:cNvPr id="276" name="Shape 276"/>
          <p:cNvGrpSpPr/>
          <p:nvPr/>
        </p:nvGrpSpPr>
        <p:grpSpPr>
          <a:xfrm>
            <a:off x="678043" y="3349682"/>
            <a:ext cx="5523232" cy="1578071"/>
            <a:chOff x="678012" y="758875"/>
            <a:chExt cx="7787976" cy="2310500"/>
          </a:xfrm>
        </p:grpSpPr>
        <p:pic>
          <p:nvPicPr>
            <p:cNvPr id="277" name="Shape 27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78012" y="1189150"/>
              <a:ext cx="7787976" cy="18802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8" name="Shape 278"/>
            <p:cNvSpPr txBox="1"/>
            <p:nvPr/>
          </p:nvSpPr>
          <p:spPr>
            <a:xfrm>
              <a:off x="2985900" y="758875"/>
              <a:ext cx="3172199" cy="39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b="1">
                  <a:solidFill>
                    <a:schemeClr val="dk2"/>
                  </a:solidFill>
                </a:rPr>
                <a:t>strongly noninvertible?</a:t>
              </a:r>
            </a:p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279" name="Shape 2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9775" y="824500"/>
            <a:ext cx="50673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Shape 280"/>
          <p:cNvSpPr txBox="1"/>
          <p:nvPr/>
        </p:nvSpPr>
        <p:spPr>
          <a:xfrm>
            <a:off x="3901375" y="546375"/>
            <a:ext cx="25913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strongly noninvertible:</a:t>
            </a:r>
          </a:p>
        </p:txBody>
      </p:sp>
    </p:spTree>
    <p:extLst>
      <p:ext uri="{BB962C8B-B14F-4D97-AF65-F5344CB8AC3E}">
        <p14:creationId xmlns:p14="http://schemas.microsoft.com/office/powerpoint/2010/main" val="2174965616"/>
      </p:ext>
    </p:extLst>
  </p:cSld>
  <p:clrMapOvr>
    <a:masterClrMapping/>
  </p:clrMapOvr>
  <p:transition spd="slow">
    <p:cut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If direction ⇐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000">
                <a:solidFill>
                  <a:srgbClr val="000000"/>
                </a:solidFill>
              </a:rPr>
              <a:t>Assume </a:t>
            </a:r>
            <a:r>
              <a:rPr lang="en" sz="2000" b="1" i="1">
                <a:solidFill>
                  <a:srgbClr val="000000"/>
                </a:solidFill>
              </a:rPr>
              <a:t>f</a:t>
            </a:r>
            <a:r>
              <a:rPr lang="en" sz="2000">
                <a:solidFill>
                  <a:srgbClr val="000000"/>
                </a:solidFill>
              </a:rPr>
              <a:t> is not strongly noninvertible via function </a:t>
            </a:r>
            <a:r>
              <a:rPr lang="en" sz="2000" b="1" i="1">
                <a:solidFill>
                  <a:srgbClr val="000000"/>
                </a:solidFill>
              </a:rPr>
              <a:t>g</a:t>
            </a:r>
            <a:r>
              <a:rPr lang="en" sz="2000">
                <a:solidFill>
                  <a:srgbClr val="000000"/>
                </a:solidFill>
              </a:rPr>
              <a:t> in PTIME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000">
                <a:solidFill>
                  <a:srgbClr val="000000"/>
                </a:solidFill>
              </a:rPr>
              <a:t>Since </a:t>
            </a:r>
            <a:r>
              <a:rPr lang="en" sz="2000" b="1" i="1">
                <a:solidFill>
                  <a:srgbClr val="000000"/>
                </a:solidFill>
              </a:rPr>
              <a:t>f</a:t>
            </a:r>
            <a:r>
              <a:rPr lang="en" sz="2000">
                <a:solidFill>
                  <a:srgbClr val="000000"/>
                </a:solidFill>
              </a:rPr>
              <a:t> is s-honest, at least one of the 2 conditions of strong non invertibility holds from </a:t>
            </a:r>
            <a:r>
              <a:rPr lang="en" sz="2000" b="1">
                <a:solidFill>
                  <a:srgbClr val="000000"/>
                </a:solidFill>
              </a:rPr>
              <a:t>Definition 2.14</a:t>
            </a:r>
          </a:p>
          <a:p>
            <a:pPr lvl="0" rtl="0">
              <a:spcBef>
                <a:spcPts val="0"/>
              </a:spcBef>
              <a:buNone/>
            </a:pPr>
            <a:endParaRPr sz="2000">
              <a:solidFill>
                <a:srgbClr val="000000"/>
              </a:solidFill>
            </a:endParaRPr>
          </a:p>
        </p:txBody>
      </p:sp>
      <p:sp>
        <p:nvSpPr>
          <p:cNvPr id="287" name="Shape 28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93</a:t>
            </a:fld>
            <a:endParaRPr lang="en"/>
          </a:p>
        </p:txBody>
      </p:sp>
      <p:pic>
        <p:nvPicPr>
          <p:cNvPr id="288" name="Shape 2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3763666"/>
            <a:ext cx="8520600" cy="1051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Shape 2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2363800"/>
            <a:ext cx="8520600" cy="10519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2711026"/>
      </p:ext>
    </p:extLst>
  </p:cSld>
  <p:clrMapOvr>
    <a:masterClrMapping/>
  </p:clrMapOvr>
  <p:transition spd="slow">
    <p:cut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94</a:t>
            </a:fld>
            <a:endParaRPr lang="en"/>
          </a:p>
        </p:txBody>
      </p:sp>
      <p:sp>
        <p:nvSpPr>
          <p:cNvPr id="295" name="Shape 29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If direction ⇐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000">
                <a:solidFill>
                  <a:srgbClr val="000000"/>
                </a:solidFill>
              </a:rPr>
              <a:t>Assume </a:t>
            </a:r>
            <a:r>
              <a:rPr lang="en" sz="2000" b="1" i="1">
                <a:solidFill>
                  <a:srgbClr val="000000"/>
                </a:solidFill>
              </a:rPr>
              <a:t>f</a:t>
            </a:r>
            <a:r>
              <a:rPr lang="en" sz="2000">
                <a:solidFill>
                  <a:srgbClr val="000000"/>
                </a:solidFill>
              </a:rPr>
              <a:t> is not strongly noninvertible via function </a:t>
            </a:r>
            <a:r>
              <a:rPr lang="en" sz="2000" b="1" i="1">
                <a:solidFill>
                  <a:srgbClr val="000000"/>
                </a:solidFill>
              </a:rPr>
              <a:t>g</a:t>
            </a:r>
            <a:r>
              <a:rPr lang="en" sz="2000">
                <a:solidFill>
                  <a:srgbClr val="000000"/>
                </a:solidFill>
              </a:rPr>
              <a:t> in PTIME</a:t>
            </a:r>
          </a:p>
          <a:p>
            <a:pPr marL="914400" lvl="1" indent="-2286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000">
                <a:solidFill>
                  <a:schemeClr val="dk1"/>
                </a:solidFill>
              </a:rPr>
              <a:t>Given an output and one argument, the other argument can be computed in polynomial-time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000">
                <a:solidFill>
                  <a:srgbClr val="000000"/>
                </a:solidFill>
              </a:rPr>
              <a:t>Thus, at least one of the 2 conditions of strong non invertibility holds from </a:t>
            </a:r>
            <a:r>
              <a:rPr lang="en" sz="2000" b="1">
                <a:solidFill>
                  <a:srgbClr val="000000"/>
                </a:solidFill>
              </a:rPr>
              <a:t>Definition 2.14</a:t>
            </a:r>
          </a:p>
          <a:p>
            <a:pPr marL="914400" lvl="1" indent="-2286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1800">
                <a:solidFill>
                  <a:srgbClr val="000000"/>
                </a:solidFill>
              </a:rPr>
              <a:t>WLOG suppose that Case 2 of definition (see previous slide) holds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000">
                <a:solidFill>
                  <a:srgbClr val="000000"/>
                </a:solidFill>
              </a:rPr>
              <a:t>If </a:t>
            </a:r>
            <a:r>
              <a:rPr lang="en" sz="2000" b="1" i="1">
                <a:solidFill>
                  <a:srgbClr val="000000"/>
                </a:solidFill>
              </a:rPr>
              <a:t>x </a:t>
            </a:r>
            <a:r>
              <a:rPr lang="en" sz="2000" b="1" i="1">
                <a:solidFill>
                  <a:schemeClr val="dk1"/>
                </a:solidFill>
              </a:rPr>
              <a:t> ∈ L(N), </a:t>
            </a:r>
          </a:p>
          <a:p>
            <a:pPr marL="457200" lvl="0" indent="0" rtl="0">
              <a:spcBef>
                <a:spcPts val="0"/>
              </a:spcBef>
              <a:buNone/>
            </a:pPr>
            <a:r>
              <a:rPr lang="en" sz="2000" b="1" i="1">
                <a:solidFill>
                  <a:schemeClr val="dk1"/>
                </a:solidFill>
              </a:rPr>
              <a:t>	g( </a:t>
            </a:r>
            <a:r>
              <a:rPr lang="en" sz="2000" b="1" i="1" u="sng">
                <a:solidFill>
                  <a:srgbClr val="FF0000"/>
                </a:solidFill>
              </a:rPr>
              <a:t>&lt;x,x&gt;,  &lt;x,x&gt;</a:t>
            </a:r>
            <a:r>
              <a:rPr lang="en" sz="2000" b="1" i="1">
                <a:solidFill>
                  <a:schemeClr val="dk1"/>
                </a:solidFill>
              </a:rPr>
              <a:t> ) </a:t>
            </a:r>
            <a:r>
              <a:rPr lang="en" sz="2000">
                <a:solidFill>
                  <a:schemeClr val="dk1"/>
                </a:solidFill>
              </a:rPr>
              <a:t>outputs</a:t>
            </a:r>
            <a:r>
              <a:rPr lang="en" sz="2000" b="1" i="1">
                <a:solidFill>
                  <a:schemeClr val="dk1"/>
                </a:solidFill>
              </a:rPr>
              <a:t> &lt;x, w&gt; </a:t>
            </a:r>
            <a:r>
              <a:rPr lang="en" sz="2000">
                <a:solidFill>
                  <a:schemeClr val="dk1"/>
                </a:solidFill>
              </a:rPr>
              <a:t>where</a:t>
            </a:r>
            <a:r>
              <a:rPr lang="en" sz="2000" b="1" i="1">
                <a:solidFill>
                  <a:schemeClr val="dk1"/>
                </a:solidFill>
              </a:rPr>
              <a:t> w ∈ W(x)</a:t>
            </a:r>
          </a:p>
          <a:p>
            <a:pPr lvl="0" rtl="0">
              <a:spcBef>
                <a:spcPts val="0"/>
              </a:spcBef>
              <a:buNone/>
            </a:pPr>
            <a:endParaRPr sz="2000">
              <a:solidFill>
                <a:srgbClr val="000000"/>
              </a:solidFill>
            </a:endParaRPr>
          </a:p>
        </p:txBody>
      </p:sp>
      <p:pic>
        <p:nvPicPr>
          <p:cNvPr id="297" name="Shape 2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4900" y="152400"/>
            <a:ext cx="4746824" cy="1076275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Shape 298"/>
          <p:cNvSpPr txBox="1">
            <a:spLocks noGrp="1"/>
          </p:cNvSpPr>
          <p:nvPr>
            <p:ph type="sldNum" idx="4294967295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94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692937"/>
      </p:ext>
    </p:extLst>
  </p:cSld>
  <p:clrMapOvr>
    <a:masterClrMapping/>
  </p:clrMapOvr>
  <p:transition spd="slow">
    <p:cut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95</a:t>
            </a:fld>
            <a:endParaRPr lang="en"/>
          </a:p>
        </p:txBody>
      </p:sp>
      <p:sp>
        <p:nvSpPr>
          <p:cNvPr id="304" name="Shape 30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If direction ⇐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245075" y="1152475"/>
            <a:ext cx="8701500" cy="378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000">
                <a:solidFill>
                  <a:srgbClr val="000000"/>
                </a:solidFill>
              </a:rPr>
              <a:t>If </a:t>
            </a:r>
            <a:r>
              <a:rPr lang="en" sz="2000" b="1" i="1">
                <a:solidFill>
                  <a:srgbClr val="000000"/>
                </a:solidFill>
              </a:rPr>
              <a:t>x </a:t>
            </a:r>
            <a:r>
              <a:rPr lang="en" sz="2000" b="1" i="1">
                <a:solidFill>
                  <a:schemeClr val="dk1"/>
                </a:solidFill>
              </a:rPr>
              <a:t> ∈ L(N), </a:t>
            </a:r>
          </a:p>
          <a:p>
            <a:pPr marL="914400" lvl="1" indent="-2286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000" b="1" i="1">
                <a:solidFill>
                  <a:schemeClr val="dk1"/>
                </a:solidFill>
              </a:rPr>
              <a:t>g( </a:t>
            </a:r>
            <a:r>
              <a:rPr lang="en" sz="2000" b="1" i="1" u="sng">
                <a:solidFill>
                  <a:srgbClr val="FF0000"/>
                </a:solidFill>
              </a:rPr>
              <a:t>&lt;x,x&gt;,  &lt;x,x&gt;</a:t>
            </a:r>
            <a:r>
              <a:rPr lang="en" sz="2000" b="1" i="1">
                <a:solidFill>
                  <a:schemeClr val="dk1"/>
                </a:solidFill>
              </a:rPr>
              <a:t> ) </a:t>
            </a:r>
            <a:r>
              <a:rPr lang="en" sz="2000">
                <a:solidFill>
                  <a:schemeClr val="dk1"/>
                </a:solidFill>
              </a:rPr>
              <a:t>outputs</a:t>
            </a:r>
            <a:r>
              <a:rPr lang="en" sz="2000" b="1" i="1">
                <a:solidFill>
                  <a:schemeClr val="dk1"/>
                </a:solidFill>
              </a:rPr>
              <a:t> &lt;x, w&gt; </a:t>
            </a:r>
            <a:r>
              <a:rPr lang="en" sz="2000">
                <a:solidFill>
                  <a:schemeClr val="dk1"/>
                </a:solidFill>
              </a:rPr>
              <a:t>where</a:t>
            </a:r>
            <a:r>
              <a:rPr lang="en" sz="2000" b="1" i="1">
                <a:solidFill>
                  <a:schemeClr val="dk1"/>
                </a:solidFill>
              </a:rPr>
              <a:t> w ∈ W(x)</a:t>
            </a:r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2000">
                <a:solidFill>
                  <a:schemeClr val="dk1"/>
                </a:solidFill>
              </a:rPr>
              <a:t>Going to show a DPTIME algorithm to check an input </a:t>
            </a:r>
            <a:r>
              <a:rPr lang="en" sz="2000" b="1" i="1">
                <a:solidFill>
                  <a:schemeClr val="dk1"/>
                </a:solidFill>
              </a:rPr>
              <a:t>x ∈ L(N)</a:t>
            </a:r>
          </a:p>
          <a:p>
            <a:pPr marL="914400" lvl="1" indent="-2286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2000">
                <a:solidFill>
                  <a:schemeClr val="dk1"/>
                </a:solidFill>
              </a:rPr>
              <a:t>On input x, compute </a:t>
            </a:r>
            <a:r>
              <a:rPr lang="en" sz="2000" b="1" i="1">
                <a:solidFill>
                  <a:schemeClr val="dk1"/>
                </a:solidFill>
              </a:rPr>
              <a:t>g( </a:t>
            </a:r>
            <a:r>
              <a:rPr lang="en" sz="2000" b="1" i="1" u="sng">
                <a:solidFill>
                  <a:srgbClr val="FF0000"/>
                </a:solidFill>
              </a:rPr>
              <a:t>&lt;x,x&gt;,  &lt;x,x&gt;</a:t>
            </a:r>
            <a:r>
              <a:rPr lang="en" sz="2000" b="1" i="1">
                <a:solidFill>
                  <a:schemeClr val="dk1"/>
                </a:solidFill>
              </a:rPr>
              <a:t> )</a:t>
            </a:r>
          </a:p>
          <a:p>
            <a:pPr marL="1371600" lvl="2" indent="-2286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2000">
                <a:solidFill>
                  <a:srgbClr val="FF00FF"/>
                </a:solidFill>
              </a:rPr>
              <a:t>Reject</a:t>
            </a:r>
            <a:r>
              <a:rPr lang="en" sz="2000">
                <a:solidFill>
                  <a:schemeClr val="dk1"/>
                </a:solidFill>
              </a:rPr>
              <a:t>, if output is not of the form </a:t>
            </a:r>
            <a:r>
              <a:rPr lang="en" sz="2000" b="1" i="1">
                <a:solidFill>
                  <a:schemeClr val="dk1"/>
                </a:solidFill>
              </a:rPr>
              <a:t>&lt;x, w&gt;</a:t>
            </a:r>
          </a:p>
          <a:p>
            <a:pPr marL="1371600" lvl="2" indent="-2286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2000">
                <a:solidFill>
                  <a:schemeClr val="dk1"/>
                </a:solidFill>
              </a:rPr>
              <a:t>Otherwise simulate </a:t>
            </a:r>
            <a:r>
              <a:rPr lang="en" sz="2000" b="1" i="1">
                <a:solidFill>
                  <a:schemeClr val="dk1"/>
                </a:solidFill>
              </a:rPr>
              <a:t>N(x)</a:t>
            </a:r>
            <a:r>
              <a:rPr lang="en" sz="2000">
                <a:solidFill>
                  <a:schemeClr val="dk1"/>
                </a:solidFill>
              </a:rPr>
              <a:t> using </a:t>
            </a:r>
            <a:r>
              <a:rPr lang="en" sz="2000" b="1" i="1">
                <a:solidFill>
                  <a:schemeClr val="dk1"/>
                </a:solidFill>
              </a:rPr>
              <a:t>w</a:t>
            </a:r>
            <a:r>
              <a:rPr lang="en" sz="2000">
                <a:solidFill>
                  <a:schemeClr val="dk1"/>
                </a:solidFill>
              </a:rPr>
              <a:t> as computation path</a:t>
            </a:r>
          </a:p>
          <a:p>
            <a:pPr marL="1828800" lvl="3" indent="-2286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2000">
                <a:solidFill>
                  <a:srgbClr val="0000FF"/>
                </a:solidFill>
              </a:rPr>
              <a:t>Accept</a:t>
            </a:r>
            <a:r>
              <a:rPr lang="en" sz="2000">
                <a:solidFill>
                  <a:schemeClr val="dk1"/>
                </a:solidFill>
              </a:rPr>
              <a:t> if </a:t>
            </a:r>
            <a:r>
              <a:rPr lang="en" sz="2000" b="1" i="1">
                <a:solidFill>
                  <a:schemeClr val="dk1"/>
                </a:solidFill>
              </a:rPr>
              <a:t>N(x)</a:t>
            </a:r>
            <a:r>
              <a:rPr lang="en" sz="2000">
                <a:solidFill>
                  <a:schemeClr val="dk1"/>
                </a:solidFill>
              </a:rPr>
              <a:t> accepts</a:t>
            </a:r>
          </a:p>
          <a:p>
            <a:pPr marL="1828800" lvl="3" indent="-2286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2000">
                <a:solidFill>
                  <a:srgbClr val="FF00FF"/>
                </a:solidFill>
              </a:rPr>
              <a:t>Reject</a:t>
            </a:r>
            <a:r>
              <a:rPr lang="en" sz="2000">
                <a:solidFill>
                  <a:schemeClr val="dk1"/>
                </a:solidFill>
              </a:rPr>
              <a:t> otherwise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 sz="2000">
                <a:solidFill>
                  <a:schemeClr val="dk1"/>
                </a:solidFill>
              </a:rPr>
              <a:t>if </a:t>
            </a:r>
            <a:r>
              <a:rPr lang="en" sz="2000" b="1">
                <a:solidFill>
                  <a:schemeClr val="dk1"/>
                </a:solidFill>
              </a:rPr>
              <a:t>x ∉ </a:t>
            </a:r>
            <a:r>
              <a:rPr lang="en" sz="2000" b="1" i="1">
                <a:solidFill>
                  <a:schemeClr val="dk1"/>
                </a:solidFill>
              </a:rPr>
              <a:t>L(N), g( </a:t>
            </a:r>
            <a:r>
              <a:rPr lang="en" sz="2000" b="1" i="1" u="sng">
                <a:solidFill>
                  <a:srgbClr val="FF0000"/>
                </a:solidFill>
              </a:rPr>
              <a:t>&lt;x,x&gt;,  &lt;x,x&gt;</a:t>
            </a:r>
            <a:r>
              <a:rPr lang="en" sz="2000" b="1" i="1">
                <a:solidFill>
                  <a:schemeClr val="dk1"/>
                </a:solidFill>
              </a:rPr>
              <a:t> ) </a:t>
            </a:r>
            <a:r>
              <a:rPr lang="en" sz="2000">
                <a:solidFill>
                  <a:schemeClr val="dk1"/>
                </a:solidFill>
              </a:rPr>
              <a:t>outputs anything, but since testing membership is PTIME, we can not be fooled!!</a:t>
            </a:r>
          </a:p>
        </p:txBody>
      </p:sp>
      <p:pic>
        <p:nvPicPr>
          <p:cNvPr id="306" name="Shape 3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4900" y="152400"/>
            <a:ext cx="4746824" cy="1076275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Shape 307"/>
          <p:cNvSpPr txBox="1">
            <a:spLocks noGrp="1"/>
          </p:cNvSpPr>
          <p:nvPr>
            <p:ph type="sldNum" idx="4294967295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95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54318872"/>
      </p:ext>
    </p:extLst>
  </p:cSld>
  <p:clrMapOvr>
    <a:masterClrMapping/>
  </p:clrMapOvr>
  <p:transition spd="slow">
    <p:cut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If direction ⇐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Showed a DPTIME algorithm to test membership in </a:t>
            </a:r>
            <a:r>
              <a:rPr lang="en" b="1" i="1">
                <a:solidFill>
                  <a:srgbClr val="000000"/>
                </a:solidFill>
              </a:rPr>
              <a:t>L(N)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So</a:t>
            </a:r>
            <a:r>
              <a:rPr lang="en" b="1" i="1">
                <a:solidFill>
                  <a:srgbClr val="000000"/>
                </a:solidFill>
              </a:rPr>
              <a:t> L(N) </a:t>
            </a:r>
            <a:r>
              <a:rPr lang="en" sz="2000" b="1" i="1">
                <a:solidFill>
                  <a:srgbClr val="000000"/>
                </a:solidFill>
              </a:rPr>
              <a:t>∈ P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000">
                <a:solidFill>
                  <a:srgbClr val="000000"/>
                </a:solidFill>
              </a:rPr>
              <a:t>But we assumed </a:t>
            </a:r>
            <a:r>
              <a:rPr lang="en" b="1" i="1">
                <a:solidFill>
                  <a:srgbClr val="000000"/>
                </a:solidFill>
              </a:rPr>
              <a:t>L(N) </a:t>
            </a:r>
            <a:r>
              <a:rPr lang="en" sz="2000" b="1" i="1">
                <a:solidFill>
                  <a:srgbClr val="000000"/>
                </a:solidFill>
              </a:rPr>
              <a:t>∈ NP - P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000" b="1" i="1">
                <a:solidFill>
                  <a:srgbClr val="000000"/>
                </a:solidFill>
              </a:rPr>
              <a:t>Contradiction!!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000">
                <a:solidFill>
                  <a:srgbClr val="000000"/>
                </a:solidFill>
              </a:rPr>
              <a:t>Our </a:t>
            </a:r>
            <a:r>
              <a:rPr lang="en" sz="2000">
                <a:solidFill>
                  <a:srgbClr val="FF00FF"/>
                </a:solidFill>
              </a:rPr>
              <a:t>assumption</a:t>
            </a:r>
            <a:r>
              <a:rPr lang="en" sz="2000">
                <a:solidFill>
                  <a:srgbClr val="000000"/>
                </a:solidFill>
              </a:rPr>
              <a:t> that </a:t>
            </a:r>
            <a:r>
              <a:rPr lang="en" sz="2000" b="1" i="1">
                <a:solidFill>
                  <a:srgbClr val="000000"/>
                </a:solidFill>
              </a:rPr>
              <a:t>f</a:t>
            </a:r>
            <a:r>
              <a:rPr lang="en" sz="2000">
                <a:solidFill>
                  <a:srgbClr val="000000"/>
                </a:solidFill>
              </a:rPr>
              <a:t> is not strongly noninvertible </a:t>
            </a:r>
            <a:r>
              <a:rPr lang="en" sz="2000">
                <a:solidFill>
                  <a:srgbClr val="FF00FF"/>
                </a:solidFill>
              </a:rPr>
              <a:t>is</a:t>
            </a:r>
            <a:r>
              <a:rPr lang="en" sz="2000">
                <a:solidFill>
                  <a:srgbClr val="000000"/>
                </a:solidFill>
              </a:rPr>
              <a:t> </a:t>
            </a:r>
            <a:r>
              <a:rPr lang="en" sz="2000" b="1">
                <a:solidFill>
                  <a:srgbClr val="FF00FF"/>
                </a:solidFill>
              </a:rPr>
              <a:t>wrong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000">
                <a:solidFill>
                  <a:srgbClr val="000000"/>
                </a:solidFill>
              </a:rPr>
              <a:t>So </a:t>
            </a:r>
            <a:r>
              <a:rPr lang="en" sz="2000" b="1" i="1">
                <a:solidFill>
                  <a:srgbClr val="000000"/>
                </a:solidFill>
              </a:rPr>
              <a:t>f</a:t>
            </a:r>
            <a:r>
              <a:rPr lang="en" sz="2000">
                <a:solidFill>
                  <a:srgbClr val="000000"/>
                </a:solidFill>
              </a:rPr>
              <a:t> is strongly non invertible</a:t>
            </a:r>
          </a:p>
          <a:p>
            <a:pPr marL="457200" lvl="0" indent="-22860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000">
                <a:solidFill>
                  <a:srgbClr val="000000"/>
                </a:solidFill>
              </a:rPr>
              <a:t>Done!!!</a:t>
            </a:r>
          </a:p>
        </p:txBody>
      </p:sp>
      <p:sp>
        <p:nvSpPr>
          <p:cNvPr id="314" name="Shape 31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96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50079244"/>
      </p:ext>
    </p:extLst>
  </p:cSld>
  <p:clrMapOvr>
    <a:masterClrMapping/>
  </p:clrMapOvr>
  <p:transition spd="slow">
    <p:cut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If direction ⇐</a:t>
            </a:r>
          </a:p>
        </p:txBody>
      </p:sp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l" rtl="0">
              <a:spcBef>
                <a:spcPts val="0"/>
              </a:spcBef>
              <a:buNone/>
            </a:pPr>
            <a:r>
              <a:rPr lang="en"/>
              <a:t>                           The only one left: </a:t>
            </a:r>
            <a:r>
              <a:rPr lang="en" b="1"/>
              <a:t>associative?</a:t>
            </a:r>
          </a:p>
          <a:p>
            <a:pPr algn="ctr" rtl="0">
              <a:spcBef>
                <a:spcPts val="0"/>
              </a:spcBef>
              <a:buNone/>
            </a:pPr>
            <a:r>
              <a:rPr lang="en"/>
              <a:t>f(f(z,z'), z") = f(z,f(z', z"))?</a:t>
            </a:r>
          </a:p>
          <a:p>
            <a:pPr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321" name="Shape 3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175" y="2484487"/>
            <a:ext cx="7787976" cy="1880224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Shape 32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97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14867828"/>
      </p:ext>
    </p:extLst>
  </p:cSld>
  <p:clrMapOvr>
    <a:masterClrMapping/>
  </p:clrMapOvr>
  <p:transition spd="slow">
    <p:cut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If direction ⇐</a:t>
            </a:r>
          </a:p>
        </p:txBody>
      </p:sp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377825" y="1582200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f(f(z,z'), z")                          =                              f(z,f(z', z"))</a:t>
            </a:r>
          </a:p>
        </p:txBody>
      </p:sp>
      <p:sp>
        <p:nvSpPr>
          <p:cNvPr id="329" name="Shape 329"/>
          <p:cNvSpPr/>
          <p:nvPr/>
        </p:nvSpPr>
        <p:spPr>
          <a:xfrm>
            <a:off x="304375" y="2565150"/>
            <a:ext cx="866100" cy="264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〈</a:t>
            </a:r>
            <a:r>
              <a:rPr lang="en"/>
              <a:t>t,t1</a:t>
            </a:r>
            <a:r>
              <a:rPr lang="en">
                <a:solidFill>
                  <a:schemeClr val="dk1"/>
                </a:solidFill>
              </a:rPr>
              <a:t>〉</a:t>
            </a:r>
          </a:p>
        </p:txBody>
      </p:sp>
      <p:cxnSp>
        <p:nvCxnSpPr>
          <p:cNvPr id="330" name="Shape 330"/>
          <p:cNvCxnSpPr>
            <a:endCxn id="329" idx="0"/>
          </p:cNvCxnSpPr>
          <p:nvPr/>
        </p:nvCxnSpPr>
        <p:spPr>
          <a:xfrm flipH="1">
            <a:off x="737425" y="1910550"/>
            <a:ext cx="1130400" cy="654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31" name="Shape 331"/>
          <p:cNvSpPr txBox="1"/>
          <p:nvPr/>
        </p:nvSpPr>
        <p:spPr>
          <a:xfrm>
            <a:off x="66125" y="1969249"/>
            <a:ext cx="1871100" cy="410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first part not all equal 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332" name="Shape 332"/>
          <p:cNvCxnSpPr/>
          <p:nvPr/>
        </p:nvCxnSpPr>
        <p:spPr>
          <a:xfrm>
            <a:off x="2505650" y="1963525"/>
            <a:ext cx="1011599" cy="542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33" name="Shape 333"/>
          <p:cNvSpPr txBox="1"/>
          <p:nvPr/>
        </p:nvSpPr>
        <p:spPr>
          <a:xfrm>
            <a:off x="2254400" y="2032574"/>
            <a:ext cx="1871100" cy="410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first part all equal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34" name="Shape 334"/>
          <p:cNvSpPr/>
          <p:nvPr/>
        </p:nvSpPr>
        <p:spPr>
          <a:xfrm>
            <a:off x="3292375" y="2532075"/>
            <a:ext cx="548699" cy="264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335" name="Shape 335"/>
          <p:cNvCxnSpPr/>
          <p:nvPr/>
        </p:nvCxnSpPr>
        <p:spPr>
          <a:xfrm flipH="1">
            <a:off x="2611399" y="2816350"/>
            <a:ext cx="687600" cy="30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36" name="Shape 336"/>
          <p:cNvCxnSpPr>
            <a:stCxn id="334" idx="2"/>
          </p:cNvCxnSpPr>
          <p:nvPr/>
        </p:nvCxnSpPr>
        <p:spPr>
          <a:xfrm flipH="1">
            <a:off x="3556824" y="2796675"/>
            <a:ext cx="9900" cy="687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37" name="Shape 337"/>
          <p:cNvCxnSpPr/>
          <p:nvPr/>
        </p:nvCxnSpPr>
        <p:spPr>
          <a:xfrm>
            <a:off x="3854325" y="2803150"/>
            <a:ext cx="746999" cy="30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38" name="Shape 338"/>
          <p:cNvSpPr txBox="1"/>
          <p:nvPr/>
        </p:nvSpPr>
        <p:spPr>
          <a:xfrm>
            <a:off x="2505650" y="2796125"/>
            <a:ext cx="1176900" cy="410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0,1 legal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39" name="Shape 339"/>
          <p:cNvSpPr txBox="1"/>
          <p:nvPr/>
        </p:nvSpPr>
        <p:spPr>
          <a:xfrm>
            <a:off x="3213400" y="3021700"/>
            <a:ext cx="1176900" cy="410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2 legal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40" name="Shape 340"/>
          <p:cNvSpPr txBox="1"/>
          <p:nvPr/>
        </p:nvSpPr>
        <p:spPr>
          <a:xfrm>
            <a:off x="3921125" y="2651375"/>
            <a:ext cx="1176900" cy="410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3 legal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41" name="Shape 341"/>
          <p:cNvSpPr/>
          <p:nvPr/>
        </p:nvSpPr>
        <p:spPr>
          <a:xfrm>
            <a:off x="1970625" y="3094750"/>
            <a:ext cx="866100" cy="264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〈</a:t>
            </a:r>
            <a:r>
              <a:rPr lang="en"/>
              <a:t>t,t1</a:t>
            </a:r>
            <a:r>
              <a:rPr lang="en">
                <a:solidFill>
                  <a:schemeClr val="dk1"/>
                </a:solidFill>
              </a:rPr>
              <a:t>〉</a:t>
            </a:r>
          </a:p>
        </p:txBody>
      </p:sp>
      <p:sp>
        <p:nvSpPr>
          <p:cNvPr id="342" name="Shape 342"/>
          <p:cNvSpPr/>
          <p:nvPr/>
        </p:nvSpPr>
        <p:spPr>
          <a:xfrm>
            <a:off x="3292375" y="3497325"/>
            <a:ext cx="548699" cy="264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343" name="Shape 343"/>
          <p:cNvCxnSpPr/>
          <p:nvPr/>
        </p:nvCxnSpPr>
        <p:spPr>
          <a:xfrm flipH="1">
            <a:off x="2386624" y="3774975"/>
            <a:ext cx="866100" cy="806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44" name="Shape 344"/>
          <p:cNvSpPr txBox="1"/>
          <p:nvPr/>
        </p:nvSpPr>
        <p:spPr>
          <a:xfrm>
            <a:off x="2102375" y="3826850"/>
            <a:ext cx="1676100" cy="410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/>
              <a:t>Third is not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〈first(z),first(z)〉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45" name="Shape 345"/>
          <p:cNvSpPr/>
          <p:nvPr/>
        </p:nvSpPr>
        <p:spPr>
          <a:xfrm>
            <a:off x="4046050" y="4581675"/>
            <a:ext cx="1639500" cy="264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〈first(z),first(z)〉</a:t>
            </a:r>
          </a:p>
        </p:txBody>
      </p:sp>
      <p:cxnSp>
        <p:nvCxnSpPr>
          <p:cNvPr id="346" name="Shape 346"/>
          <p:cNvCxnSpPr/>
          <p:nvPr/>
        </p:nvCxnSpPr>
        <p:spPr>
          <a:xfrm>
            <a:off x="3854325" y="3834675"/>
            <a:ext cx="1070700" cy="687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47" name="Shape 347"/>
          <p:cNvSpPr txBox="1"/>
          <p:nvPr/>
        </p:nvSpPr>
        <p:spPr>
          <a:xfrm>
            <a:off x="3671525" y="3972975"/>
            <a:ext cx="1676100" cy="410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Third is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〈first(z),first(z)〉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48" name="Shape 348"/>
          <p:cNvSpPr/>
          <p:nvPr/>
        </p:nvSpPr>
        <p:spPr>
          <a:xfrm>
            <a:off x="1884175" y="4622275"/>
            <a:ext cx="787499" cy="264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〈</a:t>
            </a:r>
            <a:r>
              <a:rPr lang="en"/>
              <a:t>t,t1</a:t>
            </a:r>
            <a:r>
              <a:rPr lang="en">
                <a:solidFill>
                  <a:schemeClr val="dk1"/>
                </a:solidFill>
              </a:rPr>
              <a:t>〉</a:t>
            </a:r>
          </a:p>
        </p:txBody>
      </p:sp>
      <p:sp>
        <p:nvSpPr>
          <p:cNvPr id="349" name="Shape 349"/>
          <p:cNvSpPr/>
          <p:nvPr/>
        </p:nvSpPr>
        <p:spPr>
          <a:xfrm>
            <a:off x="4489350" y="3158100"/>
            <a:ext cx="1275599" cy="233399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〈first(z),q〉</a:t>
            </a:r>
          </a:p>
        </p:txBody>
      </p:sp>
      <p:sp>
        <p:nvSpPr>
          <p:cNvPr id="350" name="Shape 350"/>
          <p:cNvSpPr txBox="1"/>
          <p:nvPr/>
        </p:nvSpPr>
        <p:spPr>
          <a:xfrm>
            <a:off x="377825" y="1118150"/>
            <a:ext cx="6254100" cy="36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We say a string a is legal if </a:t>
            </a:r>
          </a:p>
        </p:txBody>
      </p:sp>
      <p:pic>
        <p:nvPicPr>
          <p:cNvPr id="351" name="Shape 3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2725" y="967550"/>
            <a:ext cx="3532025" cy="388225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Shape 35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98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26417825"/>
      </p:ext>
    </p:extLst>
  </p:cSld>
  <p:clrMapOvr>
    <a:masterClrMapping/>
  </p:clrMapOvr>
  <p:transition spd="slow">
    <p:cut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If direction ⇐</a:t>
            </a:r>
          </a:p>
        </p:txBody>
      </p:sp>
      <p:sp>
        <p:nvSpPr>
          <p:cNvPr id="358" name="Shape 35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l" rtl="0">
              <a:spcBef>
                <a:spcPts val="0"/>
              </a:spcBef>
              <a:buNone/>
            </a:pPr>
            <a:r>
              <a:rPr lang="en"/>
              <a:t>z=〈x,w〉				z’=〈x’,w’〉					z’’=〈x’’,w’’〉</a:t>
            </a:r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f(f(z,z'), z")                          =                              f(z,f(z', z"))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if x ≠ x’      f(z,z’) =〈t,t1〉                                                    f(&lt;x,w&gt;,&lt;x’,w&gt;)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if x ≠ x’’     f(&lt;x,w&gt;,&lt;x’,w&gt;)                                                    f(&lt;x,w&gt;,&lt;x’,w&gt;)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if x’ ≠ x’’     f(&lt;x,w&gt;,&lt;x’,w&gt;)							         f(z,z’) =〈t,t1〉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/>
          </a:p>
        </p:txBody>
      </p:sp>
      <p:sp>
        <p:nvSpPr>
          <p:cNvPr id="359" name="Shape 35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99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05233433"/>
      </p:ext>
    </p:extLst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5739</Words>
  <Application>Microsoft Office PowerPoint</Application>
  <PresentationFormat>On-screen Show (16:9)</PresentationFormat>
  <Paragraphs>887</Paragraphs>
  <Slides>106</Slides>
  <Notes>106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106</vt:i4>
      </vt:variant>
    </vt:vector>
  </HeadingPairs>
  <TitlesOfParts>
    <vt:vector size="109" baseType="lpstr">
      <vt:lpstr>Arial</vt:lpstr>
      <vt:lpstr>Impact</vt:lpstr>
      <vt:lpstr>simple-light-2</vt:lpstr>
      <vt:lpstr>One Way Functions </vt:lpstr>
      <vt:lpstr>Agenda</vt:lpstr>
      <vt:lpstr>One Way Function (OWF)? </vt:lpstr>
      <vt:lpstr>What is Honesty?</vt:lpstr>
      <vt:lpstr>Why Honesty</vt:lpstr>
      <vt:lpstr>Polynomial Invertibility</vt:lpstr>
      <vt:lpstr>Last Definition... </vt:lpstr>
      <vt:lpstr>Now what?</vt:lpstr>
      <vt:lpstr>Theorem 2.5</vt:lpstr>
      <vt:lpstr>Things to prove: </vt:lpstr>
      <vt:lpstr>1(a) if: P ≠ NP ⇒ One Way Function Exists  </vt:lpstr>
      <vt:lpstr>1(a) if: P ≠ NP ⇒ One Way Function Exists ...   </vt:lpstr>
      <vt:lpstr>1(a) if: P≠NP ⇒ One Way Function Exists ...  </vt:lpstr>
      <vt:lpstr>1(a) if: P≠NP ⇒ One Way Function Exists ...   </vt:lpstr>
      <vt:lpstr>1(a) if: P≠NP ⇒ One Way Function Exists ...    </vt:lpstr>
      <vt:lpstr>1(a) if: P≠NP ⇒ One Way Function Exists ...  </vt:lpstr>
      <vt:lpstr>1(a) if: P≠NP ⇒ One Way Function Exists ...  </vt:lpstr>
      <vt:lpstr>1(a) if: P≠NP ⇒ One Way Function Exists ...  </vt:lpstr>
      <vt:lpstr>1(a) if: P≠NP ⇒ One Way Function Exists ...  </vt:lpstr>
      <vt:lpstr>1(a) if: P≠NP ⇒ One Way Function Exists ...  </vt:lpstr>
      <vt:lpstr>1(a) if: P≠NP ⇒ One Way Function Exists ...  </vt:lpstr>
      <vt:lpstr>1(a) if: P≠NP ⇒ One Way Function Exists ...  </vt:lpstr>
      <vt:lpstr>What actually happened? </vt:lpstr>
      <vt:lpstr>Where are we so far?</vt:lpstr>
      <vt:lpstr>1(b) only if: One Way Function Exists ⇒ P≠NP</vt:lpstr>
      <vt:lpstr>1(b) only if: One Way Function Exists ⇒ P≠NP </vt:lpstr>
      <vt:lpstr>1(b) only if: One Way Function Exists ⇒ P≠NP </vt:lpstr>
      <vt:lpstr>1(b) only if: One Way Function Exists ⇒ P≠NP  </vt:lpstr>
      <vt:lpstr>1(b) only if: One Way Function Exists ⇒ P≠NP</vt:lpstr>
      <vt:lpstr>1(b) only if: One Way Function Exists ⇒ P≠NP </vt:lpstr>
      <vt:lpstr>Recap</vt:lpstr>
      <vt:lpstr>Where are we so far?</vt:lpstr>
      <vt:lpstr>What is UP?</vt:lpstr>
      <vt:lpstr>2(a) if: P ≠ UP ⇒ one-to-one one way functions exist  </vt:lpstr>
      <vt:lpstr>Where are we now?</vt:lpstr>
      <vt:lpstr>2(b): only if : 1-to-1 one way functions exist ⇒ P ≠ UP  </vt:lpstr>
      <vt:lpstr>Big Picture!! </vt:lpstr>
      <vt:lpstr>One way Functions Chapter 2.2 Hem-ogi</vt:lpstr>
      <vt:lpstr>Reminder</vt:lpstr>
      <vt:lpstr>Note</vt:lpstr>
      <vt:lpstr>Definition 2.6: Bounded-Ambiguity Functions</vt:lpstr>
      <vt:lpstr>Big picture</vt:lpstr>
      <vt:lpstr>Theorem 2.7</vt:lpstr>
      <vt:lpstr>Proof</vt:lpstr>
      <vt:lpstr>Definition 2.8</vt:lpstr>
      <vt:lpstr>Recall</vt:lpstr>
      <vt:lpstr>Fact 2.8</vt:lpstr>
      <vt:lpstr>Proving the “if” direction</vt:lpstr>
      <vt:lpstr>Proving the “if” direction</vt:lpstr>
      <vt:lpstr>Induction</vt:lpstr>
      <vt:lpstr>Proving P = UP ⇒ P = UP≤k'+1  (Assuming P = UP ⇒ P = UP≤k'  ) </vt:lpstr>
      <vt:lpstr>K’+1 or K’, that is the question</vt:lpstr>
      <vt:lpstr>Proving D in UP≤k' </vt:lpstr>
      <vt:lpstr>Prove</vt:lpstr>
      <vt:lpstr>PowerPoint Presentation</vt:lpstr>
      <vt:lpstr>Two-argument (denoted 2-ary) one-way functions </vt:lpstr>
      <vt:lpstr>Strong Total Commutative Associative  ⇔ One-Way Functions Exist </vt:lpstr>
      <vt:lpstr> 2-ary function honesty</vt:lpstr>
      <vt:lpstr>2-ary function invertible</vt:lpstr>
      <vt:lpstr>2-ary one-way function</vt:lpstr>
      <vt:lpstr>2-ary function s-honesty</vt:lpstr>
      <vt:lpstr>2-ary function invertible</vt:lpstr>
      <vt:lpstr>2-ary function strongly noninvertible</vt:lpstr>
      <vt:lpstr>2-ary function associative and commutative</vt:lpstr>
      <vt:lpstr>Proposition 2.17</vt:lpstr>
      <vt:lpstr>(2) ⇒ (1)</vt:lpstr>
      <vt:lpstr>(1) ⇒ (2)</vt:lpstr>
      <vt:lpstr>PowerPoint Presentation</vt:lpstr>
      <vt:lpstr>Two-argument (denoted 2-ary) one-way functions </vt:lpstr>
      <vt:lpstr>Strong Total Commutative Associative  ⇔ One-Way Functions Exist </vt:lpstr>
      <vt:lpstr> 2-ary function honesty</vt:lpstr>
      <vt:lpstr>2-ary function invertible</vt:lpstr>
      <vt:lpstr>2-ary one-way function</vt:lpstr>
      <vt:lpstr>2-ary function s-honesty</vt:lpstr>
      <vt:lpstr>2-ary function strong noninvertibility</vt:lpstr>
      <vt:lpstr>2-ary function strongly noninvertible</vt:lpstr>
      <vt:lpstr>2-ary function associative and commutative</vt:lpstr>
      <vt:lpstr>Proposition 2.17</vt:lpstr>
      <vt:lpstr>(2) ⇒ (1)</vt:lpstr>
      <vt:lpstr>(1) ⇒ (2)</vt:lpstr>
      <vt:lpstr>Strong Total Commutative Associative  ⇔ One-Way Functions Exist </vt:lpstr>
      <vt:lpstr>Only if direction ⇒           EASY                  </vt:lpstr>
      <vt:lpstr>If direction ⇐</vt:lpstr>
      <vt:lpstr>If direction ⇐</vt:lpstr>
      <vt:lpstr>If direction ⇐</vt:lpstr>
      <vt:lpstr>If direction ⇐</vt:lpstr>
      <vt:lpstr>If direction ⇐</vt:lpstr>
      <vt:lpstr>If direction ⇐</vt:lpstr>
      <vt:lpstr>If direction ⇐</vt:lpstr>
      <vt:lpstr>If direction ⇐</vt:lpstr>
      <vt:lpstr>If direction ⇐</vt:lpstr>
      <vt:lpstr>If direction ⇐ </vt:lpstr>
      <vt:lpstr>If direction ⇐ </vt:lpstr>
      <vt:lpstr>If direction ⇐ </vt:lpstr>
      <vt:lpstr>If direction ⇐ </vt:lpstr>
      <vt:lpstr>If direction ⇐ </vt:lpstr>
      <vt:lpstr>If direction ⇐</vt:lpstr>
      <vt:lpstr>If direction ⇐</vt:lpstr>
      <vt:lpstr>If direction ⇐</vt:lpstr>
      <vt:lpstr>If direction ⇐</vt:lpstr>
      <vt:lpstr>If direction ⇐</vt:lpstr>
      <vt:lpstr>If direction ⇐</vt:lpstr>
      <vt:lpstr>If direction ⇐</vt:lpstr>
      <vt:lpstr>If direction ⇐</vt:lpstr>
      <vt:lpstr>If direction ⇐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 Way Functions </dc:title>
  <dc:creator>Ethan Johnson</dc:creator>
  <cp:lastModifiedBy>Ethan Johnson</cp:lastModifiedBy>
  <cp:revision>1</cp:revision>
  <dcterms:modified xsi:type="dcterms:W3CDTF">2015-11-18T23:13:48Z</dcterms:modified>
</cp:coreProperties>
</file>