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31" Type="http://schemas.openxmlformats.org/officeDocument/2006/relationships/slide" Target="slides/slide27.xml"/><Relationship Id="rId75" Type="http://schemas.openxmlformats.org/officeDocument/2006/relationships/slide" Target="slides/slide71.xml"/><Relationship Id="rId30" Type="http://schemas.openxmlformats.org/officeDocument/2006/relationships/slide" Target="slides/slide26.xml"/><Relationship Id="rId74" Type="http://schemas.openxmlformats.org/officeDocument/2006/relationships/slide" Target="slides/slide70.xml"/><Relationship Id="rId33" Type="http://schemas.openxmlformats.org/officeDocument/2006/relationships/slide" Target="slides/slide29.xml"/><Relationship Id="rId77" Type="http://schemas.openxmlformats.org/officeDocument/2006/relationships/slide" Target="slides/slide73.xml"/><Relationship Id="rId32" Type="http://schemas.openxmlformats.org/officeDocument/2006/relationships/slide" Target="slides/slide28.xml"/><Relationship Id="rId76" Type="http://schemas.openxmlformats.org/officeDocument/2006/relationships/slide" Target="slides/slide72.xml"/><Relationship Id="rId35" Type="http://schemas.openxmlformats.org/officeDocument/2006/relationships/slide" Target="slides/slide31.xml"/><Relationship Id="rId79" Type="http://schemas.openxmlformats.org/officeDocument/2006/relationships/slide" Target="slides/slide75.xml"/><Relationship Id="rId34" Type="http://schemas.openxmlformats.org/officeDocument/2006/relationships/slide" Target="slides/slide30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slide" Target="slides/slide6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6" name="Shape 4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3" name="Shape 4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4" name="Shape 4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2" name="Shape 4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9" name="Shape 4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59" name="Shape 4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74" name="Shape 4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84" name="Shape 4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6" name="Shape 4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2" name="Shape 5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8" name="Shape 5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4" name="Shape 5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0" name="Shape 5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6" name="Shape 5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32" name="Shape 5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38" name="Shape 5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4" name="Shape 5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0" name="Shape 5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6" name="Shape 5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2" name="Shape 5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7" name="Shape 5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3" name="Shape 5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9" name="Shape 5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5" name="Shape 5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1" name="Shape 5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7" name="Shape 5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3" name="Shape 6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9" name="Shape 6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5" name="Shape 6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1" name="Shape 6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7" name="Shape 6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3" name="Shape 6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9" name="Shape 6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5" name="Shape 6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1" name="Shape 6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7" name="Shape 6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3" name="Shape 6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9" name="Shape 6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5" name="Shape 6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2.png"/><Relationship Id="rId4" Type="http://schemas.openxmlformats.org/officeDocument/2006/relationships/image" Target="../media/image0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2.png"/><Relationship Id="rId4" Type="http://schemas.openxmlformats.org/officeDocument/2006/relationships/image" Target="../media/image04.png"/><Relationship Id="rId5" Type="http://schemas.openxmlformats.org/officeDocument/2006/relationships/image" Target="../media/image05.png"/><Relationship Id="rId6" Type="http://schemas.openxmlformats.org/officeDocument/2006/relationships/image" Target="../media/image06.png"/><Relationship Id="rId7" Type="http://schemas.openxmlformats.org/officeDocument/2006/relationships/image" Target="../media/image0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2.png"/><Relationship Id="rId4" Type="http://schemas.openxmlformats.org/officeDocument/2006/relationships/image" Target="../media/image07.jpg"/><Relationship Id="rId5" Type="http://schemas.openxmlformats.org/officeDocument/2006/relationships/image" Target="../media/image0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2.png"/><Relationship Id="rId4" Type="http://schemas.openxmlformats.org/officeDocument/2006/relationships/image" Target="../media/image11.jpg"/><Relationship Id="rId5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26.jpg"/><Relationship Id="rId6" Type="http://schemas.openxmlformats.org/officeDocument/2006/relationships/image" Target="../media/image2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png"/><Relationship Id="rId4" Type="http://schemas.openxmlformats.org/officeDocument/2006/relationships/image" Target="../media/image6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png"/><Relationship Id="rId4" Type="http://schemas.openxmlformats.org/officeDocument/2006/relationships/image" Target="../media/image4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1.png"/><Relationship Id="rId4" Type="http://schemas.openxmlformats.org/officeDocument/2006/relationships/image" Target="../media/image33.png"/><Relationship Id="rId5" Type="http://schemas.openxmlformats.org/officeDocument/2006/relationships/image" Target="../media/image26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2.png"/><Relationship Id="rId4" Type="http://schemas.openxmlformats.org/officeDocument/2006/relationships/image" Target="../media/image37.png"/><Relationship Id="rId5" Type="http://schemas.openxmlformats.org/officeDocument/2006/relationships/image" Target="../media/image3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5.png"/><Relationship Id="rId4" Type="http://schemas.openxmlformats.org/officeDocument/2006/relationships/image" Target="../media/image44.png"/><Relationship Id="rId5" Type="http://schemas.openxmlformats.org/officeDocument/2006/relationships/image" Target="../media/image30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9" Type="http://schemas.openxmlformats.org/officeDocument/2006/relationships/image" Target="../media/image63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3.png"/><Relationship Id="rId8" Type="http://schemas.openxmlformats.org/officeDocument/2006/relationships/image" Target="../media/image4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4.png"/><Relationship Id="rId4" Type="http://schemas.openxmlformats.org/officeDocument/2006/relationships/image" Target="../media/image4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7.png"/><Relationship Id="rId4" Type="http://schemas.openxmlformats.org/officeDocument/2006/relationships/image" Target="../media/image52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4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0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7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Relationship Id="rId4" Type="http://schemas.openxmlformats.org/officeDocument/2006/relationships/image" Target="../media/image00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9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8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61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6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The Tournament Divide and Conquer Technique</a:t>
            </a:r>
          </a:p>
        </p:txBody>
      </p:sp>
      <p:sp>
        <p:nvSpPr>
          <p:cNvPr id="54" name="Shape 54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Daniel Rubery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Georgiy Platonov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Mohammad Rafayet Ali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Xiong Zhang</a:t>
            </a:r>
          </a:p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Proof of Theorem 3.1: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311700" y="1152475"/>
            <a:ext cx="8520599" cy="367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 algn="just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Char char="●"/>
            </a:pPr>
            <a:r>
              <a:rPr lang="en">
                <a:solidFill>
                  <a:srgbClr val="666666"/>
                </a:solidFill>
              </a:rPr>
              <a:t>In a k-tournament, each player plays exactly k - 1 games.</a:t>
            </a:r>
          </a:p>
          <a:p>
            <a:pPr indent="-228600" lvl="0" marL="457200" rtl="0" algn="just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Char char="●"/>
            </a:pPr>
            <a:r>
              <a:rPr lang="en">
                <a:solidFill>
                  <a:srgbClr val="666666"/>
                </a:solidFill>
              </a:rPr>
              <a:t>There must be at least one player who lost to at least ⌈(k - 1)/2⌉ other players. </a:t>
            </a:r>
          </a:p>
          <a:p>
            <a:pPr indent="-228600" lvl="0" marL="457200" rtl="0" algn="just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Char char="●"/>
            </a:pPr>
            <a:r>
              <a:rPr lang="en">
                <a:solidFill>
                  <a:srgbClr val="666666"/>
                </a:solidFill>
              </a:rPr>
              <a:t>Add this player to H.</a:t>
            </a:r>
          </a:p>
          <a:p>
            <a:pPr indent="-228600" lvl="0" marL="457200" rtl="0" algn="just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Char char="●"/>
            </a:pPr>
            <a:r>
              <a:rPr lang="en">
                <a:solidFill>
                  <a:srgbClr val="666666"/>
                </a:solidFill>
              </a:rPr>
              <a:t>Remove the nodes corresponding to that player and to all the players who defeated him from the graph. The resulting graph has at most ⌈k/2⌉ - 1 vertices.</a:t>
            </a:r>
          </a:p>
          <a:p>
            <a:pPr indent="-228600" lvl="0" marL="457200" rtl="0" algn="just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Char char="●"/>
            </a:pPr>
            <a:r>
              <a:rPr lang="en">
                <a:solidFill>
                  <a:srgbClr val="666666"/>
                </a:solidFill>
              </a:rPr>
              <a:t>Apply the same procedure to the new graph.</a:t>
            </a:r>
          </a:p>
          <a:p>
            <a:pPr indent="-228600" lvl="0" marL="457200" rtl="0" algn="just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Char char="●"/>
            </a:pPr>
            <a:r>
              <a:rPr lang="en">
                <a:solidFill>
                  <a:srgbClr val="666666"/>
                </a:solidFill>
              </a:rPr>
              <a:t>Since at each step we decrease the size of graph by factor of 2 (at least), we end up with at most ⌊log (k + 1)⌋ steps, so |H| ≤ ⌊log (k + 1)⌋.</a:t>
            </a:r>
          </a:p>
        </p:txBody>
      </p:sp>
      <p:sp>
        <p:nvSpPr>
          <p:cNvPr id="193" name="Shape 19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Definitions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666666"/>
              </a:buClr>
            </a:pPr>
            <a:r>
              <a:rPr lang="en">
                <a:solidFill>
                  <a:srgbClr val="666666"/>
                </a:solidFill>
              </a:rPr>
              <a:t>P-sel</a:t>
            </a:r>
          </a:p>
          <a:p>
            <a:pPr indent="-228600" lvl="1" marL="914400" rtl="0">
              <a:spcBef>
                <a:spcPts val="0"/>
              </a:spcBef>
              <a:buClr>
                <a:srgbClr val="666666"/>
              </a:buClr>
            </a:pPr>
            <a:r>
              <a:rPr lang="en">
                <a:solidFill>
                  <a:srgbClr val="666666"/>
                </a:solidFill>
              </a:rPr>
              <a:t>A language L is P-selective if there is a polynomial-time function f such that:</a:t>
            </a:r>
          </a:p>
          <a:p>
            <a:pPr indent="-228600" lvl="1" marL="914400" rtl="0">
              <a:spcBef>
                <a:spcPts val="0"/>
              </a:spcBef>
              <a:buClr>
                <a:srgbClr val="666666"/>
              </a:buClr>
            </a:pPr>
            <a:r>
              <a:rPr lang="en">
                <a:solidFill>
                  <a:srgbClr val="666666"/>
                </a:solidFill>
              </a:rPr>
              <a:t>f(x,y) is either x or y</a:t>
            </a:r>
          </a:p>
          <a:p>
            <a:pPr indent="-228600" lvl="1" marL="914400" rtl="0">
              <a:spcBef>
                <a:spcPts val="0"/>
              </a:spcBef>
              <a:buClr>
                <a:srgbClr val="666666"/>
              </a:buClr>
            </a:pPr>
            <a:r>
              <a:rPr lang="en">
                <a:solidFill>
                  <a:srgbClr val="666666"/>
                </a:solidFill>
              </a:rPr>
              <a:t>If x∈L or y∈L, f(x,y)∈L</a:t>
            </a:r>
          </a:p>
          <a:p>
            <a:pPr indent="-228600" lvl="1" marL="914400" rtl="0">
              <a:spcBef>
                <a:spcPts val="0"/>
              </a:spcBef>
              <a:buClr>
                <a:srgbClr val="666666"/>
              </a:buClr>
            </a:pPr>
            <a:r>
              <a:rPr lang="en">
                <a:solidFill>
                  <a:srgbClr val="666666"/>
                </a:solidFill>
              </a:rPr>
              <a:t>Notice that f(x,y) can do anything if x and y are not in L, so in some sense, f(x,y) selects which string is “more likely” to be in L</a:t>
            </a:r>
          </a:p>
          <a:p>
            <a:pPr indent="-228600" lvl="0" marL="457200" rtl="0">
              <a:spcBef>
                <a:spcPts val="0"/>
              </a:spcBef>
              <a:buClr>
                <a:srgbClr val="666666"/>
              </a:buClr>
            </a:pPr>
            <a:r>
              <a:rPr lang="en">
                <a:solidFill>
                  <a:srgbClr val="666666"/>
                </a:solidFill>
              </a:rPr>
              <a:t>Example:</a:t>
            </a:r>
          </a:p>
          <a:p>
            <a:pPr indent="-228600" lvl="1" marL="914400" rtl="0">
              <a:spcBef>
                <a:spcPts val="0"/>
              </a:spcBef>
              <a:buClr>
                <a:srgbClr val="666666"/>
              </a:buClr>
            </a:pPr>
            <a:r>
              <a:rPr lang="en">
                <a:solidFill>
                  <a:srgbClr val="666666"/>
                </a:solidFill>
              </a:rPr>
              <a:t>For a fixed real number r, {&lt;a,b&gt; | a/b &lt; r}</a:t>
            </a:r>
          </a:p>
        </p:txBody>
      </p:sp>
      <p:sp>
        <p:nvSpPr>
          <p:cNvPr id="200" name="Shape 20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Definitions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P/poly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Can be thought of as having “small circuits” that decide each length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Easier to think of it as polynomial amount of advice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More generally, for a class of languages C and class of functions F, let C/F denote the class of languages L such that: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There exists a language A∈C, and h(n) such that |h(n)|∈F, and L = {x | &lt;x,h(|x|)&gt;∈A}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So P/poly is equivalently:</a:t>
            </a:r>
          </a:p>
          <a:p>
            <a:pPr indent="-228600" lvl="2" marL="1371600">
              <a:spcBef>
                <a:spcPts val="0"/>
              </a:spcBef>
            </a:pPr>
            <a:r>
              <a:rPr lang="en"/>
              <a:t>There is a language A∈P and h(n) of polynomial length such that x∈L iff &lt;x,h(|x|)&gt;∈A</a:t>
            </a:r>
          </a:p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Connection Between Tournaments and P-sel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If L is P-selective, let f be a P-selector for 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Then for a given length n, f gives a tournament on L</a:t>
            </a:r>
            <a:r>
              <a:rPr baseline="30000" lang="en"/>
              <a:t>=n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We have an edge from a to b if f(a,b) = b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Note: This requires f(a,b) = f(b,a)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Then Theorem 3.1 gives a set H with at most log(2</a:t>
            </a:r>
            <a:r>
              <a:rPr baseline="30000" lang="en"/>
              <a:t>n</a:t>
            </a:r>
            <a:r>
              <a:rPr lang="en"/>
              <a:t>+1) ≤ n+1 strings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Every string in L</a:t>
            </a:r>
            <a:r>
              <a:rPr baseline="30000" lang="en"/>
              <a:t>=n</a:t>
            </a:r>
            <a:r>
              <a:rPr lang="en"/>
              <a:t> is either in H, or beats a string in H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Furthermore, any string in H or that beats a string in H is in L</a:t>
            </a:r>
            <a:r>
              <a:rPr baseline="30000" lang="en"/>
              <a:t>=n</a:t>
            </a:r>
          </a:p>
        </p:txBody>
      </p:sp>
      <p:sp>
        <p:nvSpPr>
          <p:cNvPr id="214" name="Shape 2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P-sel ⊆ P/poly</a:t>
            </a: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Recall our definitions. To show a language L is in P/poly, we need a function g  and a language A</a:t>
            </a:r>
            <a:r>
              <a:rPr lang="en" sz="1400"/>
              <a:t>∊</a:t>
            </a:r>
            <a:r>
              <a:rPr lang="en"/>
              <a:t>P such that: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x∊L iff &lt;x,g(|x|)&gt;∊A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So let g(n) encode the, at most, n+1 strings in H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|g(n)| is polynomial in 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Then A is accepted by the following deterministic Turing machine: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On input &lt;x,y&gt; do the following: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For each h in y, accept if x=h or f(x,h)=x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If we fail all the above, reject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Then x∊L iff &lt;x,g(|x|)&gt;∊A, so L is in P/poly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 fact, since g(n) has at most n+1 strings of length n, it has quadratic length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So we can strengthen this result to P-sel ⊆ P/quadratic</a:t>
            </a:r>
          </a:p>
        </p:txBody>
      </p:sp>
      <p:sp>
        <p:nvSpPr>
          <p:cNvPr id="221" name="Shape 22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22524" cy="485017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60649" cy="4927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73067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48899" cy="492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90200" cy="488822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K-tournaments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Consider the set of k people playing a game with the following properties: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AutoNum type="arabicParenR"/>
            </a:pPr>
            <a:r>
              <a:rPr lang="en">
                <a:solidFill>
                  <a:srgbClr val="434343"/>
                </a:solidFill>
              </a:rPr>
              <a:t>Game consists of multiple matches, with only two players in each match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AutoNum type="arabicParenR"/>
            </a:pPr>
            <a:r>
              <a:rPr lang="en">
                <a:solidFill>
                  <a:srgbClr val="434343"/>
                </a:solidFill>
              </a:rPr>
              <a:t>Each player play against each other exactly once.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AutoNum type="arabicParenR"/>
            </a:pPr>
            <a:r>
              <a:rPr lang="en">
                <a:solidFill>
                  <a:srgbClr val="434343"/>
                </a:solidFill>
              </a:rPr>
              <a:t>Every match has a winner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Such a setting can be represented by a directed graph.</a:t>
            </a:r>
          </a:p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90550" cy="4775924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72400" cy="493447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Theorem 3.10 </a:t>
            </a:r>
          </a:p>
        </p:txBody>
      </p:sp>
      <p:pic>
        <p:nvPicPr>
          <p:cNvPr id="269" name="Shape 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1625" y="488475"/>
            <a:ext cx="27813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does it mean?</a:t>
            </a:r>
          </a:p>
        </p:txBody>
      </p:sp>
      <p:pic>
        <p:nvPicPr>
          <p:cNvPr id="271" name="Shape 2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4725" y="1081825"/>
            <a:ext cx="2150225" cy="1363849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Theorem 3.10 </a:t>
            </a:r>
          </a:p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What does it mean?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  <p:pic>
        <p:nvPicPr>
          <p:cNvPr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1625" y="488475"/>
            <a:ext cx="2781300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9500" y="3706200"/>
            <a:ext cx="562225" cy="53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075" y="1576837"/>
            <a:ext cx="5048250" cy="3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/>
          <p:nvPr/>
        </p:nvSpPr>
        <p:spPr>
          <a:xfrm>
            <a:off x="445200" y="3780525"/>
            <a:ext cx="8487899" cy="6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How to prove this?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	</a:t>
            </a:r>
            <a:r>
              <a:rPr b="1" lang="en" sz="1800">
                <a:solidFill>
                  <a:schemeClr val="dk2"/>
                </a:solidFill>
              </a:rPr>
              <a:t>Hint Hint:</a:t>
            </a:r>
            <a:r>
              <a:rPr lang="en" sz="1800">
                <a:solidFill>
                  <a:schemeClr val="dk2"/>
                </a:solidFill>
              </a:rPr>
              <a:t> We’ll use Theorem 3.9 (if G is a k-tournament, we can find a “core” node which has a relatively short distance (&lt;=2) to any other nodes)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84" name="Shape 2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1025" y="2609399"/>
            <a:ext cx="7550824" cy="87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0699" y="1880949"/>
            <a:ext cx="7829550" cy="798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Theorem 3.10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311700" y="1152475"/>
            <a:ext cx="8520599" cy="372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/>
              <a:t>What we have</a:t>
            </a:r>
            <a:r>
              <a:rPr lang="en"/>
              <a:t>: a selector function f for set L</a:t>
            </a:r>
          </a:p>
          <a:p>
            <a:pPr rtl="0">
              <a:spcBef>
                <a:spcPts val="0"/>
              </a:spcBef>
              <a:buNone/>
            </a:pPr>
            <a:r>
              <a:rPr lang="en" u="sng"/>
              <a:t>What we want</a:t>
            </a:r>
            <a:r>
              <a:rPr lang="en"/>
              <a:t>: a linear advice function and an “interpreter” set A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Consider this advice function g: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This is great, now we have a linear advice (=n+1) and it seems to be useful, but how to construct the set A (the interpreter) based on the advice function?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92" name="Shape 2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1625" y="488475"/>
            <a:ext cx="2781300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8548" y="3036423"/>
            <a:ext cx="690351" cy="71994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95" name="Shape 2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4097" y="2767722"/>
            <a:ext cx="6089943" cy="129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Theorem 3.10 </a:t>
            </a:r>
          </a:p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The interpreter is defined as: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So if x is in L, by construction of the advice function we know &lt;x, g(|x|)&gt; is in A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What if x is not in L?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02" name="Shape 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1625" y="488475"/>
            <a:ext cx="2781300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1664" y="3078350"/>
            <a:ext cx="867335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Shape 30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305" name="Shape 3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7875" y="1786700"/>
            <a:ext cx="5048250" cy="7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Shape 3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1975" y="3220850"/>
            <a:ext cx="619099" cy="62452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Shape 3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312" name="Shape 3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675" y="495798"/>
            <a:ext cx="7174900" cy="40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This is the end of lecture 1.</a:t>
            </a:r>
          </a:p>
        </p:txBody>
      </p:sp>
      <p:grpSp>
        <p:nvGrpSpPr>
          <p:cNvPr id="318" name="Shape 318"/>
          <p:cNvGrpSpPr/>
          <p:nvPr/>
        </p:nvGrpSpPr>
        <p:grpSpPr>
          <a:xfrm>
            <a:off x="3422634" y="3082672"/>
            <a:ext cx="2298724" cy="654124"/>
            <a:chOff x="2801622" y="3712397"/>
            <a:chExt cx="2298724" cy="654124"/>
          </a:xfrm>
        </p:grpSpPr>
        <p:pic>
          <p:nvPicPr>
            <p:cNvPr id="319" name="Shape 3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01622" y="3712397"/>
              <a:ext cx="664024" cy="6541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Shape 3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618972" y="3712397"/>
              <a:ext cx="664024" cy="6541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" name="Shape 3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36322" y="3712397"/>
              <a:ext cx="664024" cy="6541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2" name="Shape 32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/>
              <a:t>The Tournament Divide and Conquer Technique</a:t>
            </a:r>
          </a:p>
        </p:txBody>
      </p:sp>
      <p:sp>
        <p:nvSpPr>
          <p:cNvPr id="328" name="Shape 328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Daniel Rubery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Georgiy Platonov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Mohammad Rafayet Ali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Xiong Zhang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/>
              <a:t>Attention</a:t>
            </a:r>
          </a:p>
        </p:txBody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We’ll have an in-class quiz at the end of this lecture.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In the quiz you need to show some understanding to the material covered today.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During the quiz you </a:t>
            </a:r>
            <a:r>
              <a:rPr b="1" lang="en">
                <a:solidFill>
                  <a:schemeClr val="dk1"/>
                </a:solidFill>
              </a:rPr>
              <a:t>can’t</a:t>
            </a:r>
            <a:r>
              <a:rPr lang="en">
                <a:solidFill>
                  <a:schemeClr val="dk1"/>
                </a:solidFill>
              </a:rPr>
              <a:t> use today’s slides, but you </a:t>
            </a:r>
            <a:r>
              <a:rPr b="1" lang="en">
                <a:solidFill>
                  <a:schemeClr val="dk1"/>
                </a:solidFill>
              </a:rPr>
              <a:t>can</a:t>
            </a:r>
            <a:r>
              <a:rPr lang="en">
                <a:solidFill>
                  <a:schemeClr val="dk1"/>
                </a:solidFill>
              </a:rPr>
              <a:t> take a sheet of note during the lecture (if you didn’t do it before) and use it in the quiz.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36" name="Shape 3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75" y="2945462"/>
            <a:ext cx="2559450" cy="1623424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 txBox="1"/>
          <p:nvPr/>
        </p:nvSpPr>
        <p:spPr>
          <a:xfrm>
            <a:off x="3276225" y="3414935"/>
            <a:ext cx="2826299" cy="800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Be prepared!</a:t>
            </a:r>
          </a:p>
        </p:txBody>
      </p:sp>
      <p:pic>
        <p:nvPicPr>
          <p:cNvPr id="338" name="Shape 3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3853" y="2767303"/>
            <a:ext cx="1422325" cy="1841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76900" y="41185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Example: 4-tournament</a:t>
            </a:r>
          </a:p>
        </p:txBody>
      </p:sp>
      <p:sp>
        <p:nvSpPr>
          <p:cNvPr id="68" name="Shape 68"/>
          <p:cNvSpPr/>
          <p:nvPr/>
        </p:nvSpPr>
        <p:spPr>
          <a:xfrm>
            <a:off x="4456187" y="1290650"/>
            <a:ext cx="153900" cy="140999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6290612" y="2885200"/>
            <a:ext cx="153900" cy="140999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2614362" y="2885200"/>
            <a:ext cx="153900" cy="140999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4456137" y="4500350"/>
            <a:ext cx="153900" cy="140999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72" name="Shape 72"/>
          <p:cNvCxnSpPr>
            <a:stCxn id="68" idx="6"/>
            <a:endCxn id="69" idx="1"/>
          </p:cNvCxnSpPr>
          <p:nvPr/>
        </p:nvCxnSpPr>
        <p:spPr>
          <a:xfrm>
            <a:off x="4610087" y="1361149"/>
            <a:ext cx="1703100" cy="1544699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73" name="Shape 73"/>
          <p:cNvCxnSpPr>
            <a:stCxn id="68" idx="4"/>
            <a:endCxn id="71" idx="0"/>
          </p:cNvCxnSpPr>
          <p:nvPr/>
        </p:nvCxnSpPr>
        <p:spPr>
          <a:xfrm>
            <a:off x="4533137" y="1431649"/>
            <a:ext cx="0" cy="3068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74" name="Shape 74"/>
          <p:cNvCxnSpPr>
            <a:stCxn id="70" idx="7"/>
            <a:endCxn id="68" idx="2"/>
          </p:cNvCxnSpPr>
          <p:nvPr/>
        </p:nvCxnSpPr>
        <p:spPr>
          <a:xfrm flipH="1" rot="10800000">
            <a:off x="2745724" y="1361148"/>
            <a:ext cx="1710600" cy="154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75" name="Shape 75"/>
          <p:cNvCxnSpPr>
            <a:stCxn id="69" idx="3"/>
            <a:endCxn id="71" idx="6"/>
          </p:cNvCxnSpPr>
          <p:nvPr/>
        </p:nvCxnSpPr>
        <p:spPr>
          <a:xfrm flipH="1">
            <a:off x="4610050" y="3005551"/>
            <a:ext cx="1703100" cy="1565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76" name="Shape 76"/>
          <p:cNvCxnSpPr>
            <a:stCxn id="69" idx="2"/>
            <a:endCxn id="70" idx="6"/>
          </p:cNvCxnSpPr>
          <p:nvPr/>
        </p:nvCxnSpPr>
        <p:spPr>
          <a:xfrm rot="10800000">
            <a:off x="2768312" y="2955699"/>
            <a:ext cx="3522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77" name="Shape 77"/>
          <p:cNvCxnSpPr>
            <a:stCxn id="70" idx="5"/>
            <a:endCxn id="71" idx="2"/>
          </p:cNvCxnSpPr>
          <p:nvPr/>
        </p:nvCxnSpPr>
        <p:spPr>
          <a:xfrm>
            <a:off x="2745724" y="3005551"/>
            <a:ext cx="1710300" cy="1565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78" name="Shape 7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Recap</a:t>
            </a:r>
          </a:p>
        </p:txBody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At the end of last lecture we proved Theorem 3.10: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346" name="Shape 3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5175" y="1721300"/>
            <a:ext cx="2173650" cy="37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Shape 3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799" y="2371874"/>
            <a:ext cx="7829550" cy="79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Shape 3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4685" y="335072"/>
            <a:ext cx="804587" cy="79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Shape 3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0360" y="335072"/>
            <a:ext cx="804587" cy="79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Shape 3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6035" y="335072"/>
            <a:ext cx="804587" cy="792599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Shape 35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352" name="Shape 3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1700" y="3243325"/>
            <a:ext cx="7760650" cy="834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And remember we constructed an elegant advice function: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The length of the advice string here is n + 1, but is it optimal? Or can we have even shorter advice strings, like in the length n ?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358" name="Shape 3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7523" y="1653673"/>
            <a:ext cx="4085624" cy="148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Shape 3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5248" y="1534337"/>
            <a:ext cx="1897901" cy="1525024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Shape 36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No, not a chance!</a:t>
            </a:r>
          </a:p>
        </p:txBody>
      </p:sp>
      <p:pic>
        <p:nvPicPr>
          <p:cNvPr id="366" name="Shape 366"/>
          <p:cNvPicPr preferRelativeResize="0"/>
          <p:nvPr/>
        </p:nvPicPr>
        <p:blipFill rotWithShape="1">
          <a:blip r:embed="rId3">
            <a:alphaModFix/>
          </a:blip>
          <a:srcRect b="6933" l="5622" r="5975" t="5630"/>
          <a:stretch/>
        </p:blipFill>
        <p:spPr>
          <a:xfrm>
            <a:off x="3696937" y="3080600"/>
            <a:ext cx="1750125" cy="181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Shape 36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Theorem 3.13</a:t>
            </a:r>
          </a:p>
        </p:txBody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We’ll show that n bits simply cannot hold enough information to disambiguate a certain family of semi-feasible sets.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How?</a:t>
            </a:r>
          </a:p>
        </p:txBody>
      </p:sp>
      <p:pic>
        <p:nvPicPr>
          <p:cNvPr id="374" name="Shape 3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5687" y="550400"/>
            <a:ext cx="239077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Shape 3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3500" y="1867899"/>
            <a:ext cx="624750" cy="6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Shape 376"/>
          <p:cNvSpPr txBox="1"/>
          <p:nvPr/>
        </p:nvSpPr>
        <p:spPr>
          <a:xfrm>
            <a:off x="410725" y="2620975"/>
            <a:ext cx="5633099" cy="1535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A direct way is to find a set L that is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AutoNum type="arabicPeriod"/>
            </a:pPr>
            <a:r>
              <a:rPr lang="en" sz="1800">
                <a:solidFill>
                  <a:schemeClr val="dk2"/>
                </a:solidFill>
              </a:rPr>
              <a:t>semi-feasible (i.e. P-sel set)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AutoNum type="arabicPeriod"/>
            </a:pPr>
            <a:r>
              <a:rPr lang="en" sz="1800">
                <a:solidFill>
                  <a:schemeClr val="dk2"/>
                </a:solidFill>
              </a:rPr>
              <a:t>but is not NP/n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Construction Strategy</a:t>
            </a:r>
          </a:p>
        </p:txBody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x="311700" y="1152475"/>
            <a:ext cx="8520599" cy="451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We want to construct a set L, consisting mostly of holes.</a:t>
            </a:r>
          </a:p>
        </p:txBody>
      </p:sp>
      <p:sp>
        <p:nvSpPr>
          <p:cNvPr id="384" name="Shape 384"/>
          <p:cNvSpPr txBox="1"/>
          <p:nvPr>
            <p:ph idx="2" type="body"/>
          </p:nvPr>
        </p:nvSpPr>
        <p:spPr>
          <a:xfrm>
            <a:off x="311700" y="1565675"/>
            <a:ext cx="8520599" cy="451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Holes?</a:t>
            </a:r>
          </a:p>
        </p:txBody>
      </p:sp>
      <p:sp>
        <p:nvSpPr>
          <p:cNvPr id="385" name="Shape 385"/>
          <p:cNvSpPr txBox="1"/>
          <p:nvPr>
            <p:ph idx="3" type="body"/>
          </p:nvPr>
        </p:nvSpPr>
        <p:spPr>
          <a:xfrm>
            <a:off x="311700" y="2070125"/>
            <a:ext cx="8520599" cy="104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That means at widely spaced lengths, our set will include exactly some (possibly empty) left cut of strings of that length, and at other lengths it will be empty.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86" name="Shape 3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9625" y="3119820"/>
            <a:ext cx="1373324" cy="123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Shape 387"/>
          <p:cNvSpPr txBox="1"/>
          <p:nvPr/>
        </p:nvSpPr>
        <p:spPr>
          <a:xfrm>
            <a:off x="4127025" y="3453225"/>
            <a:ext cx="33524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/>
              <a:t>What does it mean?</a:t>
            </a:r>
          </a:p>
        </p:txBody>
      </p:sp>
      <p:sp>
        <p:nvSpPr>
          <p:cNvPr id="388" name="Shape 38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Shape 3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3362" y="117475"/>
            <a:ext cx="3577275" cy="490855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Shape 394"/>
          <p:cNvSpPr/>
          <p:nvPr/>
        </p:nvSpPr>
        <p:spPr>
          <a:xfrm>
            <a:off x="4117225" y="3119725"/>
            <a:ext cx="2243399" cy="430199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5" name="Shape 395"/>
          <p:cNvSpPr/>
          <p:nvPr/>
        </p:nvSpPr>
        <p:spPr>
          <a:xfrm>
            <a:off x="3911875" y="1423775"/>
            <a:ext cx="2288100" cy="430199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96" name="Shape 396"/>
          <p:cNvCxnSpPr>
            <a:stCxn id="395" idx="6"/>
          </p:cNvCxnSpPr>
          <p:nvPr/>
        </p:nvCxnSpPr>
        <p:spPr>
          <a:xfrm>
            <a:off x="6199975" y="1638874"/>
            <a:ext cx="1203300" cy="91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97" name="Shape 397"/>
          <p:cNvCxnSpPr>
            <a:stCxn id="394" idx="6"/>
          </p:cNvCxnSpPr>
          <p:nvPr/>
        </p:nvCxnSpPr>
        <p:spPr>
          <a:xfrm flipH="1" rot="10800000">
            <a:off x="6360624" y="2689524"/>
            <a:ext cx="1003500" cy="64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98" name="Shape 398"/>
          <p:cNvSpPr txBox="1"/>
          <p:nvPr/>
        </p:nvSpPr>
        <p:spPr>
          <a:xfrm>
            <a:off x="7461950" y="2354825"/>
            <a:ext cx="1471199" cy="6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/>
              <a:t>Interesting</a:t>
            </a:r>
          </a:p>
          <a:p>
            <a:pPr>
              <a:spcBef>
                <a:spcPts val="0"/>
              </a:spcBef>
              <a:buNone/>
            </a:pPr>
            <a:r>
              <a:rPr lang="en" sz="1800"/>
              <a:t>lengths</a:t>
            </a:r>
          </a:p>
        </p:txBody>
      </p:sp>
      <p:sp>
        <p:nvSpPr>
          <p:cNvPr id="399" name="Shape 39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cxnSp>
        <p:nvCxnSpPr>
          <p:cNvPr id="400" name="Shape 400"/>
          <p:cNvCxnSpPr/>
          <p:nvPr/>
        </p:nvCxnSpPr>
        <p:spPr>
          <a:xfrm flipH="1">
            <a:off x="1522225" y="2018950"/>
            <a:ext cx="1986899" cy="6248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01" name="Shape 401"/>
          <p:cNvCxnSpPr/>
          <p:nvPr/>
        </p:nvCxnSpPr>
        <p:spPr>
          <a:xfrm rot="10800000">
            <a:off x="1626350" y="2700000"/>
            <a:ext cx="1906799" cy="3203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402" name="Shape 402"/>
          <p:cNvSpPr txBox="1"/>
          <p:nvPr/>
        </p:nvSpPr>
        <p:spPr>
          <a:xfrm>
            <a:off x="712725" y="2473625"/>
            <a:ext cx="969300" cy="5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/>
              <a:t>Holes</a:t>
            </a:r>
          </a:p>
        </p:txBody>
      </p:sp>
      <p:sp>
        <p:nvSpPr>
          <p:cNvPr id="403" name="Shape 403"/>
          <p:cNvSpPr/>
          <p:nvPr/>
        </p:nvSpPr>
        <p:spPr>
          <a:xfrm>
            <a:off x="3388850" y="1853975"/>
            <a:ext cx="3001799" cy="1276799"/>
          </a:xfrm>
          <a:prstGeom prst="ellipse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Construction Strategy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9" name="Shape 409"/>
          <p:cNvSpPr txBox="1"/>
          <p:nvPr>
            <p:ph idx="1" type="body"/>
          </p:nvPr>
        </p:nvSpPr>
        <p:spPr>
          <a:xfrm>
            <a:off x="311700" y="1152475"/>
            <a:ext cx="8520599" cy="322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We want to construct a set L, consisting mostly of holes.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Yet we will ensure that the set is of limited complexity, so we can conduct a brute-force search for strings.</a:t>
            </a:r>
          </a:p>
          <a:p>
            <a:pPr indent="457200"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So P(olynomial) selector function exists!!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0" name="Shape 41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Weird Notation for Length of Strings</a:t>
            </a:r>
          </a:p>
        </p:txBody>
      </p:sp>
      <p:pic>
        <p:nvPicPr>
          <p:cNvPr id="416" name="Shape 4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9800" y="1896350"/>
            <a:ext cx="472440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Shape 417"/>
          <p:cNvPicPr preferRelativeResize="0"/>
          <p:nvPr/>
        </p:nvPicPr>
        <p:blipFill rotWithShape="1">
          <a:blip r:embed="rId4">
            <a:alphaModFix/>
          </a:blip>
          <a:srcRect b="0" l="0" r="0" t="4897"/>
          <a:stretch/>
        </p:blipFill>
        <p:spPr>
          <a:xfrm>
            <a:off x="2338125" y="2639299"/>
            <a:ext cx="4067175" cy="62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Shape 4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0749" y="3973125"/>
            <a:ext cx="946725" cy="93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Shape 4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4900" y="3707225"/>
            <a:ext cx="754199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Shape 4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6527" y="3517925"/>
            <a:ext cx="581370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Shape 4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3341" y="3383175"/>
            <a:ext cx="328956" cy="324049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Shape 42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3 Conditions for the Construction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28" name="Shape 4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000" y="1214850"/>
            <a:ext cx="818197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Shape 4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162" y="2114550"/>
            <a:ext cx="806767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Shape 4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375" y="3266450"/>
            <a:ext cx="80772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Shape 4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2 Claims</a:t>
            </a:r>
          </a:p>
        </p:txBody>
      </p:sp>
      <p:sp>
        <p:nvSpPr>
          <p:cNvPr id="437" name="Shape 437"/>
          <p:cNvSpPr txBox="1"/>
          <p:nvPr>
            <p:ph idx="1" type="body"/>
          </p:nvPr>
        </p:nvSpPr>
        <p:spPr>
          <a:xfrm>
            <a:off x="311700" y="3164625"/>
            <a:ext cx="8520599" cy="1404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Translation?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There is a </a:t>
            </a:r>
            <a:r>
              <a:rPr lang="en" u="sng"/>
              <a:t>semi-feasible set</a:t>
            </a:r>
            <a:r>
              <a:rPr lang="en"/>
              <a:t> (satisfying the 3 requirements) which is </a:t>
            </a:r>
            <a:r>
              <a:rPr lang="en" u="sng"/>
              <a:t>not NP/n 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38" name="Shape 4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62" y="1334437"/>
            <a:ext cx="8677275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Shape 4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Curious fact about tournaments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The interesting fact about tournaments is that we can select a very small subset of players such that each player not from that subset defeats someone from that set.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How small?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en" sz="2400">
                <a:solidFill>
                  <a:srgbClr val="434343"/>
                </a:solidFill>
              </a:rPr>
              <a:t>A logarithmically small!</a:t>
            </a:r>
          </a:p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Hint: It’s not surprising if we have questions for both of the claims later!</a:t>
            </a:r>
          </a:p>
        </p:txBody>
      </p:sp>
      <p:pic>
        <p:nvPicPr>
          <p:cNvPr id="445" name="Shape 4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6475" y="181600"/>
            <a:ext cx="1331050" cy="1403375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Shape 4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Proof of Claim 3.14</a:t>
            </a:r>
          </a:p>
        </p:txBody>
      </p:sp>
      <p:sp>
        <p:nvSpPr>
          <p:cNvPr id="452" name="Shape 452"/>
          <p:cNvSpPr txBox="1"/>
          <p:nvPr>
            <p:ph idx="1" type="body"/>
          </p:nvPr>
        </p:nvSpPr>
        <p:spPr>
          <a:xfrm>
            <a:off x="311700" y="2083025"/>
            <a:ext cx="8520599" cy="2485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Let L satisfy the 3 requirements, to prove L is semi-feasible, we need to construct a P-selector function f for L</a:t>
            </a:r>
          </a:p>
        </p:txBody>
      </p:sp>
      <p:pic>
        <p:nvPicPr>
          <p:cNvPr id="453" name="Shape 4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" y="1136462"/>
            <a:ext cx="8610600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Shape 4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236" y="2948974"/>
            <a:ext cx="7645528" cy="169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Shape 4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0025" y="2601495"/>
            <a:ext cx="1373324" cy="1239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Shape 45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Proof of Claim 3.14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2" name="Shape 46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Let’s go through all the cases one by one: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63" name="Shape 4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387" y="1728775"/>
            <a:ext cx="149542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Shape 4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2300" y="1768837"/>
            <a:ext cx="26479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Shape 4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22212" y="2109925"/>
            <a:ext cx="3762375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Shape 4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22225" y="2460512"/>
            <a:ext cx="49149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Shape 4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22212" y="2777150"/>
            <a:ext cx="681037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Shape 46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22212" y="3131875"/>
            <a:ext cx="6753225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Shape 469"/>
          <p:cNvSpPr txBox="1"/>
          <p:nvPr/>
        </p:nvSpPr>
        <p:spPr>
          <a:xfrm>
            <a:off x="420525" y="3911575"/>
            <a:ext cx="8068199" cy="6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Can you see that by this construction, if one of (x, y) is in L, then the output of f(x,y) is in L!</a:t>
            </a:r>
          </a:p>
        </p:txBody>
      </p:sp>
      <p:pic>
        <p:nvPicPr>
          <p:cNvPr id="470" name="Shape 47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62296" y="4325257"/>
            <a:ext cx="712726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Shape 47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/>
          <p:nvPr>
            <p:ph idx="1" type="body"/>
          </p:nvPr>
        </p:nvSpPr>
        <p:spPr>
          <a:xfrm>
            <a:off x="311700" y="1930825"/>
            <a:ext cx="8520599" cy="4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But is this function P time computable?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77" name="Shape 4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236" y="120424"/>
            <a:ext cx="7645528" cy="1699974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Shape 478"/>
          <p:cNvSpPr txBox="1"/>
          <p:nvPr/>
        </p:nvSpPr>
        <p:spPr>
          <a:xfrm>
            <a:off x="311700" y="2469250"/>
            <a:ext cx="8596200" cy="6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For the first 3 cases: clearly yes, since we only need to check the length of x and y</a:t>
            </a:r>
          </a:p>
        </p:txBody>
      </p:sp>
      <p:sp>
        <p:nvSpPr>
          <p:cNvPr id="479" name="Shape 479"/>
          <p:cNvSpPr txBox="1"/>
          <p:nvPr/>
        </p:nvSpPr>
        <p:spPr>
          <a:xfrm>
            <a:off x="311700" y="3012150"/>
            <a:ext cx="8410499" cy="6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For the last 2 cases, the trickiest part is in computing whether or not min{x, y} is in L. Is this part P time computable?</a:t>
            </a:r>
          </a:p>
        </p:txBody>
      </p:sp>
      <p:pic>
        <p:nvPicPr>
          <p:cNvPr id="480" name="Shape 4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9971" y="3530900"/>
            <a:ext cx="1135804" cy="110405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Shape 48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Recall that Q is of the form: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In the last two cases, if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Then the following must hold: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  <p:pic>
        <p:nvPicPr>
          <p:cNvPr id="487" name="Shape 4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8050" y="1056349"/>
            <a:ext cx="2165925" cy="4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Shape 4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7475" y="1674948"/>
            <a:ext cx="2946875" cy="40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Shape 4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8475" y="2646350"/>
            <a:ext cx="306705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Shape 49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1" name="Shape 491"/>
          <p:cNvSpPr txBox="1"/>
          <p:nvPr/>
        </p:nvSpPr>
        <p:spPr>
          <a:xfrm>
            <a:off x="420550" y="3168600"/>
            <a:ext cx="5633099" cy="65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Why?</a:t>
            </a:r>
          </a:p>
        </p:txBody>
      </p:sp>
      <p:sp>
        <p:nvSpPr>
          <p:cNvPr id="492" name="Shape 49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493" name="Shape 4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18212" y="3536487"/>
            <a:ext cx="5105400" cy="13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499" name="Shape 4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937" y="1190625"/>
            <a:ext cx="7858125" cy="27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Shape 5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Shape 50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Shape 5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Shape 5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517" name="Shape 5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Shape 5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Shape 5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Theorem 3.1: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 G = (V, E) be a k-tournament, where V = {1, …, k} is the set of nodes or players, and E is the set of edges or matches.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Then there exists a subset H of V, such that: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1)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2) 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725" y="2573750"/>
            <a:ext cx="2201475" cy="29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725" y="3109725"/>
            <a:ext cx="5782175" cy="2987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Shape 5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Shape 52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Shape 5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Shape 53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Shape 5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Shape 54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Shape 5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Shape 5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This is the end of the lecture 2.</a:t>
            </a:r>
          </a:p>
        </p:txBody>
      </p:sp>
      <p:sp>
        <p:nvSpPr>
          <p:cNvPr id="553" name="Shape 55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/>
              <a:t>The Tournament Divide and Conquer Technique</a:t>
            </a:r>
          </a:p>
        </p:txBody>
      </p:sp>
      <p:sp>
        <p:nvSpPr>
          <p:cNvPr id="559" name="Shape 559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Daniel Rubery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Georgiy Platonov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Mohammad Rafayet Ali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Xiong Zhang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</a:rPr>
              <a:t>Lecture 3</a:t>
            </a:r>
          </a:p>
          <a:p>
            <a:pPr algn="ctr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</a:rPr>
              <a:t>Unique solutions collapse the Polynomial Hierarchy</a:t>
            </a:r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Motivation</a:t>
            </a:r>
          </a:p>
        </p:txBody>
      </p:sp>
      <p:sp>
        <p:nvSpPr>
          <p:cNvPr id="570" name="Shape 57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Looking at functions that give a satisfying assignment of clauses. We want some kind of function such that for any F in SAT, f(F) is a satisfying assignment  of F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If there is a deterministic polynomial time function f, then P=NP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There definitely exists an FP function with NP oracle.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We will define a weaker function, between FP and FP</a:t>
            </a:r>
            <a:r>
              <a:rPr baseline="30000" lang="en">
                <a:solidFill>
                  <a:srgbClr val="434343"/>
                </a:solidFill>
              </a:rPr>
              <a:t>NP</a:t>
            </a:r>
            <a:r>
              <a:rPr lang="en">
                <a:solidFill>
                  <a:srgbClr val="434343"/>
                </a:solidFill>
              </a:rPr>
              <a:t>, whose existence implies PH = NP</a:t>
            </a:r>
            <a:r>
              <a:rPr baseline="30000" lang="en">
                <a:solidFill>
                  <a:srgbClr val="434343"/>
                </a:solidFill>
              </a:rPr>
              <a:t>NP</a:t>
            </a:r>
          </a:p>
        </p:txBody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Definitions</a:t>
            </a:r>
          </a:p>
        </p:txBody>
      </p:sp>
      <p:sp>
        <p:nvSpPr>
          <p:cNvPr id="576" name="Shape 57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 algn="just">
              <a:spcBef>
                <a:spcPts val="0"/>
              </a:spcBef>
              <a:buClr>
                <a:srgbClr val="434343"/>
              </a:buClr>
              <a:buSzPct val="100000"/>
              <a:buAutoNum type="arabicParenR"/>
            </a:pPr>
            <a:r>
              <a:rPr lang="en" sz="2200">
                <a:solidFill>
                  <a:srgbClr val="434343"/>
                </a:solidFill>
              </a:rPr>
              <a:t>Let f be a multivalued function. set-f(x) denotes the set of all values that are an output of f(x). If f(x) has no output then set-f(x) is the empty set.</a:t>
            </a:r>
          </a:p>
          <a:p>
            <a:pPr indent="-368300" lvl="0" marL="457200" algn="just">
              <a:spcBef>
                <a:spcPts val="0"/>
              </a:spcBef>
              <a:buClr>
                <a:srgbClr val="434343"/>
              </a:buClr>
              <a:buSzPct val="100000"/>
              <a:buAutoNum type="arabicParenR"/>
            </a:pPr>
            <a:r>
              <a:rPr lang="en" sz="2200">
                <a:solidFill>
                  <a:srgbClr val="434343"/>
                </a:solidFill>
              </a:rPr>
              <a:t>We consider any given nondeterministic polynomial-time machine N to implicitly compute a (potentially partial) multivalued function, namely, the function f</a:t>
            </a:r>
            <a:r>
              <a:rPr baseline="-25000" lang="en" sz="2200">
                <a:solidFill>
                  <a:srgbClr val="434343"/>
                </a:solidFill>
              </a:rPr>
              <a:t>N </a:t>
            </a:r>
            <a:r>
              <a:rPr lang="en" sz="2200">
                <a:solidFill>
                  <a:srgbClr val="434343"/>
                </a:solidFill>
              </a:rPr>
              <a:t>defined by the set set-f</a:t>
            </a:r>
            <a:r>
              <a:rPr baseline="-25000" lang="en" sz="2200">
                <a:solidFill>
                  <a:srgbClr val="434343"/>
                </a:solidFill>
              </a:rPr>
              <a:t>N</a:t>
            </a:r>
            <a:r>
              <a:rPr lang="en" sz="2200">
                <a:solidFill>
                  <a:srgbClr val="434343"/>
                </a:solidFill>
              </a:rPr>
              <a:t>(x)</a:t>
            </a:r>
            <a:r>
              <a:rPr baseline="-25000" lang="en" sz="2200">
                <a:solidFill>
                  <a:srgbClr val="434343"/>
                </a:solidFill>
              </a:rPr>
              <a:t> </a:t>
            </a:r>
            <a:r>
              <a:rPr lang="en" sz="2200">
                <a:solidFill>
                  <a:srgbClr val="434343"/>
                </a:solidFill>
              </a:rPr>
              <a:t>= { y | some computation path of N(x) outputs y }. NPMV denotes the class of functions computed in this sense by nondeterministic polynomial-time machines.</a:t>
            </a:r>
          </a:p>
        </p:txBody>
      </p:sp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More definitions</a:t>
            </a:r>
          </a:p>
        </p:txBody>
      </p:sp>
      <p:sp>
        <p:nvSpPr>
          <p:cNvPr id="582" name="Shape 58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 algn="just">
              <a:spcBef>
                <a:spcPts val="0"/>
              </a:spcBef>
              <a:buClr>
                <a:srgbClr val="434343"/>
              </a:buClr>
              <a:buSzPct val="100000"/>
              <a:buAutoNum type="arabicParenR" startAt="3"/>
            </a:pPr>
            <a:r>
              <a:rPr lang="en" sz="2200">
                <a:solidFill>
                  <a:srgbClr val="434343"/>
                </a:solidFill>
              </a:rPr>
              <a:t>A (potentially partial) multivalued function f is said to be single-valued if ∀x(||set-f(x)|| ≤ 1). NPSV denotes the class of all single-valued NPMV functions.</a:t>
            </a:r>
          </a:p>
          <a:p>
            <a:pPr indent="-368300" lvl="0" marL="457200" rtl="0" algn="just">
              <a:spcBef>
                <a:spcPts val="0"/>
              </a:spcBef>
              <a:buClr>
                <a:srgbClr val="434343"/>
              </a:buClr>
              <a:buSzPct val="100000"/>
              <a:buAutoNum type="arabicParenR" startAt="3"/>
            </a:pPr>
            <a:r>
              <a:rPr lang="en" sz="2200">
                <a:solidFill>
                  <a:srgbClr val="434343"/>
                </a:solidFill>
              </a:rPr>
              <a:t>Given a multivalued functions f and g, we say that g is a refinement of f if</a:t>
            </a:r>
          </a:p>
          <a:p>
            <a:pPr indent="-368300" lvl="0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AutoNum type="alphaLcPeriod"/>
            </a:pPr>
            <a:r>
              <a:rPr lang="en" sz="2200">
                <a:solidFill>
                  <a:srgbClr val="434343"/>
                </a:solidFill>
              </a:rPr>
              <a:t>∀x(set-g(x) ⊆ set-f(x)), and</a:t>
            </a:r>
          </a:p>
          <a:p>
            <a:pPr indent="-368300" lvl="0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AutoNum type="alphaLcPeriod"/>
            </a:pPr>
            <a:r>
              <a:rPr lang="en" sz="2200">
                <a:solidFill>
                  <a:srgbClr val="434343"/>
                </a:solidFill>
              </a:rPr>
              <a:t>∀x(set-g(x) = ∅ </a:t>
            </a:r>
            <a:r>
              <a:rPr lang="en" sz="2600">
                <a:solidFill>
                  <a:srgbClr val="434343"/>
                </a:solidFill>
              </a:rPr>
              <a:t>⇒</a:t>
            </a:r>
            <a:r>
              <a:rPr lang="en" sz="2200">
                <a:solidFill>
                  <a:srgbClr val="434343"/>
                </a:solidFill>
              </a:rPr>
              <a:t> set-f(x) = ∅).</a:t>
            </a:r>
          </a:p>
          <a:p>
            <a:pPr algn="just">
              <a:spcBef>
                <a:spcPts val="0"/>
              </a:spcBef>
              <a:buNone/>
            </a:pPr>
            <a:r>
              <a:rPr lang="en" sz="2200">
                <a:solidFill>
                  <a:srgbClr val="434343"/>
                </a:solidFill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2518875" y="2486000"/>
            <a:ext cx="153900" cy="140999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3114175" y="1170600"/>
            <a:ext cx="153900" cy="140999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5626300" y="1170600"/>
            <a:ext cx="153900" cy="140999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6374625" y="2486000"/>
            <a:ext cx="153900" cy="140999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4359650" y="4603125"/>
            <a:ext cx="153900" cy="140999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3114175" y="3926700"/>
            <a:ext cx="153900" cy="140999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5626300" y="3905550"/>
            <a:ext cx="153900" cy="140999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06" name="Shape 106"/>
          <p:cNvCxnSpPr>
            <a:stCxn id="100" idx="6"/>
            <a:endCxn id="101" idx="2"/>
          </p:cNvCxnSpPr>
          <p:nvPr/>
        </p:nvCxnSpPr>
        <p:spPr>
          <a:xfrm>
            <a:off x="3268075" y="1241099"/>
            <a:ext cx="235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7" name="Shape 107"/>
          <p:cNvCxnSpPr>
            <a:stCxn id="100" idx="5"/>
            <a:endCxn id="102" idx="1"/>
          </p:cNvCxnSpPr>
          <p:nvPr/>
        </p:nvCxnSpPr>
        <p:spPr>
          <a:xfrm>
            <a:off x="3245536" y="1290951"/>
            <a:ext cx="3151500" cy="1215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8" name="Shape 108"/>
          <p:cNvCxnSpPr>
            <a:stCxn id="100" idx="5"/>
            <a:endCxn id="105" idx="1"/>
          </p:cNvCxnSpPr>
          <p:nvPr/>
        </p:nvCxnSpPr>
        <p:spPr>
          <a:xfrm>
            <a:off x="3245536" y="1290951"/>
            <a:ext cx="2403300" cy="2635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9" name="Shape 109"/>
          <p:cNvCxnSpPr>
            <a:stCxn id="103" idx="0"/>
            <a:endCxn id="100" idx="4"/>
          </p:cNvCxnSpPr>
          <p:nvPr/>
        </p:nvCxnSpPr>
        <p:spPr>
          <a:xfrm rot="10800000">
            <a:off x="3191000" y="1311525"/>
            <a:ext cx="1245600" cy="3291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0" name="Shape 110"/>
          <p:cNvCxnSpPr>
            <a:stCxn id="104" idx="0"/>
            <a:endCxn id="100" idx="4"/>
          </p:cNvCxnSpPr>
          <p:nvPr/>
        </p:nvCxnSpPr>
        <p:spPr>
          <a:xfrm rot="10800000">
            <a:off x="3191125" y="1311600"/>
            <a:ext cx="0" cy="2615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1" name="Shape 111"/>
          <p:cNvCxnSpPr>
            <a:stCxn id="99" idx="7"/>
            <a:endCxn id="100" idx="3"/>
          </p:cNvCxnSpPr>
          <p:nvPr/>
        </p:nvCxnSpPr>
        <p:spPr>
          <a:xfrm flipH="1" rot="10800000">
            <a:off x="2650236" y="1291048"/>
            <a:ext cx="486600" cy="1215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2" name="Shape 112"/>
          <p:cNvCxnSpPr>
            <a:stCxn id="101" idx="5"/>
            <a:endCxn id="102" idx="0"/>
          </p:cNvCxnSpPr>
          <p:nvPr/>
        </p:nvCxnSpPr>
        <p:spPr>
          <a:xfrm>
            <a:off x="5757661" y="1290951"/>
            <a:ext cx="693900" cy="1194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3" name="Shape 113"/>
          <p:cNvCxnSpPr>
            <a:stCxn id="105" idx="0"/>
            <a:endCxn id="101" idx="4"/>
          </p:cNvCxnSpPr>
          <p:nvPr/>
        </p:nvCxnSpPr>
        <p:spPr>
          <a:xfrm rot="10800000">
            <a:off x="5703250" y="1311450"/>
            <a:ext cx="0" cy="2594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4" name="Shape 114"/>
          <p:cNvCxnSpPr>
            <a:stCxn id="105" idx="7"/>
            <a:endCxn id="102" idx="3"/>
          </p:cNvCxnSpPr>
          <p:nvPr/>
        </p:nvCxnSpPr>
        <p:spPr>
          <a:xfrm flipH="1" rot="10800000">
            <a:off x="5757661" y="2606498"/>
            <a:ext cx="639600" cy="1319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5" name="Shape 115"/>
          <p:cNvCxnSpPr>
            <a:stCxn id="101" idx="4"/>
            <a:endCxn id="103" idx="0"/>
          </p:cNvCxnSpPr>
          <p:nvPr/>
        </p:nvCxnSpPr>
        <p:spPr>
          <a:xfrm flipH="1">
            <a:off x="4436650" y="1311599"/>
            <a:ext cx="1266600" cy="3291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6" name="Shape 116"/>
          <p:cNvCxnSpPr>
            <a:stCxn id="101" idx="3"/>
            <a:endCxn id="104" idx="7"/>
          </p:cNvCxnSpPr>
          <p:nvPr/>
        </p:nvCxnSpPr>
        <p:spPr>
          <a:xfrm flipH="1">
            <a:off x="3245538" y="1290951"/>
            <a:ext cx="2403300" cy="2656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7" name="Shape 117"/>
          <p:cNvCxnSpPr>
            <a:stCxn id="99" idx="6"/>
            <a:endCxn id="101" idx="3"/>
          </p:cNvCxnSpPr>
          <p:nvPr/>
        </p:nvCxnSpPr>
        <p:spPr>
          <a:xfrm flipH="1" rot="10800000">
            <a:off x="2672775" y="1291099"/>
            <a:ext cx="2976000" cy="1265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8" name="Shape 118"/>
          <p:cNvCxnSpPr>
            <a:stCxn id="102" idx="2"/>
            <a:endCxn id="103" idx="7"/>
          </p:cNvCxnSpPr>
          <p:nvPr/>
        </p:nvCxnSpPr>
        <p:spPr>
          <a:xfrm flipH="1">
            <a:off x="4490925" y="2556499"/>
            <a:ext cx="1883700" cy="2067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9" name="Shape 119"/>
          <p:cNvCxnSpPr>
            <a:stCxn id="102" idx="2"/>
            <a:endCxn id="104" idx="6"/>
          </p:cNvCxnSpPr>
          <p:nvPr/>
        </p:nvCxnSpPr>
        <p:spPr>
          <a:xfrm flipH="1">
            <a:off x="3268125" y="2556499"/>
            <a:ext cx="3106500" cy="1440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20" name="Shape 120"/>
          <p:cNvCxnSpPr>
            <a:stCxn id="102" idx="2"/>
            <a:endCxn id="99" idx="6"/>
          </p:cNvCxnSpPr>
          <p:nvPr/>
        </p:nvCxnSpPr>
        <p:spPr>
          <a:xfrm rot="10800000">
            <a:off x="2672925" y="2556499"/>
            <a:ext cx="3701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21" name="Shape 121"/>
          <p:cNvCxnSpPr>
            <a:stCxn id="99" idx="5"/>
            <a:endCxn id="105" idx="1"/>
          </p:cNvCxnSpPr>
          <p:nvPr/>
        </p:nvCxnSpPr>
        <p:spPr>
          <a:xfrm>
            <a:off x="2650236" y="2606351"/>
            <a:ext cx="2998500" cy="1319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22" name="Shape 122"/>
          <p:cNvCxnSpPr>
            <a:stCxn id="105" idx="3"/>
            <a:endCxn id="103" idx="6"/>
          </p:cNvCxnSpPr>
          <p:nvPr/>
        </p:nvCxnSpPr>
        <p:spPr>
          <a:xfrm flipH="1">
            <a:off x="4513638" y="4025901"/>
            <a:ext cx="1135200" cy="647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23" name="Shape 123"/>
          <p:cNvCxnSpPr>
            <a:stCxn id="104" idx="6"/>
            <a:endCxn id="105" idx="2"/>
          </p:cNvCxnSpPr>
          <p:nvPr/>
        </p:nvCxnSpPr>
        <p:spPr>
          <a:xfrm flipH="1" rot="10800000">
            <a:off x="3268075" y="3976199"/>
            <a:ext cx="2358300" cy="21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24" name="Shape 124"/>
          <p:cNvCxnSpPr>
            <a:stCxn id="103" idx="0"/>
            <a:endCxn id="99" idx="5"/>
          </p:cNvCxnSpPr>
          <p:nvPr/>
        </p:nvCxnSpPr>
        <p:spPr>
          <a:xfrm rot="10800000">
            <a:off x="2650100" y="2606325"/>
            <a:ext cx="1786500" cy="1996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25" name="Shape 125"/>
          <p:cNvCxnSpPr>
            <a:stCxn id="103" idx="1"/>
            <a:endCxn id="104" idx="5"/>
          </p:cNvCxnSpPr>
          <p:nvPr/>
        </p:nvCxnSpPr>
        <p:spPr>
          <a:xfrm rot="10800000">
            <a:off x="3245488" y="4047173"/>
            <a:ext cx="1136700" cy="57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26" name="Shape 126"/>
          <p:cNvCxnSpPr>
            <a:stCxn id="104" idx="0"/>
            <a:endCxn id="99" idx="4"/>
          </p:cNvCxnSpPr>
          <p:nvPr/>
        </p:nvCxnSpPr>
        <p:spPr>
          <a:xfrm rot="10800000">
            <a:off x="2595925" y="2627100"/>
            <a:ext cx="595200" cy="1299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27" name="Shape 127"/>
          <p:cNvSpPr txBox="1"/>
          <p:nvPr/>
        </p:nvSpPr>
        <p:spPr>
          <a:xfrm>
            <a:off x="255674" y="212450"/>
            <a:ext cx="8512500" cy="5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/>
              <a:t>Example: 7-tournament</a:t>
            </a:r>
          </a:p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Yet more definitions</a:t>
            </a:r>
          </a:p>
        </p:txBody>
      </p:sp>
      <p:sp>
        <p:nvSpPr>
          <p:cNvPr id="588" name="Shape 58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 algn="just">
              <a:spcBef>
                <a:spcPts val="0"/>
              </a:spcBef>
              <a:buClr>
                <a:srgbClr val="434343"/>
              </a:buClr>
              <a:buSzPct val="100000"/>
              <a:buAutoNum type="arabicParenR" startAt="5"/>
            </a:pPr>
            <a:r>
              <a:rPr lang="en" sz="2200">
                <a:solidFill>
                  <a:srgbClr val="434343"/>
                </a:solidFill>
              </a:rPr>
              <a:t>Let F be any (possibly partial, possibly multivalued) function class. We say a set L is F-selective if there is a multivalued function f ∈ F such that</a:t>
            </a:r>
          </a:p>
          <a:p>
            <a:pPr indent="-368300" lvl="0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AutoNum type="alphaLcPeriod"/>
            </a:pPr>
            <a:r>
              <a:rPr lang="en" sz="2200">
                <a:solidFill>
                  <a:srgbClr val="434343"/>
                </a:solidFill>
              </a:rPr>
              <a:t>∀x, y(set-f(x, y) ⊆ {x, y}), and</a:t>
            </a:r>
          </a:p>
          <a:p>
            <a:pPr indent="-368300" lvl="0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AutoNum type="alphaLcPeriod"/>
            </a:pPr>
            <a:r>
              <a:rPr lang="en" sz="2200">
                <a:solidFill>
                  <a:srgbClr val="434343"/>
                </a:solidFill>
              </a:rPr>
              <a:t>∀x, y((x ∈ L ∨ y ∈ L) </a:t>
            </a:r>
            <a:r>
              <a:rPr lang="en" sz="2600">
                <a:solidFill>
                  <a:srgbClr val="434343"/>
                </a:solidFill>
              </a:rPr>
              <a:t>⇒</a:t>
            </a:r>
            <a:r>
              <a:rPr lang="en" sz="2200">
                <a:solidFill>
                  <a:srgbClr val="434343"/>
                </a:solidFill>
              </a:rPr>
              <a:t> (set-f(x,y) ⊆ L ∧set-f(x,y) ≠ ∅)).</a:t>
            </a:r>
          </a:p>
          <a:p>
            <a:pPr algn="just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/>
              <a:t>Theorem 3.21</a:t>
            </a:r>
          </a:p>
        </p:txBody>
      </p:sp>
      <p:sp>
        <p:nvSpPr>
          <p:cNvPr id="594" name="Shape 594"/>
          <p:cNvSpPr txBox="1"/>
          <p:nvPr>
            <p:ph idx="1" type="body"/>
          </p:nvPr>
        </p:nvSpPr>
        <p:spPr>
          <a:xfrm>
            <a:off x="318600" y="1524000"/>
            <a:ext cx="8520599" cy="2282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434343"/>
                </a:solidFill>
              </a:rPr>
              <a:t>If all NPMV functions have NPSV refinements, then PH = NP</a:t>
            </a:r>
            <a:r>
              <a:rPr baseline="30000" lang="en" sz="3000">
                <a:solidFill>
                  <a:srgbClr val="434343"/>
                </a:solidFill>
              </a:rPr>
              <a:t>NP</a:t>
            </a:r>
            <a:r>
              <a:rPr lang="en" sz="3000">
                <a:solidFill>
                  <a:srgbClr val="434343"/>
                </a:solidFill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 will use the following two lemmas:</a:t>
            </a:r>
          </a:p>
        </p:txBody>
      </p:sp>
      <p:sp>
        <p:nvSpPr>
          <p:cNvPr id="600" name="Shape 600"/>
          <p:cNvSpPr txBox="1"/>
          <p:nvPr>
            <p:ph idx="1" type="body"/>
          </p:nvPr>
        </p:nvSpPr>
        <p:spPr>
          <a:xfrm>
            <a:off x="311700" y="1782275"/>
            <a:ext cx="8520599" cy="2786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lnSpc>
                <a:spcPct val="200000"/>
              </a:lnSpc>
              <a:spcBef>
                <a:spcPts val="0"/>
              </a:spcBef>
              <a:buClr>
                <a:srgbClr val="434343"/>
              </a:buClr>
              <a:buSzPct val="100000"/>
              <a:buAutoNum type="arabicParenR"/>
            </a:pPr>
            <a:r>
              <a:rPr lang="en" sz="2200">
                <a:solidFill>
                  <a:srgbClr val="434343"/>
                </a:solidFill>
              </a:rPr>
              <a:t>NPSV-sel ∩ NP ⊆ (NP ∩ coNP)/poly. (Lemma 3.25)</a:t>
            </a:r>
          </a:p>
          <a:p>
            <a:pPr indent="-368300" lvl="0" marL="457200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ct val="100000"/>
              <a:buAutoNum type="arabicParenR"/>
            </a:pPr>
            <a:r>
              <a:rPr lang="en" sz="2200">
                <a:solidFill>
                  <a:srgbClr val="434343"/>
                </a:solidFill>
              </a:rPr>
              <a:t>NP ⊆ (NP ∩ coNP)/poly ⇒ PH = NP</a:t>
            </a:r>
            <a:r>
              <a:rPr baseline="30000" lang="en" sz="2200">
                <a:solidFill>
                  <a:srgbClr val="434343"/>
                </a:solidFill>
              </a:rPr>
              <a:t>NP</a:t>
            </a:r>
            <a:r>
              <a:rPr lang="en" sz="2200">
                <a:solidFill>
                  <a:srgbClr val="434343"/>
                </a:solidFill>
              </a:rPr>
              <a:t>. (Lemma 3.26)</a:t>
            </a:r>
          </a:p>
        </p:txBody>
      </p:sp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Proof of Lemma 3.25: 	NPSV-sel ∩ NP ⊆ (NP ∩ coNP)/poly</a:t>
            </a:r>
          </a:p>
        </p:txBody>
      </p:sp>
      <p:sp>
        <p:nvSpPr>
          <p:cNvPr id="606" name="Shape 60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Let L be a language in NPSV-sel∩NP. Let N</a:t>
            </a:r>
            <a:r>
              <a:rPr baseline="-25000" lang="en">
                <a:solidFill>
                  <a:srgbClr val="434343"/>
                </a:solidFill>
              </a:rPr>
              <a:t>L</a:t>
            </a:r>
            <a:r>
              <a:rPr lang="en">
                <a:solidFill>
                  <a:srgbClr val="434343"/>
                </a:solidFill>
              </a:rPr>
              <a:t> be a NPTM accepting L, and f an NPSV selector.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WLOG, for any x,y we have set-f(x,y) = set-f(y,x). 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Now we construct an NP∩coNP interpreter A and an advice function g.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Let A be all strings of the form &lt;x, &lt;&lt;a</a:t>
            </a:r>
            <a:r>
              <a:rPr baseline="-25000" lang="en">
                <a:solidFill>
                  <a:srgbClr val="434343"/>
                </a:solidFill>
              </a:rPr>
              <a:t>1</a:t>
            </a:r>
            <a:r>
              <a:rPr lang="en">
                <a:solidFill>
                  <a:srgbClr val="434343"/>
                </a:solidFill>
              </a:rPr>
              <a:t>,a</a:t>
            </a:r>
            <a:r>
              <a:rPr baseline="-25000" lang="en">
                <a:solidFill>
                  <a:srgbClr val="434343"/>
                </a:solidFill>
              </a:rPr>
              <a:t>2</a:t>
            </a:r>
            <a:r>
              <a:rPr lang="en">
                <a:solidFill>
                  <a:srgbClr val="434343"/>
                </a:solidFill>
              </a:rPr>
              <a:t>,…,a</a:t>
            </a:r>
            <a:r>
              <a:rPr baseline="-25000" lang="en">
                <a:solidFill>
                  <a:srgbClr val="434343"/>
                </a:solidFill>
              </a:rPr>
              <a:t>z</a:t>
            </a:r>
            <a:r>
              <a:rPr lang="en">
                <a:solidFill>
                  <a:srgbClr val="434343"/>
                </a:solidFill>
              </a:rPr>
              <a:t>&gt;, &lt;w</a:t>
            </a:r>
            <a:r>
              <a:rPr baseline="-25000" lang="en">
                <a:solidFill>
                  <a:srgbClr val="434343"/>
                </a:solidFill>
              </a:rPr>
              <a:t>1</a:t>
            </a:r>
            <a:r>
              <a:rPr lang="en">
                <a:solidFill>
                  <a:srgbClr val="434343"/>
                </a:solidFill>
              </a:rPr>
              <a:t>,...,w</a:t>
            </a:r>
            <a:r>
              <a:rPr baseline="-25000" lang="en">
                <a:solidFill>
                  <a:srgbClr val="434343"/>
                </a:solidFill>
              </a:rPr>
              <a:t>z’</a:t>
            </a:r>
            <a:r>
              <a:rPr lang="en">
                <a:solidFill>
                  <a:srgbClr val="434343"/>
                </a:solidFill>
              </a:rPr>
              <a:t>&gt;&gt;&gt; such that: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	z = z’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	∀i (w</a:t>
            </a:r>
            <a:r>
              <a:rPr baseline="-25000" lang="en">
                <a:solidFill>
                  <a:srgbClr val="434343"/>
                </a:solidFill>
              </a:rPr>
              <a:t>i</a:t>
            </a:r>
            <a:r>
              <a:rPr lang="en">
                <a:solidFill>
                  <a:srgbClr val="434343"/>
                </a:solidFill>
              </a:rPr>
              <a:t> is an accepting path of N</a:t>
            </a:r>
            <a:r>
              <a:rPr baseline="-25000" lang="en">
                <a:solidFill>
                  <a:srgbClr val="434343"/>
                </a:solidFill>
              </a:rPr>
              <a:t>L</a:t>
            </a:r>
            <a:r>
              <a:rPr lang="en">
                <a:solidFill>
                  <a:srgbClr val="434343"/>
                </a:solidFill>
              </a:rPr>
              <a:t> on a</a:t>
            </a:r>
            <a:r>
              <a:rPr baseline="-25000" lang="en">
                <a:solidFill>
                  <a:srgbClr val="434343"/>
                </a:solidFill>
              </a:rPr>
              <a:t>i</a:t>
            </a:r>
            <a:r>
              <a:rPr lang="en">
                <a:solidFill>
                  <a:srgbClr val="434343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	∃i (x∈set-f(x,a</a:t>
            </a:r>
            <a:r>
              <a:rPr baseline="-25000" lang="en">
                <a:solidFill>
                  <a:srgbClr val="434343"/>
                </a:solidFill>
              </a:rPr>
              <a:t>i</a:t>
            </a:r>
            <a:r>
              <a:rPr lang="en">
                <a:solidFill>
                  <a:srgbClr val="434343"/>
                </a:solidFill>
              </a:rPr>
              <a:t>))</a:t>
            </a:r>
          </a:p>
        </p:txBody>
      </p:sp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Proof of Lemma 3.25: 	NPSV-sel ∩ NP ⊆ (NP ∩ coNP)/poly</a:t>
            </a:r>
          </a:p>
        </p:txBody>
      </p:sp>
      <p:sp>
        <p:nvSpPr>
          <p:cNvPr id="612" name="Shape 61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700">
                <a:solidFill>
                  <a:srgbClr val="434343"/>
                </a:solidFill>
              </a:rPr>
              <a:t>Clearly, A is in NP.</a:t>
            </a:r>
          </a:p>
          <a:p>
            <a:pPr rtl="0">
              <a:spcBef>
                <a:spcPts val="0"/>
              </a:spcBef>
              <a:buNone/>
            </a:pPr>
            <a:r>
              <a:rPr lang="en" sz="1700">
                <a:solidFill>
                  <a:srgbClr val="434343"/>
                </a:solidFill>
              </a:rPr>
              <a:t>A̅ is also in NP, as follows: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</a:rPr>
              <a:t>	Accept any syntactically ill-formed input, or if z ≠ z’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</a:rPr>
              <a:t>	Deterministically check that each w</a:t>
            </a:r>
            <a:r>
              <a:rPr baseline="-25000" lang="en" sz="1700">
                <a:solidFill>
                  <a:srgbClr val="434343"/>
                </a:solidFill>
              </a:rPr>
              <a:t>i</a:t>
            </a:r>
            <a:r>
              <a:rPr lang="en" sz="1700">
                <a:solidFill>
                  <a:srgbClr val="434343"/>
                </a:solidFill>
              </a:rPr>
              <a:t> is an accepting path of a</a:t>
            </a:r>
            <a:r>
              <a:rPr baseline="-25000" lang="en" sz="1700">
                <a:solidFill>
                  <a:srgbClr val="434343"/>
                </a:solidFill>
              </a:rPr>
              <a:t>i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</a:rPr>
              <a:t>	Reject if, for some i, x = a</a:t>
            </a:r>
            <a:r>
              <a:rPr baseline="-25000" lang="en" sz="1700">
                <a:solidFill>
                  <a:srgbClr val="434343"/>
                </a:solidFill>
              </a:rPr>
              <a:t>i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</a:rPr>
              <a:t>	Since we now know each a</a:t>
            </a:r>
            <a:r>
              <a:rPr baseline="-25000" lang="en" sz="1700">
                <a:solidFill>
                  <a:srgbClr val="434343"/>
                </a:solidFill>
              </a:rPr>
              <a:t>i</a:t>
            </a:r>
            <a:r>
              <a:rPr lang="en" sz="1700">
                <a:solidFill>
                  <a:srgbClr val="434343"/>
                </a:solidFill>
              </a:rPr>
              <a:t> is in L, set-f(a</a:t>
            </a:r>
            <a:r>
              <a:rPr baseline="-25000" lang="en" sz="1700">
                <a:solidFill>
                  <a:srgbClr val="434343"/>
                </a:solidFill>
              </a:rPr>
              <a:t>i</a:t>
            </a:r>
            <a:r>
              <a:rPr lang="en" sz="1700">
                <a:solidFill>
                  <a:srgbClr val="434343"/>
                </a:solidFill>
              </a:rPr>
              <a:t>,x) must have exactly one value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</a:rPr>
              <a:t>	For each i, non-deterministically choose a path for f(a</a:t>
            </a:r>
            <a:r>
              <a:rPr baseline="-25000" lang="en" sz="1700">
                <a:solidFill>
                  <a:srgbClr val="434343"/>
                </a:solidFill>
              </a:rPr>
              <a:t>i</a:t>
            </a:r>
            <a:r>
              <a:rPr lang="en" sz="1700">
                <a:solidFill>
                  <a:srgbClr val="434343"/>
                </a:solidFill>
              </a:rPr>
              <a:t>,x)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</a:rPr>
              <a:t>		If it outputs nothing, reject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</a:rPr>
              <a:t>		If it outputs x, reject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</a:rPr>
              <a:t>		If it outputs a</a:t>
            </a:r>
            <a:r>
              <a:rPr baseline="-25000" lang="en" sz="1700">
                <a:solidFill>
                  <a:srgbClr val="434343"/>
                </a:solidFill>
              </a:rPr>
              <a:t>i</a:t>
            </a:r>
            <a:r>
              <a:rPr lang="en" sz="1700">
                <a:solidFill>
                  <a:srgbClr val="434343"/>
                </a:solidFill>
              </a:rPr>
              <a:t>, continue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</a:rPr>
              <a:t>	Accept if each path gives f(a</a:t>
            </a:r>
            <a:r>
              <a:rPr baseline="-25000" lang="en" sz="1700">
                <a:solidFill>
                  <a:srgbClr val="434343"/>
                </a:solidFill>
              </a:rPr>
              <a:t>i</a:t>
            </a:r>
            <a:r>
              <a:rPr lang="en" sz="1700">
                <a:solidFill>
                  <a:srgbClr val="434343"/>
                </a:solidFill>
              </a:rPr>
              <a:t>,x) = a</a:t>
            </a:r>
            <a:r>
              <a:rPr baseline="-25000" lang="en" sz="1700">
                <a:solidFill>
                  <a:srgbClr val="434343"/>
                </a:solidFill>
              </a:rPr>
              <a:t>i</a:t>
            </a:r>
            <a:r>
              <a:rPr lang="en" sz="1700">
                <a:solidFill>
                  <a:srgbClr val="434343"/>
                </a:solidFill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00000"/>
                </a:solidFill>
              </a:rPr>
              <a:t>Proof of Lemma 3.25: 	NPSV-sel ∩ NP ⊆ (NP ∩ coNP)/poly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618" name="Shape 6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Create a tournament on L</a:t>
            </a:r>
            <a:r>
              <a:rPr baseline="30000" lang="en">
                <a:solidFill>
                  <a:srgbClr val="434343"/>
                </a:solidFill>
              </a:rPr>
              <a:t>=n</a:t>
            </a:r>
            <a:r>
              <a:rPr lang="en">
                <a:solidFill>
                  <a:srgbClr val="434343"/>
                </a:solidFill>
              </a:rPr>
              <a:t>. If a,b ∈ L</a:t>
            </a:r>
            <a:r>
              <a:rPr baseline="30000" lang="en">
                <a:solidFill>
                  <a:srgbClr val="434343"/>
                </a:solidFill>
              </a:rPr>
              <a:t>=n</a:t>
            </a:r>
            <a:r>
              <a:rPr lang="en">
                <a:solidFill>
                  <a:srgbClr val="434343"/>
                </a:solidFill>
              </a:rPr>
              <a:t>, then there is an edge from a to b if set-f(a,b) = {b}.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Now use Theorem 3.1 to get a set H with at most n+1 strings. For every x∈L</a:t>
            </a:r>
            <a:r>
              <a:rPr baseline="30000" lang="en">
                <a:solidFill>
                  <a:srgbClr val="434343"/>
                </a:solidFill>
              </a:rPr>
              <a:t>=n</a:t>
            </a:r>
            <a:r>
              <a:rPr lang="en">
                <a:solidFill>
                  <a:srgbClr val="434343"/>
                </a:solidFill>
              </a:rPr>
              <a:t>, there is an h∈H, such that x=h or set-f(x,h) = {x}.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Then our advice function is g(n) = &lt;&lt;h</a:t>
            </a:r>
            <a:r>
              <a:rPr baseline="-25000" lang="en">
                <a:solidFill>
                  <a:srgbClr val="434343"/>
                </a:solidFill>
              </a:rPr>
              <a:t>1</a:t>
            </a:r>
            <a:r>
              <a:rPr lang="en">
                <a:solidFill>
                  <a:srgbClr val="434343"/>
                </a:solidFill>
              </a:rPr>
              <a:t>,h</a:t>
            </a:r>
            <a:r>
              <a:rPr baseline="-25000" lang="en">
                <a:solidFill>
                  <a:srgbClr val="434343"/>
                </a:solidFill>
              </a:rPr>
              <a:t>2</a:t>
            </a:r>
            <a:r>
              <a:rPr lang="en">
                <a:solidFill>
                  <a:srgbClr val="434343"/>
                </a:solidFill>
              </a:rPr>
              <a:t>,...,h</a:t>
            </a:r>
            <a:r>
              <a:rPr baseline="-25000" lang="en">
                <a:solidFill>
                  <a:srgbClr val="434343"/>
                </a:solidFill>
              </a:rPr>
              <a:t>n</a:t>
            </a:r>
            <a:r>
              <a:rPr lang="en">
                <a:solidFill>
                  <a:srgbClr val="434343"/>
                </a:solidFill>
              </a:rPr>
              <a:t>&gt;,&lt;w</a:t>
            </a:r>
            <a:r>
              <a:rPr baseline="-25000" lang="en">
                <a:solidFill>
                  <a:srgbClr val="434343"/>
                </a:solidFill>
              </a:rPr>
              <a:t>1</a:t>
            </a:r>
            <a:r>
              <a:rPr lang="en">
                <a:solidFill>
                  <a:srgbClr val="434343"/>
                </a:solidFill>
              </a:rPr>
              <a:t>,w</a:t>
            </a:r>
            <a:r>
              <a:rPr baseline="-25000" lang="en">
                <a:solidFill>
                  <a:srgbClr val="434343"/>
                </a:solidFill>
              </a:rPr>
              <a:t>2</a:t>
            </a:r>
            <a:r>
              <a:rPr lang="en">
                <a:solidFill>
                  <a:srgbClr val="434343"/>
                </a:solidFill>
              </a:rPr>
              <a:t>,...,w</a:t>
            </a:r>
            <a:r>
              <a:rPr baseline="-25000" lang="en">
                <a:solidFill>
                  <a:srgbClr val="434343"/>
                </a:solidFill>
              </a:rPr>
              <a:t>n</a:t>
            </a:r>
            <a:r>
              <a:rPr lang="en">
                <a:solidFill>
                  <a:srgbClr val="434343"/>
                </a:solidFill>
              </a:rPr>
              <a:t>&gt;&gt;, where each w</a:t>
            </a:r>
            <a:r>
              <a:rPr baseline="-25000" lang="en">
                <a:solidFill>
                  <a:srgbClr val="434343"/>
                </a:solidFill>
              </a:rPr>
              <a:t>i</a:t>
            </a:r>
            <a:r>
              <a:rPr lang="en">
                <a:solidFill>
                  <a:srgbClr val="434343"/>
                </a:solidFill>
              </a:rPr>
              <a:t> is an accepting path of h</a:t>
            </a:r>
            <a:r>
              <a:rPr baseline="-25000" lang="en">
                <a:solidFill>
                  <a:srgbClr val="434343"/>
                </a:solidFill>
              </a:rPr>
              <a:t>i</a:t>
            </a:r>
            <a:r>
              <a:rPr lang="en">
                <a:solidFill>
                  <a:srgbClr val="434343"/>
                </a:solidFill>
              </a:rPr>
              <a:t>. This is polynomial length in n.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x ∈ L iff &lt;x, g(|x|)&gt; ∈ A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So L∈(NP∩coNP)/poly, and since L was arbitrary in NPSV-sel∩NP, we get the Lemma.</a:t>
            </a:r>
          </a:p>
        </p:txBody>
      </p:sp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Proof of Lemma 3.26: </a:t>
            </a:r>
            <a:r>
              <a:rPr lang="en" sz="2400">
                <a:solidFill>
                  <a:srgbClr val="000000"/>
                </a:solidFill>
              </a:rPr>
              <a:t>NP ⊆ (NP ∩ coNP)/poly ⇒ PH = NP</a:t>
            </a:r>
            <a:r>
              <a:rPr baseline="30000" lang="en" sz="2400">
                <a:solidFill>
                  <a:srgbClr val="000000"/>
                </a:solidFill>
              </a:rPr>
              <a:t>NP</a:t>
            </a:r>
          </a:p>
        </p:txBody>
      </p:sp>
      <p:sp>
        <p:nvSpPr>
          <p:cNvPr id="624" name="Shape 62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rgbClr val="434343"/>
                </a:solidFill>
              </a:rPr>
              <a:t>By theorem 1.16 (Karp-Lipton)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200">
                <a:solidFill>
                  <a:srgbClr val="434343"/>
                </a:solidFill>
              </a:rPr>
              <a:t>NP ⊆ P/poly ⇒ PH = NP</a:t>
            </a:r>
            <a:r>
              <a:rPr baseline="30000" lang="en" sz="2200">
                <a:solidFill>
                  <a:srgbClr val="434343"/>
                </a:solidFill>
              </a:rPr>
              <a:t>NP</a:t>
            </a:r>
            <a:r>
              <a:rPr lang="en" sz="2200">
                <a:solidFill>
                  <a:srgbClr val="434343"/>
                </a:solidFill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rgbClr val="434343"/>
                </a:solidFill>
              </a:rPr>
              <a:t>This result relativizes, i.e.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200">
                <a:solidFill>
                  <a:srgbClr val="434343"/>
                </a:solidFill>
              </a:rPr>
              <a:t>∀A(NP</a:t>
            </a:r>
            <a:r>
              <a:rPr baseline="30000" lang="en" sz="2200">
                <a:solidFill>
                  <a:srgbClr val="434343"/>
                </a:solidFill>
              </a:rPr>
              <a:t>A</a:t>
            </a:r>
            <a:r>
              <a:rPr lang="en" sz="2200">
                <a:solidFill>
                  <a:srgbClr val="434343"/>
                </a:solidFill>
              </a:rPr>
              <a:t> ⊆ P</a:t>
            </a:r>
            <a:r>
              <a:rPr baseline="30000" lang="en" sz="2200">
                <a:solidFill>
                  <a:srgbClr val="434343"/>
                </a:solidFill>
              </a:rPr>
              <a:t>A</a:t>
            </a:r>
            <a:r>
              <a:rPr lang="en" sz="2200">
                <a:solidFill>
                  <a:srgbClr val="434343"/>
                </a:solidFill>
              </a:rPr>
              <a:t>/poly ⇒ PH</a:t>
            </a:r>
            <a:r>
              <a:rPr baseline="30000" lang="en" sz="2200">
                <a:solidFill>
                  <a:srgbClr val="434343"/>
                </a:solidFill>
              </a:rPr>
              <a:t>A</a:t>
            </a:r>
            <a:r>
              <a:rPr lang="en" sz="2200">
                <a:solidFill>
                  <a:srgbClr val="434343"/>
                </a:solidFill>
              </a:rPr>
              <a:t> = NP</a:t>
            </a:r>
            <a:r>
              <a:rPr baseline="30000" lang="en" sz="2200">
                <a:solidFill>
                  <a:srgbClr val="434343"/>
                </a:solidFill>
              </a:rPr>
              <a:t>NP^A</a:t>
            </a:r>
            <a:r>
              <a:rPr lang="en" sz="2200">
                <a:solidFill>
                  <a:srgbClr val="434343"/>
                </a:solidFill>
              </a:rPr>
              <a:t>).</a:t>
            </a:r>
          </a:p>
        </p:txBody>
      </p:sp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Proof of Lemma 3.26: NP ⊆ (NP ∩ coNP)/poly ⇒ PH = NP</a:t>
            </a:r>
            <a:r>
              <a:rPr baseline="30000" lang="en" sz="2400"/>
              <a:t>NP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0" name="Shape 63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200">
                <a:solidFill>
                  <a:srgbClr val="434343"/>
                </a:solidFill>
              </a:rPr>
              <a:t>Assume NP ⊆ (NP ∩ coNP)/poly. Then SAT ∈ (NP ∩ coNP)/poly via some B ∈ NP ∩ coNP, and some advice g in poly.</a:t>
            </a:r>
          </a:p>
          <a:p>
            <a:pPr rtl="0">
              <a:spcBef>
                <a:spcPts val="0"/>
              </a:spcBef>
              <a:buNone/>
            </a:pPr>
            <a:r>
              <a:rPr lang="en" sz="2200">
                <a:solidFill>
                  <a:srgbClr val="434343"/>
                </a:solidFill>
              </a:rPr>
              <a:t>From </a:t>
            </a:r>
          </a:p>
          <a:p>
            <a:pPr rtl="0" algn="ctr">
              <a:spcBef>
                <a:spcPts val="0"/>
              </a:spcBef>
              <a:buNone/>
            </a:pPr>
            <a:r>
              <a:rPr lang="en" sz="2200">
                <a:solidFill>
                  <a:srgbClr val="434343"/>
                </a:solidFill>
              </a:rPr>
              <a:t>∀A(NP</a:t>
            </a:r>
            <a:r>
              <a:rPr baseline="30000" lang="en" sz="2200">
                <a:solidFill>
                  <a:srgbClr val="434343"/>
                </a:solidFill>
              </a:rPr>
              <a:t>A</a:t>
            </a:r>
            <a:r>
              <a:rPr lang="en" sz="2200">
                <a:solidFill>
                  <a:srgbClr val="434343"/>
                </a:solidFill>
              </a:rPr>
              <a:t> ⊆ P</a:t>
            </a:r>
            <a:r>
              <a:rPr baseline="30000" lang="en" sz="2200">
                <a:solidFill>
                  <a:srgbClr val="434343"/>
                </a:solidFill>
              </a:rPr>
              <a:t>A</a:t>
            </a:r>
            <a:r>
              <a:rPr lang="en" sz="2200">
                <a:solidFill>
                  <a:srgbClr val="434343"/>
                </a:solidFill>
              </a:rPr>
              <a:t>/poly ⇒ PH</a:t>
            </a:r>
            <a:r>
              <a:rPr baseline="30000" lang="en" sz="2200">
                <a:solidFill>
                  <a:srgbClr val="434343"/>
                </a:solidFill>
              </a:rPr>
              <a:t>A</a:t>
            </a:r>
            <a:r>
              <a:rPr lang="en" sz="2200">
                <a:solidFill>
                  <a:srgbClr val="434343"/>
                </a:solidFill>
              </a:rPr>
              <a:t> = NP</a:t>
            </a:r>
            <a:r>
              <a:rPr baseline="30000" lang="en" sz="2200">
                <a:solidFill>
                  <a:srgbClr val="434343"/>
                </a:solidFill>
              </a:rPr>
              <a:t>NP^A</a:t>
            </a:r>
            <a:r>
              <a:rPr lang="en" sz="2200">
                <a:solidFill>
                  <a:srgbClr val="434343"/>
                </a:solidFill>
              </a:rPr>
              <a:t>)</a:t>
            </a:r>
          </a:p>
          <a:p>
            <a:pPr rtl="0">
              <a:spcBef>
                <a:spcPts val="0"/>
              </a:spcBef>
              <a:buNone/>
            </a:pPr>
            <a:r>
              <a:rPr lang="en" sz="2200">
                <a:solidFill>
                  <a:srgbClr val="434343"/>
                </a:solidFill>
              </a:rPr>
              <a:t>we have </a:t>
            </a: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434343"/>
                </a:solidFill>
              </a:rPr>
              <a:t>NP</a:t>
            </a:r>
            <a:r>
              <a:rPr baseline="30000" lang="en" sz="2200">
                <a:solidFill>
                  <a:srgbClr val="434343"/>
                </a:solidFill>
              </a:rPr>
              <a:t>B</a:t>
            </a:r>
            <a:r>
              <a:rPr lang="en" sz="2200">
                <a:solidFill>
                  <a:srgbClr val="434343"/>
                </a:solidFill>
              </a:rPr>
              <a:t> ⊆ P</a:t>
            </a:r>
            <a:r>
              <a:rPr baseline="30000" lang="en" sz="2200">
                <a:solidFill>
                  <a:srgbClr val="434343"/>
                </a:solidFill>
              </a:rPr>
              <a:t>B</a:t>
            </a:r>
            <a:r>
              <a:rPr lang="en" sz="2200">
                <a:solidFill>
                  <a:srgbClr val="434343"/>
                </a:solidFill>
              </a:rPr>
              <a:t>/poly ⇒ PH</a:t>
            </a:r>
            <a:r>
              <a:rPr baseline="30000" lang="en" sz="2200">
                <a:solidFill>
                  <a:srgbClr val="434343"/>
                </a:solidFill>
              </a:rPr>
              <a:t>B</a:t>
            </a:r>
            <a:r>
              <a:rPr lang="en" sz="2200">
                <a:solidFill>
                  <a:srgbClr val="434343"/>
                </a:solidFill>
              </a:rPr>
              <a:t> = NP</a:t>
            </a:r>
            <a:r>
              <a:rPr baseline="30000" lang="en" sz="2200">
                <a:solidFill>
                  <a:srgbClr val="434343"/>
                </a:solidFill>
              </a:rPr>
              <a:t>NP^B</a:t>
            </a:r>
            <a:r>
              <a:rPr lang="en" sz="2200">
                <a:solidFill>
                  <a:srgbClr val="434343"/>
                </a:solidFill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Proof of Lemma 3.26: NP ⊆ (NP ∩ coNP)/poly ⇒ PH = NP</a:t>
            </a:r>
            <a:r>
              <a:rPr baseline="30000" lang="en" sz="2400"/>
              <a:t>NP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6" name="Shape 636"/>
          <p:cNvSpPr txBox="1"/>
          <p:nvPr>
            <p:ph idx="1" type="body"/>
          </p:nvPr>
        </p:nvSpPr>
        <p:spPr>
          <a:xfrm>
            <a:off x="311700" y="1152475"/>
            <a:ext cx="8520599" cy="3201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434343"/>
                </a:solidFill>
              </a:rPr>
              <a:t>Having 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434343"/>
                </a:solidFill>
              </a:rPr>
              <a:t>NP</a:t>
            </a:r>
            <a:r>
              <a:rPr baseline="30000" lang="en" sz="2200">
                <a:solidFill>
                  <a:srgbClr val="434343"/>
                </a:solidFill>
              </a:rPr>
              <a:t>B</a:t>
            </a:r>
            <a:r>
              <a:rPr lang="en" sz="2200">
                <a:solidFill>
                  <a:srgbClr val="434343"/>
                </a:solidFill>
              </a:rPr>
              <a:t> ⊆ P</a:t>
            </a:r>
            <a:r>
              <a:rPr baseline="30000" lang="en" sz="2200">
                <a:solidFill>
                  <a:srgbClr val="434343"/>
                </a:solidFill>
              </a:rPr>
              <a:t>B</a:t>
            </a:r>
            <a:r>
              <a:rPr lang="en" sz="2200">
                <a:solidFill>
                  <a:srgbClr val="434343"/>
                </a:solidFill>
              </a:rPr>
              <a:t>/poly ⇒ PH</a:t>
            </a:r>
            <a:r>
              <a:rPr baseline="30000" lang="en" sz="2200">
                <a:solidFill>
                  <a:srgbClr val="434343"/>
                </a:solidFill>
              </a:rPr>
              <a:t>B</a:t>
            </a:r>
            <a:r>
              <a:rPr lang="en" sz="2200">
                <a:solidFill>
                  <a:srgbClr val="434343"/>
                </a:solidFill>
              </a:rPr>
              <a:t> = NP</a:t>
            </a:r>
            <a:r>
              <a:rPr baseline="30000" lang="en" sz="2200">
                <a:solidFill>
                  <a:srgbClr val="434343"/>
                </a:solidFill>
              </a:rPr>
              <a:t>NP^B</a:t>
            </a:r>
            <a:r>
              <a:rPr lang="en" sz="2200">
                <a:solidFill>
                  <a:srgbClr val="434343"/>
                </a:solidFill>
              </a:rPr>
              <a:t>,</a:t>
            </a:r>
          </a:p>
          <a:p>
            <a:pPr lvl="0" rtl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434343"/>
                </a:solidFill>
              </a:rPr>
              <a:t>we are going to prove that 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434343"/>
                </a:solidFill>
              </a:rPr>
              <a:t>NP ⊆ (NP ∩ coNP)/poly</a:t>
            </a:r>
            <a:r>
              <a:rPr lang="en" sz="2100">
                <a:solidFill>
                  <a:schemeClr val="dk1"/>
                </a:solidFill>
              </a:rPr>
              <a:t> </a:t>
            </a:r>
            <a:r>
              <a:rPr lang="en" sz="2200">
                <a:solidFill>
                  <a:srgbClr val="434343"/>
                </a:solidFill>
              </a:rPr>
              <a:t>⇒</a:t>
            </a:r>
            <a:r>
              <a:rPr lang="en" sz="2100">
                <a:solidFill>
                  <a:srgbClr val="434343"/>
                </a:solidFill>
              </a:rPr>
              <a:t> NP</a:t>
            </a:r>
            <a:r>
              <a:rPr baseline="30000" lang="en" sz="2100">
                <a:solidFill>
                  <a:srgbClr val="434343"/>
                </a:solidFill>
              </a:rPr>
              <a:t>B</a:t>
            </a:r>
            <a:r>
              <a:rPr lang="en" sz="2100">
                <a:solidFill>
                  <a:srgbClr val="434343"/>
                </a:solidFill>
              </a:rPr>
              <a:t> ⊆ P</a:t>
            </a:r>
            <a:r>
              <a:rPr baseline="30000" lang="en" sz="2100">
                <a:solidFill>
                  <a:srgbClr val="434343"/>
                </a:solidFill>
              </a:rPr>
              <a:t>B</a:t>
            </a:r>
            <a:r>
              <a:rPr lang="en" sz="2100">
                <a:solidFill>
                  <a:srgbClr val="434343"/>
                </a:solidFill>
              </a:rPr>
              <a:t>/poly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434343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434343"/>
                </a:solidFill>
              </a:rPr>
              <a:t>and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434343"/>
                </a:solidFill>
              </a:rPr>
              <a:t> PH</a:t>
            </a:r>
            <a:r>
              <a:rPr baseline="30000" lang="en" sz="2100">
                <a:solidFill>
                  <a:srgbClr val="434343"/>
                </a:solidFill>
              </a:rPr>
              <a:t>B</a:t>
            </a:r>
            <a:r>
              <a:rPr lang="en" sz="2100">
                <a:solidFill>
                  <a:srgbClr val="434343"/>
                </a:solidFill>
              </a:rPr>
              <a:t> = NP</a:t>
            </a:r>
            <a:r>
              <a:rPr baseline="30000" lang="en" sz="2100">
                <a:solidFill>
                  <a:srgbClr val="434343"/>
                </a:solidFill>
              </a:rPr>
              <a:t>NP^B  </a:t>
            </a:r>
            <a:r>
              <a:rPr lang="en" sz="2200">
                <a:solidFill>
                  <a:srgbClr val="434343"/>
                </a:solidFill>
              </a:rPr>
              <a:t>⇒</a:t>
            </a:r>
            <a:r>
              <a:rPr lang="en" sz="2100">
                <a:solidFill>
                  <a:srgbClr val="434343"/>
                </a:solidFill>
              </a:rPr>
              <a:t> PH = NP</a:t>
            </a:r>
            <a:r>
              <a:rPr baseline="30000" lang="en" sz="2100">
                <a:solidFill>
                  <a:srgbClr val="434343"/>
                </a:solidFill>
              </a:rPr>
              <a:t>NP</a:t>
            </a:r>
            <a:r>
              <a:rPr lang="en" sz="2100">
                <a:solidFill>
                  <a:srgbClr val="434343"/>
                </a:solidFill>
              </a:rPr>
              <a:t>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200"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Proof of Lemma 3.26: NP ⊆ (NP ∩ coNP)/poly ⇒ PH = NP</a:t>
            </a:r>
            <a:r>
              <a:rPr baseline="30000" lang="en" sz="2400"/>
              <a:t>NP</a:t>
            </a:r>
          </a:p>
        </p:txBody>
      </p:sp>
      <p:sp>
        <p:nvSpPr>
          <p:cNvPr id="642" name="Shape 64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434343"/>
                </a:solidFill>
              </a:rPr>
              <a:t>It is easy to prove that 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434343"/>
                </a:solidFill>
              </a:rPr>
              <a:t>NP ⊆ NP</a:t>
            </a:r>
            <a:r>
              <a:rPr baseline="30000" lang="en" sz="2200">
                <a:solidFill>
                  <a:srgbClr val="434343"/>
                </a:solidFill>
              </a:rPr>
              <a:t>B</a:t>
            </a:r>
            <a:r>
              <a:rPr lang="en" sz="2200">
                <a:solidFill>
                  <a:srgbClr val="434343"/>
                </a:solidFill>
              </a:rPr>
              <a:t> ⊆ NP</a:t>
            </a:r>
            <a:r>
              <a:rPr baseline="30000" lang="en" sz="2200">
                <a:solidFill>
                  <a:srgbClr val="434343"/>
                </a:solidFill>
              </a:rPr>
              <a:t>NP ∩ coNP</a:t>
            </a:r>
            <a:r>
              <a:rPr lang="en" sz="2200">
                <a:solidFill>
                  <a:srgbClr val="434343"/>
                </a:solidFill>
              </a:rPr>
              <a:t> = NP</a:t>
            </a:r>
          </a:p>
          <a:p>
            <a:pPr lvl="0" rtl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434343"/>
                </a:solidFill>
              </a:rPr>
              <a:t>So NP = NP</a:t>
            </a:r>
            <a:r>
              <a:rPr baseline="30000" lang="en" sz="2200">
                <a:solidFill>
                  <a:srgbClr val="434343"/>
                </a:solidFill>
              </a:rPr>
              <a:t>B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2518875" y="2486000"/>
            <a:ext cx="153900" cy="140999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3114175" y="1170600"/>
            <a:ext cx="153900" cy="140999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5626300" y="1170600"/>
            <a:ext cx="153900" cy="140999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6374625" y="2486000"/>
            <a:ext cx="153900" cy="140999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4359650" y="4603125"/>
            <a:ext cx="153900" cy="140999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3114175" y="3926700"/>
            <a:ext cx="153900" cy="140999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5626300" y="3905550"/>
            <a:ext cx="153900" cy="140999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40" name="Shape 140"/>
          <p:cNvCxnSpPr>
            <a:stCxn id="134" idx="6"/>
            <a:endCxn id="135" idx="2"/>
          </p:cNvCxnSpPr>
          <p:nvPr/>
        </p:nvCxnSpPr>
        <p:spPr>
          <a:xfrm>
            <a:off x="3268075" y="1241099"/>
            <a:ext cx="235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41" name="Shape 141"/>
          <p:cNvCxnSpPr>
            <a:stCxn id="134" idx="5"/>
            <a:endCxn id="136" idx="1"/>
          </p:cNvCxnSpPr>
          <p:nvPr/>
        </p:nvCxnSpPr>
        <p:spPr>
          <a:xfrm>
            <a:off x="3245536" y="1290951"/>
            <a:ext cx="3151500" cy="1215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42" name="Shape 142"/>
          <p:cNvCxnSpPr>
            <a:stCxn id="134" idx="5"/>
            <a:endCxn id="139" idx="1"/>
          </p:cNvCxnSpPr>
          <p:nvPr/>
        </p:nvCxnSpPr>
        <p:spPr>
          <a:xfrm>
            <a:off x="3245536" y="1290951"/>
            <a:ext cx="2403300" cy="2635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43" name="Shape 143"/>
          <p:cNvCxnSpPr>
            <a:stCxn id="137" idx="0"/>
            <a:endCxn id="134" idx="4"/>
          </p:cNvCxnSpPr>
          <p:nvPr/>
        </p:nvCxnSpPr>
        <p:spPr>
          <a:xfrm rot="10800000">
            <a:off x="3191000" y="1311525"/>
            <a:ext cx="1245600" cy="3291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44" name="Shape 144"/>
          <p:cNvCxnSpPr>
            <a:stCxn id="138" idx="0"/>
            <a:endCxn id="134" idx="4"/>
          </p:cNvCxnSpPr>
          <p:nvPr/>
        </p:nvCxnSpPr>
        <p:spPr>
          <a:xfrm rot="10800000">
            <a:off x="3191125" y="1311600"/>
            <a:ext cx="0" cy="2615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45" name="Shape 145"/>
          <p:cNvCxnSpPr>
            <a:stCxn id="133" idx="7"/>
            <a:endCxn id="134" idx="3"/>
          </p:cNvCxnSpPr>
          <p:nvPr/>
        </p:nvCxnSpPr>
        <p:spPr>
          <a:xfrm flipH="1" rot="10800000">
            <a:off x="2650236" y="1291048"/>
            <a:ext cx="486600" cy="1215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46" name="Shape 146"/>
          <p:cNvCxnSpPr>
            <a:stCxn id="135" idx="5"/>
            <a:endCxn id="136" idx="0"/>
          </p:cNvCxnSpPr>
          <p:nvPr/>
        </p:nvCxnSpPr>
        <p:spPr>
          <a:xfrm>
            <a:off x="5757661" y="1290951"/>
            <a:ext cx="693900" cy="1194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47" name="Shape 147"/>
          <p:cNvCxnSpPr>
            <a:stCxn id="139" idx="0"/>
            <a:endCxn id="135" idx="4"/>
          </p:cNvCxnSpPr>
          <p:nvPr/>
        </p:nvCxnSpPr>
        <p:spPr>
          <a:xfrm rot="10800000">
            <a:off x="5703250" y="1311450"/>
            <a:ext cx="0" cy="2594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48" name="Shape 148"/>
          <p:cNvCxnSpPr>
            <a:stCxn id="139" idx="7"/>
            <a:endCxn id="136" idx="3"/>
          </p:cNvCxnSpPr>
          <p:nvPr/>
        </p:nvCxnSpPr>
        <p:spPr>
          <a:xfrm flipH="1" rot="10800000">
            <a:off x="5757661" y="2606498"/>
            <a:ext cx="639600" cy="1319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49" name="Shape 149"/>
          <p:cNvCxnSpPr>
            <a:stCxn id="135" idx="4"/>
            <a:endCxn id="137" idx="0"/>
          </p:cNvCxnSpPr>
          <p:nvPr/>
        </p:nvCxnSpPr>
        <p:spPr>
          <a:xfrm flipH="1">
            <a:off x="4436650" y="1311599"/>
            <a:ext cx="1266600" cy="3291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50" name="Shape 150"/>
          <p:cNvCxnSpPr>
            <a:stCxn id="135" idx="3"/>
            <a:endCxn id="138" idx="7"/>
          </p:cNvCxnSpPr>
          <p:nvPr/>
        </p:nvCxnSpPr>
        <p:spPr>
          <a:xfrm flipH="1">
            <a:off x="3245538" y="1290951"/>
            <a:ext cx="2403300" cy="2656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51" name="Shape 151"/>
          <p:cNvCxnSpPr>
            <a:stCxn id="133" idx="6"/>
            <a:endCxn id="135" idx="3"/>
          </p:cNvCxnSpPr>
          <p:nvPr/>
        </p:nvCxnSpPr>
        <p:spPr>
          <a:xfrm flipH="1" rot="10800000">
            <a:off x="2672775" y="1291099"/>
            <a:ext cx="2976000" cy="1265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52" name="Shape 152"/>
          <p:cNvCxnSpPr>
            <a:stCxn id="136" idx="2"/>
            <a:endCxn id="137" idx="7"/>
          </p:cNvCxnSpPr>
          <p:nvPr/>
        </p:nvCxnSpPr>
        <p:spPr>
          <a:xfrm flipH="1">
            <a:off x="4490925" y="2556499"/>
            <a:ext cx="1883700" cy="20673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53" name="Shape 153"/>
          <p:cNvCxnSpPr>
            <a:stCxn id="136" idx="2"/>
            <a:endCxn id="138" idx="6"/>
          </p:cNvCxnSpPr>
          <p:nvPr/>
        </p:nvCxnSpPr>
        <p:spPr>
          <a:xfrm flipH="1">
            <a:off x="3268125" y="2556499"/>
            <a:ext cx="3106500" cy="14406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54" name="Shape 154"/>
          <p:cNvCxnSpPr>
            <a:stCxn id="136" idx="2"/>
            <a:endCxn id="133" idx="6"/>
          </p:cNvCxnSpPr>
          <p:nvPr/>
        </p:nvCxnSpPr>
        <p:spPr>
          <a:xfrm rot="10800000">
            <a:off x="2672925" y="2556499"/>
            <a:ext cx="3701700" cy="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55" name="Shape 155"/>
          <p:cNvCxnSpPr>
            <a:stCxn id="133" idx="5"/>
            <a:endCxn id="139" idx="1"/>
          </p:cNvCxnSpPr>
          <p:nvPr/>
        </p:nvCxnSpPr>
        <p:spPr>
          <a:xfrm>
            <a:off x="2650236" y="2606351"/>
            <a:ext cx="2998500" cy="1319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56" name="Shape 156"/>
          <p:cNvCxnSpPr>
            <a:stCxn id="139" idx="3"/>
            <a:endCxn id="137" idx="6"/>
          </p:cNvCxnSpPr>
          <p:nvPr/>
        </p:nvCxnSpPr>
        <p:spPr>
          <a:xfrm flipH="1">
            <a:off x="4513638" y="4025901"/>
            <a:ext cx="1135200" cy="647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57" name="Shape 157"/>
          <p:cNvCxnSpPr>
            <a:stCxn id="138" idx="6"/>
            <a:endCxn id="139" idx="2"/>
          </p:cNvCxnSpPr>
          <p:nvPr/>
        </p:nvCxnSpPr>
        <p:spPr>
          <a:xfrm flipH="1" rot="10800000">
            <a:off x="3268075" y="3976199"/>
            <a:ext cx="2358300" cy="21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58" name="Shape 158"/>
          <p:cNvCxnSpPr>
            <a:stCxn id="137" idx="0"/>
            <a:endCxn id="133" idx="5"/>
          </p:cNvCxnSpPr>
          <p:nvPr/>
        </p:nvCxnSpPr>
        <p:spPr>
          <a:xfrm rot="10800000">
            <a:off x="2650100" y="2606325"/>
            <a:ext cx="1786500" cy="1996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59" name="Shape 159"/>
          <p:cNvCxnSpPr>
            <a:stCxn id="137" idx="1"/>
            <a:endCxn id="138" idx="5"/>
          </p:cNvCxnSpPr>
          <p:nvPr/>
        </p:nvCxnSpPr>
        <p:spPr>
          <a:xfrm rot="10800000">
            <a:off x="3245488" y="4047173"/>
            <a:ext cx="1136700" cy="57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60" name="Shape 160"/>
          <p:cNvCxnSpPr>
            <a:stCxn id="138" idx="0"/>
            <a:endCxn id="133" idx="4"/>
          </p:cNvCxnSpPr>
          <p:nvPr/>
        </p:nvCxnSpPr>
        <p:spPr>
          <a:xfrm rot="10800000">
            <a:off x="2595925" y="2627100"/>
            <a:ext cx="595200" cy="1299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61" name="Shape 161"/>
          <p:cNvSpPr txBox="1"/>
          <p:nvPr/>
        </p:nvSpPr>
        <p:spPr>
          <a:xfrm>
            <a:off x="255674" y="212450"/>
            <a:ext cx="8512500" cy="5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/>
              <a:t>Example: 7-tournament</a:t>
            </a:r>
          </a:p>
        </p:txBody>
      </p:sp>
      <p:sp>
        <p:nvSpPr>
          <p:cNvPr id="162" name="Shape 16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Proof of Lemma 3.26: NP ⊆ (NP ∩ coNP)/poly ⇒ PH = NP</a:t>
            </a:r>
            <a:r>
              <a:rPr baseline="30000" lang="en" sz="2400"/>
              <a:t>NP</a:t>
            </a:r>
          </a:p>
        </p:txBody>
      </p:sp>
      <p:sp>
        <p:nvSpPr>
          <p:cNvPr id="648" name="Shape 648"/>
          <p:cNvSpPr txBox="1"/>
          <p:nvPr>
            <p:ph idx="1" type="body"/>
          </p:nvPr>
        </p:nvSpPr>
        <p:spPr>
          <a:xfrm>
            <a:off x="311700" y="10762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en" sz="1900">
                <a:solidFill>
                  <a:srgbClr val="434343"/>
                </a:solidFill>
              </a:rPr>
              <a:t>For any L∈NP, let h be a reduction from L to SAT.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900">
                <a:solidFill>
                  <a:srgbClr val="434343"/>
                </a:solidFill>
              </a:rPr>
              <a:t>Let pad</a:t>
            </a:r>
            <a:r>
              <a:rPr baseline="-25000" lang="en" sz="1900">
                <a:solidFill>
                  <a:srgbClr val="434343"/>
                </a:solidFill>
              </a:rPr>
              <a:t>n</a:t>
            </a:r>
            <a:r>
              <a:rPr lang="en" sz="1900">
                <a:solidFill>
                  <a:srgbClr val="434343"/>
                </a:solidFill>
              </a:rPr>
              <a:t>(x) add dummy clauses to a SAT formula so that it is length n, and let l(n) be the maximum length of h(x) for x in {0,1}</a:t>
            </a:r>
            <a:r>
              <a:rPr baseline="30000" lang="en" sz="1900">
                <a:solidFill>
                  <a:srgbClr val="434343"/>
                </a:solidFill>
              </a:rPr>
              <a:t>n</a:t>
            </a:r>
            <a:r>
              <a:rPr lang="en" sz="1900">
                <a:solidFill>
                  <a:srgbClr val="434343"/>
                </a:solidFill>
              </a:rPr>
              <a:t>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900">
                <a:solidFill>
                  <a:srgbClr val="434343"/>
                </a:solidFill>
              </a:rPr>
              <a:t>x∈L iff h(x)∈SAT iff pad</a:t>
            </a:r>
            <a:r>
              <a:rPr baseline="-25000" lang="en" sz="1900">
                <a:solidFill>
                  <a:srgbClr val="434343"/>
                </a:solidFill>
              </a:rPr>
              <a:t>l(n)</a:t>
            </a:r>
            <a:r>
              <a:rPr lang="en" sz="1900">
                <a:solidFill>
                  <a:srgbClr val="434343"/>
                </a:solidFill>
              </a:rPr>
              <a:t>(h(x))∈SAT iff {&lt;pad</a:t>
            </a:r>
            <a:r>
              <a:rPr baseline="-25000" lang="en" sz="1900">
                <a:solidFill>
                  <a:srgbClr val="434343"/>
                </a:solidFill>
              </a:rPr>
              <a:t>l(n)</a:t>
            </a:r>
            <a:r>
              <a:rPr lang="en" sz="1900">
                <a:solidFill>
                  <a:srgbClr val="434343"/>
                </a:solidFill>
              </a:rPr>
              <a:t>(h(x)),g(l(n))&gt;}∈B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900">
                <a:solidFill>
                  <a:srgbClr val="434343"/>
                </a:solidFill>
              </a:rPr>
              <a:t>So L can be decided with advice g’(n) = &lt;l(n),g(l(n))&gt;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900">
                <a:solidFill>
                  <a:srgbClr val="434343"/>
                </a:solidFill>
              </a:rPr>
              <a:t>By the advice interpreter: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900">
                <a:solidFill>
                  <a:srgbClr val="434343"/>
                </a:solidFill>
              </a:rPr>
              <a:t>	{&lt;x,&lt;len,w&gt;&gt; | &lt;pad</a:t>
            </a:r>
            <a:r>
              <a:rPr baseline="-25000" lang="en" sz="1900">
                <a:solidFill>
                  <a:srgbClr val="434343"/>
                </a:solidFill>
              </a:rPr>
              <a:t>len</a:t>
            </a:r>
            <a:r>
              <a:rPr lang="en" sz="1900">
                <a:solidFill>
                  <a:srgbClr val="434343"/>
                </a:solidFill>
              </a:rPr>
              <a:t>(h(x)), w&gt;∈B}, which is P</a:t>
            </a:r>
            <a:r>
              <a:rPr baseline="30000" lang="en" sz="1900">
                <a:solidFill>
                  <a:srgbClr val="434343"/>
                </a:solidFill>
              </a:rPr>
              <a:t>B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900">
                <a:solidFill>
                  <a:srgbClr val="434343"/>
                </a:solidFill>
              </a:rPr>
              <a:t>So NP=NP</a:t>
            </a:r>
            <a:r>
              <a:rPr baseline="30000" lang="en" sz="1900">
                <a:solidFill>
                  <a:srgbClr val="434343"/>
                </a:solidFill>
              </a:rPr>
              <a:t>B</a:t>
            </a:r>
            <a:r>
              <a:rPr lang="en" sz="1900">
                <a:solidFill>
                  <a:srgbClr val="434343"/>
                </a:solidFill>
              </a:rPr>
              <a:t>⊆P</a:t>
            </a:r>
            <a:r>
              <a:rPr baseline="30000" lang="en" sz="1900">
                <a:solidFill>
                  <a:srgbClr val="434343"/>
                </a:solidFill>
              </a:rPr>
              <a:t>B</a:t>
            </a:r>
            <a:r>
              <a:rPr lang="en" sz="1900">
                <a:solidFill>
                  <a:srgbClr val="434343"/>
                </a:solidFill>
              </a:rPr>
              <a:t>/poly</a:t>
            </a:r>
          </a:p>
        </p:txBody>
      </p:sp>
    </p:spTree>
  </p:cSld>
  <p:clrMapOvr>
    <a:masterClrMapping/>
  </p:clrMapOvr>
  <p:transition spd="slow">
    <p:cut/>
  </p:transition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Proof of Lemma 3.26: NP ⊆ (NP ∩ coNP)/poly ⇒ PH = NP</a:t>
            </a:r>
            <a:r>
              <a:rPr baseline="30000" lang="en" sz="2400"/>
              <a:t>NP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4" name="Shape 65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434343"/>
                </a:solidFill>
              </a:rPr>
              <a:t>By Karp-Lipton, PH</a:t>
            </a:r>
            <a:r>
              <a:rPr baseline="30000" lang="en" sz="2200">
                <a:solidFill>
                  <a:srgbClr val="434343"/>
                </a:solidFill>
              </a:rPr>
              <a:t>B</a:t>
            </a:r>
            <a:r>
              <a:rPr lang="en" sz="2200">
                <a:solidFill>
                  <a:srgbClr val="434343"/>
                </a:solidFill>
              </a:rPr>
              <a:t> = NP</a:t>
            </a:r>
            <a:r>
              <a:rPr baseline="30000" lang="en" sz="2200">
                <a:solidFill>
                  <a:srgbClr val="434343"/>
                </a:solidFill>
              </a:rPr>
              <a:t>NP^B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434343"/>
                </a:solidFill>
              </a:rPr>
              <a:t>Finally, note that 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434343"/>
                </a:solidFill>
              </a:rPr>
              <a:t>B ∈ NP ∩ coNP, PH</a:t>
            </a:r>
            <a:r>
              <a:rPr baseline="30000" lang="en" sz="2200">
                <a:solidFill>
                  <a:srgbClr val="434343"/>
                </a:solidFill>
              </a:rPr>
              <a:t>B</a:t>
            </a:r>
            <a:r>
              <a:rPr lang="en" sz="2200">
                <a:solidFill>
                  <a:srgbClr val="434343"/>
                </a:solidFill>
              </a:rPr>
              <a:t> = PH and NP</a:t>
            </a:r>
            <a:r>
              <a:rPr baseline="30000" lang="en" sz="2200">
                <a:solidFill>
                  <a:srgbClr val="434343"/>
                </a:solidFill>
              </a:rPr>
              <a:t>NP^B</a:t>
            </a:r>
            <a:r>
              <a:rPr lang="en" sz="2200">
                <a:solidFill>
                  <a:srgbClr val="434343"/>
                </a:solidFill>
              </a:rPr>
              <a:t> = NP</a:t>
            </a:r>
            <a:r>
              <a:rPr baseline="30000" lang="en" sz="2200">
                <a:solidFill>
                  <a:srgbClr val="434343"/>
                </a:solidFill>
              </a:rPr>
              <a:t>NP</a:t>
            </a:r>
            <a:r>
              <a:rPr lang="en" sz="2200">
                <a:solidFill>
                  <a:srgbClr val="434343"/>
                </a:solidFill>
              </a:rPr>
              <a:t>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434343"/>
                </a:solidFill>
              </a:rPr>
              <a:t>So 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434343"/>
                </a:solidFill>
              </a:rPr>
              <a:t>NP ⊆ (NP ∩ coNP)/poly ⇒ PH = NP</a:t>
            </a:r>
            <a:r>
              <a:rPr baseline="30000" lang="en" sz="2200">
                <a:solidFill>
                  <a:srgbClr val="434343"/>
                </a:solidFill>
              </a:rPr>
              <a:t>NP</a:t>
            </a:r>
            <a:r>
              <a:rPr lang="en" sz="2200">
                <a:solidFill>
                  <a:srgbClr val="434343"/>
                </a:solidFill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Theorem 3.21</a:t>
            </a:r>
          </a:p>
        </p:txBody>
      </p:sp>
      <p:sp>
        <p:nvSpPr>
          <p:cNvPr id="660" name="Shape 66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Now, using these two lemmas, we can prove Theorem 3.20, as follows.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Construct a NPMV-selector for SAT by set-f(x,y) = {x,y}∩SAT.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This is NPMV by guessing an argument and assignment of variables, then outputting the argument if the assignment is valid.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By the hypothesis of the Theorem, f has a NPSV refinement g.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Then g is a NPSV selector for SAT.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Then SAT∈NPSV-sel.</a:t>
            </a:r>
          </a:p>
        </p:txBody>
      </p:sp>
    </p:spTree>
  </p:cSld>
  <p:clrMapOvr>
    <a:masterClrMapping/>
  </p:clrMapOvr>
  <p:transition spd="slow">
    <p:cut/>
  </p:transition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Theorem 3.21</a:t>
            </a:r>
          </a:p>
        </p:txBody>
      </p:sp>
      <p:sp>
        <p:nvSpPr>
          <p:cNvPr id="666" name="Shape 66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SAT∈NPSV-sel. Will show that this gives NP⊆NPSV-sel.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For any NP language L, let h polynomial many-one reduce L to SAT.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Then define g’(x,y) =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	{x} if g(h(x),h(y)) = h(x)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	{y} if g(h(x),h(y)) = h(y)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	∅ otherwise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Then g’(x,y) is an NPSV-selector for L, so L∈NPSV-sel, and NP⊆NPSV-sel.</a:t>
            </a:r>
          </a:p>
        </p:txBody>
      </p:sp>
    </p:spTree>
  </p:cSld>
  <p:clrMapOvr>
    <a:masterClrMapping/>
  </p:clrMapOvr>
  <p:transition spd="slow">
    <p:cut/>
  </p:transition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Theorem 3.21</a:t>
            </a:r>
          </a:p>
        </p:txBody>
      </p:sp>
      <p:sp>
        <p:nvSpPr>
          <p:cNvPr id="672" name="Shape 67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So we have that, if every NPMV function has an NPSV refinement, then NP⊆NPSV-sel.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Lemma 3.25 says NPSV-sel∩NP⊆(NP∩coNP)/poly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So NP⊆(NP∩coNP)/poly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This is the hypothesis of Lemma 3.26, so PH = NP</a:t>
            </a:r>
            <a:r>
              <a:rPr baseline="30000" lang="en">
                <a:solidFill>
                  <a:srgbClr val="434343"/>
                </a:solidFill>
              </a:rPr>
              <a:t>NP</a:t>
            </a:r>
          </a:p>
        </p:txBody>
      </p:sp>
    </p:spTree>
  </p:cSld>
  <p:clrMapOvr>
    <a:masterClrMapping/>
  </p:clrMapOvr>
  <p:transition spd="slow">
    <p:cut/>
  </p:transition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 txBox="1"/>
          <p:nvPr>
            <p:ph idx="1" type="body"/>
          </p:nvPr>
        </p:nvSpPr>
        <p:spPr>
          <a:xfrm>
            <a:off x="311700" y="1017125"/>
            <a:ext cx="8520599" cy="3416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>
                <a:solidFill>
                  <a:srgbClr val="434343"/>
                </a:solidFill>
              </a:rPr>
              <a:t>Thank you!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3114175" y="1170600"/>
            <a:ext cx="153900" cy="140999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5626300" y="1170600"/>
            <a:ext cx="153900" cy="140999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5626300" y="3905550"/>
            <a:ext cx="153900" cy="140999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70" name="Shape 170"/>
          <p:cNvCxnSpPr>
            <a:stCxn id="167" idx="6"/>
            <a:endCxn id="168" idx="2"/>
          </p:cNvCxnSpPr>
          <p:nvPr/>
        </p:nvCxnSpPr>
        <p:spPr>
          <a:xfrm>
            <a:off x="3268075" y="1241099"/>
            <a:ext cx="235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71" name="Shape 171"/>
          <p:cNvCxnSpPr>
            <a:stCxn id="167" idx="5"/>
            <a:endCxn id="169" idx="1"/>
          </p:cNvCxnSpPr>
          <p:nvPr/>
        </p:nvCxnSpPr>
        <p:spPr>
          <a:xfrm>
            <a:off x="3245536" y="1290951"/>
            <a:ext cx="2403300" cy="2635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72" name="Shape 172"/>
          <p:cNvCxnSpPr>
            <a:stCxn id="169" idx="0"/>
            <a:endCxn id="168" idx="4"/>
          </p:cNvCxnSpPr>
          <p:nvPr/>
        </p:nvCxnSpPr>
        <p:spPr>
          <a:xfrm rot="10800000">
            <a:off x="5703250" y="1311450"/>
            <a:ext cx="0" cy="2594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73" name="Shape 173"/>
          <p:cNvSpPr txBox="1"/>
          <p:nvPr/>
        </p:nvSpPr>
        <p:spPr>
          <a:xfrm>
            <a:off x="255674" y="212450"/>
            <a:ext cx="8512500" cy="5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/>
              <a:t>Example: 7-tournament</a:t>
            </a:r>
          </a:p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3114175" y="1170600"/>
            <a:ext cx="153900" cy="140999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5626300" y="1170600"/>
            <a:ext cx="153900" cy="140999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5626300" y="3905550"/>
            <a:ext cx="153900" cy="140999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82" name="Shape 182"/>
          <p:cNvCxnSpPr>
            <a:stCxn id="179" idx="6"/>
            <a:endCxn id="180" idx="2"/>
          </p:cNvCxnSpPr>
          <p:nvPr/>
        </p:nvCxnSpPr>
        <p:spPr>
          <a:xfrm>
            <a:off x="3268075" y="1241099"/>
            <a:ext cx="2358300" cy="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83" name="Shape 183"/>
          <p:cNvCxnSpPr>
            <a:stCxn id="179" idx="5"/>
            <a:endCxn id="181" idx="1"/>
          </p:cNvCxnSpPr>
          <p:nvPr/>
        </p:nvCxnSpPr>
        <p:spPr>
          <a:xfrm>
            <a:off x="3245536" y="1290951"/>
            <a:ext cx="2403300" cy="2635200"/>
          </a:xfrm>
          <a:prstGeom prst="straightConnector1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84" name="Shape 184"/>
          <p:cNvCxnSpPr>
            <a:stCxn id="181" idx="0"/>
            <a:endCxn id="180" idx="4"/>
          </p:cNvCxnSpPr>
          <p:nvPr/>
        </p:nvCxnSpPr>
        <p:spPr>
          <a:xfrm rot="10800000">
            <a:off x="5703250" y="1311450"/>
            <a:ext cx="0" cy="2594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85" name="Shape 185"/>
          <p:cNvSpPr txBox="1"/>
          <p:nvPr/>
        </p:nvSpPr>
        <p:spPr>
          <a:xfrm>
            <a:off x="255674" y="212450"/>
            <a:ext cx="8512500" cy="5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/>
              <a:t>Example: 7-tournament</a:t>
            </a:r>
          </a:p>
        </p:txBody>
      </p:sp>
      <p:sp>
        <p:nvSpPr>
          <p:cNvPr id="186" name="Shape 18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