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</p:sldIdLst>
  <p:sldSz cy="5143500" cx="9144000"/>
  <p:notesSz cx="6858000" cy="9144000"/>
  <p:embeddedFontLst>
    <p:embeddedFont>
      <p:font typeface="Cambria Math"/>
      <p:regular r:id="rId1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CambriaMath-regular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2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bdb52bf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bdb52b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e75b7525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e75b7525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0e59927d4_17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230e59927d4_17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30e59927d4_17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30e59927d4_17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230e59927d4_17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230e59927d4_17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30e59927d4_17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30e59927d4_17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30e59927d4_17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30e59927d4_17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30e59927d4_17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30e59927d4_17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30e59927d4_17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30e59927d4_17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30e59927d4_17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30e59927d4_17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30e59927d4_17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230e59927d4_17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230e59927d4_17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230e59927d4_17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0e59927d4_13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0e59927d4_13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30e59927d4_17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230e59927d4_17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230e59927d4_17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230e59927d4_17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230e59927d4_17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230e59927d4_17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30e59927d4_17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30e59927d4_17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30e59927d4_17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230e59927d4_17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230e59927d4_17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230e59927d4_17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30e59927d4_17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230e59927d4_17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30e59927d4_13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230e59927d4_13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22d64b2a21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22d64b2a21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2f60b429b9_15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22f60b429b9_15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e75b75256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e75b7525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19e932a258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19e932a258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Likely</a:t>
            </a:r>
            <a:r>
              <a:rPr lang="en"/>
              <a:t> won't have time for this, but in case we finish early we can go into this</a:t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219e932a25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219e932a25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19e932a258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219e932a258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19e932a258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219e932a258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19e932a258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219e932a258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19e932a258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19e932a258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19e932a258_3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219e932a258_3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19e932a258_3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219e932a258_3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19e932a258_3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19e932a258_3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19e932a258_3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19e932a258_3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e75b75256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e75b75256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we are interested in closure under subtraction, we must restrict our attention to proper subtraction</a:t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19e932a258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19e932a258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19e932a258_3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19e932a258_3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19e932a258_3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219e932a258_3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19e932a258_3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219e932a258_3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19e932a258_3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219e932a258_3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19e932a258_3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219e932a258_3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19e932a258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219e932a258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19e932a258_3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219e932a258_3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19e932a258_3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19e932a258_3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19e932a258_3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219e932a258_3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0e59927d4_13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30e59927d4_13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219e932a258_3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219e932a258_3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19e932a258_3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219e932a258_3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219e932a258_3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19e932a258_3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219e932a258_3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219e932a258_3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219e932a258_3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219e932a258_3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0e59927d4_13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0e59927d4_13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e75b7525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e75b7525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e75b75256_1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e75b75256_1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0e59927d4_13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0e59927d4_13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d69dcdbc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2d69dcdbc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c72951bc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c72951bc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e75b75256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e75b75256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e75b75256_1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e75b75256_1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85fd35875_1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185fd35875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e75b75256_1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2e75b75256_1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e75b75256_1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2e75b75256_1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2e75b75256_1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2e75b75256_1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e75b75256_1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2e75b75256_1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e75b75256_1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2e75b75256_1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2e75b75256_1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2e75b75256_1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30e59927d4_13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30e59927d4_13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f440fdc7c_15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f440fdc7c_15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f440fdc7c_156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2f440fdc7c_15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e75b75256_1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2e75b75256_1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30e59927d4_13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30e59927d4_13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what’s noted on pg 97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e75b75256_1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2e75b75256_1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e75b75256_1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e75b75256_1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0e59927d4_13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30e59927d4_13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e8d2ae50d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2e8d2ae50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e75b75256_1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2e75b75256_1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f440fdc7c_156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2f440fdc7c_156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f440fdc7c_156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2f440fdc7c_156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f440fdc7c_15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f440fdc7c_15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30e59927d4_13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30e59927d4_13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f440fdc7c_156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2f440fdc7c_156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0e59927d4_13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30e59927d4_13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f440fdc7c_156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2f440fdc7c_156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2e8d2ae50d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2e8d2ae50d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30e59927d4_13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30e59927d4_13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30e59927d4_13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30e59927d4_13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30e59927d4_13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30e59927d4_13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2e8d2ae50d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2e8d2ae50d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2e8d2ae50d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2e8d2ae50d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f440fdc7c_15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f440fdc7c_15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2e8d2ae50d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2e8d2ae50d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2e8d2ae50d_3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2e8d2ae50d_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2e8d2ae50d_3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2e8d2ae50d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185fd3587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185fd3587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30e59927d4_17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30e59927d4_17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185fd35875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185fd3587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30e59927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30e59927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185fd35875_66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185fd35875_66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30e59927d4_17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30e59927d4_17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30e59927d4_17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30e59927d4_17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d64b2a21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d64b2a21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interested in properties that it might have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30e59927d4_17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30e59927d4_17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30e59927d4_17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30e59927d4_17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30e59927d4_17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30e59927d4_17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30e59927d4_17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30e59927d4_17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30e59927d4_17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30e59927d4_17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30e59927d4_17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30e59927d4_17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30e59927d4_17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230e59927d4_17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30e59927d4_17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30e59927d4_17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30e59927d4_17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30e59927d4_17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19e932a2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19e932a2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e75b75256_1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e75b75256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30e59927d4_17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30e59927d4_17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30e59927d4_17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30e59927d4_17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30e59927d4_17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30e59927d4_17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30e59927d4_17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30e59927d4_17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185fd35875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185fd35875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19e932a25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19e932a25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30e59927d4_17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30e59927d4_17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30e59927d4_17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30e59927d4_17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30e59927d4_17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30e59927d4_17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30e59927d4_17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30e59927d4_17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0e59927d4_13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30e59927d4_13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30e59927d4_17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30e59927d4_17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30e59927d4_17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30e59927d4_17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185fd35875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185fd35875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30e59927d4_17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30e59927d4_17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2f440fdc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2f440fdc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30e59927d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230e59927d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30e59927d4_17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230e59927d4_17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30e59927d4_17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30e59927d4_17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230e59927d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230e59927d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185fd35875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185fd35875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85fd35875_8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85fd35875_8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185fd35875_6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2185fd35875_6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30e59927d4_1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230e59927d4_1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30e59927d4_1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30e59927d4_1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30e59927d4_17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230e59927d4_17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30e59927d4_17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230e59927d4_17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30e59927d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30e59927d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30e59927d4_17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30e59927d4_17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0e59927d4_17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230e59927d4_17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30e59927d4_17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30e59927d4_17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30e59927d4_17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230e59927d4_17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85800" y="154305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85800" y="2628900"/>
            <a:ext cx="7772400" cy="13144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footerdark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07731"/>
            <a:ext cx="6858000" cy="43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30238" y="1260872"/>
            <a:ext cx="3868737" cy="61793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630238" y="1878806"/>
            <a:ext cx="3868737" cy="276344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3" type="body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18"/>
          <p:cNvSpPr txBox="1"/>
          <p:nvPr>
            <p:ph idx="4" type="body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>
            <p:ph idx="2" type="pic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oterdark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07731"/>
            <a:ext cx="6858000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Cambria Math"/>
              <a:buNone/>
              <a:defRPr i="0" sz="4400" u="none" cap="none" strike="noStrike">
                <a:solidFill>
                  <a:schemeClr val="dk2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8100000" dist="12700">
              <a:srgbClr val="FFFFFF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 Math"/>
              <a:buChar char="▪"/>
              <a:defRPr i="0" sz="32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 Math"/>
              <a:buChar char="▪"/>
              <a:defRPr i="0" sz="2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 Math"/>
              <a:buChar char="▪"/>
              <a:defRPr i="0" sz="24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 Math"/>
              <a:buChar char="▪"/>
              <a:defRPr i="0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 Math"/>
              <a:buChar char="▪"/>
              <a:defRPr i="0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•"/>
              <a:defRPr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•"/>
              <a:defRPr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•"/>
              <a:defRPr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Char char="•"/>
              <a:defRPr i="0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7.xml"/><Relationship Id="rId3" Type="http://schemas.openxmlformats.org/officeDocument/2006/relationships/slide" Target="/ppt/slides/slide120.xml"/><Relationship Id="rId4" Type="http://schemas.openxmlformats.org/officeDocument/2006/relationships/slide" Target="/ppt/slides/slide120.xml"/><Relationship Id="rId5" Type="http://schemas.openxmlformats.org/officeDocument/2006/relationships/slide" Target="/ppt/slides/slide120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7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7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7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1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4.xml"/><Relationship Id="rId3" Type="http://schemas.openxmlformats.org/officeDocument/2006/relationships/slide" Target="/ppt/slides/slide118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ctrTitle"/>
          </p:nvPr>
        </p:nvSpPr>
        <p:spPr>
          <a:xfrm>
            <a:off x="685800" y="12074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Chapter 5: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Cambria Math"/>
                <a:ea typeface="Cambria Math"/>
                <a:cs typeface="Cambria Math"/>
                <a:sym typeface="Cambria Math"/>
              </a:rPr>
              <a:t>The Witness Reduction Technique</a:t>
            </a:r>
            <a:endParaRPr sz="37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685800" y="2863825"/>
            <a:ext cx="77724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/>
              <a:t>Joseph Cloud, Ashley Wilson, Mengqi Zhang</a:t>
            </a:r>
            <a:endParaRPr sz="2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April 19 &amp; 24, 2023</a:t>
            </a:r>
            <a:endParaRPr sz="2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404550" y="457200"/>
            <a:ext cx="83349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Preliminary Definitions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Definition of PP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 language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is in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if there exists a polynomial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and a polynomial-time predicate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such that for all 𝑥,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||{ 𝓎｜|𝓎| =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(|𝑥|) ˄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(𝑥, 𝓎)}|| = </a:t>
            </a:r>
            <a:endParaRPr baseline="30000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4"/>
          <p:cNvSpPr txBox="1"/>
          <p:nvPr/>
        </p:nvSpPr>
        <p:spPr>
          <a:xfrm>
            <a:off x="4686300" y="2759750"/>
            <a:ext cx="4666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⎰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&lt; 2</a:t>
            </a:r>
            <a:r>
              <a:rPr baseline="30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 – 1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∉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⎱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 2</a:t>
            </a:r>
            <a:r>
              <a:rPr baseline="30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 – 1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2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61" name="Google Shape;1061;p12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𝑥 </a:t>
            </a:r>
            <a:r>
              <a:rPr lang="en" sz="2200"/>
              <a:t>∈</a:t>
            </a:r>
            <a:r>
              <a:rPr lang="en" sz="2800"/>
              <a:t> </a:t>
            </a:r>
            <a:r>
              <a:rPr i="1" lang="en" sz="2800"/>
              <a:t>L</a:t>
            </a:r>
            <a:r>
              <a:rPr lang="en" sz="2800"/>
              <a:t> ⟹ ‖{𝑦 : </a:t>
            </a:r>
            <a:r>
              <a:rPr lang="en" sz="2200"/>
              <a:t>|</a:t>
            </a:r>
            <a:r>
              <a:rPr lang="en" sz="2800"/>
              <a:t>𝑦</a:t>
            </a:r>
            <a:r>
              <a:rPr lang="en" sz="2200"/>
              <a:t>|</a:t>
            </a:r>
            <a:r>
              <a:rPr lang="en" sz="2800"/>
              <a:t> = </a:t>
            </a:r>
            <a:r>
              <a:rPr lang="en" sz="2400"/>
              <a:t>𝑟</a:t>
            </a:r>
            <a:r>
              <a:rPr lang="en" sz="2800"/>
              <a:t>(</a:t>
            </a:r>
            <a:r>
              <a:rPr lang="en" sz="2200"/>
              <a:t>|</a:t>
            </a:r>
            <a:r>
              <a:rPr lang="en" sz="2800"/>
              <a:t>𝑥</a:t>
            </a:r>
            <a:r>
              <a:rPr lang="en" sz="2200"/>
              <a:t>|</a:t>
            </a:r>
            <a:r>
              <a:rPr lang="en" sz="2800"/>
              <a:t>) ∧ </a:t>
            </a:r>
            <a:r>
              <a:rPr i="1" lang="en" sz="2400"/>
              <a:t>S</a:t>
            </a:r>
            <a:r>
              <a:rPr lang="en" sz="2800"/>
              <a:t>(𝑥, 𝑦)}‖ = 2</a:t>
            </a:r>
            <a:r>
              <a:rPr baseline="30000" lang="en" sz="2800"/>
              <a:t>𝑟(|𝑥|)−2</a:t>
            </a:r>
            <a:endParaRPr baseline="30000"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𝑥 </a:t>
            </a:r>
            <a:r>
              <a:rPr lang="en" sz="2200"/>
              <a:t>∉</a:t>
            </a:r>
            <a:r>
              <a:rPr lang="en" sz="2800"/>
              <a:t> </a:t>
            </a:r>
            <a:r>
              <a:rPr i="1" lang="en" sz="2800"/>
              <a:t>L</a:t>
            </a:r>
            <a:r>
              <a:rPr lang="en" sz="2800"/>
              <a:t> ⟹ ‖{𝑦 : </a:t>
            </a:r>
            <a:r>
              <a:rPr lang="en" sz="2200"/>
              <a:t>|</a:t>
            </a:r>
            <a:r>
              <a:rPr lang="en" sz="2800"/>
              <a:t>𝑦</a:t>
            </a:r>
            <a:r>
              <a:rPr lang="en" sz="2200"/>
              <a:t>|</a:t>
            </a:r>
            <a:r>
              <a:rPr lang="en" sz="2800"/>
              <a:t> = </a:t>
            </a:r>
            <a:r>
              <a:rPr lang="en" sz="2400"/>
              <a:t>𝑟</a:t>
            </a:r>
            <a:r>
              <a:rPr lang="en" sz="2800"/>
              <a:t>(</a:t>
            </a:r>
            <a:r>
              <a:rPr lang="en" sz="2200"/>
              <a:t>|</a:t>
            </a:r>
            <a:r>
              <a:rPr lang="en" sz="2800"/>
              <a:t>𝑥</a:t>
            </a:r>
            <a:r>
              <a:rPr lang="en" sz="2200"/>
              <a:t>|</a:t>
            </a:r>
            <a:r>
              <a:rPr lang="en" sz="2800"/>
              <a:t>) ∧ </a:t>
            </a:r>
            <a:r>
              <a:rPr i="1" lang="en" sz="2400"/>
              <a:t>S</a:t>
            </a:r>
            <a:r>
              <a:rPr lang="en" sz="2800"/>
              <a:t>(𝑥, 𝑦)}‖ &lt; 2</a:t>
            </a:r>
            <a:r>
              <a:rPr baseline="30000" lang="en" sz="2800"/>
              <a:t>𝑟(|𝑥|)−2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𝒽(𝑥) = 𝑓(𝑥)(2</a:t>
            </a:r>
            <a:r>
              <a:rPr baseline="30000" i="1" lang="en" sz="3100"/>
              <a:t>q</a:t>
            </a:r>
            <a:r>
              <a:rPr baseline="30000" lang="en" sz="3100"/>
              <a:t>(|𝑥|)</a:t>
            </a:r>
            <a:r>
              <a:rPr lang="en" sz="3100"/>
              <a:t> − 𝑓(𝑥))</a:t>
            </a:r>
            <a:endParaRPr sz="3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max(𝒽(𝑥)) = 2</a:t>
            </a:r>
            <a:r>
              <a:rPr baseline="30000" lang="en" sz="3100"/>
              <a:t>𝑟(|𝑥|)−2</a:t>
            </a:r>
            <a:endParaRPr sz="2200"/>
          </a:p>
        </p:txBody>
      </p:sp>
      <p:sp>
        <p:nvSpPr>
          <p:cNvPr id="1062" name="Google Shape;1062;p1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3" name="Google Shape;1063;p124"/>
          <p:cNvSpPr/>
          <p:nvPr/>
        </p:nvSpPr>
        <p:spPr>
          <a:xfrm>
            <a:off x="5122825" y="3936900"/>
            <a:ext cx="1275600" cy="46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24"/>
          <p:cNvSpPr/>
          <p:nvPr/>
        </p:nvSpPr>
        <p:spPr>
          <a:xfrm>
            <a:off x="6405250" y="2592425"/>
            <a:ext cx="1089359" cy="1585800"/>
          </a:xfrm>
          <a:custGeom>
            <a:rect b="b" l="l" r="r" t="t"/>
            <a:pathLst>
              <a:path extrusionOk="0" h="63432" w="45781">
                <a:moveTo>
                  <a:pt x="0" y="63432"/>
                </a:moveTo>
                <a:lnTo>
                  <a:pt x="45781" y="63432"/>
                </a:lnTo>
                <a:lnTo>
                  <a:pt x="45781" y="0"/>
                </a:ln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65" name="Google Shape;1065;p124"/>
          <p:cNvSpPr/>
          <p:nvPr/>
        </p:nvSpPr>
        <p:spPr>
          <a:xfrm>
            <a:off x="6881700" y="1524450"/>
            <a:ext cx="1178400" cy="95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2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71" name="Google Shape;1071;p12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𝑥 </a:t>
            </a:r>
            <a:r>
              <a:rPr lang="en" sz="2200"/>
              <a:t>∈</a:t>
            </a:r>
            <a:r>
              <a:rPr lang="en" sz="2800"/>
              <a:t> </a:t>
            </a:r>
            <a:r>
              <a:rPr i="1" lang="en" sz="2800"/>
              <a:t>L</a:t>
            </a:r>
            <a:r>
              <a:rPr lang="en" sz="2800"/>
              <a:t> ⟹ ‖{𝑦 : </a:t>
            </a:r>
            <a:r>
              <a:rPr lang="en" sz="2200"/>
              <a:t>|</a:t>
            </a:r>
            <a:r>
              <a:rPr lang="en" sz="2800"/>
              <a:t>𝑦</a:t>
            </a:r>
            <a:r>
              <a:rPr lang="en" sz="2200"/>
              <a:t>|</a:t>
            </a:r>
            <a:r>
              <a:rPr lang="en" sz="2800"/>
              <a:t> = </a:t>
            </a:r>
            <a:r>
              <a:rPr lang="en" sz="2400"/>
              <a:t>𝑟</a:t>
            </a:r>
            <a:r>
              <a:rPr lang="en" sz="2800"/>
              <a:t>(</a:t>
            </a:r>
            <a:r>
              <a:rPr lang="en" sz="2200"/>
              <a:t>|</a:t>
            </a:r>
            <a:r>
              <a:rPr lang="en" sz="2800"/>
              <a:t>𝑥</a:t>
            </a:r>
            <a:r>
              <a:rPr lang="en" sz="2200"/>
              <a:t>|</a:t>
            </a:r>
            <a:r>
              <a:rPr lang="en" sz="2800"/>
              <a:t>) ∧ </a:t>
            </a:r>
            <a:r>
              <a:rPr i="1" lang="en" sz="2400"/>
              <a:t>S</a:t>
            </a:r>
            <a:r>
              <a:rPr lang="en" sz="2800"/>
              <a:t>(𝑥, 𝑦)}‖ = 2</a:t>
            </a:r>
            <a:r>
              <a:rPr baseline="30000" lang="en" sz="2800"/>
              <a:t>𝑟(|𝑥|)−2</a:t>
            </a:r>
            <a:endParaRPr baseline="30000"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𝑥 </a:t>
            </a:r>
            <a:r>
              <a:rPr lang="en" sz="2200"/>
              <a:t>∉</a:t>
            </a:r>
            <a:r>
              <a:rPr lang="en" sz="2800"/>
              <a:t> </a:t>
            </a:r>
            <a:r>
              <a:rPr i="1" lang="en" sz="2800"/>
              <a:t>L</a:t>
            </a:r>
            <a:r>
              <a:rPr lang="en" sz="2800"/>
              <a:t> ⟹ ‖{𝑦 : </a:t>
            </a:r>
            <a:r>
              <a:rPr lang="en" sz="2200"/>
              <a:t>|</a:t>
            </a:r>
            <a:r>
              <a:rPr lang="en" sz="2800"/>
              <a:t>𝑦</a:t>
            </a:r>
            <a:r>
              <a:rPr lang="en" sz="2200"/>
              <a:t>|</a:t>
            </a:r>
            <a:r>
              <a:rPr lang="en" sz="2800"/>
              <a:t> = </a:t>
            </a:r>
            <a:r>
              <a:rPr lang="en" sz="2400"/>
              <a:t>𝑟</a:t>
            </a:r>
            <a:r>
              <a:rPr lang="en" sz="2800"/>
              <a:t>(</a:t>
            </a:r>
            <a:r>
              <a:rPr lang="en" sz="2200"/>
              <a:t>|</a:t>
            </a:r>
            <a:r>
              <a:rPr lang="en" sz="2800"/>
              <a:t>𝑥</a:t>
            </a:r>
            <a:r>
              <a:rPr lang="en" sz="2200"/>
              <a:t>|</a:t>
            </a:r>
            <a:r>
              <a:rPr lang="en" sz="2800"/>
              <a:t>) ∧ </a:t>
            </a:r>
            <a:r>
              <a:rPr i="1" lang="en" sz="2400"/>
              <a:t>S</a:t>
            </a:r>
            <a:r>
              <a:rPr lang="en" sz="2800"/>
              <a:t>(𝑥, 𝑦)}‖ &lt; 2</a:t>
            </a:r>
            <a:r>
              <a:rPr baseline="30000" lang="en" sz="2800"/>
              <a:t>𝑟(|𝑥|)−2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	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800"/>
              <a:t>q</a:t>
            </a:r>
            <a:r>
              <a:rPr lang="en" sz="2800"/>
              <a:t> = </a:t>
            </a:r>
            <a:r>
              <a:rPr lang="en" sz="2400"/>
              <a:t>𝑟		</a:t>
            </a:r>
            <a:r>
              <a:rPr i="1" lang="en" sz="2400"/>
              <a:t>R</a:t>
            </a:r>
            <a:r>
              <a:rPr lang="en" sz="2400"/>
              <a:t> = </a:t>
            </a:r>
            <a:r>
              <a:rPr i="1" lang="en" sz="2400"/>
              <a:t>S</a:t>
            </a:r>
            <a:r>
              <a:rPr lang="en" sz="2400"/>
              <a:t>		</a:t>
            </a:r>
            <a:r>
              <a:rPr lang="en" sz="2800"/>
              <a:t>𝑓(𝑥) = 2</a:t>
            </a:r>
            <a:r>
              <a:rPr baseline="30000" lang="en" sz="2800"/>
              <a:t>𝑟(|𝑥|)−2</a:t>
            </a:r>
            <a:endParaRPr baseline="30000"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𝑥 </a:t>
            </a:r>
            <a:r>
              <a:rPr lang="en" sz="2200"/>
              <a:t>∈</a:t>
            </a:r>
            <a:r>
              <a:rPr lang="en" sz="2800"/>
              <a:t> </a:t>
            </a:r>
            <a:r>
              <a:rPr i="1" lang="en" sz="2800"/>
              <a:t>L</a:t>
            </a:r>
            <a:r>
              <a:rPr lang="en" sz="2800"/>
              <a:t> ⟺ ‖{𝑦 : </a:t>
            </a:r>
            <a:r>
              <a:rPr lang="en" sz="2200"/>
              <a:t>|</a:t>
            </a:r>
            <a:r>
              <a:rPr lang="en" sz="2800"/>
              <a:t>𝑦</a:t>
            </a:r>
            <a:r>
              <a:rPr lang="en" sz="2200"/>
              <a:t>|</a:t>
            </a:r>
            <a:r>
              <a:rPr lang="en" sz="2800"/>
              <a:t> = </a:t>
            </a:r>
            <a:r>
              <a:rPr i="1" lang="en" sz="2800"/>
              <a:t>q</a:t>
            </a:r>
            <a:r>
              <a:rPr lang="en" sz="2800"/>
              <a:t>(</a:t>
            </a:r>
            <a:r>
              <a:rPr lang="en" sz="2200"/>
              <a:t>|</a:t>
            </a:r>
            <a:r>
              <a:rPr lang="en" sz="2800"/>
              <a:t>𝑥</a:t>
            </a:r>
            <a:r>
              <a:rPr lang="en" sz="2200"/>
              <a:t>|</a:t>
            </a:r>
            <a:r>
              <a:rPr lang="en" sz="2800"/>
              <a:t>) ∧ </a:t>
            </a:r>
            <a:r>
              <a:rPr i="1" lang="en" sz="2800"/>
              <a:t>R</a:t>
            </a:r>
            <a:r>
              <a:rPr lang="en" sz="2800"/>
              <a:t>(𝑥, 𝑦)}‖ = 𝑓(𝑥)</a:t>
            </a:r>
            <a:endParaRPr sz="2400"/>
          </a:p>
        </p:txBody>
      </p:sp>
      <p:sp>
        <p:nvSpPr>
          <p:cNvPr id="1072" name="Google Shape;1072;p1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3" name="Google Shape;1073;p125"/>
          <p:cNvSpPr txBox="1"/>
          <p:nvPr/>
        </p:nvSpPr>
        <p:spPr>
          <a:xfrm rot="5400000">
            <a:off x="4023000" y="2611250"/>
            <a:ext cx="97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⟶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2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Is #P closed under min/max?</a:t>
            </a:r>
            <a:endParaRPr sz="3800"/>
          </a:p>
        </p:txBody>
      </p:sp>
      <p:sp>
        <p:nvSpPr>
          <p:cNvPr id="1079" name="Google Shape;1079;p126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5.13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minimum then UP = NP   </a:t>
            </a:r>
            <a:r>
              <a:rPr b="1" lang="en" sz="2000">
                <a:solidFill>
                  <a:srgbClr val="38761D"/>
                </a:solidFill>
              </a:rPr>
              <a:t>✓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maximum or under minimum then C‗P = SPP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Note: SPP ⊆ C‗P holds unconditionally, proof is trivial.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We need only show C‗P ⊆ SPP.</a:t>
            </a:r>
            <a:endParaRPr sz="2000"/>
          </a:p>
        </p:txBody>
      </p:sp>
      <p:sp>
        <p:nvSpPr>
          <p:cNvPr id="1080" name="Google Shape;1080;p1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p126"/>
          <p:cNvSpPr/>
          <p:nvPr/>
        </p:nvSpPr>
        <p:spPr>
          <a:xfrm>
            <a:off x="3465250" y="2442525"/>
            <a:ext cx="1155000" cy="32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2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087" name="Google Shape;1087;p127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𝑥 </a:t>
            </a:r>
            <a:r>
              <a:rPr lang="en" sz="2400"/>
              <a:t>∈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=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∉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&lt;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aseline="30000" sz="3000"/>
          </a:p>
        </p:txBody>
      </p:sp>
      <p:sp>
        <p:nvSpPr>
          <p:cNvPr id="1088" name="Google Shape;1088;p1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2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094" name="Google Shape;1094;p128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∈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=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∉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&lt;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↓</a:t>
            </a:r>
            <a:endParaRPr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∃𝑓 </a:t>
            </a:r>
            <a:r>
              <a:rPr lang="en" sz="2600"/>
              <a:t>∈</a:t>
            </a:r>
            <a:r>
              <a:rPr lang="en" sz="3000"/>
              <a:t> #P</a:t>
            </a:r>
            <a:endParaRPr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∈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𝑓(𝑥) =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∉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𝑓(𝑥) &lt; 2</a:t>
            </a:r>
            <a:r>
              <a:rPr baseline="30000" lang="en" sz="3000"/>
              <a:t>𝑟(|𝑥|)−2</a:t>
            </a:r>
            <a:endParaRPr baseline="30000" sz="3000"/>
          </a:p>
        </p:txBody>
      </p:sp>
      <p:sp>
        <p:nvSpPr>
          <p:cNvPr id="1095" name="Google Shape;1095;p1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2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01" name="Google Shape;1101;p129"/>
          <p:cNvSpPr txBox="1"/>
          <p:nvPr>
            <p:ph idx="1" type="body"/>
          </p:nvPr>
        </p:nvSpPr>
        <p:spPr>
          <a:xfrm>
            <a:off x="685800" y="1485900"/>
            <a:ext cx="36423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2</a:t>
            </a:r>
            <a:r>
              <a:rPr baseline="30000" lang="en" sz="2600"/>
              <a:t>𝑟(|𝑥|)−2</a:t>
            </a:r>
            <a:endParaRPr baseline="30000"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&lt; 2</a:t>
            </a:r>
            <a:r>
              <a:rPr baseline="30000" lang="en" sz="2600"/>
              <a:t>𝑟(|𝑥|)−2</a:t>
            </a:r>
            <a:endParaRPr baseline="30000" sz="2600"/>
          </a:p>
        </p:txBody>
      </p:sp>
      <p:sp>
        <p:nvSpPr>
          <p:cNvPr id="1102" name="Google Shape;1102;p1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3" name="Google Shape;1103;p129"/>
          <p:cNvSpPr txBox="1"/>
          <p:nvPr>
            <p:ph idx="1" type="body"/>
          </p:nvPr>
        </p:nvSpPr>
        <p:spPr>
          <a:xfrm>
            <a:off x="4502275" y="1625100"/>
            <a:ext cx="39558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</a:t>
            </a:r>
            <a:r>
              <a:rPr lang="en" sz="2600"/>
              <a:t>(𝑥) = 2</a:t>
            </a:r>
            <a:r>
              <a:rPr baseline="30000" lang="en" sz="2600"/>
              <a:t>𝑟(|𝑥|)−2</a:t>
            </a:r>
            <a:r>
              <a:rPr lang="en" sz="2600"/>
              <a:t> − </a:t>
            </a:r>
            <a:r>
              <a:rPr lang="en" sz="2600"/>
              <a:t>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3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09" name="Google Shape;1109;p130"/>
          <p:cNvSpPr txBox="1"/>
          <p:nvPr>
            <p:ph idx="1" type="body"/>
          </p:nvPr>
        </p:nvSpPr>
        <p:spPr>
          <a:xfrm>
            <a:off x="685800" y="1485900"/>
            <a:ext cx="36423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2</a:t>
            </a:r>
            <a:r>
              <a:rPr baseline="30000" lang="en" sz="2600"/>
              <a:t>𝑟(|𝑥|)−2</a:t>
            </a:r>
            <a:endParaRPr baseline="30000"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&lt; 2</a:t>
            </a:r>
            <a:r>
              <a:rPr baseline="30000" lang="en" sz="2600"/>
              <a:t>𝑟(|𝑥|)−2</a:t>
            </a:r>
            <a:endParaRPr baseline="30000" sz="2600"/>
          </a:p>
        </p:txBody>
      </p:sp>
      <p:sp>
        <p:nvSpPr>
          <p:cNvPr id="1110" name="Google Shape;1110;p1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1" name="Google Shape;1111;p130"/>
          <p:cNvSpPr txBox="1"/>
          <p:nvPr>
            <p:ph idx="1" type="body"/>
          </p:nvPr>
        </p:nvSpPr>
        <p:spPr>
          <a:xfrm>
            <a:off x="4585025" y="1625100"/>
            <a:ext cx="38733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2</a:t>
            </a:r>
            <a:r>
              <a:rPr baseline="30000" lang="en" sz="2600"/>
              <a:t>𝑟(|𝑥|)−2</a:t>
            </a:r>
            <a:r>
              <a:rPr lang="en" sz="2600"/>
              <a:t> − 1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112" name="Google Shape;1112;p130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max(𝑓(𝑥), 𝑔(𝑥))</a:t>
            </a:r>
            <a:endParaRPr sz="2600"/>
          </a:p>
        </p:txBody>
      </p:sp>
      <p:sp>
        <p:nvSpPr>
          <p:cNvPr id="1113" name="Google Shape;1113;p130"/>
          <p:cNvSpPr/>
          <p:nvPr/>
        </p:nvSpPr>
        <p:spPr>
          <a:xfrm>
            <a:off x="2350925" y="2384900"/>
            <a:ext cx="2554775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14" name="Google Shape;1114;p130"/>
          <p:cNvSpPr/>
          <p:nvPr/>
        </p:nvSpPr>
        <p:spPr>
          <a:xfrm>
            <a:off x="5449250" y="2119900"/>
            <a:ext cx="294825" cy="591150"/>
          </a:xfrm>
          <a:custGeom>
            <a:rect b="b" l="l" r="r" t="t"/>
            <a:pathLst>
              <a:path extrusionOk="0" h="23646" w="11793">
                <a:moveTo>
                  <a:pt x="0" y="0"/>
                </a:moveTo>
                <a:cubicBezTo>
                  <a:pt x="589" y="1359"/>
                  <a:pt x="1993" y="5572"/>
                  <a:pt x="3533" y="8154"/>
                </a:cubicBezTo>
                <a:cubicBezTo>
                  <a:pt x="5073" y="10736"/>
                  <a:pt x="7864" y="12910"/>
                  <a:pt x="9241" y="15492"/>
                </a:cubicBezTo>
                <a:cubicBezTo>
                  <a:pt x="10618" y="18074"/>
                  <a:pt x="11368" y="22287"/>
                  <a:pt x="11793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3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20" name="Google Shape;1120;p131"/>
          <p:cNvSpPr txBox="1"/>
          <p:nvPr>
            <p:ph idx="1" type="body"/>
          </p:nvPr>
        </p:nvSpPr>
        <p:spPr>
          <a:xfrm>
            <a:off x="685800" y="1485900"/>
            <a:ext cx="36423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2</a:t>
            </a:r>
            <a:r>
              <a:rPr baseline="30000" lang="en" sz="2600"/>
              <a:t>𝑟(|𝑥|)−2</a:t>
            </a:r>
            <a:endParaRPr baseline="30000"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&lt; 2</a:t>
            </a:r>
            <a:r>
              <a:rPr baseline="30000" lang="en" sz="2600"/>
              <a:t>𝑟(|𝑥|)−2</a:t>
            </a:r>
            <a:endParaRPr baseline="30000" sz="2600"/>
          </a:p>
        </p:txBody>
      </p:sp>
      <p:sp>
        <p:nvSpPr>
          <p:cNvPr id="1121" name="Google Shape;1121;p1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2" name="Google Shape;1122;p131"/>
          <p:cNvSpPr txBox="1"/>
          <p:nvPr>
            <p:ph idx="1" type="body"/>
          </p:nvPr>
        </p:nvSpPr>
        <p:spPr>
          <a:xfrm>
            <a:off x="4612600" y="1625100"/>
            <a:ext cx="38457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2</a:t>
            </a:r>
            <a:r>
              <a:rPr baseline="30000" lang="en" sz="2600"/>
              <a:t>𝑟(|𝑥|)−2</a:t>
            </a:r>
            <a:r>
              <a:rPr lang="en" sz="2600"/>
              <a:t> − 1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123" name="Google Shape;1123;p131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max(𝑓(𝑥), 𝑔(𝑥))</a:t>
            </a:r>
            <a:endParaRPr sz="2600"/>
          </a:p>
        </p:txBody>
      </p:sp>
      <p:sp>
        <p:nvSpPr>
          <p:cNvPr id="1124" name="Google Shape;1124;p131"/>
          <p:cNvSpPr/>
          <p:nvPr/>
        </p:nvSpPr>
        <p:spPr>
          <a:xfrm>
            <a:off x="2350925" y="2384900"/>
            <a:ext cx="2554775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25" name="Google Shape;1125;p131"/>
          <p:cNvSpPr/>
          <p:nvPr/>
        </p:nvSpPr>
        <p:spPr>
          <a:xfrm>
            <a:off x="5449250" y="2119900"/>
            <a:ext cx="294825" cy="591150"/>
          </a:xfrm>
          <a:custGeom>
            <a:rect b="b" l="l" r="r" t="t"/>
            <a:pathLst>
              <a:path extrusionOk="0" h="23646" w="11793">
                <a:moveTo>
                  <a:pt x="0" y="0"/>
                </a:moveTo>
                <a:cubicBezTo>
                  <a:pt x="589" y="1359"/>
                  <a:pt x="1993" y="5572"/>
                  <a:pt x="3533" y="8154"/>
                </a:cubicBezTo>
                <a:cubicBezTo>
                  <a:pt x="5073" y="10736"/>
                  <a:pt x="7864" y="12910"/>
                  <a:pt x="9241" y="15492"/>
                </a:cubicBezTo>
                <a:cubicBezTo>
                  <a:pt x="10618" y="18074"/>
                  <a:pt x="11368" y="22287"/>
                  <a:pt x="11793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26" name="Google Shape;1126;p131"/>
          <p:cNvSpPr txBox="1"/>
          <p:nvPr>
            <p:ph idx="1" type="body"/>
          </p:nvPr>
        </p:nvSpPr>
        <p:spPr>
          <a:xfrm>
            <a:off x="1035150" y="3444850"/>
            <a:ext cx="7521600" cy="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max(2</a:t>
            </a:r>
            <a:r>
              <a:rPr baseline="30000" lang="en" sz="2600"/>
              <a:t>𝑟(|𝑥|)−2</a:t>
            </a:r>
            <a:r>
              <a:rPr lang="en" sz="2600"/>
              <a:t>,    2</a:t>
            </a:r>
            <a:r>
              <a:rPr baseline="30000" lang="en" sz="2600"/>
              <a:t>𝑟(|𝑥|)−2</a:t>
            </a:r>
            <a:r>
              <a:rPr lang="en" sz="2600"/>
              <a:t> − 1) = 2</a:t>
            </a:r>
            <a:r>
              <a:rPr baseline="30000" lang="en" sz="2600"/>
              <a:t>𝑟(|𝑥|)−2</a:t>
            </a:r>
            <a:endParaRPr baseline="30000" sz="2600">
              <a:solidFill>
                <a:srgbClr val="FFFF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max(&lt;2</a:t>
            </a:r>
            <a:r>
              <a:rPr baseline="30000" lang="en" sz="2600"/>
              <a:t>𝑟(|𝑥|)−2</a:t>
            </a:r>
            <a:r>
              <a:rPr lang="en" sz="2600"/>
              <a:t>, 2</a:t>
            </a:r>
            <a:r>
              <a:rPr baseline="30000" lang="en" sz="2600"/>
              <a:t>𝑟(|𝑥|)−2</a:t>
            </a:r>
            <a:r>
              <a:rPr lang="en" sz="2600"/>
              <a:t> − 1) = 2</a:t>
            </a:r>
            <a:r>
              <a:rPr baseline="30000" lang="en" sz="2600"/>
              <a:t>𝑟(|𝑥|)−2</a:t>
            </a:r>
            <a:r>
              <a:rPr lang="en" sz="2600"/>
              <a:t> − 1</a:t>
            </a:r>
            <a:endParaRPr sz="2600"/>
          </a:p>
        </p:txBody>
      </p:sp>
      <p:cxnSp>
        <p:nvCxnSpPr>
          <p:cNvPr id="1127" name="Google Shape;1127;p131"/>
          <p:cNvCxnSpPr/>
          <p:nvPr/>
        </p:nvCxnSpPr>
        <p:spPr>
          <a:xfrm>
            <a:off x="4253400" y="309152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8" name="Google Shape;1128;p131"/>
          <p:cNvSpPr/>
          <p:nvPr/>
        </p:nvSpPr>
        <p:spPr>
          <a:xfrm>
            <a:off x="3013025" y="3499600"/>
            <a:ext cx="1103100" cy="39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31"/>
          <p:cNvSpPr/>
          <p:nvPr/>
        </p:nvSpPr>
        <p:spPr>
          <a:xfrm>
            <a:off x="4357500" y="3930575"/>
            <a:ext cx="1655100" cy="39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3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max)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35" name="Google Shape;1135;p132"/>
          <p:cNvSpPr txBox="1"/>
          <p:nvPr>
            <p:ph idx="1" type="body"/>
          </p:nvPr>
        </p:nvSpPr>
        <p:spPr>
          <a:xfrm>
            <a:off x="685800" y="1485900"/>
            <a:ext cx="36423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2</a:t>
            </a:r>
            <a:r>
              <a:rPr baseline="30000" lang="en" sz="2600"/>
              <a:t>𝑟(|𝑥|)−2</a:t>
            </a:r>
            <a:endParaRPr baseline="30000"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&lt; 2</a:t>
            </a:r>
            <a:r>
              <a:rPr baseline="30000" lang="en" sz="2600"/>
              <a:t>𝑟(|𝑥|)−2</a:t>
            </a:r>
            <a:endParaRPr baseline="30000" sz="2600"/>
          </a:p>
        </p:txBody>
      </p:sp>
      <p:sp>
        <p:nvSpPr>
          <p:cNvPr id="1136" name="Google Shape;1136;p1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7" name="Google Shape;1137;p132"/>
          <p:cNvSpPr txBox="1"/>
          <p:nvPr>
            <p:ph idx="1" type="body"/>
          </p:nvPr>
        </p:nvSpPr>
        <p:spPr>
          <a:xfrm>
            <a:off x="4378175" y="1625100"/>
            <a:ext cx="40800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2</a:t>
            </a:r>
            <a:r>
              <a:rPr baseline="30000" lang="en" sz="2600"/>
              <a:t>𝑟(|𝑥|)−2</a:t>
            </a:r>
            <a:r>
              <a:rPr lang="en" sz="2600"/>
              <a:t> − 1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138" name="Google Shape;1138;p132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max(𝑓(𝑥), 𝑔(𝑥))</a:t>
            </a:r>
            <a:endParaRPr sz="2600"/>
          </a:p>
        </p:txBody>
      </p:sp>
      <p:sp>
        <p:nvSpPr>
          <p:cNvPr id="1139" name="Google Shape;1139;p132"/>
          <p:cNvSpPr/>
          <p:nvPr/>
        </p:nvSpPr>
        <p:spPr>
          <a:xfrm>
            <a:off x="2350925" y="2384900"/>
            <a:ext cx="2554775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40" name="Google Shape;1140;p132"/>
          <p:cNvSpPr/>
          <p:nvPr/>
        </p:nvSpPr>
        <p:spPr>
          <a:xfrm>
            <a:off x="5449250" y="2119900"/>
            <a:ext cx="294825" cy="591150"/>
          </a:xfrm>
          <a:custGeom>
            <a:rect b="b" l="l" r="r" t="t"/>
            <a:pathLst>
              <a:path extrusionOk="0" h="23646" w="11793">
                <a:moveTo>
                  <a:pt x="0" y="0"/>
                </a:moveTo>
                <a:cubicBezTo>
                  <a:pt x="589" y="1359"/>
                  <a:pt x="1993" y="5572"/>
                  <a:pt x="3533" y="8154"/>
                </a:cubicBezTo>
                <a:cubicBezTo>
                  <a:pt x="5073" y="10736"/>
                  <a:pt x="7864" y="12910"/>
                  <a:pt x="9241" y="15492"/>
                </a:cubicBezTo>
                <a:cubicBezTo>
                  <a:pt x="10618" y="18074"/>
                  <a:pt x="11368" y="22287"/>
                  <a:pt x="11793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41" name="Google Shape;1141;p132"/>
          <p:cNvSpPr txBox="1"/>
          <p:nvPr>
            <p:ph idx="1" type="body"/>
          </p:nvPr>
        </p:nvSpPr>
        <p:spPr>
          <a:xfrm>
            <a:off x="3564900" y="3434700"/>
            <a:ext cx="1377000" cy="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NPTM </a:t>
            </a:r>
            <a:r>
              <a:rPr i="1" lang="en" sz="2600"/>
              <a:t>N</a:t>
            </a:r>
            <a:endParaRPr sz="2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600"/>
              <a:t>L </a:t>
            </a:r>
            <a:r>
              <a:rPr lang="en" sz="2000"/>
              <a:t>∈ </a:t>
            </a:r>
            <a:r>
              <a:rPr lang="en" sz="2600"/>
              <a:t>SPP</a:t>
            </a:r>
            <a:endParaRPr sz="2600"/>
          </a:p>
        </p:txBody>
      </p:sp>
      <p:cxnSp>
        <p:nvCxnSpPr>
          <p:cNvPr id="1142" name="Google Shape;1142;p132"/>
          <p:cNvCxnSpPr/>
          <p:nvPr/>
        </p:nvCxnSpPr>
        <p:spPr>
          <a:xfrm>
            <a:off x="4253400" y="309152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3" name="Google Shape;1143;p132"/>
          <p:cNvCxnSpPr/>
          <p:nvPr/>
        </p:nvCxnSpPr>
        <p:spPr>
          <a:xfrm>
            <a:off x="4253400" y="385352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3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Is #P closed under min/max?</a:t>
            </a:r>
            <a:endParaRPr sz="3800"/>
          </a:p>
        </p:txBody>
      </p:sp>
      <p:sp>
        <p:nvSpPr>
          <p:cNvPr id="1149" name="Google Shape;1149;p133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/>
              <a:t>Theorem 5.13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minimum then UP = NP   </a:t>
            </a:r>
            <a:r>
              <a:rPr b="1" lang="en" sz="2000">
                <a:solidFill>
                  <a:srgbClr val="38761D"/>
                </a:solidFill>
              </a:rPr>
              <a:t>✓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maximum or under minimum then C‗P = SPP</a:t>
            </a:r>
            <a:endParaRPr sz="2000"/>
          </a:p>
        </p:txBody>
      </p:sp>
      <p:sp>
        <p:nvSpPr>
          <p:cNvPr id="1150" name="Google Shape;1150;p1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1" name="Google Shape;1151;p133"/>
          <p:cNvSpPr/>
          <p:nvPr/>
        </p:nvSpPr>
        <p:spPr>
          <a:xfrm>
            <a:off x="5620700" y="2442525"/>
            <a:ext cx="1119600" cy="32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33"/>
          <p:cNvSpPr txBox="1"/>
          <p:nvPr/>
        </p:nvSpPr>
        <p:spPr>
          <a:xfrm>
            <a:off x="3851575" y="2578725"/>
            <a:ext cx="42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✓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404550" y="457200"/>
            <a:ext cx="83349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Preliminary Definitions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Definition of </a:t>
            </a:r>
            <a:r>
              <a:rPr lang="en" sz="2200"/>
              <a:t>⊕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 language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is in </a:t>
            </a:r>
            <a:r>
              <a:rPr lang="en" sz="2200"/>
              <a:t>⊕</a:t>
            </a:r>
            <a:r>
              <a:rPr b="1" lang="en" sz="2200"/>
              <a:t>P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if there exists a polynomial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and a polynomial-time predicate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such that for all 𝑥,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||{ 𝓎｜|𝓎| </a:t>
            </a:r>
            <a:r>
              <a:rPr lang="en" sz="2200"/>
              <a:t>≤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(|𝑥|) ˄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(𝑥, 𝓎)}|| = </a:t>
            </a:r>
            <a:endParaRPr baseline="30000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2" name="Google Shape;19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5"/>
          <p:cNvSpPr txBox="1"/>
          <p:nvPr/>
        </p:nvSpPr>
        <p:spPr>
          <a:xfrm>
            <a:off x="4686300" y="2759750"/>
            <a:ext cx="4666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⎰ </a:t>
            </a: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even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∉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⎱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odd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3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58" name="Google Shape;1158;p13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=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&lt; 2</a:t>
            </a:r>
            <a:r>
              <a:rPr baseline="30000" lang="en" sz="2400"/>
              <a:t>𝑟(|𝑥|)−2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1159" name="Google Shape;1159;p1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3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65" name="Google Shape;1165;p13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=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&lt;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/>
              <a:t>						</a:t>
            </a:r>
            <a:r>
              <a:rPr lang="en" sz="1400">
                <a:solidFill>
                  <a:srgbClr val="1155CC"/>
                </a:solidFill>
              </a:rPr>
              <a:t>negate </a:t>
            </a:r>
            <a:r>
              <a:rPr i="1" lang="en" sz="1400">
                <a:solidFill>
                  <a:srgbClr val="1155CC"/>
                </a:solidFill>
              </a:rPr>
              <a:t>S</a:t>
            </a:r>
            <a:r>
              <a:rPr lang="en" sz="1400">
                <a:solidFill>
                  <a:srgbClr val="1155CC"/>
                </a:solidFill>
              </a:rPr>
              <a:t>, essentially flipping accepting/rejecting paths</a:t>
            </a:r>
            <a:endParaRPr sz="14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¬</a:t>
            </a:r>
            <a:r>
              <a:rPr i="1" lang="en" sz="2000"/>
              <a:t>S</a:t>
            </a:r>
            <a:r>
              <a:rPr lang="en" sz="2400"/>
              <a:t>(𝑥, 𝑦)}‖ = 2</a:t>
            </a:r>
            <a:r>
              <a:rPr baseline="30000" lang="en" sz="2400"/>
              <a:t>𝑟(|𝑥|)</a:t>
            </a:r>
            <a:r>
              <a:rPr lang="en" sz="2400"/>
              <a:t> − 2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¬</a:t>
            </a:r>
            <a:r>
              <a:rPr i="1" lang="en" sz="2000"/>
              <a:t>S</a:t>
            </a:r>
            <a:r>
              <a:rPr lang="en" sz="2400"/>
              <a:t>(𝑥, 𝑦)}‖ &gt; 2</a:t>
            </a:r>
            <a:r>
              <a:rPr baseline="30000" lang="en" sz="2400"/>
              <a:t>𝑟(|𝑥|)</a:t>
            </a:r>
            <a:r>
              <a:rPr lang="en" sz="2400"/>
              <a:t> − 2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1166" name="Google Shape;1166;p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7" name="Google Shape;1167;p135"/>
          <p:cNvCxnSpPr/>
          <p:nvPr/>
        </p:nvCxnSpPr>
        <p:spPr>
          <a:xfrm>
            <a:off x="3388975" y="2350925"/>
            <a:ext cx="0" cy="2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3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73" name="Google Shape;1173;p13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=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</a:t>
            </a:r>
            <a:r>
              <a:rPr i="1" lang="en" sz="2000"/>
              <a:t>S</a:t>
            </a:r>
            <a:r>
              <a:rPr lang="en" sz="2400"/>
              <a:t>(𝑥, 𝑦)}‖ &lt;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/>
              <a:t>						</a:t>
            </a:r>
            <a:r>
              <a:rPr lang="en" sz="1400">
                <a:solidFill>
                  <a:srgbClr val="1155CC"/>
                </a:solidFill>
              </a:rPr>
              <a:t>negate </a:t>
            </a:r>
            <a:r>
              <a:rPr i="1" lang="en" sz="1400">
                <a:solidFill>
                  <a:srgbClr val="1155CC"/>
                </a:solidFill>
              </a:rPr>
              <a:t>S</a:t>
            </a:r>
            <a:r>
              <a:rPr lang="en" sz="1400">
                <a:solidFill>
                  <a:srgbClr val="1155CC"/>
                </a:solidFill>
              </a:rPr>
              <a:t>, essentially flipping accepting/rejecting paths</a:t>
            </a:r>
            <a:endParaRPr sz="14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¬</a:t>
            </a:r>
            <a:r>
              <a:rPr i="1" lang="en" sz="2000"/>
              <a:t>S</a:t>
            </a:r>
            <a:r>
              <a:rPr lang="en" sz="2400"/>
              <a:t>(𝑥, 𝑦)}‖ = 2</a:t>
            </a:r>
            <a:r>
              <a:rPr baseline="30000" lang="en" sz="2400"/>
              <a:t>𝑟(|𝑥|)</a:t>
            </a:r>
            <a:r>
              <a:rPr lang="en" sz="2400"/>
              <a:t> − 2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‖{𝑦 : </a:t>
            </a:r>
            <a:r>
              <a:rPr lang="en" sz="1800"/>
              <a:t>|</a:t>
            </a:r>
            <a:r>
              <a:rPr lang="en" sz="2400"/>
              <a:t>𝑦</a:t>
            </a:r>
            <a:r>
              <a:rPr lang="en" sz="1800"/>
              <a:t>|</a:t>
            </a:r>
            <a:r>
              <a:rPr lang="en" sz="2400"/>
              <a:t> = </a:t>
            </a:r>
            <a:r>
              <a:rPr lang="en" sz="2000"/>
              <a:t>𝑟</a:t>
            </a:r>
            <a:r>
              <a:rPr lang="en" sz="2400"/>
              <a:t>(</a:t>
            </a:r>
            <a:r>
              <a:rPr lang="en" sz="1800"/>
              <a:t>|</a:t>
            </a:r>
            <a:r>
              <a:rPr lang="en" sz="2400"/>
              <a:t>𝑥</a:t>
            </a:r>
            <a:r>
              <a:rPr lang="en" sz="1800"/>
              <a:t>|</a:t>
            </a:r>
            <a:r>
              <a:rPr lang="en" sz="2400"/>
              <a:t>) ∧ ¬</a:t>
            </a:r>
            <a:r>
              <a:rPr i="1" lang="en" sz="2000"/>
              <a:t>S</a:t>
            </a:r>
            <a:r>
              <a:rPr lang="en" sz="2400"/>
              <a:t>(𝑥, 𝑦)}‖ &gt; 2</a:t>
            </a:r>
            <a:r>
              <a:rPr baseline="30000" lang="en" sz="2400"/>
              <a:t>𝑟(|𝑥|)</a:t>
            </a:r>
            <a:r>
              <a:rPr lang="en" sz="2400"/>
              <a:t> − 2</a:t>
            </a:r>
            <a:r>
              <a:rPr baseline="30000" lang="en" sz="2400"/>
              <a:t>𝑟(|𝑥|)−2</a:t>
            </a:r>
            <a:endParaRPr baseline="30000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∈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𝑓(𝑥) = (¾)2</a:t>
            </a:r>
            <a:r>
              <a:rPr baseline="30000" lang="en" sz="2400"/>
              <a:t>𝑟(|𝑥|)</a:t>
            </a:r>
            <a:endParaRPr baseline="30000" sz="24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𝑥 </a:t>
            </a:r>
            <a:r>
              <a:rPr lang="en" sz="1800"/>
              <a:t>∉</a:t>
            </a:r>
            <a:r>
              <a:rPr lang="en" sz="2400"/>
              <a:t> </a:t>
            </a:r>
            <a:r>
              <a:rPr i="1" lang="en" sz="2400"/>
              <a:t>L</a:t>
            </a:r>
            <a:r>
              <a:rPr lang="en" sz="2400"/>
              <a:t> ⟹ 𝑓(𝑥) &gt; (¾)2</a:t>
            </a:r>
            <a:r>
              <a:rPr baseline="30000" lang="en" sz="2400"/>
              <a:t>𝑟(|𝑥|)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1174" name="Google Shape;1174;p1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75" name="Google Shape;1175;p136"/>
          <p:cNvCxnSpPr/>
          <p:nvPr/>
        </p:nvCxnSpPr>
        <p:spPr>
          <a:xfrm>
            <a:off x="3388975" y="2350925"/>
            <a:ext cx="0" cy="2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6" name="Google Shape;1176;p136"/>
          <p:cNvCxnSpPr/>
          <p:nvPr/>
        </p:nvCxnSpPr>
        <p:spPr>
          <a:xfrm>
            <a:off x="4379575" y="3417725"/>
            <a:ext cx="0" cy="2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3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82" name="Google Shape;1182;p137"/>
          <p:cNvSpPr txBox="1"/>
          <p:nvPr>
            <p:ph idx="1" type="body"/>
          </p:nvPr>
        </p:nvSpPr>
        <p:spPr>
          <a:xfrm>
            <a:off x="685800" y="1485900"/>
            <a:ext cx="42441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(¾)2</a:t>
            </a:r>
            <a:r>
              <a:rPr baseline="30000" lang="en" sz="2600"/>
              <a:t>𝑟(|𝑥|)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&gt; (¾)2</a:t>
            </a:r>
            <a:r>
              <a:rPr baseline="30000" lang="en" sz="2600"/>
              <a:t>𝑟(|𝑥|)</a:t>
            </a:r>
            <a:endParaRPr baseline="30000" sz="2800"/>
          </a:p>
        </p:txBody>
      </p:sp>
      <p:sp>
        <p:nvSpPr>
          <p:cNvPr id="1183" name="Google Shape;1183;p1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4" name="Google Shape;1184;p137"/>
          <p:cNvSpPr txBox="1"/>
          <p:nvPr>
            <p:ph idx="1" type="body"/>
          </p:nvPr>
        </p:nvSpPr>
        <p:spPr>
          <a:xfrm>
            <a:off x="4433350" y="1625100"/>
            <a:ext cx="40251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(¾)2</a:t>
            </a:r>
            <a:r>
              <a:rPr baseline="30000" lang="en" sz="2600"/>
              <a:t>𝑟(|𝑥|)</a:t>
            </a:r>
            <a:r>
              <a:rPr lang="en" sz="2600"/>
              <a:t> + 1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3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190" name="Google Shape;1190;p138"/>
          <p:cNvSpPr txBox="1"/>
          <p:nvPr>
            <p:ph idx="1" type="body"/>
          </p:nvPr>
        </p:nvSpPr>
        <p:spPr>
          <a:xfrm>
            <a:off x="685800" y="1485900"/>
            <a:ext cx="40371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(¾)2</a:t>
            </a:r>
            <a:r>
              <a:rPr baseline="30000" lang="en" sz="2600"/>
              <a:t>𝑟(|𝑥|)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&gt; (¾)2</a:t>
            </a:r>
            <a:r>
              <a:rPr baseline="30000" lang="en" sz="2600"/>
              <a:t>𝑟(|𝑥|)</a:t>
            </a:r>
            <a:endParaRPr baseline="30000" sz="2800"/>
          </a:p>
        </p:txBody>
      </p:sp>
      <p:sp>
        <p:nvSpPr>
          <p:cNvPr id="1191" name="Google Shape;1191;p1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2" name="Google Shape;1192;p138"/>
          <p:cNvSpPr txBox="1"/>
          <p:nvPr>
            <p:ph idx="1" type="body"/>
          </p:nvPr>
        </p:nvSpPr>
        <p:spPr>
          <a:xfrm>
            <a:off x="4481600" y="1625100"/>
            <a:ext cx="39768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(¾)2</a:t>
            </a:r>
            <a:r>
              <a:rPr baseline="30000" lang="en" sz="2600"/>
              <a:t>𝑟(|𝑥|)</a:t>
            </a:r>
            <a:r>
              <a:rPr lang="en" sz="2600"/>
              <a:t> + 1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193" name="Google Shape;1193;p138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min(𝑓(𝑥), 𝑔(𝑥))</a:t>
            </a:r>
            <a:endParaRPr sz="2600"/>
          </a:p>
        </p:txBody>
      </p:sp>
      <p:sp>
        <p:nvSpPr>
          <p:cNvPr id="1194" name="Google Shape;1194;p138"/>
          <p:cNvSpPr/>
          <p:nvPr/>
        </p:nvSpPr>
        <p:spPr>
          <a:xfrm>
            <a:off x="2350925" y="2384900"/>
            <a:ext cx="2595651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95" name="Google Shape;1195;p138"/>
          <p:cNvSpPr/>
          <p:nvPr/>
        </p:nvSpPr>
        <p:spPr>
          <a:xfrm>
            <a:off x="5195375" y="2119900"/>
            <a:ext cx="593584" cy="591150"/>
          </a:xfrm>
          <a:custGeom>
            <a:rect b="b" l="l" r="r" t="t"/>
            <a:pathLst>
              <a:path extrusionOk="0" h="23646" w="21948">
                <a:moveTo>
                  <a:pt x="0" y="0"/>
                </a:moveTo>
                <a:cubicBezTo>
                  <a:pt x="968" y="1586"/>
                  <a:pt x="2941" y="6931"/>
                  <a:pt x="5807" y="9513"/>
                </a:cubicBezTo>
                <a:cubicBezTo>
                  <a:pt x="8673" y="12095"/>
                  <a:pt x="14508" y="13137"/>
                  <a:pt x="17198" y="15492"/>
                </a:cubicBezTo>
                <a:cubicBezTo>
                  <a:pt x="19888" y="17848"/>
                  <a:pt x="21156" y="22287"/>
                  <a:pt x="21948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3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201" name="Google Shape;1201;p139"/>
          <p:cNvSpPr txBox="1"/>
          <p:nvPr>
            <p:ph idx="1" type="body"/>
          </p:nvPr>
        </p:nvSpPr>
        <p:spPr>
          <a:xfrm>
            <a:off x="685800" y="1485900"/>
            <a:ext cx="41475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(¾)2</a:t>
            </a:r>
            <a:r>
              <a:rPr baseline="30000" lang="en" sz="2600"/>
              <a:t>𝑟(|𝑥|)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&gt; (¾)2</a:t>
            </a:r>
            <a:r>
              <a:rPr baseline="30000" lang="en" sz="2600"/>
              <a:t>𝑟(|𝑥|)</a:t>
            </a:r>
            <a:endParaRPr baseline="30000" sz="2800"/>
          </a:p>
        </p:txBody>
      </p:sp>
      <p:sp>
        <p:nvSpPr>
          <p:cNvPr id="1202" name="Google Shape;1202;p1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3" name="Google Shape;1203;p139"/>
          <p:cNvSpPr txBox="1"/>
          <p:nvPr>
            <p:ph idx="1" type="body"/>
          </p:nvPr>
        </p:nvSpPr>
        <p:spPr>
          <a:xfrm>
            <a:off x="4391975" y="1625100"/>
            <a:ext cx="40665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(¾)2</a:t>
            </a:r>
            <a:r>
              <a:rPr baseline="30000" lang="en" sz="2600"/>
              <a:t>𝑟(|𝑥|)</a:t>
            </a:r>
            <a:r>
              <a:rPr lang="en" sz="2600"/>
              <a:t> + 1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204" name="Google Shape;1204;p139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min(𝑓(𝑥), 𝑔(𝑥))</a:t>
            </a:r>
            <a:endParaRPr sz="2600"/>
          </a:p>
        </p:txBody>
      </p:sp>
      <p:sp>
        <p:nvSpPr>
          <p:cNvPr id="1205" name="Google Shape;1205;p139"/>
          <p:cNvSpPr/>
          <p:nvPr/>
        </p:nvSpPr>
        <p:spPr>
          <a:xfrm>
            <a:off x="2350925" y="2384900"/>
            <a:ext cx="2595651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06" name="Google Shape;1206;p139"/>
          <p:cNvSpPr/>
          <p:nvPr/>
        </p:nvSpPr>
        <p:spPr>
          <a:xfrm>
            <a:off x="5195375" y="2119900"/>
            <a:ext cx="593584" cy="591150"/>
          </a:xfrm>
          <a:custGeom>
            <a:rect b="b" l="l" r="r" t="t"/>
            <a:pathLst>
              <a:path extrusionOk="0" h="23646" w="21948">
                <a:moveTo>
                  <a:pt x="0" y="0"/>
                </a:moveTo>
                <a:cubicBezTo>
                  <a:pt x="968" y="1586"/>
                  <a:pt x="2941" y="6931"/>
                  <a:pt x="5807" y="9513"/>
                </a:cubicBezTo>
                <a:cubicBezTo>
                  <a:pt x="8673" y="12095"/>
                  <a:pt x="14508" y="13137"/>
                  <a:pt x="17198" y="15492"/>
                </a:cubicBezTo>
                <a:cubicBezTo>
                  <a:pt x="19888" y="17848"/>
                  <a:pt x="21156" y="22287"/>
                  <a:pt x="21948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07" name="Google Shape;1207;p139"/>
          <p:cNvSpPr txBox="1"/>
          <p:nvPr>
            <p:ph idx="1" type="body"/>
          </p:nvPr>
        </p:nvSpPr>
        <p:spPr>
          <a:xfrm>
            <a:off x="581400" y="3451525"/>
            <a:ext cx="8313000" cy="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min((¾)2</a:t>
            </a:r>
            <a:r>
              <a:rPr baseline="30000" lang="en" sz="2600"/>
              <a:t>𝑟(|𝑥|)</a:t>
            </a:r>
            <a:r>
              <a:rPr lang="en" sz="2600"/>
              <a:t>,   </a:t>
            </a:r>
            <a:r>
              <a:rPr lang="en" sz="800"/>
              <a:t> </a:t>
            </a:r>
            <a:r>
              <a:rPr lang="en" sz="2600"/>
              <a:t> (¾)2</a:t>
            </a:r>
            <a:r>
              <a:rPr baseline="30000" lang="en" sz="2600"/>
              <a:t>𝑟(|𝑥|)</a:t>
            </a:r>
            <a:r>
              <a:rPr lang="en" sz="2600"/>
              <a:t> + 1) = (¾)2</a:t>
            </a:r>
            <a:r>
              <a:rPr baseline="30000" lang="en" sz="2600"/>
              <a:t>𝑟(|𝑥|)</a:t>
            </a:r>
            <a:endParaRPr baseline="30000" sz="2600">
              <a:solidFill>
                <a:srgbClr val="FFFF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min(&gt;(¾)2</a:t>
            </a:r>
            <a:r>
              <a:rPr baseline="30000" lang="en" sz="2600"/>
              <a:t>𝑟(|𝑥|)</a:t>
            </a:r>
            <a:r>
              <a:rPr lang="en" sz="2600"/>
              <a:t>, (¾)2</a:t>
            </a:r>
            <a:r>
              <a:rPr baseline="30000" lang="en" sz="2600"/>
              <a:t>𝑟(|𝑥|)</a:t>
            </a:r>
            <a:r>
              <a:rPr lang="en" sz="2600"/>
              <a:t> + 1) = (¾)2</a:t>
            </a:r>
            <a:r>
              <a:rPr baseline="30000" lang="en" sz="2600"/>
              <a:t>𝑟(|𝑥|)</a:t>
            </a:r>
            <a:r>
              <a:rPr lang="en" sz="2600"/>
              <a:t> + 1</a:t>
            </a:r>
            <a:endParaRPr sz="2600"/>
          </a:p>
        </p:txBody>
      </p:sp>
      <p:cxnSp>
        <p:nvCxnSpPr>
          <p:cNvPr id="1208" name="Google Shape;1208;p139"/>
          <p:cNvCxnSpPr/>
          <p:nvPr/>
        </p:nvCxnSpPr>
        <p:spPr>
          <a:xfrm>
            <a:off x="4316011" y="309152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9" name="Google Shape;1209;p139"/>
          <p:cNvSpPr/>
          <p:nvPr/>
        </p:nvSpPr>
        <p:spPr>
          <a:xfrm>
            <a:off x="2540875" y="3499600"/>
            <a:ext cx="1347900" cy="43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139"/>
          <p:cNvSpPr/>
          <p:nvPr/>
        </p:nvSpPr>
        <p:spPr>
          <a:xfrm>
            <a:off x="4171346" y="3930575"/>
            <a:ext cx="1931100" cy="43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4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</a:t>
            </a:r>
            <a:r>
              <a:rPr lang="en" sz="3600">
                <a:solidFill>
                  <a:schemeClr val="dk1"/>
                </a:solidFill>
              </a:rPr>
              <a:t>⟹</a:t>
            </a:r>
            <a:r>
              <a:rPr lang="en" sz="3800">
                <a:solidFill>
                  <a:schemeClr val="dk1"/>
                </a:solidFill>
              </a:rPr>
              <a:t> C‗P = SPP</a:t>
            </a:r>
            <a:endParaRPr/>
          </a:p>
        </p:txBody>
      </p:sp>
      <p:sp>
        <p:nvSpPr>
          <p:cNvPr id="1216" name="Google Shape;1216;p140"/>
          <p:cNvSpPr txBox="1"/>
          <p:nvPr>
            <p:ph idx="1" type="body"/>
          </p:nvPr>
        </p:nvSpPr>
        <p:spPr>
          <a:xfrm>
            <a:off x="685800" y="1485900"/>
            <a:ext cx="3981900" cy="98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∈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= </a:t>
            </a:r>
            <a:r>
              <a:rPr lang="en" sz="2600"/>
              <a:t>(¾)2</a:t>
            </a:r>
            <a:r>
              <a:rPr baseline="30000" lang="en" sz="2600"/>
              <a:t>𝑟(|𝑥|)</a:t>
            </a:r>
            <a:endParaRPr baseline="30000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𝑥 </a:t>
            </a:r>
            <a:r>
              <a:rPr lang="en" sz="2000"/>
              <a:t>∉</a:t>
            </a:r>
            <a:r>
              <a:rPr lang="en" sz="2600"/>
              <a:t> </a:t>
            </a:r>
            <a:r>
              <a:rPr i="1" lang="en" sz="2600"/>
              <a:t>L</a:t>
            </a:r>
            <a:r>
              <a:rPr lang="en" sz="2600"/>
              <a:t> ⟹ 𝑓(𝑥) &gt; </a:t>
            </a:r>
            <a:r>
              <a:rPr lang="en" sz="2600"/>
              <a:t>(¾)2</a:t>
            </a:r>
            <a:r>
              <a:rPr baseline="30000" lang="en" sz="2600"/>
              <a:t>𝑟(|𝑥|)</a:t>
            </a:r>
            <a:endParaRPr baseline="30000" sz="2800"/>
          </a:p>
        </p:txBody>
      </p:sp>
      <p:sp>
        <p:nvSpPr>
          <p:cNvPr id="1217" name="Google Shape;1217;p1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8" name="Google Shape;1218;p140"/>
          <p:cNvSpPr txBox="1"/>
          <p:nvPr>
            <p:ph idx="1" type="body"/>
          </p:nvPr>
        </p:nvSpPr>
        <p:spPr>
          <a:xfrm>
            <a:off x="4343700" y="1625100"/>
            <a:ext cx="41148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𝑔(𝑥) = </a:t>
            </a:r>
            <a:r>
              <a:rPr lang="en" sz="2600"/>
              <a:t>(¾)2</a:t>
            </a:r>
            <a:r>
              <a:rPr baseline="30000" lang="en" sz="2600"/>
              <a:t>𝑟(|𝑥|)</a:t>
            </a:r>
            <a:r>
              <a:rPr lang="en" sz="2600"/>
              <a:t> + 1 </a:t>
            </a:r>
            <a:r>
              <a:rPr lang="en" sz="2200"/>
              <a:t>∈</a:t>
            </a:r>
            <a:r>
              <a:rPr lang="en" sz="2600"/>
              <a:t> #P</a:t>
            </a:r>
            <a:endParaRPr sz="2600"/>
          </a:p>
        </p:txBody>
      </p:sp>
      <p:sp>
        <p:nvSpPr>
          <p:cNvPr id="1219" name="Google Shape;1219;p140"/>
          <p:cNvSpPr txBox="1"/>
          <p:nvPr>
            <p:ph idx="1" type="body"/>
          </p:nvPr>
        </p:nvSpPr>
        <p:spPr>
          <a:xfrm>
            <a:off x="2777700" y="2637600"/>
            <a:ext cx="3588600" cy="7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𝒽(𝑥) = min(𝑓(𝑥), 𝑔(𝑥))</a:t>
            </a:r>
            <a:endParaRPr sz="2600"/>
          </a:p>
        </p:txBody>
      </p:sp>
      <p:sp>
        <p:nvSpPr>
          <p:cNvPr id="1220" name="Google Shape;1220;p140"/>
          <p:cNvSpPr/>
          <p:nvPr/>
        </p:nvSpPr>
        <p:spPr>
          <a:xfrm>
            <a:off x="2350925" y="2384900"/>
            <a:ext cx="2595651" cy="326150"/>
          </a:xfrm>
          <a:custGeom>
            <a:rect b="b" l="l" r="r" t="t"/>
            <a:pathLst>
              <a:path extrusionOk="0" h="13046" w="102191">
                <a:moveTo>
                  <a:pt x="0" y="0"/>
                </a:moveTo>
                <a:cubicBezTo>
                  <a:pt x="3669" y="1404"/>
                  <a:pt x="7881" y="7338"/>
                  <a:pt x="22014" y="8425"/>
                </a:cubicBezTo>
                <a:cubicBezTo>
                  <a:pt x="36147" y="9512"/>
                  <a:pt x="71433" y="5753"/>
                  <a:pt x="84796" y="6523"/>
                </a:cubicBezTo>
                <a:cubicBezTo>
                  <a:pt x="98159" y="7293"/>
                  <a:pt x="99292" y="11959"/>
                  <a:pt x="102191" y="130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21" name="Google Shape;1221;p140"/>
          <p:cNvSpPr/>
          <p:nvPr/>
        </p:nvSpPr>
        <p:spPr>
          <a:xfrm>
            <a:off x="5195375" y="2119900"/>
            <a:ext cx="593584" cy="591150"/>
          </a:xfrm>
          <a:custGeom>
            <a:rect b="b" l="l" r="r" t="t"/>
            <a:pathLst>
              <a:path extrusionOk="0" h="23646" w="21948">
                <a:moveTo>
                  <a:pt x="0" y="0"/>
                </a:moveTo>
                <a:cubicBezTo>
                  <a:pt x="968" y="1586"/>
                  <a:pt x="2941" y="6931"/>
                  <a:pt x="5807" y="9513"/>
                </a:cubicBezTo>
                <a:cubicBezTo>
                  <a:pt x="8673" y="12095"/>
                  <a:pt x="14508" y="13137"/>
                  <a:pt x="17198" y="15492"/>
                </a:cubicBezTo>
                <a:cubicBezTo>
                  <a:pt x="19888" y="17848"/>
                  <a:pt x="21156" y="22287"/>
                  <a:pt x="21948" y="23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222" name="Google Shape;1222;p140"/>
          <p:cNvCxnSpPr/>
          <p:nvPr/>
        </p:nvCxnSpPr>
        <p:spPr>
          <a:xfrm>
            <a:off x="4316011" y="309152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3" name="Google Shape;1223;p140"/>
          <p:cNvSpPr txBox="1"/>
          <p:nvPr>
            <p:ph idx="1" type="body"/>
          </p:nvPr>
        </p:nvSpPr>
        <p:spPr>
          <a:xfrm>
            <a:off x="3627500" y="3451525"/>
            <a:ext cx="1377000" cy="9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NPTM </a:t>
            </a:r>
            <a:r>
              <a:rPr i="1" lang="en" sz="2600"/>
              <a:t>N</a:t>
            </a:r>
            <a:endParaRPr sz="2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600"/>
              <a:t>L </a:t>
            </a:r>
            <a:r>
              <a:rPr lang="en" sz="2000"/>
              <a:t>∈ </a:t>
            </a:r>
            <a:r>
              <a:rPr lang="en" sz="2600"/>
              <a:t>SPP</a:t>
            </a:r>
            <a:endParaRPr sz="2600"/>
          </a:p>
        </p:txBody>
      </p:sp>
      <p:cxnSp>
        <p:nvCxnSpPr>
          <p:cNvPr id="1224" name="Google Shape;1224;p140"/>
          <p:cNvCxnSpPr/>
          <p:nvPr/>
        </p:nvCxnSpPr>
        <p:spPr>
          <a:xfrm>
            <a:off x="4316000" y="3870350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4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More to consider</a:t>
            </a:r>
            <a:endParaRPr sz="3800"/>
          </a:p>
        </p:txBody>
      </p:sp>
      <p:sp>
        <p:nvSpPr>
          <p:cNvPr id="1230" name="Google Shape;1230;p14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Classes other than #P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OptP</a:t>
            </a:r>
            <a:r>
              <a:rPr lang="en">
                <a:solidFill>
                  <a:srgbClr val="073763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(max output)</a:t>
            </a:r>
            <a:endParaRPr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SpanP </a:t>
            </a:r>
            <a:r>
              <a:rPr lang="en">
                <a:solidFill>
                  <a:srgbClr val="666666"/>
                </a:solidFill>
              </a:rPr>
              <a:t>(cardinality of set of outputs)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characterizations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Open issue for #P under proper decrement</a:t>
            </a:r>
            <a:endParaRPr/>
          </a:p>
        </p:txBody>
      </p:sp>
      <p:sp>
        <p:nvSpPr>
          <p:cNvPr id="1231" name="Google Shape;1231;p1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4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37" name="Google Shape;1237;p142"/>
          <p:cNvSpPr txBox="1"/>
          <p:nvPr>
            <p:ph idx="1" type="body"/>
          </p:nvPr>
        </p:nvSpPr>
        <p:spPr>
          <a:xfrm>
            <a:off x="685800" y="1485900"/>
            <a:ext cx="79518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[1] Hemaspaandra, Lane A., and Mitsunori Ogihara. "The complexity theory companion." Acm Sigact News 32, no. 4 (2001): 66-68.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[2]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Barak, Boaz (Spring 2006). "Complexity of counting". Computer Science 522: Computational Complexity. Princeton University.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[3] wikipedia: Nondeterministic Turing machine.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[4] https://courses.corelab.ntua.gr/pluginfile.php/74/mod_resource/content/0/pthak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-talk-7.pdf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[5] wikipedia: UP (complexity). https://en.wikipedia.org/wiki/UP_(complexity)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8" name="Google Shape;1238;p1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43"/>
          <p:cNvSpPr txBox="1"/>
          <p:nvPr>
            <p:ph type="title"/>
          </p:nvPr>
        </p:nvSpPr>
        <p:spPr>
          <a:xfrm>
            <a:off x="623888" y="880654"/>
            <a:ext cx="7886700" cy="213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244" name="Google Shape;1244;p14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1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577025" y="457200"/>
            <a:ext cx="8028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Witness Reduction Technique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685800" y="1528150"/>
            <a:ext cx="7772400" cy="283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Cambria Math"/>
              <a:buChar char="●"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Witness?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 Math"/>
              <a:buChar char="●"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Adding is easy, removing is difficult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 Math"/>
              <a:buChar char="●"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Consequences of the possibility of removing witnesses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 Math"/>
              <a:buChar char="●"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Complexity class collapse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mbria Math"/>
              <a:buChar char="●"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Idea of the technique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0" name="Google Shape;200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2" name="Google Shape;1252;p144"/>
          <p:cNvSpPr txBox="1"/>
          <p:nvPr>
            <p:ph type="title"/>
          </p:nvPr>
        </p:nvSpPr>
        <p:spPr>
          <a:xfrm>
            <a:off x="623888" y="880654"/>
            <a:ext cx="7886700" cy="213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Bonus Content: OptP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4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OptP - Optimization Functions</a:t>
            </a:r>
            <a:endParaRPr sz="3800"/>
          </a:p>
        </p:txBody>
      </p:sp>
      <p:sp>
        <p:nvSpPr>
          <p:cNvPr id="1258" name="Google Shape;1258;p145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𝑓 </a:t>
            </a:r>
            <a:r>
              <a:rPr lang="en" sz="2400"/>
              <a:t>∈</a:t>
            </a:r>
            <a:r>
              <a:rPr lang="en" sz="2800"/>
              <a:t> OptP iff, for some NPTM </a:t>
            </a:r>
            <a:r>
              <a:rPr i="1" lang="en" sz="2800"/>
              <a:t>N</a:t>
            </a:r>
            <a:r>
              <a:rPr lang="en" sz="2800"/>
              <a:t>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𝑓(𝑥) = max{𝑖 </a:t>
            </a:r>
            <a:r>
              <a:rPr lang="en" sz="2400"/>
              <a:t>∈</a:t>
            </a:r>
            <a:r>
              <a:rPr lang="en" sz="2800"/>
              <a:t> ℕ : a path of </a:t>
            </a:r>
            <a:r>
              <a:rPr i="1" lang="en" sz="2800"/>
              <a:t>N</a:t>
            </a:r>
            <a:r>
              <a:rPr lang="en" sz="2800"/>
              <a:t>(𝑥) outputs 𝑖}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</p:txBody>
      </p:sp>
      <p:sp>
        <p:nvSpPr>
          <p:cNvPr id="1259" name="Google Shape;1259;p1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4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265" name="Google Shape;1265;p146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66" name="Google Shape;1266;p1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272" name="Google Shape;1272;p147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273" name="Google Shape;1273;p1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4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279" name="Google Shape;1279;p148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280" name="Google Shape;1280;p1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1" name="Google Shape;1281;p148"/>
          <p:cNvSpPr txBox="1"/>
          <p:nvPr/>
        </p:nvSpPr>
        <p:spPr>
          <a:xfrm>
            <a:off x="346975" y="223870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✔</a:t>
            </a:r>
            <a:endParaRPr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282" name="Google Shape;1282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2178325"/>
            <a:ext cx="206175" cy="4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4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288" name="Google Shape;1288;p149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289" name="Google Shape;1289;p1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0" name="Google Shape;1290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2547075"/>
            <a:ext cx="206175" cy="4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5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296" name="Google Shape;1296;p150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𝑓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𝑓</a:t>
            </a:r>
            <a:endParaRPr baseline="-25000"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𝑔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𝑔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</p:txBody>
      </p:sp>
      <p:sp>
        <p:nvSpPr>
          <p:cNvPr id="1297" name="Google Shape;1297;p1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5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03" name="Google Shape;1303;p151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𝑓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𝑓</a:t>
            </a:r>
            <a:endParaRPr baseline="-25000"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𝑔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𝑔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𝑓</a:t>
            </a:r>
            <a:r>
              <a:rPr lang="en" sz="2100"/>
              <a:t> = {〈𝑥, 𝑖〉 : 𝑓(𝑥) &gt; 𝑖} ∈ NP</a:t>
            </a:r>
            <a:r>
              <a:rPr lang="en" sz="2100">
                <a:solidFill>
                  <a:srgbClr val="FFFFFF"/>
                </a:solidFill>
              </a:rPr>
              <a:t> = coNP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𝑔</a:t>
            </a:r>
            <a:r>
              <a:rPr lang="en" sz="2100"/>
              <a:t> = {〈𝑥, 𝑖〉 : 𝑔(𝑥) &gt; 𝑖} ∈ NP</a:t>
            </a:r>
            <a:r>
              <a:rPr lang="en" sz="2100">
                <a:solidFill>
                  <a:srgbClr val="FFFFFF"/>
                </a:solidFill>
              </a:rPr>
              <a:t> = coNP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304" name="Google Shape;1304;p1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5" name="Google Shape;1305;p151"/>
          <p:cNvSpPr/>
          <p:nvPr/>
        </p:nvSpPr>
        <p:spPr>
          <a:xfrm>
            <a:off x="3167509" y="1930525"/>
            <a:ext cx="1162425" cy="758425"/>
          </a:xfrm>
          <a:custGeom>
            <a:rect b="b" l="l" r="r" t="t"/>
            <a:pathLst>
              <a:path extrusionOk="0" h="30337" w="46497">
                <a:moveTo>
                  <a:pt x="7886" y="0"/>
                </a:moveTo>
                <a:cubicBezTo>
                  <a:pt x="6737" y="690"/>
                  <a:pt x="1589" y="1057"/>
                  <a:pt x="991" y="4137"/>
                </a:cubicBezTo>
                <a:cubicBezTo>
                  <a:pt x="394" y="7217"/>
                  <a:pt x="-2134" y="15444"/>
                  <a:pt x="4301" y="18478"/>
                </a:cubicBezTo>
                <a:cubicBezTo>
                  <a:pt x="10736" y="21512"/>
                  <a:pt x="32569" y="20364"/>
                  <a:pt x="39602" y="22340"/>
                </a:cubicBezTo>
                <a:cubicBezTo>
                  <a:pt x="46635" y="24317"/>
                  <a:pt x="45348" y="29004"/>
                  <a:pt x="46497" y="303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306" name="Google Shape;1306;p151"/>
          <p:cNvCxnSpPr/>
          <p:nvPr/>
        </p:nvCxnSpPr>
        <p:spPr>
          <a:xfrm>
            <a:off x="5246925" y="2240800"/>
            <a:ext cx="186300" cy="3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5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12" name="Google Shape;1312;p152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𝑓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𝑓</a:t>
            </a:r>
            <a:endParaRPr baseline="-25000"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𝑔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𝑔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𝑓</a:t>
            </a:r>
            <a:r>
              <a:rPr lang="en" sz="2100"/>
              <a:t> = {〈𝑥, 𝑖〉 : 𝑓(𝑥) &gt; 𝑖} ∈ NP = coNP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𝑔</a:t>
            </a:r>
            <a:r>
              <a:rPr lang="en" sz="2100"/>
              <a:t> = {〈𝑥, 𝑖〉 : 𝑔(𝑥) &gt; 𝑖} ∈ NP = coNP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313" name="Google Shape;1313;p1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4" name="Google Shape;1314;p152"/>
          <p:cNvSpPr/>
          <p:nvPr/>
        </p:nvSpPr>
        <p:spPr>
          <a:xfrm>
            <a:off x="3167509" y="1930525"/>
            <a:ext cx="1162425" cy="758425"/>
          </a:xfrm>
          <a:custGeom>
            <a:rect b="b" l="l" r="r" t="t"/>
            <a:pathLst>
              <a:path extrusionOk="0" h="30337" w="46497">
                <a:moveTo>
                  <a:pt x="7886" y="0"/>
                </a:moveTo>
                <a:cubicBezTo>
                  <a:pt x="6737" y="690"/>
                  <a:pt x="1589" y="1057"/>
                  <a:pt x="991" y="4137"/>
                </a:cubicBezTo>
                <a:cubicBezTo>
                  <a:pt x="394" y="7217"/>
                  <a:pt x="-2134" y="15444"/>
                  <a:pt x="4301" y="18478"/>
                </a:cubicBezTo>
                <a:cubicBezTo>
                  <a:pt x="10736" y="21512"/>
                  <a:pt x="32569" y="20364"/>
                  <a:pt x="39602" y="22340"/>
                </a:cubicBezTo>
                <a:cubicBezTo>
                  <a:pt x="46635" y="24317"/>
                  <a:pt x="45348" y="29004"/>
                  <a:pt x="46497" y="303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315" name="Google Shape;1315;p152"/>
          <p:cNvCxnSpPr/>
          <p:nvPr/>
        </p:nvCxnSpPr>
        <p:spPr>
          <a:xfrm>
            <a:off x="5246925" y="2240800"/>
            <a:ext cx="186300" cy="3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6" name="Google Shape;1316;p152"/>
          <p:cNvSpPr txBox="1"/>
          <p:nvPr/>
        </p:nvSpPr>
        <p:spPr>
          <a:xfrm>
            <a:off x="6625875" y="2751000"/>
            <a:ext cx="239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by assumption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5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22" name="Google Shape;1322;p153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𝑓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𝑓</a:t>
            </a:r>
            <a:endParaRPr baseline="-25000"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/>
              <a:t>𝑔 </a:t>
            </a:r>
            <a:r>
              <a:rPr lang="en" sz="1700"/>
              <a:t>∈</a:t>
            </a:r>
            <a:r>
              <a:rPr lang="en" sz="2100"/>
              <a:t> OptP ⟶ NPTM </a:t>
            </a:r>
            <a:r>
              <a:rPr i="1" lang="en" sz="2100"/>
              <a:t>N</a:t>
            </a:r>
            <a:r>
              <a:rPr baseline="-25000" lang="en" sz="2100"/>
              <a:t>𝑔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𝑓</a:t>
            </a:r>
            <a:r>
              <a:rPr lang="en" sz="2100"/>
              <a:t> = {〈𝑥, 𝑖〉 : 𝑓(𝑥) &gt; 𝑖} ∈ NP = coNP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</a:t>
            </a:r>
            <a:r>
              <a:rPr baseline="-25000" lang="en" sz="2100"/>
              <a:t>𝑔</a:t>
            </a:r>
            <a:r>
              <a:rPr lang="en" sz="2100"/>
              <a:t> = {〈𝑥, 𝑖〉 : 𝑔(𝑥) &gt; 𝑖} ∈ NP = coNP</a:t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L̅</a:t>
            </a:r>
            <a:r>
              <a:rPr baseline="-25000" lang="en" sz="2100"/>
              <a:t>𝑓</a:t>
            </a:r>
            <a:r>
              <a:rPr lang="en" sz="2100"/>
              <a:t> ∈ NP ⟶ NPTM </a:t>
            </a:r>
            <a:r>
              <a:rPr i="1" lang="en" sz="2100"/>
              <a:t>N</a:t>
            </a:r>
            <a:r>
              <a:rPr baseline="-25000" i="1" lang="en" sz="2100"/>
              <a:t>≥</a:t>
            </a:r>
            <a:r>
              <a:rPr baseline="-25000" lang="en" sz="2100"/>
              <a:t>𝑓</a:t>
            </a:r>
            <a:endParaRPr i="1" sz="2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100"/>
              <a:t>L̅</a:t>
            </a:r>
            <a:r>
              <a:rPr baseline="-25000" lang="en" sz="2100"/>
              <a:t>𝑔</a:t>
            </a:r>
            <a:r>
              <a:rPr lang="en" sz="2100"/>
              <a:t> ∈ NP ⟶ NPTM </a:t>
            </a:r>
            <a:r>
              <a:rPr i="1" lang="en" sz="2100"/>
              <a:t>N</a:t>
            </a:r>
            <a:r>
              <a:rPr baseline="-25000" i="1" lang="en" sz="2100"/>
              <a:t>≥</a:t>
            </a:r>
            <a:r>
              <a:rPr baseline="-25000" lang="en" sz="2100"/>
              <a:t>𝑔</a:t>
            </a:r>
            <a:endParaRPr sz="2100"/>
          </a:p>
        </p:txBody>
      </p:sp>
      <p:sp>
        <p:nvSpPr>
          <p:cNvPr id="1323" name="Google Shape;1323;p1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4" name="Google Shape;1324;p153"/>
          <p:cNvSpPr/>
          <p:nvPr/>
        </p:nvSpPr>
        <p:spPr>
          <a:xfrm>
            <a:off x="3167509" y="1930525"/>
            <a:ext cx="1162425" cy="758425"/>
          </a:xfrm>
          <a:custGeom>
            <a:rect b="b" l="l" r="r" t="t"/>
            <a:pathLst>
              <a:path extrusionOk="0" h="30337" w="46497">
                <a:moveTo>
                  <a:pt x="7886" y="0"/>
                </a:moveTo>
                <a:cubicBezTo>
                  <a:pt x="6737" y="690"/>
                  <a:pt x="1589" y="1057"/>
                  <a:pt x="991" y="4137"/>
                </a:cubicBezTo>
                <a:cubicBezTo>
                  <a:pt x="394" y="7217"/>
                  <a:pt x="-2134" y="15444"/>
                  <a:pt x="4301" y="18478"/>
                </a:cubicBezTo>
                <a:cubicBezTo>
                  <a:pt x="10736" y="21512"/>
                  <a:pt x="32569" y="20364"/>
                  <a:pt x="39602" y="22340"/>
                </a:cubicBezTo>
                <a:cubicBezTo>
                  <a:pt x="46635" y="24317"/>
                  <a:pt x="45348" y="29004"/>
                  <a:pt x="46497" y="303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1325" name="Google Shape;1325;p153"/>
          <p:cNvCxnSpPr/>
          <p:nvPr/>
        </p:nvCxnSpPr>
        <p:spPr>
          <a:xfrm>
            <a:off x="5246925" y="2240800"/>
            <a:ext cx="186300" cy="3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6" name="Google Shape;1326;p153"/>
          <p:cNvSpPr txBox="1"/>
          <p:nvPr/>
        </p:nvSpPr>
        <p:spPr>
          <a:xfrm>
            <a:off x="6625875" y="2751000"/>
            <a:ext cx="239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by assumption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27" name="Google Shape;1327;p153"/>
          <p:cNvSpPr/>
          <p:nvPr/>
        </p:nvSpPr>
        <p:spPr>
          <a:xfrm>
            <a:off x="3792125" y="3302600"/>
            <a:ext cx="2440750" cy="496425"/>
          </a:xfrm>
          <a:custGeom>
            <a:rect b="b" l="l" r="r" t="t"/>
            <a:pathLst>
              <a:path extrusionOk="0" h="19857" w="97630">
                <a:moveTo>
                  <a:pt x="97630" y="0"/>
                </a:moveTo>
                <a:cubicBezTo>
                  <a:pt x="94688" y="1517"/>
                  <a:pt x="93539" y="7308"/>
                  <a:pt x="79979" y="9101"/>
                </a:cubicBezTo>
                <a:cubicBezTo>
                  <a:pt x="66419" y="10894"/>
                  <a:pt x="29602" y="8963"/>
                  <a:pt x="16272" y="10756"/>
                </a:cubicBezTo>
                <a:cubicBezTo>
                  <a:pt x="2942" y="12549"/>
                  <a:pt x="2712" y="18340"/>
                  <a:pt x="0" y="198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577025" y="457200"/>
            <a:ext cx="8028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Witness Reduction Technique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645875" y="1467000"/>
            <a:ext cx="9426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24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838625" y="2419350"/>
            <a:ext cx="5571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4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838625" y="3371700"/>
            <a:ext cx="5571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#P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229925" y="3195900"/>
            <a:ext cx="26043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Application of Assumed Closure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7727675" y="3371850"/>
            <a:ext cx="5571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#P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7698725" y="2419425"/>
            <a:ext cx="6150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i="1" lang="en" sz="2400"/>
              <a:t>'</a:t>
            </a:r>
            <a:r>
              <a:rPr baseline="-25000" i="1" lang="en" sz="24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7475675" y="1467000"/>
            <a:ext cx="1061100" cy="50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∈ </a:t>
            </a: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2400"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213" name="Google Shape;213;p37"/>
          <p:cNvCxnSpPr>
            <a:stCxn id="206" idx="2"/>
            <a:endCxn id="207" idx="0"/>
          </p:cNvCxnSpPr>
          <p:nvPr/>
        </p:nvCxnSpPr>
        <p:spPr>
          <a:xfrm>
            <a:off x="1117175" y="1972500"/>
            <a:ext cx="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7"/>
          <p:cNvCxnSpPr>
            <a:stCxn id="207" idx="2"/>
            <a:endCxn id="208" idx="0"/>
          </p:cNvCxnSpPr>
          <p:nvPr/>
        </p:nvCxnSpPr>
        <p:spPr>
          <a:xfrm>
            <a:off x="1117175" y="2924850"/>
            <a:ext cx="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7"/>
          <p:cNvCxnSpPr>
            <a:stCxn id="208" idx="3"/>
            <a:endCxn id="209" idx="1"/>
          </p:cNvCxnSpPr>
          <p:nvPr/>
        </p:nvCxnSpPr>
        <p:spPr>
          <a:xfrm>
            <a:off x="1395725" y="3624450"/>
            <a:ext cx="1834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37"/>
          <p:cNvCxnSpPr>
            <a:stCxn id="209" idx="3"/>
            <a:endCxn id="210" idx="1"/>
          </p:cNvCxnSpPr>
          <p:nvPr/>
        </p:nvCxnSpPr>
        <p:spPr>
          <a:xfrm>
            <a:off x="5834225" y="3624600"/>
            <a:ext cx="189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7"/>
          <p:cNvCxnSpPr>
            <a:stCxn id="210" idx="0"/>
            <a:endCxn id="211" idx="2"/>
          </p:cNvCxnSpPr>
          <p:nvPr/>
        </p:nvCxnSpPr>
        <p:spPr>
          <a:xfrm rot="10800000">
            <a:off x="8006225" y="2924850"/>
            <a:ext cx="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7"/>
          <p:cNvCxnSpPr>
            <a:stCxn id="211" idx="0"/>
            <a:endCxn id="212" idx="2"/>
          </p:cNvCxnSpPr>
          <p:nvPr/>
        </p:nvCxnSpPr>
        <p:spPr>
          <a:xfrm rot="10800000">
            <a:off x="8006225" y="1972425"/>
            <a:ext cx="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308225" y="1467000"/>
            <a:ext cx="2566200" cy="13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2400"/>
              <a:t>2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i="1" lang="en" sz="2400"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2400"/>
              <a:t>1</a:t>
            </a:r>
            <a:endParaRPr baseline="-25000" sz="24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aseline="30000" lang="en" sz="2400"/>
              <a:t>t</a:t>
            </a:r>
            <a:r>
              <a:rPr baseline="30000" lang="en" sz="2400"/>
              <a:t>o</a:t>
            </a:r>
            <a:endParaRPr baseline="30000" sz="2400"/>
          </a:p>
          <a:p>
            <a:pPr indent="0" lvl="0" marL="0" rtl="0" algn="ctr">
              <a:lnSpc>
                <a:spcPct val="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/>
              <a:t>S</a:t>
            </a:r>
            <a:r>
              <a:rPr baseline="-25000" lang="en" sz="2400"/>
              <a:t>1</a:t>
            </a:r>
            <a:r>
              <a:rPr lang="en" sz="2400"/>
              <a:t> = </a:t>
            </a:r>
            <a:r>
              <a:rPr i="1" lang="en" sz="2400"/>
              <a:t>S</a:t>
            </a:r>
            <a:r>
              <a:rPr baseline="-25000" lang="en" sz="2400"/>
              <a:t>2</a:t>
            </a:r>
            <a:endParaRPr baseline="-25000" sz="24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1474025" y="1999350"/>
            <a:ext cx="183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Take some set in the larger class (</a:t>
            </a:r>
            <a:r>
              <a:rPr i="1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 and coerce it into #P function</a:t>
            </a:r>
            <a:endParaRPr sz="1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5585850" y="1986900"/>
            <a:ext cx="2112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Coerce the function back into a machine defining a language in the smaller class (</a:t>
            </a:r>
            <a:r>
              <a:rPr i="1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S</a:t>
            </a:r>
            <a:r>
              <a:rPr baseline="-25000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1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5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33" name="Google Shape;1333;p1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4" name="Google Shape;1334;p154"/>
          <p:cNvSpPr/>
          <p:nvPr/>
        </p:nvSpPr>
        <p:spPr>
          <a:xfrm rot="-5400000">
            <a:off x="83610" y="200164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54"/>
          <p:cNvSpPr/>
          <p:nvPr/>
        </p:nvSpPr>
        <p:spPr>
          <a:xfrm>
            <a:off x="273285" y="2254302"/>
            <a:ext cx="1427225" cy="463675"/>
          </a:xfrm>
          <a:custGeom>
            <a:rect b="b" l="l" r="r" t="t"/>
            <a:pathLst>
              <a:path extrusionOk="0" h="18547" w="57089">
                <a:moveTo>
                  <a:pt x="0" y="18547"/>
                </a:moveTo>
                <a:cubicBezTo>
                  <a:pt x="5976" y="17995"/>
                  <a:pt x="27901" y="18225"/>
                  <a:pt x="35853" y="15237"/>
                </a:cubicBezTo>
                <a:cubicBezTo>
                  <a:pt x="43805" y="12249"/>
                  <a:pt x="44173" y="2688"/>
                  <a:pt x="47712" y="620"/>
                </a:cubicBezTo>
                <a:cubicBezTo>
                  <a:pt x="51251" y="-1448"/>
                  <a:pt x="55526" y="2459"/>
                  <a:pt x="57089" y="282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36" name="Google Shape;1336;p154"/>
          <p:cNvCxnSpPr/>
          <p:nvPr/>
        </p:nvCxnSpPr>
        <p:spPr>
          <a:xfrm>
            <a:off x="1700510" y="2324979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7" name="Google Shape;1337;p154"/>
          <p:cNvSpPr txBox="1"/>
          <p:nvPr/>
        </p:nvSpPr>
        <p:spPr>
          <a:xfrm>
            <a:off x="1631510" y="1904104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38" name="Google Shape;1338;p154"/>
          <p:cNvSpPr txBox="1"/>
          <p:nvPr/>
        </p:nvSpPr>
        <p:spPr>
          <a:xfrm>
            <a:off x="1086410" y="2641779"/>
            <a:ext cx="58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39" name="Google Shape;1339;p154"/>
          <p:cNvSpPr txBox="1"/>
          <p:nvPr/>
        </p:nvSpPr>
        <p:spPr>
          <a:xfrm>
            <a:off x="135385" y="3724615"/>
            <a:ext cx="27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Guess path in </a:t>
            </a:r>
            <a:r>
              <a:rPr i="1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 and get output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5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45" name="Google Shape;1345;p1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6" name="Google Shape;1346;p155"/>
          <p:cNvSpPr/>
          <p:nvPr/>
        </p:nvSpPr>
        <p:spPr>
          <a:xfrm rot="-5400000">
            <a:off x="83610" y="200164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55"/>
          <p:cNvSpPr/>
          <p:nvPr/>
        </p:nvSpPr>
        <p:spPr>
          <a:xfrm>
            <a:off x="273285" y="2254302"/>
            <a:ext cx="1427225" cy="463675"/>
          </a:xfrm>
          <a:custGeom>
            <a:rect b="b" l="l" r="r" t="t"/>
            <a:pathLst>
              <a:path extrusionOk="0" h="18547" w="57089">
                <a:moveTo>
                  <a:pt x="0" y="18547"/>
                </a:moveTo>
                <a:cubicBezTo>
                  <a:pt x="5976" y="17995"/>
                  <a:pt x="27901" y="18225"/>
                  <a:pt x="35853" y="15237"/>
                </a:cubicBezTo>
                <a:cubicBezTo>
                  <a:pt x="43805" y="12249"/>
                  <a:pt x="44173" y="2688"/>
                  <a:pt x="47712" y="620"/>
                </a:cubicBezTo>
                <a:cubicBezTo>
                  <a:pt x="51251" y="-1448"/>
                  <a:pt x="55526" y="2459"/>
                  <a:pt x="57089" y="282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48" name="Google Shape;1348;p155"/>
          <p:cNvCxnSpPr/>
          <p:nvPr/>
        </p:nvCxnSpPr>
        <p:spPr>
          <a:xfrm>
            <a:off x="1700510" y="2324979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9" name="Google Shape;1349;p155"/>
          <p:cNvSpPr txBox="1"/>
          <p:nvPr/>
        </p:nvSpPr>
        <p:spPr>
          <a:xfrm>
            <a:off x="1631510" y="1904104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0" name="Google Shape;1350;p155"/>
          <p:cNvSpPr/>
          <p:nvPr/>
        </p:nvSpPr>
        <p:spPr>
          <a:xfrm rot="-5400000">
            <a:off x="1836210" y="160685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155"/>
          <p:cNvSpPr/>
          <p:nvPr/>
        </p:nvSpPr>
        <p:spPr>
          <a:xfrm>
            <a:off x="2025885" y="2323190"/>
            <a:ext cx="1432800" cy="254075"/>
          </a:xfrm>
          <a:custGeom>
            <a:rect b="b" l="l" r="r" t="t"/>
            <a:pathLst>
              <a:path extrusionOk="0" h="10163" w="57312">
                <a:moveTo>
                  <a:pt x="0" y="0"/>
                </a:moveTo>
                <a:cubicBezTo>
                  <a:pt x="4680" y="1660"/>
                  <a:pt x="20227" y="8849"/>
                  <a:pt x="28078" y="9957"/>
                </a:cubicBezTo>
                <a:cubicBezTo>
                  <a:pt x="35929" y="11065"/>
                  <a:pt x="42235" y="7383"/>
                  <a:pt x="47107" y="6647"/>
                </a:cubicBezTo>
                <a:cubicBezTo>
                  <a:pt x="51979" y="5912"/>
                  <a:pt x="55611" y="5728"/>
                  <a:pt x="57312" y="5544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52" name="Google Shape;1352;p155"/>
          <p:cNvCxnSpPr/>
          <p:nvPr/>
        </p:nvCxnSpPr>
        <p:spPr>
          <a:xfrm>
            <a:off x="3453110" y="2463590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3" name="Google Shape;1353;p155"/>
          <p:cNvSpPr txBox="1"/>
          <p:nvPr/>
        </p:nvSpPr>
        <p:spPr>
          <a:xfrm>
            <a:off x="3384110" y="2042715"/>
            <a:ext cx="5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4" name="Google Shape;1354;p155"/>
          <p:cNvSpPr txBox="1"/>
          <p:nvPr/>
        </p:nvSpPr>
        <p:spPr>
          <a:xfrm>
            <a:off x="1086410" y="2641779"/>
            <a:ext cx="58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5" name="Google Shape;1355;p155"/>
          <p:cNvSpPr txBox="1"/>
          <p:nvPr/>
        </p:nvSpPr>
        <p:spPr>
          <a:xfrm>
            <a:off x="2644610" y="1884965"/>
            <a:ext cx="62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6" name="Google Shape;1356;p155"/>
          <p:cNvSpPr txBox="1"/>
          <p:nvPr/>
        </p:nvSpPr>
        <p:spPr>
          <a:xfrm>
            <a:off x="1811785" y="3343615"/>
            <a:ext cx="27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Guess path in </a:t>
            </a:r>
            <a:r>
              <a:rPr i="1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 and get output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56"/>
          <p:cNvSpPr/>
          <p:nvPr/>
        </p:nvSpPr>
        <p:spPr>
          <a:xfrm>
            <a:off x="3805910" y="1799890"/>
            <a:ext cx="2047750" cy="693150"/>
          </a:xfrm>
          <a:custGeom>
            <a:rect b="b" l="l" r="r" t="t"/>
            <a:pathLst>
              <a:path extrusionOk="0" h="27726" w="81910">
                <a:moveTo>
                  <a:pt x="0" y="26752"/>
                </a:moveTo>
                <a:cubicBezTo>
                  <a:pt x="3539" y="26706"/>
                  <a:pt x="14249" y="29142"/>
                  <a:pt x="21236" y="26476"/>
                </a:cubicBezTo>
                <a:cubicBezTo>
                  <a:pt x="28223" y="23810"/>
                  <a:pt x="35991" y="13790"/>
                  <a:pt x="41920" y="10756"/>
                </a:cubicBezTo>
                <a:cubicBezTo>
                  <a:pt x="47850" y="7722"/>
                  <a:pt x="52079" y="8734"/>
                  <a:pt x="56813" y="8274"/>
                </a:cubicBezTo>
                <a:cubicBezTo>
                  <a:pt x="61548" y="7814"/>
                  <a:pt x="66144" y="9377"/>
                  <a:pt x="70327" y="7998"/>
                </a:cubicBezTo>
                <a:cubicBezTo>
                  <a:pt x="74510" y="6619"/>
                  <a:pt x="79980" y="1333"/>
                  <a:pt x="81910" y="0"/>
                </a:cubicBezTo>
              </a:path>
            </a:pathLst>
          </a:cu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362" name="Google Shape;1362;p15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63" name="Google Shape;1363;p1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4" name="Google Shape;1364;p156"/>
          <p:cNvSpPr/>
          <p:nvPr/>
        </p:nvSpPr>
        <p:spPr>
          <a:xfrm rot="-5400000">
            <a:off x="83610" y="200164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156"/>
          <p:cNvSpPr/>
          <p:nvPr/>
        </p:nvSpPr>
        <p:spPr>
          <a:xfrm>
            <a:off x="273285" y="2254302"/>
            <a:ext cx="1427225" cy="463675"/>
          </a:xfrm>
          <a:custGeom>
            <a:rect b="b" l="l" r="r" t="t"/>
            <a:pathLst>
              <a:path extrusionOk="0" h="18547" w="57089">
                <a:moveTo>
                  <a:pt x="0" y="18547"/>
                </a:moveTo>
                <a:cubicBezTo>
                  <a:pt x="5976" y="17995"/>
                  <a:pt x="27901" y="18225"/>
                  <a:pt x="35853" y="15237"/>
                </a:cubicBezTo>
                <a:cubicBezTo>
                  <a:pt x="43805" y="12249"/>
                  <a:pt x="44173" y="2688"/>
                  <a:pt x="47712" y="620"/>
                </a:cubicBezTo>
                <a:cubicBezTo>
                  <a:pt x="51251" y="-1448"/>
                  <a:pt x="55526" y="2459"/>
                  <a:pt x="57089" y="282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66" name="Google Shape;1366;p156"/>
          <p:cNvCxnSpPr/>
          <p:nvPr/>
        </p:nvCxnSpPr>
        <p:spPr>
          <a:xfrm>
            <a:off x="1700510" y="2324979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7" name="Google Shape;1367;p156"/>
          <p:cNvSpPr txBox="1"/>
          <p:nvPr/>
        </p:nvSpPr>
        <p:spPr>
          <a:xfrm>
            <a:off x="1631510" y="1904104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68" name="Google Shape;1368;p156"/>
          <p:cNvSpPr/>
          <p:nvPr/>
        </p:nvSpPr>
        <p:spPr>
          <a:xfrm rot="-5400000">
            <a:off x="1836210" y="160685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156"/>
          <p:cNvSpPr/>
          <p:nvPr/>
        </p:nvSpPr>
        <p:spPr>
          <a:xfrm>
            <a:off x="2025885" y="2323190"/>
            <a:ext cx="1432800" cy="254075"/>
          </a:xfrm>
          <a:custGeom>
            <a:rect b="b" l="l" r="r" t="t"/>
            <a:pathLst>
              <a:path extrusionOk="0" h="10163" w="57312">
                <a:moveTo>
                  <a:pt x="0" y="0"/>
                </a:moveTo>
                <a:cubicBezTo>
                  <a:pt x="4680" y="1660"/>
                  <a:pt x="20227" y="8849"/>
                  <a:pt x="28078" y="9957"/>
                </a:cubicBezTo>
                <a:cubicBezTo>
                  <a:pt x="35929" y="11065"/>
                  <a:pt x="42235" y="7383"/>
                  <a:pt x="47107" y="6647"/>
                </a:cubicBezTo>
                <a:cubicBezTo>
                  <a:pt x="51979" y="5912"/>
                  <a:pt x="55611" y="5728"/>
                  <a:pt x="57312" y="5544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70" name="Google Shape;1370;p156"/>
          <p:cNvCxnSpPr/>
          <p:nvPr/>
        </p:nvCxnSpPr>
        <p:spPr>
          <a:xfrm>
            <a:off x="3453110" y="2463590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1" name="Google Shape;1371;p156"/>
          <p:cNvSpPr txBox="1"/>
          <p:nvPr/>
        </p:nvSpPr>
        <p:spPr>
          <a:xfrm>
            <a:off x="3384110" y="2042715"/>
            <a:ext cx="5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2" name="Google Shape;1372;p156"/>
          <p:cNvSpPr txBox="1"/>
          <p:nvPr/>
        </p:nvSpPr>
        <p:spPr>
          <a:xfrm>
            <a:off x="1086410" y="2641779"/>
            <a:ext cx="58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3" name="Google Shape;1373;p156"/>
          <p:cNvSpPr txBox="1"/>
          <p:nvPr/>
        </p:nvSpPr>
        <p:spPr>
          <a:xfrm>
            <a:off x="2644610" y="1884965"/>
            <a:ext cx="62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4" name="Google Shape;1374;p156"/>
          <p:cNvSpPr/>
          <p:nvPr/>
        </p:nvSpPr>
        <p:spPr>
          <a:xfrm rot="-5400000">
            <a:off x="3611230" y="1749704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156"/>
          <p:cNvSpPr/>
          <p:nvPr/>
        </p:nvSpPr>
        <p:spPr>
          <a:xfrm>
            <a:off x="3800910" y="2311148"/>
            <a:ext cx="1429725" cy="660350"/>
          </a:xfrm>
          <a:custGeom>
            <a:rect b="b" l="l" r="r" t="t"/>
            <a:pathLst>
              <a:path extrusionOk="0" h="26414" w="57189">
                <a:moveTo>
                  <a:pt x="0" y="6196"/>
                </a:moveTo>
                <a:cubicBezTo>
                  <a:pt x="3786" y="5294"/>
                  <a:pt x="15022" y="-2449"/>
                  <a:pt x="22715" y="786"/>
                </a:cubicBezTo>
                <a:cubicBezTo>
                  <a:pt x="30408" y="4021"/>
                  <a:pt x="40411" y="22344"/>
                  <a:pt x="46157" y="25607"/>
                </a:cubicBezTo>
                <a:cubicBezTo>
                  <a:pt x="51903" y="28871"/>
                  <a:pt x="55350" y="21240"/>
                  <a:pt x="57189" y="2036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76" name="Google Shape;1376;p156"/>
          <p:cNvCxnSpPr/>
          <p:nvPr/>
        </p:nvCxnSpPr>
        <p:spPr>
          <a:xfrm>
            <a:off x="5228130" y="2821252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7" name="Google Shape;1377;p156"/>
          <p:cNvSpPr txBox="1"/>
          <p:nvPr/>
        </p:nvSpPr>
        <p:spPr>
          <a:xfrm>
            <a:off x="5179815" y="246243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endParaRPr baseline="-25000" sz="1600">
              <a:solidFill>
                <a:srgbClr val="6AA84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8" name="Google Shape;1378;p156"/>
          <p:cNvSpPr txBox="1"/>
          <p:nvPr/>
        </p:nvSpPr>
        <p:spPr>
          <a:xfrm>
            <a:off x="4663010" y="2125790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9" name="Google Shape;1379;p156"/>
          <p:cNvSpPr txBox="1"/>
          <p:nvPr/>
        </p:nvSpPr>
        <p:spPr>
          <a:xfrm>
            <a:off x="5179812" y="1638015"/>
            <a:ext cx="37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endParaRPr baseline="-25000" sz="1600">
              <a:solidFill>
                <a:srgbClr val="CC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80" name="Google Shape;1380;p156"/>
          <p:cNvSpPr txBox="1"/>
          <p:nvPr/>
        </p:nvSpPr>
        <p:spPr>
          <a:xfrm>
            <a:off x="5756091" y="1582906"/>
            <a:ext cx="3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endParaRPr b="1"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81" name="Google Shape;1381;p156"/>
          <p:cNvSpPr txBox="1"/>
          <p:nvPr/>
        </p:nvSpPr>
        <p:spPr>
          <a:xfrm>
            <a:off x="3716785" y="3496015"/>
            <a:ext cx="27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Verify that 𝓌</a:t>
            </a:r>
            <a:r>
              <a:rPr baseline="-25000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 = 𝑓(𝑥)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57"/>
          <p:cNvSpPr/>
          <p:nvPr/>
        </p:nvSpPr>
        <p:spPr>
          <a:xfrm>
            <a:off x="5538535" y="2650822"/>
            <a:ext cx="2059500" cy="652125"/>
          </a:xfrm>
          <a:custGeom>
            <a:rect b="b" l="l" r="r" t="t"/>
            <a:pathLst>
              <a:path extrusionOk="0" h="26085" w="82380">
                <a:moveTo>
                  <a:pt x="0" y="6715"/>
                </a:moveTo>
                <a:cubicBezTo>
                  <a:pt x="3480" y="6726"/>
                  <a:pt x="13584" y="7872"/>
                  <a:pt x="20879" y="6780"/>
                </a:cubicBezTo>
                <a:cubicBezTo>
                  <a:pt x="28174" y="5688"/>
                  <a:pt x="37702" y="-1126"/>
                  <a:pt x="43769" y="161"/>
                </a:cubicBezTo>
                <a:cubicBezTo>
                  <a:pt x="49836" y="1448"/>
                  <a:pt x="53146" y="11974"/>
                  <a:pt x="57283" y="14502"/>
                </a:cubicBezTo>
                <a:cubicBezTo>
                  <a:pt x="61420" y="17030"/>
                  <a:pt x="64408" y="13399"/>
                  <a:pt x="68591" y="15329"/>
                </a:cubicBezTo>
                <a:cubicBezTo>
                  <a:pt x="72774" y="17260"/>
                  <a:pt x="80082" y="24292"/>
                  <a:pt x="82380" y="26085"/>
                </a:cubicBezTo>
              </a:path>
            </a:pathLst>
          </a:cu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387" name="Google Shape;1387;p157"/>
          <p:cNvSpPr/>
          <p:nvPr/>
        </p:nvSpPr>
        <p:spPr>
          <a:xfrm>
            <a:off x="3805910" y="1799890"/>
            <a:ext cx="2047750" cy="693150"/>
          </a:xfrm>
          <a:custGeom>
            <a:rect b="b" l="l" r="r" t="t"/>
            <a:pathLst>
              <a:path extrusionOk="0" h="27726" w="81910">
                <a:moveTo>
                  <a:pt x="0" y="26752"/>
                </a:moveTo>
                <a:cubicBezTo>
                  <a:pt x="3539" y="26706"/>
                  <a:pt x="14249" y="29142"/>
                  <a:pt x="21236" y="26476"/>
                </a:cubicBezTo>
                <a:cubicBezTo>
                  <a:pt x="28223" y="23810"/>
                  <a:pt x="35991" y="13790"/>
                  <a:pt x="41920" y="10756"/>
                </a:cubicBezTo>
                <a:cubicBezTo>
                  <a:pt x="47850" y="7722"/>
                  <a:pt x="52079" y="8734"/>
                  <a:pt x="56813" y="8274"/>
                </a:cubicBezTo>
                <a:cubicBezTo>
                  <a:pt x="61548" y="7814"/>
                  <a:pt x="66144" y="9377"/>
                  <a:pt x="70327" y="7998"/>
                </a:cubicBezTo>
                <a:cubicBezTo>
                  <a:pt x="74510" y="6619"/>
                  <a:pt x="79980" y="1333"/>
                  <a:pt x="81910" y="0"/>
                </a:cubicBezTo>
              </a:path>
            </a:pathLst>
          </a:cu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388" name="Google Shape;1388;p15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389" name="Google Shape;1389;p1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0" name="Google Shape;1390;p157"/>
          <p:cNvSpPr/>
          <p:nvPr/>
        </p:nvSpPr>
        <p:spPr>
          <a:xfrm rot="-5400000">
            <a:off x="83610" y="200164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57"/>
          <p:cNvSpPr/>
          <p:nvPr/>
        </p:nvSpPr>
        <p:spPr>
          <a:xfrm>
            <a:off x="273285" y="2254302"/>
            <a:ext cx="1427225" cy="463675"/>
          </a:xfrm>
          <a:custGeom>
            <a:rect b="b" l="l" r="r" t="t"/>
            <a:pathLst>
              <a:path extrusionOk="0" h="18547" w="57089">
                <a:moveTo>
                  <a:pt x="0" y="18547"/>
                </a:moveTo>
                <a:cubicBezTo>
                  <a:pt x="5976" y="17995"/>
                  <a:pt x="27901" y="18225"/>
                  <a:pt x="35853" y="15237"/>
                </a:cubicBezTo>
                <a:cubicBezTo>
                  <a:pt x="43805" y="12249"/>
                  <a:pt x="44173" y="2688"/>
                  <a:pt x="47712" y="620"/>
                </a:cubicBezTo>
                <a:cubicBezTo>
                  <a:pt x="51251" y="-1448"/>
                  <a:pt x="55526" y="2459"/>
                  <a:pt x="57089" y="282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92" name="Google Shape;1392;p157"/>
          <p:cNvCxnSpPr/>
          <p:nvPr/>
        </p:nvCxnSpPr>
        <p:spPr>
          <a:xfrm>
            <a:off x="1700510" y="2324979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3" name="Google Shape;1393;p157"/>
          <p:cNvSpPr txBox="1"/>
          <p:nvPr/>
        </p:nvSpPr>
        <p:spPr>
          <a:xfrm>
            <a:off x="1631510" y="1904104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94" name="Google Shape;1394;p157"/>
          <p:cNvSpPr/>
          <p:nvPr/>
        </p:nvSpPr>
        <p:spPr>
          <a:xfrm rot="-5400000">
            <a:off x="1836210" y="160685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157"/>
          <p:cNvSpPr/>
          <p:nvPr/>
        </p:nvSpPr>
        <p:spPr>
          <a:xfrm>
            <a:off x="2025885" y="2323190"/>
            <a:ext cx="1432800" cy="254075"/>
          </a:xfrm>
          <a:custGeom>
            <a:rect b="b" l="l" r="r" t="t"/>
            <a:pathLst>
              <a:path extrusionOk="0" h="10163" w="57312">
                <a:moveTo>
                  <a:pt x="0" y="0"/>
                </a:moveTo>
                <a:cubicBezTo>
                  <a:pt x="4680" y="1660"/>
                  <a:pt x="20227" y="8849"/>
                  <a:pt x="28078" y="9957"/>
                </a:cubicBezTo>
                <a:cubicBezTo>
                  <a:pt x="35929" y="11065"/>
                  <a:pt x="42235" y="7383"/>
                  <a:pt x="47107" y="6647"/>
                </a:cubicBezTo>
                <a:cubicBezTo>
                  <a:pt x="51979" y="5912"/>
                  <a:pt x="55611" y="5728"/>
                  <a:pt x="57312" y="5544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96" name="Google Shape;1396;p157"/>
          <p:cNvCxnSpPr/>
          <p:nvPr/>
        </p:nvCxnSpPr>
        <p:spPr>
          <a:xfrm>
            <a:off x="3453110" y="2463590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7" name="Google Shape;1397;p157"/>
          <p:cNvSpPr txBox="1"/>
          <p:nvPr/>
        </p:nvSpPr>
        <p:spPr>
          <a:xfrm>
            <a:off x="3384110" y="2042715"/>
            <a:ext cx="5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98" name="Google Shape;1398;p157"/>
          <p:cNvSpPr txBox="1"/>
          <p:nvPr/>
        </p:nvSpPr>
        <p:spPr>
          <a:xfrm>
            <a:off x="1086410" y="2641779"/>
            <a:ext cx="58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99" name="Google Shape;1399;p157"/>
          <p:cNvSpPr txBox="1"/>
          <p:nvPr/>
        </p:nvSpPr>
        <p:spPr>
          <a:xfrm>
            <a:off x="2644610" y="1884965"/>
            <a:ext cx="62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0" name="Google Shape;1400;p157"/>
          <p:cNvSpPr/>
          <p:nvPr/>
        </p:nvSpPr>
        <p:spPr>
          <a:xfrm rot="-5400000">
            <a:off x="3611230" y="1749704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57"/>
          <p:cNvSpPr/>
          <p:nvPr/>
        </p:nvSpPr>
        <p:spPr>
          <a:xfrm>
            <a:off x="3800910" y="2311148"/>
            <a:ext cx="1429725" cy="660350"/>
          </a:xfrm>
          <a:custGeom>
            <a:rect b="b" l="l" r="r" t="t"/>
            <a:pathLst>
              <a:path extrusionOk="0" h="26414" w="57189">
                <a:moveTo>
                  <a:pt x="0" y="6196"/>
                </a:moveTo>
                <a:cubicBezTo>
                  <a:pt x="3786" y="5294"/>
                  <a:pt x="15022" y="-2449"/>
                  <a:pt x="22715" y="786"/>
                </a:cubicBezTo>
                <a:cubicBezTo>
                  <a:pt x="30408" y="4021"/>
                  <a:pt x="40411" y="22344"/>
                  <a:pt x="46157" y="25607"/>
                </a:cubicBezTo>
                <a:cubicBezTo>
                  <a:pt x="51903" y="28871"/>
                  <a:pt x="55350" y="21240"/>
                  <a:pt x="57189" y="2036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402" name="Google Shape;1402;p157"/>
          <p:cNvCxnSpPr/>
          <p:nvPr/>
        </p:nvCxnSpPr>
        <p:spPr>
          <a:xfrm>
            <a:off x="5228130" y="2821252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3" name="Google Shape;1403;p157"/>
          <p:cNvSpPr txBox="1"/>
          <p:nvPr/>
        </p:nvSpPr>
        <p:spPr>
          <a:xfrm>
            <a:off x="5179815" y="246243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endParaRPr baseline="-25000" sz="1600">
              <a:solidFill>
                <a:srgbClr val="6AA84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4" name="Google Shape;1404;p157"/>
          <p:cNvSpPr txBox="1"/>
          <p:nvPr/>
        </p:nvSpPr>
        <p:spPr>
          <a:xfrm>
            <a:off x="4663010" y="2125790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5" name="Google Shape;1405;p157"/>
          <p:cNvSpPr txBox="1"/>
          <p:nvPr/>
        </p:nvSpPr>
        <p:spPr>
          <a:xfrm>
            <a:off x="5179812" y="1638015"/>
            <a:ext cx="37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endParaRPr baseline="-25000" sz="1600">
              <a:solidFill>
                <a:srgbClr val="CC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6" name="Google Shape;1406;p157"/>
          <p:cNvSpPr txBox="1"/>
          <p:nvPr/>
        </p:nvSpPr>
        <p:spPr>
          <a:xfrm>
            <a:off x="5756091" y="1582906"/>
            <a:ext cx="3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endParaRPr b="1"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07" name="Google Shape;1407;p157"/>
          <p:cNvSpPr/>
          <p:nvPr/>
        </p:nvSpPr>
        <p:spPr>
          <a:xfrm rot="-5400000">
            <a:off x="5363830" y="2103125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157"/>
          <p:cNvSpPr/>
          <p:nvPr/>
        </p:nvSpPr>
        <p:spPr>
          <a:xfrm>
            <a:off x="5553510" y="2398719"/>
            <a:ext cx="1403325" cy="420750"/>
          </a:xfrm>
          <a:custGeom>
            <a:rect b="b" l="l" r="r" t="t"/>
            <a:pathLst>
              <a:path extrusionOk="0" h="16830" w="56133">
                <a:moveTo>
                  <a:pt x="0" y="16830"/>
                </a:moveTo>
                <a:cubicBezTo>
                  <a:pt x="5632" y="14078"/>
                  <a:pt x="26047" y="2149"/>
                  <a:pt x="33794" y="316"/>
                </a:cubicBezTo>
                <a:cubicBezTo>
                  <a:pt x="41541" y="-1517"/>
                  <a:pt x="42757" y="5189"/>
                  <a:pt x="46480" y="5832"/>
                </a:cubicBezTo>
                <a:cubicBezTo>
                  <a:pt x="50203" y="6476"/>
                  <a:pt x="54524" y="4453"/>
                  <a:pt x="56133" y="417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9" name="Google Shape;1409;p157"/>
          <p:cNvSpPr txBox="1"/>
          <p:nvPr/>
        </p:nvSpPr>
        <p:spPr>
          <a:xfrm>
            <a:off x="6932415" y="214384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endParaRPr baseline="-25000" sz="1600">
              <a:solidFill>
                <a:srgbClr val="6AA84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410" name="Google Shape;1410;p157"/>
          <p:cNvCxnSpPr/>
          <p:nvPr/>
        </p:nvCxnSpPr>
        <p:spPr>
          <a:xfrm>
            <a:off x="6949925" y="2502675"/>
            <a:ext cx="3618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1" name="Google Shape;1411;p157"/>
          <p:cNvSpPr txBox="1"/>
          <p:nvPr/>
        </p:nvSpPr>
        <p:spPr>
          <a:xfrm>
            <a:off x="6277735" y="2762235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12" name="Google Shape;1412;p157"/>
          <p:cNvSpPr txBox="1"/>
          <p:nvPr/>
        </p:nvSpPr>
        <p:spPr>
          <a:xfrm>
            <a:off x="6932415" y="267724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endParaRPr baseline="-25000" sz="1600">
              <a:solidFill>
                <a:srgbClr val="CC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13" name="Google Shape;1413;p157"/>
          <p:cNvSpPr txBox="1"/>
          <p:nvPr/>
        </p:nvSpPr>
        <p:spPr>
          <a:xfrm>
            <a:off x="7542012" y="3085815"/>
            <a:ext cx="3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endParaRPr b="1"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14" name="Google Shape;1414;p157"/>
          <p:cNvSpPr txBox="1"/>
          <p:nvPr/>
        </p:nvSpPr>
        <p:spPr>
          <a:xfrm>
            <a:off x="5545585" y="3648415"/>
            <a:ext cx="27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Verify that 𝓌</a:t>
            </a:r>
            <a:r>
              <a:rPr baseline="-25000"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 = 𝑔(𝑥)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58"/>
          <p:cNvSpPr/>
          <p:nvPr/>
        </p:nvSpPr>
        <p:spPr>
          <a:xfrm>
            <a:off x="5538535" y="2650822"/>
            <a:ext cx="2059500" cy="652125"/>
          </a:xfrm>
          <a:custGeom>
            <a:rect b="b" l="l" r="r" t="t"/>
            <a:pathLst>
              <a:path extrusionOk="0" h="26085" w="82380">
                <a:moveTo>
                  <a:pt x="0" y="6715"/>
                </a:moveTo>
                <a:cubicBezTo>
                  <a:pt x="3480" y="6726"/>
                  <a:pt x="13584" y="7872"/>
                  <a:pt x="20879" y="6780"/>
                </a:cubicBezTo>
                <a:cubicBezTo>
                  <a:pt x="28174" y="5688"/>
                  <a:pt x="37702" y="-1126"/>
                  <a:pt x="43769" y="161"/>
                </a:cubicBezTo>
                <a:cubicBezTo>
                  <a:pt x="49836" y="1448"/>
                  <a:pt x="53146" y="11974"/>
                  <a:pt x="57283" y="14502"/>
                </a:cubicBezTo>
                <a:cubicBezTo>
                  <a:pt x="61420" y="17030"/>
                  <a:pt x="64408" y="13399"/>
                  <a:pt x="68591" y="15329"/>
                </a:cubicBezTo>
                <a:cubicBezTo>
                  <a:pt x="72774" y="17260"/>
                  <a:pt x="80082" y="24292"/>
                  <a:pt x="82380" y="26085"/>
                </a:cubicBezTo>
              </a:path>
            </a:pathLst>
          </a:cu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420" name="Google Shape;1420;p158"/>
          <p:cNvSpPr/>
          <p:nvPr/>
        </p:nvSpPr>
        <p:spPr>
          <a:xfrm>
            <a:off x="3805910" y="1799890"/>
            <a:ext cx="2047750" cy="693150"/>
          </a:xfrm>
          <a:custGeom>
            <a:rect b="b" l="l" r="r" t="t"/>
            <a:pathLst>
              <a:path extrusionOk="0" h="27726" w="81910">
                <a:moveTo>
                  <a:pt x="0" y="26752"/>
                </a:moveTo>
                <a:cubicBezTo>
                  <a:pt x="3539" y="26706"/>
                  <a:pt x="14249" y="29142"/>
                  <a:pt x="21236" y="26476"/>
                </a:cubicBezTo>
                <a:cubicBezTo>
                  <a:pt x="28223" y="23810"/>
                  <a:pt x="35991" y="13790"/>
                  <a:pt x="41920" y="10756"/>
                </a:cubicBezTo>
                <a:cubicBezTo>
                  <a:pt x="47850" y="7722"/>
                  <a:pt x="52079" y="8734"/>
                  <a:pt x="56813" y="8274"/>
                </a:cubicBezTo>
                <a:cubicBezTo>
                  <a:pt x="61548" y="7814"/>
                  <a:pt x="66144" y="9377"/>
                  <a:pt x="70327" y="7998"/>
                </a:cubicBezTo>
                <a:cubicBezTo>
                  <a:pt x="74510" y="6619"/>
                  <a:pt x="79980" y="1333"/>
                  <a:pt x="81910" y="0"/>
                </a:cubicBezTo>
              </a:path>
            </a:pathLst>
          </a:custGeom>
          <a:noFill/>
          <a:ln cap="flat" cmpd="sng" w="19050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421" name="Google Shape;1421;p15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NP = coNP ⟹ Closed(OptP, </a:t>
            </a:r>
            <a:r>
              <a:rPr i="1" lang="en" sz="3400"/>
              <a:t>op</a:t>
            </a:r>
            <a:r>
              <a:rPr lang="en" sz="3400"/>
              <a:t>)</a:t>
            </a:r>
            <a:endParaRPr sz="3400"/>
          </a:p>
        </p:txBody>
      </p:sp>
      <p:sp>
        <p:nvSpPr>
          <p:cNvPr id="1422" name="Google Shape;1422;p1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3" name="Google Shape;1423;p158"/>
          <p:cNvSpPr/>
          <p:nvPr/>
        </p:nvSpPr>
        <p:spPr>
          <a:xfrm rot="-5400000">
            <a:off x="83610" y="200164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158"/>
          <p:cNvSpPr/>
          <p:nvPr/>
        </p:nvSpPr>
        <p:spPr>
          <a:xfrm>
            <a:off x="273285" y="2254302"/>
            <a:ext cx="1427225" cy="463675"/>
          </a:xfrm>
          <a:custGeom>
            <a:rect b="b" l="l" r="r" t="t"/>
            <a:pathLst>
              <a:path extrusionOk="0" h="18547" w="57089">
                <a:moveTo>
                  <a:pt x="0" y="18547"/>
                </a:moveTo>
                <a:cubicBezTo>
                  <a:pt x="5976" y="17995"/>
                  <a:pt x="27901" y="18225"/>
                  <a:pt x="35853" y="15237"/>
                </a:cubicBezTo>
                <a:cubicBezTo>
                  <a:pt x="43805" y="12249"/>
                  <a:pt x="44173" y="2688"/>
                  <a:pt x="47712" y="620"/>
                </a:cubicBezTo>
                <a:cubicBezTo>
                  <a:pt x="51251" y="-1448"/>
                  <a:pt x="55526" y="2459"/>
                  <a:pt x="57089" y="282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425" name="Google Shape;1425;p158"/>
          <p:cNvCxnSpPr/>
          <p:nvPr/>
        </p:nvCxnSpPr>
        <p:spPr>
          <a:xfrm>
            <a:off x="1700510" y="2324979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6" name="Google Shape;1426;p158"/>
          <p:cNvSpPr txBox="1"/>
          <p:nvPr/>
        </p:nvSpPr>
        <p:spPr>
          <a:xfrm>
            <a:off x="1631510" y="1904104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27" name="Google Shape;1427;p158"/>
          <p:cNvSpPr/>
          <p:nvPr/>
        </p:nvSpPr>
        <p:spPr>
          <a:xfrm rot="-5400000">
            <a:off x="1836210" y="1606852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58"/>
          <p:cNvSpPr/>
          <p:nvPr/>
        </p:nvSpPr>
        <p:spPr>
          <a:xfrm>
            <a:off x="2025885" y="2323190"/>
            <a:ext cx="1432800" cy="254075"/>
          </a:xfrm>
          <a:custGeom>
            <a:rect b="b" l="l" r="r" t="t"/>
            <a:pathLst>
              <a:path extrusionOk="0" h="10163" w="57312">
                <a:moveTo>
                  <a:pt x="0" y="0"/>
                </a:moveTo>
                <a:cubicBezTo>
                  <a:pt x="4680" y="1660"/>
                  <a:pt x="20227" y="8849"/>
                  <a:pt x="28078" y="9957"/>
                </a:cubicBezTo>
                <a:cubicBezTo>
                  <a:pt x="35929" y="11065"/>
                  <a:pt x="42235" y="7383"/>
                  <a:pt x="47107" y="6647"/>
                </a:cubicBezTo>
                <a:cubicBezTo>
                  <a:pt x="51979" y="5912"/>
                  <a:pt x="55611" y="5728"/>
                  <a:pt x="57312" y="5544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429" name="Google Shape;1429;p158"/>
          <p:cNvCxnSpPr/>
          <p:nvPr/>
        </p:nvCxnSpPr>
        <p:spPr>
          <a:xfrm>
            <a:off x="3453110" y="2463590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0" name="Google Shape;1430;p158"/>
          <p:cNvSpPr txBox="1"/>
          <p:nvPr/>
        </p:nvSpPr>
        <p:spPr>
          <a:xfrm>
            <a:off x="3384110" y="2042715"/>
            <a:ext cx="58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1" name="Google Shape;1431;p158"/>
          <p:cNvSpPr txBox="1"/>
          <p:nvPr/>
        </p:nvSpPr>
        <p:spPr>
          <a:xfrm>
            <a:off x="1086410" y="2641779"/>
            <a:ext cx="58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2" name="Google Shape;1432;p158"/>
          <p:cNvSpPr txBox="1"/>
          <p:nvPr/>
        </p:nvSpPr>
        <p:spPr>
          <a:xfrm>
            <a:off x="2644610" y="1884965"/>
            <a:ext cx="62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3" name="Google Shape;1433;p158"/>
          <p:cNvSpPr/>
          <p:nvPr/>
        </p:nvSpPr>
        <p:spPr>
          <a:xfrm rot="-5400000">
            <a:off x="3611230" y="1749704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58"/>
          <p:cNvSpPr/>
          <p:nvPr/>
        </p:nvSpPr>
        <p:spPr>
          <a:xfrm>
            <a:off x="3800910" y="2311148"/>
            <a:ext cx="1429725" cy="660350"/>
          </a:xfrm>
          <a:custGeom>
            <a:rect b="b" l="l" r="r" t="t"/>
            <a:pathLst>
              <a:path extrusionOk="0" h="26414" w="57189">
                <a:moveTo>
                  <a:pt x="0" y="6196"/>
                </a:moveTo>
                <a:cubicBezTo>
                  <a:pt x="3786" y="5294"/>
                  <a:pt x="15022" y="-2449"/>
                  <a:pt x="22715" y="786"/>
                </a:cubicBezTo>
                <a:cubicBezTo>
                  <a:pt x="30408" y="4021"/>
                  <a:pt x="40411" y="22344"/>
                  <a:pt x="46157" y="25607"/>
                </a:cubicBezTo>
                <a:cubicBezTo>
                  <a:pt x="51903" y="28871"/>
                  <a:pt x="55350" y="21240"/>
                  <a:pt x="57189" y="2036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435" name="Google Shape;1435;p158"/>
          <p:cNvCxnSpPr/>
          <p:nvPr/>
        </p:nvCxnSpPr>
        <p:spPr>
          <a:xfrm>
            <a:off x="5228130" y="2821252"/>
            <a:ext cx="3309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6" name="Google Shape;1436;p158"/>
          <p:cNvSpPr txBox="1"/>
          <p:nvPr/>
        </p:nvSpPr>
        <p:spPr>
          <a:xfrm>
            <a:off x="5179815" y="246243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endParaRPr baseline="-25000" sz="1600">
              <a:solidFill>
                <a:srgbClr val="6AA84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7" name="Google Shape;1437;p158"/>
          <p:cNvSpPr txBox="1"/>
          <p:nvPr/>
        </p:nvSpPr>
        <p:spPr>
          <a:xfrm>
            <a:off x="4663010" y="2125790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8" name="Google Shape;1438;p158"/>
          <p:cNvSpPr txBox="1"/>
          <p:nvPr/>
        </p:nvSpPr>
        <p:spPr>
          <a:xfrm>
            <a:off x="5179812" y="1638015"/>
            <a:ext cx="37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endParaRPr baseline="-25000" sz="1600">
              <a:solidFill>
                <a:srgbClr val="CC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9" name="Google Shape;1439;p158"/>
          <p:cNvSpPr txBox="1"/>
          <p:nvPr/>
        </p:nvSpPr>
        <p:spPr>
          <a:xfrm>
            <a:off x="5756091" y="1582906"/>
            <a:ext cx="3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endParaRPr b="1"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0" name="Google Shape;1440;p158"/>
          <p:cNvSpPr/>
          <p:nvPr/>
        </p:nvSpPr>
        <p:spPr>
          <a:xfrm rot="-5400000">
            <a:off x="5363830" y="2103125"/>
            <a:ext cx="1786800" cy="1428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158"/>
          <p:cNvSpPr/>
          <p:nvPr/>
        </p:nvSpPr>
        <p:spPr>
          <a:xfrm>
            <a:off x="5553510" y="2398719"/>
            <a:ext cx="1403325" cy="420750"/>
          </a:xfrm>
          <a:custGeom>
            <a:rect b="b" l="l" r="r" t="t"/>
            <a:pathLst>
              <a:path extrusionOk="0" h="16830" w="56133">
                <a:moveTo>
                  <a:pt x="0" y="16830"/>
                </a:moveTo>
                <a:cubicBezTo>
                  <a:pt x="5632" y="14078"/>
                  <a:pt x="26047" y="2149"/>
                  <a:pt x="33794" y="316"/>
                </a:cubicBezTo>
                <a:cubicBezTo>
                  <a:pt x="41541" y="-1517"/>
                  <a:pt x="42757" y="5189"/>
                  <a:pt x="46480" y="5832"/>
                </a:cubicBezTo>
                <a:cubicBezTo>
                  <a:pt x="50203" y="6476"/>
                  <a:pt x="54524" y="4453"/>
                  <a:pt x="56133" y="4177"/>
                </a:cubicBezTo>
              </a:path>
            </a:pathLst>
          </a:cu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2" name="Google Shape;1442;p158"/>
          <p:cNvSpPr txBox="1"/>
          <p:nvPr/>
        </p:nvSpPr>
        <p:spPr>
          <a:xfrm>
            <a:off x="6932415" y="214384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endParaRPr baseline="-25000" sz="1600">
              <a:solidFill>
                <a:srgbClr val="6AA84F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443" name="Google Shape;1443;p158"/>
          <p:cNvCxnSpPr/>
          <p:nvPr/>
        </p:nvCxnSpPr>
        <p:spPr>
          <a:xfrm>
            <a:off x="6949925" y="2502675"/>
            <a:ext cx="3618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4" name="Google Shape;1444;p158"/>
          <p:cNvSpPr txBox="1"/>
          <p:nvPr/>
        </p:nvSpPr>
        <p:spPr>
          <a:xfrm>
            <a:off x="6277735" y="2762235"/>
            <a:ext cx="9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baseline="-25000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5" name="Google Shape;1445;p158"/>
          <p:cNvSpPr txBox="1"/>
          <p:nvPr/>
        </p:nvSpPr>
        <p:spPr>
          <a:xfrm>
            <a:off x="6932415" y="267724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endParaRPr baseline="-25000" sz="1600">
              <a:solidFill>
                <a:srgbClr val="CC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6" name="Google Shape;1446;p158"/>
          <p:cNvSpPr txBox="1"/>
          <p:nvPr/>
        </p:nvSpPr>
        <p:spPr>
          <a:xfrm>
            <a:off x="7542012" y="3085815"/>
            <a:ext cx="3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endParaRPr b="1" baseline="-25000" sz="1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7" name="Google Shape;1447;p158"/>
          <p:cNvSpPr/>
          <p:nvPr/>
        </p:nvSpPr>
        <p:spPr>
          <a:xfrm>
            <a:off x="7320835" y="2224875"/>
            <a:ext cx="1352700" cy="55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op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(</a:t>
            </a: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𝓌</a:t>
            </a:r>
            <a:r>
              <a:rPr baseline="-25000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 𝓌</a:t>
            </a:r>
            <a:r>
              <a:rPr baseline="-25000"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r>
              <a:rPr lang="en" sz="1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1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8" name="Google Shape;1448;p158"/>
          <p:cNvSpPr txBox="1"/>
          <p:nvPr/>
        </p:nvSpPr>
        <p:spPr>
          <a:xfrm>
            <a:off x="7125101" y="1729625"/>
            <a:ext cx="27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Compute the operation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5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454" name="Google Shape;1454;p159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455" name="Google Shape;1455;p1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6" name="Google Shape;1456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254707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159"/>
          <p:cNvSpPr txBox="1"/>
          <p:nvPr/>
        </p:nvSpPr>
        <p:spPr>
          <a:xfrm>
            <a:off x="346975" y="261970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✔</a:t>
            </a:r>
            <a:endParaRPr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6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463" name="Google Shape;1463;p160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464" name="Google Shape;1464;p1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5" name="Google Shape;1465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0904">
            <a:off x="483946" y="2269798"/>
            <a:ext cx="317502" cy="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6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Closed(OptP, ⊖) ⟹ NP = coNP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471" name="Google Shape;1471;p161"/>
          <p:cNvSpPr txBox="1"/>
          <p:nvPr/>
        </p:nvSpPr>
        <p:spPr>
          <a:xfrm>
            <a:off x="4197650" y="1214575"/>
            <a:ext cx="48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output 1 on accepting paths, 0 on rejecting paths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72" name="Google Shape;1472;p1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3" name="Google Shape;1473;p161"/>
          <p:cNvSpPr txBox="1"/>
          <p:nvPr/>
        </p:nvSpPr>
        <p:spPr>
          <a:xfrm>
            <a:off x="168850" y="1718625"/>
            <a:ext cx="40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474" name="Google Shape;1474;p161"/>
          <p:cNvCxnSpPr/>
          <p:nvPr/>
        </p:nvCxnSpPr>
        <p:spPr>
          <a:xfrm>
            <a:off x="1395046" y="2057165"/>
            <a:ext cx="50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5" name="Google Shape;1475;p161"/>
          <p:cNvCxnSpPr/>
          <p:nvPr/>
        </p:nvCxnSpPr>
        <p:spPr>
          <a:xfrm>
            <a:off x="3516325" y="2063025"/>
            <a:ext cx="6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76" name="Google Shape;1476;p161"/>
          <p:cNvGrpSpPr/>
          <p:nvPr/>
        </p:nvGrpSpPr>
        <p:grpSpPr>
          <a:xfrm>
            <a:off x="3669300" y="1554675"/>
            <a:ext cx="5112925" cy="1005000"/>
            <a:chOff x="3669300" y="1249875"/>
            <a:chExt cx="5112925" cy="1005000"/>
          </a:xfrm>
        </p:grpSpPr>
        <p:sp>
          <p:nvSpPr>
            <p:cNvPr id="1477" name="Google Shape;1477;p161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𝑓(𝑥)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478" name="Google Shape;1478;p161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1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⎱0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479" name="Google Shape;1479;p161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62"/>
          <p:cNvSpPr txBox="1"/>
          <p:nvPr/>
        </p:nvSpPr>
        <p:spPr>
          <a:xfrm>
            <a:off x="2661375" y="2723550"/>
            <a:ext cx="61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1 ⊖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OptP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85" name="Google Shape;1485;p16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Closed(OptP, ⊖) ⟹ NP = coNP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486" name="Google Shape;1486;p162"/>
          <p:cNvSpPr txBox="1"/>
          <p:nvPr/>
        </p:nvSpPr>
        <p:spPr>
          <a:xfrm>
            <a:off x="4197650" y="1214575"/>
            <a:ext cx="48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output 1 on accepting paths, 0 on rejecting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87" name="Google Shape;1487;p162"/>
          <p:cNvSpPr txBox="1"/>
          <p:nvPr/>
        </p:nvSpPr>
        <p:spPr>
          <a:xfrm>
            <a:off x="2421850" y="2470834"/>
            <a:ext cx="418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subtraction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88" name="Google Shape;1488;p1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9" name="Google Shape;1489;p162"/>
          <p:cNvSpPr txBox="1"/>
          <p:nvPr/>
        </p:nvSpPr>
        <p:spPr>
          <a:xfrm>
            <a:off x="168850" y="1718625"/>
            <a:ext cx="40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490" name="Google Shape;1490;p162"/>
          <p:cNvCxnSpPr/>
          <p:nvPr/>
        </p:nvCxnSpPr>
        <p:spPr>
          <a:xfrm>
            <a:off x="1395046" y="2057165"/>
            <a:ext cx="50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1" name="Google Shape;1491;p162"/>
          <p:cNvCxnSpPr/>
          <p:nvPr/>
        </p:nvCxnSpPr>
        <p:spPr>
          <a:xfrm>
            <a:off x="6363872" y="2474865"/>
            <a:ext cx="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2" name="Google Shape;1492;p162"/>
          <p:cNvCxnSpPr/>
          <p:nvPr/>
        </p:nvCxnSpPr>
        <p:spPr>
          <a:xfrm>
            <a:off x="3516325" y="2063025"/>
            <a:ext cx="6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93" name="Google Shape;1493;p162"/>
          <p:cNvGrpSpPr/>
          <p:nvPr/>
        </p:nvGrpSpPr>
        <p:grpSpPr>
          <a:xfrm>
            <a:off x="3669300" y="1554675"/>
            <a:ext cx="5112925" cy="1005000"/>
            <a:chOff x="3669300" y="1249875"/>
            <a:chExt cx="5112925" cy="1005000"/>
          </a:xfrm>
        </p:grpSpPr>
        <p:sp>
          <p:nvSpPr>
            <p:cNvPr id="1494" name="Google Shape;1494;p162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𝑓(𝑥)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495" name="Google Shape;1495;p162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⎰1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⎱0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496" name="Google Shape;1496;p162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63"/>
          <p:cNvSpPr txBox="1"/>
          <p:nvPr/>
        </p:nvSpPr>
        <p:spPr>
          <a:xfrm>
            <a:off x="2661375" y="2723550"/>
            <a:ext cx="61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1 ⊖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OptP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02" name="Google Shape;1502;p16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Closed(OptP, ⊖) ⟹ NP = coNP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03" name="Google Shape;1503;p163"/>
          <p:cNvSpPr txBox="1"/>
          <p:nvPr/>
        </p:nvSpPr>
        <p:spPr>
          <a:xfrm>
            <a:off x="4197650" y="1214575"/>
            <a:ext cx="48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output 1 on accepting paths, 0 on rejecting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04" name="Google Shape;1504;p163"/>
          <p:cNvSpPr txBox="1"/>
          <p:nvPr/>
        </p:nvSpPr>
        <p:spPr>
          <a:xfrm>
            <a:off x="2421850" y="2470834"/>
            <a:ext cx="418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subtraction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05" name="Google Shape;1505;p1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6" name="Google Shape;1506;p163"/>
          <p:cNvSpPr txBox="1"/>
          <p:nvPr/>
        </p:nvSpPr>
        <p:spPr>
          <a:xfrm>
            <a:off x="168850" y="1718625"/>
            <a:ext cx="40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507" name="Google Shape;1507;p163"/>
          <p:cNvCxnSpPr/>
          <p:nvPr/>
        </p:nvCxnSpPr>
        <p:spPr>
          <a:xfrm>
            <a:off x="1395046" y="2057165"/>
            <a:ext cx="50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8" name="Google Shape;1508;p163"/>
          <p:cNvCxnSpPr/>
          <p:nvPr/>
        </p:nvCxnSpPr>
        <p:spPr>
          <a:xfrm>
            <a:off x="6363872" y="2474865"/>
            <a:ext cx="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9" name="Google Shape;1509;p163"/>
          <p:cNvCxnSpPr/>
          <p:nvPr/>
        </p:nvCxnSpPr>
        <p:spPr>
          <a:xfrm>
            <a:off x="3516325" y="2063025"/>
            <a:ext cx="6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10" name="Google Shape;1510;p163"/>
          <p:cNvGrpSpPr/>
          <p:nvPr/>
        </p:nvGrpSpPr>
        <p:grpSpPr>
          <a:xfrm>
            <a:off x="3669300" y="1554675"/>
            <a:ext cx="5112925" cy="1005000"/>
            <a:chOff x="3669300" y="1249875"/>
            <a:chExt cx="5112925" cy="1005000"/>
          </a:xfrm>
        </p:grpSpPr>
        <p:sp>
          <p:nvSpPr>
            <p:cNvPr id="1511" name="Google Shape;1511;p163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𝑓(𝑥)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12" name="Google Shape;1512;p163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⎰1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⎱0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13" name="Google Shape;1513;p163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514" name="Google Shape;1514;p163"/>
          <p:cNvGrpSpPr/>
          <p:nvPr/>
        </p:nvGrpSpPr>
        <p:grpSpPr>
          <a:xfrm>
            <a:off x="3669300" y="3535875"/>
            <a:ext cx="5112925" cy="1005000"/>
            <a:chOff x="3669300" y="1249875"/>
            <a:chExt cx="5112925" cy="1005000"/>
          </a:xfrm>
        </p:grpSpPr>
        <p:sp>
          <p:nvSpPr>
            <p:cNvPr id="1515" name="Google Shape;1515;p163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𝑔(𝑥)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16" name="Google Shape;1516;p163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⎰0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⎱1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17" name="Google Shape;1517;p163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cxnSp>
        <p:nvCxnSpPr>
          <p:cNvPr id="1518" name="Google Shape;1518;p163"/>
          <p:cNvCxnSpPr/>
          <p:nvPr/>
        </p:nvCxnSpPr>
        <p:spPr>
          <a:xfrm>
            <a:off x="6363875" y="3323275"/>
            <a:ext cx="0" cy="3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685800" y="1054800"/>
            <a:ext cx="7772400" cy="26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Find a collapse that characterizes the closure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Operator ‘completeness’ for #</a:t>
            </a:r>
            <a:r>
              <a:rPr b="1" lang="en" sz="2200"/>
              <a:t>P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64"/>
          <p:cNvSpPr txBox="1"/>
          <p:nvPr/>
        </p:nvSpPr>
        <p:spPr>
          <a:xfrm>
            <a:off x="2661375" y="2723550"/>
            <a:ext cx="61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1 ⊖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OptP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24" name="Google Shape;1524;p16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Closed(OptP, ⊖) ⟹ NP = coNP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25" name="Google Shape;1525;p164"/>
          <p:cNvSpPr txBox="1"/>
          <p:nvPr/>
        </p:nvSpPr>
        <p:spPr>
          <a:xfrm>
            <a:off x="4197650" y="1214575"/>
            <a:ext cx="48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output 1 on accepting paths, 0 on rejecting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26" name="Google Shape;1526;p164"/>
          <p:cNvSpPr txBox="1"/>
          <p:nvPr/>
        </p:nvSpPr>
        <p:spPr>
          <a:xfrm>
            <a:off x="2421850" y="2470834"/>
            <a:ext cx="418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subtraction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27" name="Google Shape;1527;p1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8" name="Google Shape;1528;p164"/>
          <p:cNvSpPr txBox="1"/>
          <p:nvPr/>
        </p:nvSpPr>
        <p:spPr>
          <a:xfrm>
            <a:off x="168850" y="1718625"/>
            <a:ext cx="40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29" name="Google Shape;1529;p164"/>
          <p:cNvSpPr txBox="1"/>
          <p:nvPr/>
        </p:nvSpPr>
        <p:spPr>
          <a:xfrm>
            <a:off x="220625" y="3804275"/>
            <a:ext cx="375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rPr>
              <a:t> coNP  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N'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530" name="Google Shape;1530;p164"/>
          <p:cNvCxnSpPr/>
          <p:nvPr/>
        </p:nvCxnSpPr>
        <p:spPr>
          <a:xfrm>
            <a:off x="1395046" y="2057165"/>
            <a:ext cx="50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1" name="Google Shape;1531;p164"/>
          <p:cNvCxnSpPr/>
          <p:nvPr/>
        </p:nvCxnSpPr>
        <p:spPr>
          <a:xfrm>
            <a:off x="6363872" y="2474865"/>
            <a:ext cx="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2" name="Google Shape;1532;p164"/>
          <p:cNvCxnSpPr/>
          <p:nvPr/>
        </p:nvCxnSpPr>
        <p:spPr>
          <a:xfrm rot="10800000">
            <a:off x="3725950" y="4145546"/>
            <a:ext cx="37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3" name="Google Shape;1533;p164"/>
          <p:cNvCxnSpPr/>
          <p:nvPr/>
        </p:nvCxnSpPr>
        <p:spPr>
          <a:xfrm>
            <a:off x="3516325" y="2063025"/>
            <a:ext cx="6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34" name="Google Shape;1534;p164"/>
          <p:cNvGrpSpPr/>
          <p:nvPr/>
        </p:nvGrpSpPr>
        <p:grpSpPr>
          <a:xfrm>
            <a:off x="3669300" y="1554675"/>
            <a:ext cx="5112925" cy="1005000"/>
            <a:chOff x="3669300" y="1249875"/>
            <a:chExt cx="5112925" cy="1005000"/>
          </a:xfrm>
        </p:grpSpPr>
        <p:sp>
          <p:nvSpPr>
            <p:cNvPr id="1535" name="Google Shape;1535;p164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𝑓(𝑥)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36" name="Google Shape;1536;p164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⎰1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⎱0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37" name="Google Shape;1537;p164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538" name="Google Shape;1538;p164"/>
          <p:cNvGrpSpPr/>
          <p:nvPr/>
        </p:nvGrpSpPr>
        <p:grpSpPr>
          <a:xfrm>
            <a:off x="3669300" y="3535875"/>
            <a:ext cx="5112925" cy="1005000"/>
            <a:chOff x="3669300" y="1249875"/>
            <a:chExt cx="5112925" cy="1005000"/>
          </a:xfrm>
        </p:grpSpPr>
        <p:sp>
          <p:nvSpPr>
            <p:cNvPr id="1539" name="Google Shape;1539;p164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𝑔(𝑥)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40" name="Google Shape;1540;p164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⎰0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⎱1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41" name="Google Shape;1541;p164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cxnSp>
        <p:nvCxnSpPr>
          <p:cNvPr id="1542" name="Google Shape;1542;p164"/>
          <p:cNvCxnSpPr/>
          <p:nvPr/>
        </p:nvCxnSpPr>
        <p:spPr>
          <a:xfrm>
            <a:off x="6363875" y="3323275"/>
            <a:ext cx="0" cy="3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3" name="Google Shape;1543;p164"/>
          <p:cNvSpPr txBox="1"/>
          <p:nvPr/>
        </p:nvSpPr>
        <p:spPr>
          <a:xfrm>
            <a:off x="2089475" y="3557550"/>
            <a:ext cx="332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accept only on paths that output 1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65"/>
          <p:cNvSpPr txBox="1"/>
          <p:nvPr/>
        </p:nvSpPr>
        <p:spPr>
          <a:xfrm>
            <a:off x="2661375" y="2723550"/>
            <a:ext cx="61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1 ⊖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OptP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49" name="Google Shape;1549;p16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Closed(OptP, ⊖) ⟹ NP = coNP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50" name="Google Shape;1550;p165"/>
          <p:cNvSpPr txBox="1"/>
          <p:nvPr/>
        </p:nvSpPr>
        <p:spPr>
          <a:xfrm>
            <a:off x="4197650" y="1214575"/>
            <a:ext cx="48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output 1 on accepting paths, 0 on rejecting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51" name="Google Shape;1551;p165"/>
          <p:cNvSpPr txBox="1"/>
          <p:nvPr/>
        </p:nvSpPr>
        <p:spPr>
          <a:xfrm>
            <a:off x="2421850" y="2470834"/>
            <a:ext cx="418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subtraction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52" name="Google Shape;1552;p1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3" name="Google Shape;1553;p165"/>
          <p:cNvSpPr txBox="1"/>
          <p:nvPr/>
        </p:nvSpPr>
        <p:spPr>
          <a:xfrm>
            <a:off x="168850" y="1718625"/>
            <a:ext cx="40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54" name="Google Shape;1554;p165"/>
          <p:cNvSpPr txBox="1"/>
          <p:nvPr/>
        </p:nvSpPr>
        <p:spPr>
          <a:xfrm>
            <a:off x="220625" y="3804275"/>
            <a:ext cx="375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coNP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N'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1555" name="Google Shape;1555;p165"/>
          <p:cNvCxnSpPr/>
          <p:nvPr/>
        </p:nvCxnSpPr>
        <p:spPr>
          <a:xfrm>
            <a:off x="1395046" y="2057165"/>
            <a:ext cx="50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6" name="Google Shape;1556;p165"/>
          <p:cNvCxnSpPr/>
          <p:nvPr/>
        </p:nvCxnSpPr>
        <p:spPr>
          <a:xfrm rot="10800000">
            <a:off x="1882171" y="4145546"/>
            <a:ext cx="20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7" name="Google Shape;1557;p165"/>
          <p:cNvCxnSpPr/>
          <p:nvPr/>
        </p:nvCxnSpPr>
        <p:spPr>
          <a:xfrm>
            <a:off x="6363872" y="2474865"/>
            <a:ext cx="0" cy="3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8" name="Google Shape;1558;p165"/>
          <p:cNvCxnSpPr/>
          <p:nvPr/>
        </p:nvCxnSpPr>
        <p:spPr>
          <a:xfrm rot="10800000">
            <a:off x="3725950" y="4145546"/>
            <a:ext cx="37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9" name="Google Shape;1559;p165"/>
          <p:cNvSpPr/>
          <p:nvPr/>
        </p:nvSpPr>
        <p:spPr>
          <a:xfrm>
            <a:off x="257402" y="3916950"/>
            <a:ext cx="1638600" cy="46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0" name="Google Shape;1560;p165"/>
          <p:cNvCxnSpPr/>
          <p:nvPr/>
        </p:nvCxnSpPr>
        <p:spPr>
          <a:xfrm>
            <a:off x="3516325" y="2063025"/>
            <a:ext cx="6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61" name="Google Shape;1561;p165"/>
          <p:cNvGrpSpPr/>
          <p:nvPr/>
        </p:nvGrpSpPr>
        <p:grpSpPr>
          <a:xfrm>
            <a:off x="3669300" y="1554675"/>
            <a:ext cx="5112925" cy="1005000"/>
            <a:chOff x="3669300" y="1249875"/>
            <a:chExt cx="5112925" cy="1005000"/>
          </a:xfrm>
        </p:grpSpPr>
        <p:sp>
          <p:nvSpPr>
            <p:cNvPr id="1562" name="Google Shape;1562;p165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𝑓(𝑥)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63" name="Google Shape;1563;p165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⎰1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⎱0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64" name="Google Shape;1564;p165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565" name="Google Shape;1565;p165"/>
          <p:cNvGrpSpPr/>
          <p:nvPr/>
        </p:nvGrpSpPr>
        <p:grpSpPr>
          <a:xfrm>
            <a:off x="3669300" y="3535875"/>
            <a:ext cx="5112925" cy="1005000"/>
            <a:chOff x="3669300" y="1249875"/>
            <a:chExt cx="5112925" cy="1005000"/>
          </a:xfrm>
        </p:grpSpPr>
        <p:sp>
          <p:nvSpPr>
            <p:cNvPr id="1566" name="Google Shape;1566;p165"/>
            <p:cNvSpPr txBox="1"/>
            <p:nvPr/>
          </p:nvSpPr>
          <p:spPr>
            <a:xfrm>
              <a:off x="3669300" y="1413825"/>
              <a:ext cx="180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𝑔(𝑥) = 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67" name="Google Shape;1567;p165"/>
            <p:cNvSpPr txBox="1"/>
            <p:nvPr/>
          </p:nvSpPr>
          <p:spPr>
            <a:xfrm>
              <a:off x="5329650" y="1249875"/>
              <a:ext cx="3054300" cy="10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⎰0 if 𝑥 </a:t>
              </a:r>
              <a:r>
                <a:rPr lang="en" sz="2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i="1"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L</a:t>
              </a:r>
              <a:endParaRPr i="1" sz="26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⎱1 otherwise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568" name="Google Shape;1568;p165"/>
            <p:cNvSpPr txBox="1"/>
            <p:nvPr/>
          </p:nvSpPr>
          <p:spPr>
            <a:xfrm>
              <a:off x="7070725" y="1413825"/>
              <a:ext cx="1711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∈</a:t>
              </a:r>
              <a:r>
                <a:rPr lang="en" sz="32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OptP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cxnSp>
        <p:nvCxnSpPr>
          <p:cNvPr id="1569" name="Google Shape;1569;p165"/>
          <p:cNvCxnSpPr/>
          <p:nvPr/>
        </p:nvCxnSpPr>
        <p:spPr>
          <a:xfrm>
            <a:off x="6363875" y="3323275"/>
            <a:ext cx="0" cy="3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0" name="Google Shape;1570;p165"/>
          <p:cNvSpPr txBox="1"/>
          <p:nvPr/>
        </p:nvSpPr>
        <p:spPr>
          <a:xfrm>
            <a:off x="2089475" y="3557550"/>
            <a:ext cx="332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accept only on paths that output 1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6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Is OptP closed under proper subtraction?</a:t>
            </a:r>
            <a:endParaRPr sz="3400"/>
          </a:p>
        </p:txBody>
      </p:sp>
      <p:sp>
        <p:nvSpPr>
          <p:cNvPr id="1576" name="Google Shape;1576;p166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5.15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OptP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NP = coNP</a:t>
            </a:r>
            <a:endParaRPr sz="2000"/>
          </a:p>
        </p:txBody>
      </p:sp>
      <p:sp>
        <p:nvSpPr>
          <p:cNvPr id="1577" name="Google Shape;1577;p1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8" name="Google Shape;1578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0907">
            <a:off x="486254" y="2228356"/>
            <a:ext cx="317492" cy="7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25" y="254707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166"/>
          <p:cNvSpPr txBox="1"/>
          <p:nvPr/>
        </p:nvSpPr>
        <p:spPr>
          <a:xfrm>
            <a:off x="147025" y="24059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✔</a:t>
            </a:r>
            <a:endParaRPr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581" name="Google Shape;1581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25" y="2207200"/>
            <a:ext cx="2061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6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SpanP</a:t>
            </a:r>
            <a:r>
              <a:rPr lang="en" sz="3800"/>
              <a:t> - Output </a:t>
            </a:r>
            <a:r>
              <a:rPr lang="en" sz="3800"/>
              <a:t>Cardinality</a:t>
            </a:r>
            <a:endParaRPr sz="3800"/>
          </a:p>
        </p:txBody>
      </p:sp>
      <p:sp>
        <p:nvSpPr>
          <p:cNvPr id="1587" name="Google Shape;1587;p167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𝑓 </a:t>
            </a:r>
            <a:r>
              <a:rPr lang="en" sz="2400"/>
              <a:t>∈</a:t>
            </a:r>
            <a:r>
              <a:rPr lang="en" sz="2800"/>
              <a:t> SpanP iff, for some NPTM </a:t>
            </a:r>
            <a:r>
              <a:rPr i="1" lang="en" sz="2800"/>
              <a:t>N</a:t>
            </a:r>
            <a:r>
              <a:rPr lang="en" sz="2800"/>
              <a:t>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𝑓(𝑥) = ‖{𝓌 </a:t>
            </a:r>
            <a:r>
              <a:rPr lang="en" sz="2000"/>
              <a:t>∈</a:t>
            </a:r>
            <a:r>
              <a:rPr lang="en" sz="2400"/>
              <a:t> Σ* : an accepting path of </a:t>
            </a:r>
            <a:r>
              <a:rPr i="1" lang="en" sz="2400"/>
              <a:t>N</a:t>
            </a:r>
            <a:r>
              <a:rPr lang="en" sz="2400"/>
              <a:t>(𝑥) outputs </a:t>
            </a:r>
            <a:r>
              <a:rPr lang="en" sz="2400"/>
              <a:t>𝓌</a:t>
            </a:r>
            <a:r>
              <a:rPr lang="en" sz="2400"/>
              <a:t>}‖</a:t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</p:txBody>
      </p:sp>
      <p:sp>
        <p:nvSpPr>
          <p:cNvPr id="1588" name="Google Shape;1588;p1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Is SpanP closed under proper subtraction?</a:t>
            </a:r>
            <a:endParaRPr sz="3300"/>
          </a:p>
        </p:txBody>
      </p:sp>
      <p:sp>
        <p:nvSpPr>
          <p:cNvPr id="1594" name="Google Shape;1594;p168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5.16    </a:t>
            </a:r>
            <a:r>
              <a:rPr i="1" lang="en" sz="2200"/>
              <a:t>The following are equivalent:</a:t>
            </a:r>
            <a:endParaRPr i="1"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SpanP</a:t>
            </a:r>
            <a:r>
              <a:rPr lang="en" sz="2000"/>
              <a:t> is closed under proper subtraction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Span</a:t>
            </a:r>
            <a:r>
              <a:rPr lang="en" sz="2000"/>
              <a:t>P is closed under every polynomial-time operation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PP</a:t>
            </a:r>
            <a:r>
              <a:rPr baseline="30000" lang="en" sz="2000"/>
              <a:t>NP</a:t>
            </a:r>
            <a:r>
              <a:rPr lang="en" sz="2000"/>
              <a:t> = PH = NP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/>
              <a:t>Proof is left as an exercise for the reader.</a:t>
            </a:r>
            <a:endParaRPr i="1" sz="2000"/>
          </a:p>
        </p:txBody>
      </p:sp>
      <p:sp>
        <p:nvSpPr>
          <p:cNvPr id="1595" name="Google Shape;1595;p1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6" name="Google Shape;1596;p168">
            <a:hlinkClick action="ppaction://hlinksldjump" r:id="rId3"/>
          </p:cNvPr>
          <p:cNvSpPr/>
          <p:nvPr/>
        </p:nvSpPr>
        <p:spPr>
          <a:xfrm>
            <a:off x="6900" y="3957600"/>
            <a:ext cx="9137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5.6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proper subtraction.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6" name="Google Shape;236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5.6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proper subtraction.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2" name="Google Shape;242;p40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346975" y="208630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✔</a:t>
            </a:r>
            <a:endParaRPr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202592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0904">
            <a:off x="483946" y="2041198"/>
            <a:ext cx="317502" cy="7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25" y="231847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1"/>
          <p:cNvSpPr txBox="1"/>
          <p:nvPr/>
        </p:nvSpPr>
        <p:spPr>
          <a:xfrm>
            <a:off x="214825" y="21434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?</a:t>
            </a:r>
            <a:endParaRPr b="1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5.6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proper subtraction.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5" name="Google Shape;255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0904">
            <a:off x="483946" y="2041198"/>
            <a:ext cx="317502" cy="7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62" name="Google Shape;26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125" y="231847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2"/>
          <p:cNvSpPr txBox="1"/>
          <p:nvPr/>
        </p:nvSpPr>
        <p:spPr>
          <a:xfrm>
            <a:off x="214825" y="21434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?</a:t>
            </a:r>
            <a:endParaRPr b="1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5.6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proper subtraction.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5" name="Google Shape;265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2"/>
          <p:cNvSpPr/>
          <p:nvPr/>
        </p:nvSpPr>
        <p:spPr>
          <a:xfrm>
            <a:off x="542575" y="3392425"/>
            <a:ext cx="1814100" cy="10737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7" name="Google Shape;267;p42"/>
          <p:cNvCxnSpPr/>
          <p:nvPr/>
        </p:nvCxnSpPr>
        <p:spPr>
          <a:xfrm>
            <a:off x="1669775" y="2905450"/>
            <a:ext cx="1200" cy="3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8" name="Google Shape;268;p42"/>
          <p:cNvSpPr txBox="1"/>
          <p:nvPr/>
        </p:nvSpPr>
        <p:spPr>
          <a:xfrm>
            <a:off x="2356675" y="3706075"/>
            <a:ext cx="584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(𝑜𝑝 is any arbitrary polynomial-time computable operation)</a:t>
            </a:r>
            <a:endParaRPr i="1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542575" y="3352075"/>
            <a:ext cx="1985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1. Closed (#𝐏,⊖)</a:t>
            </a:r>
            <a:endParaRPr sz="1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2. Closed (#𝐏,𝑜𝑝)</a:t>
            </a:r>
            <a:endParaRPr sz="1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3. UP = PP </a:t>
            </a:r>
            <a:endParaRPr sz="1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∧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by direct proof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5" name="Google Shape;275;p43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6" name="Google Shape;276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161800" y="1326275"/>
            <a:ext cx="852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959700" y="1314600"/>
            <a:ext cx="7224600" cy="301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by direct proof</a:t>
            </a:r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Cambria Math"/>
              <a:buAutoNum type="arabicPeriod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be a UP language and let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be the NPTM that accepts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mbria Math"/>
              <a:buAutoNum type="arabicPeriod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N’ 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be a NPTM with the same depth,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(|𝑥|), as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and accepts</a:t>
            </a:r>
            <a:endParaRPr sz="1900"/>
          </a:p>
          <a:p>
            <a:pPr indent="4572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on all paths but one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Font typeface="Cambria Math"/>
              <a:buAutoNum type="arabicPeriod"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19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be a NPTM that chooses between simulating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and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endParaRPr i="1"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Computation Paths : 2</a:t>
            </a:r>
            <a:r>
              <a:rPr baseline="30000" i="1" lang="en" sz="19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1900">
                <a:latin typeface="Cambria Math"/>
                <a:ea typeface="Cambria Math"/>
                <a:cs typeface="Cambria Math"/>
                <a:sym typeface="Cambria Math"/>
              </a:rPr>
              <a:t>(|𝑥|) + 1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Accepting Paths : 2</a:t>
            </a:r>
            <a:r>
              <a:rPr baseline="30000" i="1" lang="en" sz="19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1900">
                <a:latin typeface="Cambria Math"/>
                <a:ea typeface="Cambria Math"/>
                <a:cs typeface="Cambria Math"/>
                <a:sym typeface="Cambria Math"/>
              </a:rPr>
              <a:t>(|𝑥|)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(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: 1, </a:t>
            </a:r>
            <a:r>
              <a:rPr i="1" lang="en" sz="19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: 2</a:t>
            </a:r>
            <a:r>
              <a:rPr baseline="30000" i="1" lang="en" sz="19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1900">
                <a:latin typeface="Cambria Math"/>
                <a:ea typeface="Cambria Math"/>
                <a:cs typeface="Cambria Math"/>
                <a:sym typeface="Cambria Math"/>
              </a:rPr>
              <a:t>(|𝑥|)</a:t>
            </a:r>
            <a:r>
              <a:rPr lang="en" sz="1900">
                <a:latin typeface="Cambria Math"/>
                <a:ea typeface="Cambria Math"/>
                <a:cs typeface="Cambria Math"/>
                <a:sym typeface="Cambria Math"/>
              </a:rPr>
              <a:t> – 1)</a:t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2" name="Google Shape;282;p44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∧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by direct proof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⊆ Co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∧ Co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9" name="Google Shape;289;p45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0" name="Google Shape;290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∈ PP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{ 𝑥｜||{ 𝓎｜|𝓎| =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(|𝑥|) ˄  R(𝑥, 𝓎)}|| ≥ 2</a:t>
            </a:r>
            <a:r>
              <a:rPr baseline="30000"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latin typeface="Cambria Math"/>
                <a:ea typeface="Cambria Math"/>
                <a:cs typeface="Cambria Math"/>
                <a:sym typeface="Cambria Math"/>
              </a:rPr>
              <a:t>(|𝑥|) – 1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}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q’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(|𝑥|) =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(|𝑥|) + 1 and for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∈ {0, 1}, R’(𝑥, 𝓎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) = R(𝑥, 𝓎) and,     for all 𝑛,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(𝑛) ≥ 1 (avoid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(|𝑥|) = 0)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7" name="Google Shape;29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be an NPTM that on input 𝑥 guesses each 𝓎 such that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|𝓎| =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(|𝑥|) then tests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(𝑥, 𝓎)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ƒ 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defined by this NPTM has that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𝑥 ∈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→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ƒ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(𝑥) ≥ 2</a:t>
            </a:r>
            <a:r>
              <a:rPr baseline="30000"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latin typeface="Cambria Math"/>
                <a:ea typeface="Cambria Math"/>
                <a:cs typeface="Cambria Math"/>
                <a:sym typeface="Cambria Math"/>
              </a:rPr>
              <a:t>(|𝑥|) – 1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𝑥 ∉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→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ƒ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(𝑥) 󠀼&lt; 2</a:t>
            </a:r>
            <a:r>
              <a:rPr baseline="30000"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latin typeface="Cambria Math"/>
                <a:ea typeface="Cambria Math"/>
                <a:cs typeface="Cambria Math"/>
                <a:sym typeface="Cambria Math"/>
              </a:rPr>
              <a:t>(|𝑥|) – 1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3" name="Google Shape;303;p47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4" name="Google Shape;304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𝑔(𝑥) = 2</a:t>
            </a:r>
            <a:r>
              <a:rPr baseline="30000"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latin typeface="Cambria Math"/>
                <a:ea typeface="Cambria Math"/>
                <a:cs typeface="Cambria Math"/>
                <a:sym typeface="Cambria Math"/>
              </a:rPr>
              <a:t>(|𝑥|) – 1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– 1 is a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By assumption of closure under proper subtraction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= 𝑓(𝑥) ⊖ 𝑔(𝑥)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is a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function, and by substituting yields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≥ 1	if 𝑥 ∈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= 0	if 𝑥 ∉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		</a:t>
            </a:r>
            <a:r>
              <a:rPr lang="en" sz="2000"/>
              <a:t>Clearly </a:t>
            </a:r>
            <a:r>
              <a:rPr b="1" lang="en" sz="2000"/>
              <a:t>NP</a:t>
            </a:r>
            <a:r>
              <a:rPr lang="en" sz="2000"/>
              <a:t>, but …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0" name="Google Shape;310;p48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1" name="Google Shape;311;p48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2" name="Google Shape;312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There exists a NPTM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for which 𝒽 computes the number of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accepting paths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 values of 𝒽 are such that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an NP machine, so the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arbitrary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language is in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b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It follows that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Co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→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⊆ Co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8" name="Google Shape;318;p49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9" name="Google Shape;31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be an arbitrary Co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language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There exists a NPTM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="1" i="1" lang="en" sz="20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that accepts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defines a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 such that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𝑥 ∈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→ 𝑓(𝑥) = 0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𝑥 ∉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→ 𝑓(𝑥) ≥ 1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25" name="Google Shape;325;p50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326" name="Google Shape;326;p50"/>
          <p:cNvCxnSpPr/>
          <p:nvPr/>
        </p:nvCxnSpPr>
        <p:spPr>
          <a:xfrm>
            <a:off x="4669650" y="2430075"/>
            <a:ext cx="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,⊖) → Co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 constant function 𝑔(𝑥) = 1 is a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By assumption of closure under proper subtraction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=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𝑔(𝑥)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⊖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𝑓(𝑥)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is a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function, and by substituting yields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= 1	if 𝑥 ∈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𝒽(𝑥) = 0	if 𝑥 ∉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𝒽 corresponds to a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machine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33" name="Google Shape;333;p51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34" name="Google Shape;334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5" y="2318475"/>
            <a:ext cx="206175" cy="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2"/>
          <p:cNvSpPr txBox="1"/>
          <p:nvPr/>
        </p:nvSpPr>
        <p:spPr>
          <a:xfrm>
            <a:off x="404250" y="23716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?</a:t>
            </a:r>
            <a:endParaRPr b="1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2" name="Google Shape;342;p52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5.6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proper subtraction.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3" name="Google Shape;343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op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be an arbitrary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𝑓 and 𝑔 be arbitrary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{ 〈𝑥, 𝑛〉｜𝑓(𝑥) ≥ 𝑛 } 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{ 〈𝑥, 𝑛〉｜𝑔(𝑥) ≥ 𝑛 } 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9" name="Google Shape;349;p53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0" name="Google Shape;350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161800" y="1326275"/>
            <a:ext cx="85293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Definition 8.2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(#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)  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is the set of all functions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: {0, 1}* → ℕ such that there is a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NPTM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such that for all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{0, 1}*,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 (x) = number of accepting branches in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M’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s computation graph on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op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be an arbitrary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Let 𝑓 and 𝑔 be arbitrary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{ 〈𝑥, 𝑛〉｜𝑓(𝑥) ≥ 𝑛 } 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{ 〈𝑥, 𝑛〉｜𝑔(𝑥) ≥ 𝑛 } 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6" name="Google Shape;356;p54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7" name="Google Shape;357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54"/>
          <p:cNvSpPr txBox="1"/>
          <p:nvPr/>
        </p:nvSpPr>
        <p:spPr>
          <a:xfrm>
            <a:off x="685800" y="3614400"/>
            <a:ext cx="646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  = { 〈𝑥,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〉｜〈𝑥,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〉 ∈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∧ 〈𝑥,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+ 1〉 ∉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 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∧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 				   〈𝑥,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〉 ∈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∧ 〈𝑥, 𝑛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+ 1〉 ∉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}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gives precise values of 𝑓(𝑥) and 𝑔(𝑥) by testing adjacent 𝑛s to find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transition points in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and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-25000"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4-truth-table reduces to the language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⊕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⊕ denotes disjoin Union: 𝑌 ⊕ 𝑍 = {0𝑥｜𝑥 ∈ 𝑌} ⋃ {1𝑥｜𝑥 ∈ 𝑍}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4" name="Google Shape;364;p55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5" name="Google Shape;365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gives precise values of 𝑓(𝑥) and 𝑔(𝑥) by testing adjacent 𝑛s to find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transition points in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𝑓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and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baseline="-25000" lang="en" sz="2000">
                <a:latin typeface="Cambria Math"/>
                <a:ea typeface="Cambria Math"/>
                <a:cs typeface="Cambria Math"/>
                <a:sym typeface="Cambria Math"/>
              </a:rPr>
              <a:t>𝑔</a:t>
            </a:r>
            <a:endParaRPr baseline="-25000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aseline="-25000" sz="20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/>
              <a:t>Corollary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9.17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PP is closed under polynomial time bounded-truth-table reductions and disjoint union →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∈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by assumption that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71" name="Google Shape;371;p56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72" name="Google Shape;372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𝑓 and 𝑔 are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functions, so for some polynomial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and for all 𝑥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max{𝑓(𝑥), 𝑔(𝑥)} ≤ 2</a:t>
            </a:r>
            <a:r>
              <a:rPr baseline="30000" i="1" lang="en" sz="20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latin typeface="Cambria Math"/>
                <a:ea typeface="Cambria Math"/>
                <a:cs typeface="Cambria Math"/>
                <a:sym typeface="Cambria Math"/>
              </a:rPr>
              <a:t>(|𝑥|)</a:t>
            </a:r>
            <a:endParaRPr baseline="30000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Consider the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machine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that on input 𝑥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Cambria Math"/>
              <a:buAutoNum type="arabicPeriod"/>
            </a:pPr>
            <a:r>
              <a:rPr lang="en" sz="1700">
                <a:latin typeface="Cambria Math"/>
                <a:ea typeface="Cambria Math"/>
                <a:cs typeface="Cambria Math"/>
                <a:sym typeface="Cambria Math"/>
              </a:rPr>
              <a:t>Nondeterministically choose an integer 𝑖, 0 ≤ 𝑖 ≤ 2</a:t>
            </a:r>
            <a:r>
              <a:rPr baseline="30000" lang="en" sz="1700">
                <a:latin typeface="Cambria Math"/>
                <a:ea typeface="Cambria Math"/>
                <a:cs typeface="Cambria Math"/>
                <a:sym typeface="Cambria Math"/>
              </a:rPr>
              <a:t>q(|𝑥|)</a:t>
            </a:r>
            <a:endParaRPr baseline="30000" sz="1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 Math"/>
              <a:buAutoNum type="arabicPeriod"/>
            </a:pPr>
            <a:r>
              <a:rPr lang="en" sz="1700">
                <a:latin typeface="Cambria Math"/>
                <a:ea typeface="Cambria Math"/>
                <a:cs typeface="Cambria Math"/>
                <a:sym typeface="Cambria Math"/>
              </a:rPr>
              <a:t>Nondeterministically choose an integer 𝑗, 0 ≤ 𝑗 ≤ 2</a:t>
            </a:r>
            <a:r>
              <a:rPr baseline="30000" lang="en" sz="1700">
                <a:latin typeface="Cambria Math"/>
                <a:ea typeface="Cambria Math"/>
                <a:cs typeface="Cambria Math"/>
                <a:sym typeface="Cambria Math"/>
              </a:rPr>
              <a:t>q(|𝑥|)</a:t>
            </a:r>
            <a:endParaRPr baseline="30000" sz="1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mbria Math"/>
              <a:buAutoNum type="arabicPeriod"/>
            </a:pPr>
            <a:r>
              <a:rPr lang="en" sz="1700">
                <a:latin typeface="Cambria Math"/>
                <a:ea typeface="Cambria Math"/>
                <a:cs typeface="Cambria Math"/>
                <a:sym typeface="Cambria Math"/>
              </a:rPr>
              <a:t>Guesses a computation path of </a:t>
            </a:r>
            <a:r>
              <a:rPr i="1" lang="en" sz="17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1700">
                <a:latin typeface="Cambria Math"/>
                <a:ea typeface="Cambria Math"/>
                <a:cs typeface="Cambria Math"/>
                <a:sym typeface="Cambria Math"/>
              </a:rPr>
              <a:t> on input 〈𝑥, 𝑖, 𝑗〉. If the path rejects, reject. Otherwise, nondeterministically guess an integer 𝑘, 1 ≤ 𝑘 ≤ </a:t>
            </a:r>
            <a:r>
              <a:rPr i="1" lang="en" sz="1700">
                <a:latin typeface="Cambria Math"/>
                <a:ea typeface="Cambria Math"/>
                <a:cs typeface="Cambria Math"/>
                <a:sym typeface="Cambria Math"/>
              </a:rPr>
              <a:t>op</a:t>
            </a:r>
            <a:r>
              <a:rPr lang="en" sz="1700">
                <a:latin typeface="Cambria Math"/>
                <a:ea typeface="Cambria Math"/>
                <a:cs typeface="Cambria Math"/>
                <a:sym typeface="Cambria Math"/>
              </a:rPr>
              <a:t>(𝑖, 𝑗) and accept.</a:t>
            </a:r>
            <a:endParaRPr sz="1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78" name="Google Shape;378;p57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79" name="Google Shape;379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→ Closed(#</a:t>
            </a:r>
            <a:r>
              <a:rPr b="1" lang="en" sz="27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r>
              <a:rPr lang="en" sz="2700"/>
              <a:t>𝑜𝑝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For all 𝑖 ≠ 𝑓(𝑥) and 𝑗 ≠ 𝑔(𝑥),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(〈𝑥, 𝑖, 𝑗〉) rejects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For the correct 𝑖 and 𝑗,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(𝑥) accepts along precisely </a:t>
            </a:r>
            <a:r>
              <a:rPr lang="en" sz="2000"/>
              <a:t>𝑜𝑝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(𝑖, 𝑗) paths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The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function defined by this machine is 𝒽(𝑥) = </a:t>
            </a:r>
            <a:r>
              <a:rPr lang="en" sz="2000"/>
              <a:t>𝑜𝑝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(𝑓(𝑥), 𝑔(𝑥))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85" name="Google Shape;385;p58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86" name="Google Shape;386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/>
          <p:nvPr/>
        </p:nvSpPr>
        <p:spPr>
          <a:xfrm>
            <a:off x="3373950" y="1319750"/>
            <a:ext cx="1201514" cy="2010608"/>
          </a:xfrm>
          <a:custGeom>
            <a:rect b="b" l="l" r="r" t="t"/>
            <a:pathLst>
              <a:path extrusionOk="0" h="80529" w="60181">
                <a:moveTo>
                  <a:pt x="60181" y="0"/>
                </a:moveTo>
                <a:cubicBezTo>
                  <a:pt x="57583" y="9020"/>
                  <a:pt x="52244" y="42826"/>
                  <a:pt x="44595" y="54119"/>
                </a:cubicBezTo>
                <a:cubicBezTo>
                  <a:pt x="36946" y="65412"/>
                  <a:pt x="21721" y="63355"/>
                  <a:pt x="14288" y="67757"/>
                </a:cubicBezTo>
                <a:cubicBezTo>
                  <a:pt x="6856" y="72159"/>
                  <a:pt x="2381" y="78400"/>
                  <a:pt x="0" y="80529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92" name="Google Shape;392;p59"/>
          <p:cNvSpPr/>
          <p:nvPr/>
        </p:nvSpPr>
        <p:spPr>
          <a:xfrm>
            <a:off x="4545959" y="1316120"/>
            <a:ext cx="648314" cy="2015673"/>
          </a:xfrm>
          <a:custGeom>
            <a:rect b="b" l="l" r="r" t="t"/>
            <a:pathLst>
              <a:path extrusionOk="0" h="92824" w="29859">
                <a:moveTo>
                  <a:pt x="1220" y="0"/>
                </a:moveTo>
                <a:cubicBezTo>
                  <a:pt x="5861" y="6762"/>
                  <a:pt x="25893" y="28985"/>
                  <a:pt x="29064" y="40573"/>
                </a:cubicBezTo>
                <a:cubicBezTo>
                  <a:pt x="32235" y="52161"/>
                  <a:pt x="25091" y="60821"/>
                  <a:pt x="20247" y="69529"/>
                </a:cubicBezTo>
                <a:cubicBezTo>
                  <a:pt x="15403" y="78238"/>
                  <a:pt x="3375" y="88942"/>
                  <a:pt x="0" y="92824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93" name="Google Shape;393;p59"/>
          <p:cNvSpPr/>
          <p:nvPr/>
        </p:nvSpPr>
        <p:spPr>
          <a:xfrm>
            <a:off x="4067258" y="1314600"/>
            <a:ext cx="1715783" cy="2018713"/>
          </a:xfrm>
          <a:custGeom>
            <a:rect b="b" l="l" r="r" t="t"/>
            <a:pathLst>
              <a:path extrusionOk="0" h="92964" w="87910">
                <a:moveTo>
                  <a:pt x="26079" y="0"/>
                </a:moveTo>
                <a:cubicBezTo>
                  <a:pt x="21906" y="6568"/>
                  <a:pt x="-5616" y="27432"/>
                  <a:pt x="1042" y="39406"/>
                </a:cubicBezTo>
                <a:cubicBezTo>
                  <a:pt x="7701" y="51380"/>
                  <a:pt x="51552" y="62920"/>
                  <a:pt x="66030" y="71846"/>
                </a:cubicBezTo>
                <a:cubicBezTo>
                  <a:pt x="80508" y="80772"/>
                  <a:pt x="84263" y="89444"/>
                  <a:pt x="87910" y="92964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394" name="Google Shape;394;p59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95" name="Google Shape;395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59"/>
          <p:cNvSpPr/>
          <p:nvPr/>
        </p:nvSpPr>
        <p:spPr>
          <a:xfrm>
            <a:off x="2508150" y="1316250"/>
            <a:ext cx="4127700" cy="20187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9"/>
          <p:cNvSpPr txBox="1"/>
          <p:nvPr/>
        </p:nvSpPr>
        <p:spPr>
          <a:xfrm>
            <a:off x="2980875" y="1714800"/>
            <a:ext cx="311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3485525" y="3331800"/>
            <a:ext cx="1047900" cy="9063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9"/>
          <p:cNvSpPr txBox="1"/>
          <p:nvPr/>
        </p:nvSpPr>
        <p:spPr>
          <a:xfrm>
            <a:off x="3640325" y="4164125"/>
            <a:ext cx="7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𝑜𝑝(𝑖, 𝑗)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400" name="Google Shape;400;p59"/>
          <p:cNvCxnSpPr>
            <a:stCxn id="398" idx="0"/>
          </p:cNvCxnSpPr>
          <p:nvPr/>
        </p:nvCxnSpPr>
        <p:spPr>
          <a:xfrm flipH="1">
            <a:off x="3644975" y="3331800"/>
            <a:ext cx="364500" cy="90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59"/>
          <p:cNvCxnSpPr>
            <a:stCxn id="398" idx="0"/>
          </p:cNvCxnSpPr>
          <p:nvPr/>
        </p:nvCxnSpPr>
        <p:spPr>
          <a:xfrm flipH="1">
            <a:off x="3826175" y="3331800"/>
            <a:ext cx="183300" cy="9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59"/>
          <p:cNvCxnSpPr>
            <a:stCxn id="398" idx="0"/>
          </p:cNvCxnSpPr>
          <p:nvPr/>
        </p:nvCxnSpPr>
        <p:spPr>
          <a:xfrm flipH="1">
            <a:off x="4007375" y="3331800"/>
            <a:ext cx="2100" cy="90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59"/>
          <p:cNvCxnSpPr/>
          <p:nvPr/>
        </p:nvCxnSpPr>
        <p:spPr>
          <a:xfrm>
            <a:off x="4009475" y="3330450"/>
            <a:ext cx="364500" cy="90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59"/>
          <p:cNvCxnSpPr/>
          <p:nvPr/>
        </p:nvCxnSpPr>
        <p:spPr>
          <a:xfrm>
            <a:off x="4009475" y="3330450"/>
            <a:ext cx="183300" cy="9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59"/>
          <p:cNvSpPr/>
          <p:nvPr/>
        </p:nvSpPr>
        <p:spPr>
          <a:xfrm>
            <a:off x="3714779" y="1319030"/>
            <a:ext cx="858621" cy="2016107"/>
          </a:xfrm>
          <a:custGeom>
            <a:rect b="b" l="l" r="r" t="t"/>
            <a:pathLst>
              <a:path extrusionOk="0" h="92844" w="39545">
                <a:moveTo>
                  <a:pt x="39545" y="0"/>
                </a:moveTo>
                <a:cubicBezTo>
                  <a:pt x="38601" y="7229"/>
                  <a:pt x="40381" y="32837"/>
                  <a:pt x="33879" y="43371"/>
                </a:cubicBezTo>
                <a:cubicBezTo>
                  <a:pt x="27377" y="53905"/>
                  <a:pt x="3911" y="54959"/>
                  <a:pt x="533" y="63204"/>
                </a:cubicBezTo>
                <a:cubicBezTo>
                  <a:pt x="-2845" y="71450"/>
                  <a:pt x="11431" y="87904"/>
                  <a:pt x="13610" y="92844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0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Theorem 5.7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 Math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0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 Math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Co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PH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⊕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⋃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b="1" baseline="30000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⋃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…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17" name="Google Shape;417;p61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18" name="Google Shape;418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2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Theorem 5.7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The following statements are equivalent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 Math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0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 Math"/>
              <a:buAutoNum type="arabicPeriod"/>
            </a:pP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Co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PH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⊕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⋃ </a:t>
            </a:r>
            <a:r>
              <a:rPr b="1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b="1" baseline="30000"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⋃ …</a:t>
            </a:r>
            <a:endParaRPr sz="20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Prove each of the above in sequence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24" name="Google Shape;424;p62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25" name="Google Shape;425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3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Co</a:t>
            </a:r>
            <a:r>
              <a:rPr b="1" lang="en" sz="2400">
                <a:solidFill>
                  <a:schemeClr val="lt2"/>
                </a:solidFill>
              </a:rPr>
              <a:t>NP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PH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L</a:t>
            </a:r>
            <a:r>
              <a:rPr lang="en" sz="1800"/>
              <a:t> ∈ </a:t>
            </a:r>
            <a:r>
              <a:rPr b="1" lang="en" sz="1800"/>
              <a:t>NP</a:t>
            </a:r>
            <a:r>
              <a:rPr lang="en" sz="1800"/>
              <a:t> and let </a:t>
            </a:r>
            <a:r>
              <a:rPr i="1" lang="en" sz="1800"/>
              <a:t>N</a:t>
            </a:r>
            <a:r>
              <a:rPr lang="en" sz="1800"/>
              <a:t> be the NPTM that accepts </a:t>
            </a:r>
            <a:r>
              <a:rPr i="1" lang="en" sz="1800"/>
              <a:t>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N’</a:t>
            </a:r>
            <a:r>
              <a:rPr lang="en" sz="1800"/>
              <a:t> be a NPTM with the same depth, </a:t>
            </a:r>
            <a:r>
              <a:rPr i="1" lang="en" sz="1800"/>
              <a:t>q</a:t>
            </a:r>
            <a:r>
              <a:rPr lang="en" sz="1800"/>
              <a:t>(|𝑥|), </a:t>
            </a:r>
            <a:endParaRPr sz="1800"/>
          </a:p>
          <a:p>
            <a:pPr indent="4572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as </a:t>
            </a:r>
            <a:r>
              <a:rPr i="1" lang="en" sz="1800"/>
              <a:t>N</a:t>
            </a:r>
            <a:r>
              <a:rPr lang="en" sz="1800"/>
              <a:t> and accepts on all paths but one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N</a:t>
            </a:r>
            <a:r>
              <a:rPr baseline="-25000" lang="en" sz="1800"/>
              <a:t>PP</a:t>
            </a:r>
            <a:r>
              <a:rPr lang="en" sz="1800"/>
              <a:t> be a NPTM that chooses between simulating </a:t>
            </a:r>
            <a:r>
              <a:rPr i="1" lang="en" sz="1800"/>
              <a:t>N</a:t>
            </a:r>
            <a:r>
              <a:rPr lang="en" sz="1800"/>
              <a:t> and </a:t>
            </a:r>
            <a:r>
              <a:rPr i="1" lang="en" sz="1800"/>
              <a:t>N’</a:t>
            </a:r>
            <a:endParaRPr i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Computation Paths : 2</a:t>
            </a:r>
            <a:r>
              <a:rPr baseline="30000" i="1" lang="en" sz="1800"/>
              <a:t>q</a:t>
            </a:r>
            <a:r>
              <a:rPr baseline="30000" lang="en" sz="1800"/>
              <a:t>(|𝑥|) + 1</a:t>
            </a:r>
            <a:endParaRPr baseline="30000" sz="18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Accepting Paths : ≥ 2</a:t>
            </a:r>
            <a:r>
              <a:rPr baseline="30000" i="1" lang="en" sz="1800"/>
              <a:t>q</a:t>
            </a:r>
            <a:r>
              <a:rPr baseline="30000" lang="en" sz="1800"/>
              <a:t>(|𝑥|)</a:t>
            </a:r>
            <a:r>
              <a:rPr lang="en" sz="1800"/>
              <a:t> (N : ≥ 1, N’ : 2</a:t>
            </a:r>
            <a:r>
              <a:rPr baseline="30000" i="1" lang="en" sz="1800"/>
              <a:t>q</a:t>
            </a:r>
            <a:r>
              <a:rPr baseline="30000" lang="en" sz="1800"/>
              <a:t>(|𝑥|) </a:t>
            </a:r>
            <a:r>
              <a:rPr lang="en" sz="1800"/>
              <a:t>– 1)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1" name="Google Shape;431;p63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2" name="Google Shape;432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161800" y="1326275"/>
            <a:ext cx="85293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Definition 8.2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(#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)  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is the set of all functions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: {0, 1}* → ℕ such that there is a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NPTM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such that for all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{0, 1}*,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 (x) = number of accepting branches in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M’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s computation graph on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endParaRPr b="1" i="1"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Proper Subtraction (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⊖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)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⊖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max({0,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})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Co</a:t>
            </a:r>
            <a:r>
              <a:rPr b="1" lang="en" sz="2400">
                <a:solidFill>
                  <a:schemeClr val="lt2"/>
                </a:solidFill>
              </a:rPr>
              <a:t>NP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PH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⊆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⊆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2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L</a:t>
            </a:r>
            <a:r>
              <a:rPr lang="en" sz="1800"/>
              <a:t> ∈ </a:t>
            </a:r>
            <a:r>
              <a:rPr b="1" lang="en" sz="1800"/>
              <a:t>NP</a:t>
            </a:r>
            <a:r>
              <a:rPr lang="en" sz="1800"/>
              <a:t> and let </a:t>
            </a:r>
            <a:r>
              <a:rPr i="1" lang="en" sz="1800"/>
              <a:t>N</a:t>
            </a:r>
            <a:r>
              <a:rPr lang="en" sz="1800"/>
              <a:t> be the NPTM that accepts </a:t>
            </a:r>
            <a:r>
              <a:rPr i="1" lang="en" sz="1800"/>
              <a:t>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N’</a:t>
            </a:r>
            <a:r>
              <a:rPr lang="en" sz="1800"/>
              <a:t> be a NPTM with the same depth, </a:t>
            </a:r>
            <a:r>
              <a:rPr i="1" lang="en" sz="1800"/>
              <a:t>q</a:t>
            </a:r>
            <a:r>
              <a:rPr lang="en" sz="1800"/>
              <a:t>(|𝑥|), </a:t>
            </a:r>
            <a:endParaRPr sz="1800"/>
          </a:p>
          <a:p>
            <a:pPr indent="45720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as </a:t>
            </a:r>
            <a:r>
              <a:rPr i="1" lang="en" sz="1800"/>
              <a:t>N</a:t>
            </a:r>
            <a:r>
              <a:rPr lang="en" sz="1800"/>
              <a:t> and accepts on all paths but one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Let </a:t>
            </a:r>
            <a:r>
              <a:rPr i="1" lang="en" sz="1800"/>
              <a:t>N</a:t>
            </a:r>
            <a:r>
              <a:rPr baseline="-25000" lang="en" sz="1800"/>
              <a:t>PP</a:t>
            </a:r>
            <a:r>
              <a:rPr lang="en" sz="1800"/>
              <a:t> be a NPTM that chooses between simulating </a:t>
            </a:r>
            <a:r>
              <a:rPr i="1" lang="en" sz="1800"/>
              <a:t>N</a:t>
            </a:r>
            <a:r>
              <a:rPr lang="en" sz="1800"/>
              <a:t> and </a:t>
            </a:r>
            <a:r>
              <a:rPr i="1" lang="en" sz="1800"/>
              <a:t>N’</a:t>
            </a:r>
            <a:endParaRPr i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Computation Paths : 2</a:t>
            </a:r>
            <a:r>
              <a:rPr baseline="30000" i="1" lang="en" sz="1800"/>
              <a:t>q</a:t>
            </a:r>
            <a:r>
              <a:rPr baseline="30000" lang="en" sz="1800"/>
              <a:t>(|𝑥|) + 1</a:t>
            </a:r>
            <a:endParaRPr baseline="30000" sz="18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Accepting Paths : ≥ 2</a:t>
            </a:r>
            <a:r>
              <a:rPr baseline="30000" i="1" lang="en" sz="1800"/>
              <a:t>q</a:t>
            </a:r>
            <a:r>
              <a:rPr baseline="30000" lang="en" sz="1800"/>
              <a:t>(|𝑥|)</a:t>
            </a:r>
            <a:r>
              <a:rPr lang="en" sz="1800"/>
              <a:t> (N : ≥ 1, N’ : 2</a:t>
            </a:r>
            <a:r>
              <a:rPr baseline="30000" i="1" lang="en" sz="1800"/>
              <a:t>q</a:t>
            </a:r>
            <a:r>
              <a:rPr baseline="30000" lang="en" sz="1800"/>
              <a:t>(|𝑥|) </a:t>
            </a:r>
            <a:r>
              <a:rPr lang="en" sz="1800"/>
              <a:t>– 1)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8" name="Google Shape;438;p64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9" name="Google Shape;439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PH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= Co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and 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be the NPTM that accepts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be equivalent to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but ensuring the rightmost path rejects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baseline="-25000" lang="en" sz="1800">
                <a:latin typeface="Cambria Math"/>
                <a:ea typeface="Cambria Math"/>
                <a:cs typeface="Cambria Math"/>
                <a:sym typeface="Cambria Math"/>
              </a:rPr>
              <a:t>Co</a:t>
            </a:r>
            <a:r>
              <a:rPr b="1" baseline="-25000" lang="en" sz="18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a NPTM that takes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and expands down one level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For the rightmost leaf node of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one child accepts and one rejects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For accepting leaf nodes of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both children reject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For rejecting leaf nodes of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both children accept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45" name="Google Shape;445;p65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46" name="Google Shape;446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PH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= Co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and 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be the NPTM that accepts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be equivalent to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but ensuring the rightmost path rejects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𝓎 be the number of accepting paths in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𝒽 – 1 be the depth of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Rejecting Paths : 2𝓎 + 1</a:t>
            </a:r>
            <a:endParaRPr baseline="30000"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Accepting Paths : 2</a:t>
            </a:r>
            <a:r>
              <a:rPr baseline="30000" lang="en" sz="1800">
                <a:latin typeface="Cambria Math"/>
                <a:ea typeface="Cambria Math"/>
                <a:cs typeface="Cambria Math"/>
                <a:sym typeface="Cambria Math"/>
              </a:rPr>
              <a:t>𝒽 + 1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– 2𝓎 – 1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52" name="Google Shape;452;p66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53" name="Google Shape;453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/>
          <p:nvPr>
            <p:ph idx="1" type="body"/>
          </p:nvPr>
        </p:nvSpPr>
        <p:spPr>
          <a:xfrm>
            <a:off x="685800" y="1314600"/>
            <a:ext cx="7772400" cy="27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PH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= Co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sz="22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and 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be the NPTM that accepts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be equivalent to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, but ensuring the rightmost path rejects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𝓎 be the number of accepting paths in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N’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 Math"/>
              <a:buAutoNum type="arabicPeriod"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Let 𝒽 – 1 be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the depth of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PP </a:t>
            </a:r>
            <a:r>
              <a:rPr lang="en" sz="2200"/>
              <a:t>= Co</a:t>
            </a:r>
            <a:r>
              <a:rPr b="1" lang="en" sz="2200"/>
              <a:t>PP</a:t>
            </a:r>
            <a:r>
              <a:rPr lang="en" sz="2200"/>
              <a:t>, </a:t>
            </a:r>
            <a:r>
              <a:rPr b="1" lang="en" sz="2200"/>
              <a:t>NP</a:t>
            </a:r>
            <a:r>
              <a:rPr lang="en" sz="2200"/>
              <a:t> = </a:t>
            </a:r>
            <a:r>
              <a:rPr b="1" lang="en" sz="2200"/>
              <a:t>PP</a:t>
            </a:r>
            <a:r>
              <a:rPr lang="en" sz="2200"/>
              <a:t> → </a:t>
            </a:r>
            <a:r>
              <a:rPr b="1" lang="en" sz="2200"/>
              <a:t>NP </a:t>
            </a:r>
            <a:r>
              <a:rPr lang="en" sz="2200"/>
              <a:t>= Co</a:t>
            </a:r>
            <a:r>
              <a:rPr b="1" lang="en" sz="2200"/>
              <a:t>NP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59" name="Google Shape;459;p67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60" name="Google Shape;460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8"/>
          <p:cNvSpPr txBox="1"/>
          <p:nvPr>
            <p:ph idx="1" type="body"/>
          </p:nvPr>
        </p:nvSpPr>
        <p:spPr>
          <a:xfrm>
            <a:off x="685800" y="1314600"/>
            <a:ext cx="7772400" cy="26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⊕</a:t>
            </a:r>
            <a:r>
              <a:rPr b="1" lang="en" sz="2400">
                <a:solidFill>
                  <a:schemeClr val="lt2"/>
                </a:solidFill>
              </a:rPr>
              <a:t>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= Co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b="1" baseline="30000" lang="en" sz="24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baseline="30000" lang="en" sz="2400">
                <a:latin typeface="Cambria Math"/>
                <a:ea typeface="Cambria Math"/>
                <a:cs typeface="Cambria Math"/>
                <a:sym typeface="Cambria Math"/>
              </a:rPr>
              <a:t>∩ Co</a:t>
            </a:r>
            <a:r>
              <a:rPr b="1" baseline="30000" lang="en" sz="24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b="1" baseline="30000" lang="en" sz="24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 → 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PH</a:t>
            </a:r>
            <a:r>
              <a:rPr lang="en" sz="240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NP </a:t>
            </a:r>
            <a:endParaRPr sz="24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66" name="Google Shape;466;p68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67" name="Google Shape;467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 txBox="1"/>
          <p:nvPr>
            <p:ph idx="1" type="body"/>
          </p:nvPr>
        </p:nvSpPr>
        <p:spPr>
          <a:xfrm>
            <a:off x="685800" y="1314600"/>
            <a:ext cx="7772400" cy="26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⊕</a:t>
            </a:r>
            <a:r>
              <a:rPr b="1" lang="en" sz="2400"/>
              <a:t>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</a:t>
            </a:r>
            <a:r>
              <a:rPr b="1" baseline="30000" lang="en" sz="2400"/>
              <a:t>NP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NP </a:t>
            </a:r>
            <a:r>
              <a:rPr lang="en" sz="2400"/>
              <a:t>=</a:t>
            </a:r>
            <a:r>
              <a:rPr b="1" lang="en" sz="2400"/>
              <a:t> UP </a:t>
            </a:r>
            <a:r>
              <a:rPr lang="en" sz="2400"/>
              <a:t>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lang="en" sz="2400"/>
              <a:t> 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400"/>
              <a:t>= </a:t>
            </a:r>
            <a:r>
              <a:rPr b="1" lang="en" sz="2400"/>
              <a:t>UP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73" name="Google Shape;473;p69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74" name="Google Shape;474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0"/>
          <p:cNvSpPr txBox="1"/>
          <p:nvPr>
            <p:ph idx="1" type="body"/>
          </p:nvPr>
        </p:nvSpPr>
        <p:spPr>
          <a:xfrm>
            <a:off x="685800" y="1314600"/>
            <a:ext cx="7772400" cy="26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⊕</a:t>
            </a:r>
            <a:r>
              <a:rPr b="1" lang="en" sz="2400"/>
              <a:t>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=</a:t>
            </a:r>
            <a:r>
              <a:rPr b="1" lang="en" sz="2400">
                <a:solidFill>
                  <a:schemeClr val="lt2"/>
                </a:solidFill>
              </a:rPr>
              <a:t> PP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PP</a:t>
            </a:r>
            <a:r>
              <a:rPr b="1" baseline="30000" lang="en" sz="2400">
                <a:solidFill>
                  <a:schemeClr val="lt2"/>
                </a:solidFill>
              </a:rPr>
              <a:t>PP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⋃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…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</a:t>
            </a:r>
            <a:r>
              <a:rPr b="1" baseline="30000" lang="en" sz="2400"/>
              <a:t>NP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NP </a:t>
            </a:r>
            <a:r>
              <a:rPr lang="en" sz="2400"/>
              <a:t>=</a:t>
            </a:r>
            <a:r>
              <a:rPr b="1" lang="en" sz="2400"/>
              <a:t> UP </a:t>
            </a:r>
            <a:r>
              <a:rPr lang="en" sz="2400"/>
              <a:t>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lang="en" sz="2400"/>
              <a:t> 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400"/>
              <a:t>= </a:t>
            </a:r>
            <a:r>
              <a:rPr b="1" lang="en" sz="2400"/>
              <a:t>UP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Lemma 4.14</a:t>
            </a:r>
            <a:r>
              <a:rPr lang="en" sz="2200"/>
              <a:t> →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 </a:t>
            </a:r>
            <a:r>
              <a:rPr lang="en" sz="2200"/>
              <a:t>⊆ </a:t>
            </a:r>
            <a:r>
              <a:rPr b="1" lang="en" sz="2200"/>
              <a:t>P</a:t>
            </a:r>
            <a:r>
              <a:rPr b="1" baseline="30000" lang="en" sz="2200"/>
              <a:t>PP</a:t>
            </a:r>
            <a:r>
              <a:rPr lang="en" sz="2200"/>
              <a:t>,</a:t>
            </a:r>
            <a:r>
              <a:rPr b="1" lang="en" sz="2200"/>
              <a:t> P</a:t>
            </a:r>
            <a:r>
              <a:rPr b="1" baseline="30000" lang="en" sz="2200"/>
              <a:t>PP </a:t>
            </a:r>
            <a:r>
              <a:rPr lang="en" sz="2200"/>
              <a:t>= </a:t>
            </a:r>
            <a:r>
              <a:rPr b="1" lang="en" sz="2200"/>
              <a:t>UP</a:t>
            </a:r>
            <a:r>
              <a:rPr lang="en" sz="2200"/>
              <a:t>, </a:t>
            </a:r>
            <a:r>
              <a:rPr b="1" lang="en" sz="2200"/>
              <a:t>UP </a:t>
            </a:r>
            <a:r>
              <a:rPr lang="en" sz="2200"/>
              <a:t>⊆ ⊕</a:t>
            </a:r>
            <a:r>
              <a:rPr b="1" lang="en" sz="2200"/>
              <a:t>P </a:t>
            </a:r>
            <a:r>
              <a:rPr lang="en" sz="2200"/>
              <a:t>⊆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</a:t>
            </a:r>
            <a:r>
              <a:rPr b="1" lang="en" sz="2200"/>
              <a:t> </a:t>
            </a:r>
            <a:endParaRPr b="1" sz="2200"/>
          </a:p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→ </a:t>
            </a:r>
            <a:r>
              <a:rPr b="1" lang="en" sz="2200"/>
              <a:t>UP</a:t>
            </a:r>
            <a:r>
              <a:rPr lang="en" sz="2200"/>
              <a:t> = ⊕</a:t>
            </a:r>
            <a:r>
              <a:rPr b="1" lang="en" sz="2200"/>
              <a:t>P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0" name="Google Shape;480;p70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1" name="Google Shape;481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1"/>
          <p:cNvSpPr txBox="1"/>
          <p:nvPr>
            <p:ph idx="1" type="body"/>
          </p:nvPr>
        </p:nvSpPr>
        <p:spPr>
          <a:xfrm>
            <a:off x="685800" y="1314600"/>
            <a:ext cx="7772400" cy="26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NP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Co</a:t>
            </a:r>
            <a:r>
              <a:rPr b="1" lang="en" sz="2400"/>
              <a:t>NP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</a:t>
            </a:r>
            <a:r>
              <a:rPr lang="en" sz="2400"/>
              <a:t>⊕</a:t>
            </a:r>
            <a:r>
              <a:rPr b="1" lang="en" sz="2400"/>
              <a:t>P</a:t>
            </a:r>
            <a:r>
              <a:rPr b="1" lang="en" sz="2400">
                <a:solidFill>
                  <a:schemeClr val="lt2"/>
                </a:solidFill>
              </a:rPr>
              <a:t> </a:t>
            </a:r>
            <a:r>
              <a:rPr lang="en" sz="2400"/>
              <a:t>=</a:t>
            </a:r>
            <a:r>
              <a:rPr b="1" lang="en" sz="2400"/>
              <a:t> PP </a:t>
            </a:r>
            <a:r>
              <a:rPr lang="en" sz="2400"/>
              <a:t>=</a:t>
            </a:r>
            <a:r>
              <a:rPr b="1" lang="en" sz="2400"/>
              <a:t> PP </a:t>
            </a:r>
            <a:r>
              <a:rPr lang="en" sz="2400"/>
              <a:t>⋃</a:t>
            </a:r>
            <a:r>
              <a:rPr b="1" lang="en" sz="2400"/>
              <a:t> PP</a:t>
            </a:r>
            <a:r>
              <a:rPr b="1" baseline="30000" lang="en" sz="2400"/>
              <a:t>PP</a:t>
            </a:r>
            <a:r>
              <a:rPr b="1" lang="en" sz="2400"/>
              <a:t> </a:t>
            </a:r>
            <a:r>
              <a:rPr lang="en" sz="2400"/>
              <a:t>⋃</a:t>
            </a:r>
            <a:r>
              <a:rPr b="1" lang="en" sz="2400"/>
              <a:t> </a:t>
            </a:r>
            <a:r>
              <a:rPr lang="en" sz="2400"/>
              <a:t>…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</a:t>
            </a:r>
            <a:r>
              <a:rPr b="1" baseline="30000" lang="en" sz="2400"/>
              <a:t>NP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NP </a:t>
            </a:r>
            <a:r>
              <a:rPr lang="en" sz="2400"/>
              <a:t>=</a:t>
            </a:r>
            <a:r>
              <a:rPr b="1" lang="en" sz="2400"/>
              <a:t> UP </a:t>
            </a:r>
            <a:r>
              <a:rPr lang="en" sz="2400"/>
              <a:t>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/>
              <a:t> </a:t>
            </a:r>
            <a:r>
              <a:rPr lang="en" sz="2400"/>
              <a:t>⊆ </a:t>
            </a:r>
            <a:r>
              <a:rPr b="1" lang="en" sz="2400"/>
              <a:t>PH</a:t>
            </a:r>
            <a:r>
              <a:rPr lang="en" sz="2400"/>
              <a:t>, </a:t>
            </a:r>
            <a:r>
              <a:rPr b="1" lang="en" sz="2400"/>
              <a:t>UP </a:t>
            </a:r>
            <a:r>
              <a:rPr lang="en" sz="2400"/>
              <a:t>=</a:t>
            </a:r>
            <a:r>
              <a:rPr b="1" lang="en" sz="2400"/>
              <a:t> PH</a:t>
            </a:r>
            <a:r>
              <a:rPr lang="en" sz="2400"/>
              <a:t> → </a:t>
            </a:r>
            <a:r>
              <a:rPr b="1" lang="en" sz="2400"/>
              <a:t>P</a:t>
            </a:r>
            <a:r>
              <a:rPr b="1" baseline="30000" lang="en" sz="2400"/>
              <a:t>UP</a:t>
            </a:r>
            <a:r>
              <a:rPr b="1" lang="en" sz="24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400"/>
              <a:t>= </a:t>
            </a:r>
            <a:r>
              <a:rPr b="1" lang="en" sz="2400"/>
              <a:t>UP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Lemma 4.14</a:t>
            </a:r>
            <a:r>
              <a:rPr lang="en" sz="2200"/>
              <a:t> →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 </a:t>
            </a:r>
            <a:r>
              <a:rPr lang="en" sz="2200"/>
              <a:t>⊆ </a:t>
            </a:r>
            <a:r>
              <a:rPr b="1" lang="en" sz="2200"/>
              <a:t>P</a:t>
            </a:r>
            <a:r>
              <a:rPr b="1" baseline="30000" lang="en" sz="2200"/>
              <a:t>PP</a:t>
            </a:r>
            <a:r>
              <a:rPr lang="en" sz="2200"/>
              <a:t>,</a:t>
            </a:r>
            <a:r>
              <a:rPr b="1" lang="en" sz="2200"/>
              <a:t> PP</a:t>
            </a:r>
            <a:r>
              <a:rPr b="1" baseline="30000" lang="en" sz="2200"/>
              <a:t>PP </a:t>
            </a:r>
            <a:r>
              <a:rPr lang="en" sz="2200"/>
              <a:t>= </a:t>
            </a:r>
            <a:r>
              <a:rPr b="1" lang="en" sz="2200"/>
              <a:t>UP</a:t>
            </a:r>
            <a:r>
              <a:rPr lang="en" sz="2200"/>
              <a:t>, </a:t>
            </a:r>
            <a:r>
              <a:rPr b="1" lang="en" sz="2200"/>
              <a:t>UP </a:t>
            </a:r>
            <a:r>
              <a:rPr lang="en" sz="2200"/>
              <a:t>⊆ ⊕</a:t>
            </a:r>
            <a:r>
              <a:rPr b="1" lang="en" sz="2200"/>
              <a:t>P </a:t>
            </a:r>
            <a:r>
              <a:rPr lang="en" sz="2200"/>
              <a:t>⊆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</a:t>
            </a:r>
            <a:r>
              <a:rPr b="1" lang="en" sz="2200"/>
              <a:t> </a:t>
            </a:r>
            <a:endParaRPr b="1" sz="2200"/>
          </a:p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→ </a:t>
            </a:r>
            <a:r>
              <a:rPr b="1" lang="en" sz="2200"/>
              <a:t>UP</a:t>
            </a:r>
            <a:r>
              <a:rPr lang="en" sz="2200"/>
              <a:t> = ⊕</a:t>
            </a:r>
            <a:r>
              <a:rPr b="1" lang="en" sz="2200"/>
              <a:t>P</a:t>
            </a:r>
            <a:endParaRPr b="1" sz="27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⊕</a:t>
            </a:r>
            <a:r>
              <a:rPr b="1" lang="en" sz="2200"/>
              <a:t>P</a:t>
            </a:r>
            <a:r>
              <a:rPr lang="en" sz="2200"/>
              <a:t> = </a:t>
            </a:r>
            <a:r>
              <a:rPr b="1" lang="en" sz="2200"/>
              <a:t>PP</a:t>
            </a:r>
            <a:r>
              <a:rPr lang="en" sz="2200"/>
              <a:t>,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</a:t>
            </a:r>
            <a:r>
              <a:rPr lang="en" sz="2200"/>
              <a:t> = </a:t>
            </a:r>
            <a:r>
              <a:rPr b="1" lang="en" sz="2200"/>
              <a:t>PP</a:t>
            </a:r>
            <a:r>
              <a:rPr lang="en" sz="2200"/>
              <a:t> → </a:t>
            </a:r>
            <a:r>
              <a:rPr b="1" lang="en" sz="2200"/>
              <a:t>PP</a:t>
            </a:r>
            <a:r>
              <a:rPr b="1" baseline="30000" lang="en" sz="2200"/>
              <a:t>PP</a:t>
            </a:r>
            <a:r>
              <a:rPr lang="en" sz="2200"/>
              <a:t> = </a:t>
            </a:r>
            <a:r>
              <a:rPr b="1" lang="en" sz="2200"/>
              <a:t>PP</a:t>
            </a:r>
            <a:r>
              <a:rPr baseline="30000" lang="en" sz="2200"/>
              <a:t>⊕</a:t>
            </a:r>
            <a:r>
              <a:rPr b="1" baseline="30000" lang="en" sz="2200"/>
              <a:t>P</a:t>
            </a:r>
            <a:r>
              <a:rPr b="1" lang="en" sz="2200"/>
              <a:t> </a:t>
            </a:r>
            <a:r>
              <a:rPr lang="en" sz="2200"/>
              <a:t>= </a:t>
            </a:r>
            <a:r>
              <a:rPr b="1" lang="en" sz="2200"/>
              <a:t>PP</a:t>
            </a:r>
            <a:r>
              <a:rPr lang="en" sz="2200"/>
              <a:t> </a:t>
            </a:r>
            <a:endParaRPr sz="2200"/>
          </a:p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→ any stack of </a:t>
            </a:r>
            <a:r>
              <a:rPr b="1" lang="en" sz="2200"/>
              <a:t>PP</a:t>
            </a:r>
            <a:r>
              <a:rPr lang="en" sz="2200"/>
              <a:t>s of arbitrary height can be reduced to </a:t>
            </a:r>
            <a:r>
              <a:rPr b="1" lang="en" sz="2200"/>
              <a:t>PP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87" name="Google Shape;487;p71"/>
          <p:cNvSpPr txBox="1"/>
          <p:nvPr>
            <p:ph type="title"/>
          </p:nvPr>
        </p:nvSpPr>
        <p:spPr>
          <a:xfrm>
            <a:off x="443100" y="457200"/>
            <a:ext cx="8257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How Significant is the Collapse?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8" name="Google Shape;488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More Witness Reduction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94" name="Google Shape;494;p72"/>
          <p:cNvSpPr txBox="1"/>
          <p:nvPr/>
        </p:nvSpPr>
        <p:spPr>
          <a:xfrm>
            <a:off x="655500" y="1326275"/>
            <a:ext cx="78330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Theorem 5.9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 following statements are equivalent</a:t>
            </a:r>
            <a:endParaRPr sz="2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 Math"/>
              <a:buAutoNum type="arabicPeriod"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is closed under integer division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 Math"/>
              <a:buAutoNum type="arabicPeriod"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 Math"/>
              <a:buAutoNum type="arabicPeriod"/>
            </a:pP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Definition 5.8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Let 𝓕 be a class of functions from ℕ to ℕ. We say that 𝓕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closed under integer division (⊘) if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(∀𝑓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 𝓕)(∀𝑓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 𝓕 : (∀𝑛)[𝑓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(𝑛) &gt; 0])[𝑓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⊘ 𝑓</a:t>
            </a:r>
            <a:r>
              <a:rPr baseline="-25000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 𝓕]</a:t>
            </a:r>
            <a:endParaRPr b="1"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95" name="Google Shape;495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3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More Witness Reduction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01" name="Google Shape;501;p73"/>
          <p:cNvSpPr txBox="1"/>
          <p:nvPr/>
        </p:nvSpPr>
        <p:spPr>
          <a:xfrm>
            <a:off x="655500" y="1326275"/>
            <a:ext cx="7833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Theorem 5.9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The following statements are equivalent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integer division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every polynomial-time computable operation</a:t>
            </a:r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mbria Math"/>
              <a:buAutoNum type="arabicPeriod"/>
            </a:pP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502" name="Google Shape;50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0904">
            <a:off x="483946" y="2041198"/>
            <a:ext cx="317502" cy="7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3"/>
          <p:cNvSpPr txBox="1"/>
          <p:nvPr/>
        </p:nvSpPr>
        <p:spPr>
          <a:xfrm>
            <a:off x="214825" y="2143450"/>
            <a:ext cx="3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?</a:t>
            </a:r>
            <a:endParaRPr b="1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04" name="Google Shape;504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Is #P closed under proper subtraction?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161800" y="1326275"/>
            <a:ext cx="8529300" cy="3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Definition 8.2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(#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)  #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is the set of all functions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: {0, 1}* → ℕ such that there is a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NPTM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such that for all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∈ {0, 1}*,</a:t>
            </a:r>
            <a:endParaRPr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 (x) = number of accepting branches in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M’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s computation graph on </a:t>
            </a:r>
            <a:r>
              <a:rPr b="1" i="1" lang="en" sz="1800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endParaRPr b="1" i="1" sz="18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Proper Subtraction (</a:t>
            </a:r>
            <a:r>
              <a:rPr b="1" lang="en" sz="1800">
                <a:latin typeface="Cambria Math"/>
                <a:ea typeface="Cambria Math"/>
                <a:cs typeface="Cambria Math"/>
                <a:sym typeface="Cambria Math"/>
              </a:rPr>
              <a:t>⊖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) </a:t>
            </a:r>
            <a:r>
              <a:rPr i="1" lang="en" sz="1800"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" sz="18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⊖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max({0,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})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b="1"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σ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be an operation from ℕ 𝗑 ℕ to ℕ and let 𝓕 be a class of functions from ℕ to ℕ. 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We say that 𝓕 is closed under (the operation)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σ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if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(∀</a:t>
            </a:r>
            <a:r>
              <a:rPr b="1"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="1"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𝓕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)(∀</a:t>
            </a:r>
            <a:r>
              <a:rPr b="1"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="1"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𝓕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)[h</a:t>
            </a:r>
            <a:r>
              <a:rPr b="1"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f  ,f 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𝓕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]</a:t>
            </a:r>
            <a:endParaRPr b="1"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where h</a:t>
            </a:r>
            <a:r>
              <a:rPr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f  ,f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(𝑛) =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σ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[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(𝑛),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ƒ</a:t>
            </a:r>
            <a:r>
              <a:rPr baseline="-25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(𝑛) ]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9"/>
          <p:cNvSpPr txBox="1"/>
          <p:nvPr/>
        </p:nvSpPr>
        <p:spPr>
          <a:xfrm>
            <a:off x="5021175" y="3713375"/>
            <a:ext cx="39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">
                <a:latin typeface="Cambria Math"/>
                <a:ea typeface="Cambria Math"/>
                <a:cs typeface="Cambria Math"/>
                <a:sym typeface="Cambria Math"/>
              </a:rPr>
              <a:t>1   2</a:t>
            </a:r>
            <a:endParaRPr b="1" baseline="-25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984525" y="4113575"/>
            <a:ext cx="39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">
                <a:latin typeface="Cambria Math"/>
                <a:ea typeface="Cambria Math"/>
                <a:cs typeface="Cambria Math"/>
                <a:sym typeface="Cambria Math"/>
              </a:rPr>
              <a:t>1   2</a:t>
            </a:r>
            <a:endParaRPr baseline="-25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4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More Witness Reduction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10" name="Google Shape;510;p74"/>
          <p:cNvSpPr txBox="1"/>
          <p:nvPr/>
        </p:nvSpPr>
        <p:spPr>
          <a:xfrm>
            <a:off x="655500" y="1326275"/>
            <a:ext cx="7833000" cy="24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,⊘) →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Let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be any 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set, there is a NPTM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and integer 𝑘 ≥ 1 such that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On each input 𝑥,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has exactly 2</a:t>
            </a:r>
            <a:r>
              <a:rPr baseline="30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|𝑥|   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computation paths, each containing |𝑥|</a:t>
            </a:r>
            <a:r>
              <a:rPr baseline="30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𝑘 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binary choices,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On each input 𝑥, 𝑥 ∈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iff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has at least  2</a:t>
            </a:r>
            <a:r>
              <a:rPr baseline="30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|𝑥|    – 1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accepting paths, and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 Math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On each input 𝑥, </a:t>
            </a:r>
            <a:r>
              <a:rPr i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has at least one rejecting path.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11" name="Google Shape;511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74"/>
          <p:cNvSpPr txBox="1"/>
          <p:nvPr/>
        </p:nvSpPr>
        <p:spPr>
          <a:xfrm>
            <a:off x="4655925" y="2278650"/>
            <a:ext cx="8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 Math"/>
                <a:ea typeface="Cambria Math"/>
                <a:cs typeface="Cambria Math"/>
                <a:sym typeface="Cambria Math"/>
              </a:rPr>
              <a:t>𝑘</a:t>
            </a:r>
            <a:endParaRPr sz="1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13" name="Google Shape;513;p74"/>
          <p:cNvSpPr txBox="1"/>
          <p:nvPr/>
        </p:nvSpPr>
        <p:spPr>
          <a:xfrm>
            <a:off x="5521704" y="2915829"/>
            <a:ext cx="8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 Math"/>
                <a:ea typeface="Cambria Math"/>
                <a:cs typeface="Cambria Math"/>
                <a:sym typeface="Cambria Math"/>
              </a:rPr>
              <a:t>𝑘</a:t>
            </a:r>
            <a:endParaRPr sz="12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5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More Witness Reduction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19" name="Google Shape;519;p75"/>
          <p:cNvSpPr txBox="1"/>
          <p:nvPr/>
        </p:nvSpPr>
        <p:spPr>
          <a:xfrm>
            <a:off x="655500" y="1326275"/>
            <a:ext cx="78330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,⊘) →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Let 𝑓 be the #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function for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Let 𝑔 be the #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function 𝑔(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𝑥) = 2</a:t>
            </a:r>
            <a:r>
              <a:rPr baseline="30000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|𝑥|    – 1</a:t>
            </a:r>
            <a:endParaRPr baseline="30000"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By assumption of closure under integer division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𝒽(𝑥) = 𝑓(𝑥) ⊘ 𝑔(𝑥)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a #</a:t>
            </a:r>
            <a:r>
              <a:rPr b="1"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function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20" name="Google Shape;520;p75"/>
          <p:cNvSpPr txBox="1"/>
          <p:nvPr/>
        </p:nvSpPr>
        <p:spPr>
          <a:xfrm>
            <a:off x="4351125" y="2202450"/>
            <a:ext cx="8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 Math"/>
                <a:ea typeface="Cambria Math"/>
                <a:cs typeface="Cambria Math"/>
                <a:sym typeface="Cambria Math"/>
              </a:rPr>
              <a:t>𝑘</a:t>
            </a:r>
            <a:endParaRPr sz="1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21" name="Google Shape;521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6"/>
          <p:cNvSpPr txBox="1"/>
          <p:nvPr>
            <p:ph type="title"/>
          </p:nvPr>
        </p:nvSpPr>
        <p:spPr>
          <a:xfrm>
            <a:off x="453000" y="468875"/>
            <a:ext cx="8238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More Witness Reduction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27" name="Google Shape;527;p76"/>
          <p:cNvSpPr txBox="1"/>
          <p:nvPr/>
        </p:nvSpPr>
        <p:spPr>
          <a:xfrm>
            <a:off x="655500" y="1326275"/>
            <a:ext cx="7833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Closed(#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,⊘) →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r>
              <a:rPr b="1" lang="en" sz="27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PP</a:t>
            </a:r>
            <a:endParaRPr b="1" sz="2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If 𝑥 ∈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	𝒽(𝑥) =                                                                 = 1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If 𝑥 ∉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	𝒽(𝑥) =                                                 = 0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 NPTM corresponding to 𝒽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is a </a:t>
            </a:r>
            <a:r>
              <a:rPr b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UP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machine for </a:t>
            </a:r>
            <a:r>
              <a:rPr i="1"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i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528" name="Google Shape;52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450" y="2990400"/>
            <a:ext cx="2569459" cy="9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9450" y="1979250"/>
            <a:ext cx="3474913" cy="9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Intermediate Potential Closure Properties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36" name="Google Shape;536;p7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 vs NP Analogues</a:t>
            </a:r>
            <a:endParaRPr/>
          </a:p>
        </p:txBody>
      </p:sp>
      <p:sp>
        <p:nvSpPr>
          <p:cNvPr id="543" name="Google Shape;543;p78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2CNF-SAT</a:t>
            </a:r>
            <a:r>
              <a:rPr lang="en" sz="2100"/>
              <a:t> ∊ P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SAT is NP-complete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SAT ∊ P ⟺ P = NP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100"/>
              <a:t>PRIME ∊ NP, not known to be NP-complete or in P</a:t>
            </a:r>
            <a:endParaRPr/>
          </a:p>
        </p:txBody>
      </p:sp>
      <p:sp>
        <p:nvSpPr>
          <p:cNvPr id="544" name="Google Shape;544;p78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Closed(#P, +)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Closed(#P, ⊖) ⟺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∀</a:t>
            </a:r>
            <a:r>
              <a:rPr lang="en" sz="1500"/>
              <a:t>poly-time </a:t>
            </a:r>
            <a:r>
              <a:rPr i="1" lang="en" sz="2100"/>
              <a:t>op</a:t>
            </a:r>
            <a:r>
              <a:rPr lang="en" sz="2100"/>
              <a:t>, Closed(#P, </a:t>
            </a:r>
            <a:r>
              <a:rPr i="1" lang="en" sz="2100"/>
              <a:t>op</a:t>
            </a:r>
            <a:r>
              <a:rPr lang="en" sz="2100"/>
              <a:t>)</a:t>
            </a:r>
            <a:endParaRPr sz="21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Closed(#P, ⊖) ⟺ UP = PP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100"/>
              <a:t>????</a:t>
            </a:r>
            <a:endParaRPr/>
          </a:p>
        </p:txBody>
      </p:sp>
      <p:sp>
        <p:nvSpPr>
          <p:cNvPr id="545" name="Google Shape;545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#P closed under proper decrement?</a:t>
            </a:r>
            <a:endParaRPr sz="3400"/>
          </a:p>
        </p:txBody>
      </p:sp>
      <p:sp>
        <p:nvSpPr>
          <p:cNvPr id="551" name="Google Shape;551;p7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36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600"/>
              <a:t>Decrement a restrictive form of subtraction</a:t>
            </a:r>
            <a:endParaRPr sz="2600"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Intuitively more likely that #P could be closed under proper decrement than proper subtraction</a:t>
            </a:r>
            <a:endParaRPr sz="2000"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500"/>
              <a:t>Ideal result:</a:t>
            </a:r>
            <a:endParaRPr sz="2500"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Two classes C and D s.t.:</a:t>
            </a:r>
            <a:endParaRPr sz="2000"/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#P is closed under proper decrement if and only if C = D</a:t>
            </a:r>
            <a:endParaRPr sz="2000"/>
          </a:p>
          <a:p>
            <a:pPr indent="-3683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500"/>
              <a:t>How to approach this? Witness reduction technique!</a:t>
            </a:r>
            <a:endParaRPr sz="2600"/>
          </a:p>
        </p:txBody>
      </p:sp>
      <p:sp>
        <p:nvSpPr>
          <p:cNvPr id="552" name="Google Shape;552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#P closed under proper decrement?</a:t>
            </a:r>
            <a:endParaRPr sz="3400"/>
          </a:p>
        </p:txBody>
      </p:sp>
      <p:sp>
        <p:nvSpPr>
          <p:cNvPr id="558" name="Google Shape;558;p80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5.11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proper decrement, then NP ⊆ SPP.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UP = NP, then #P is closed under proper decrement.</a:t>
            </a:r>
            <a:endParaRPr b="1"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0" name="Google Shape;560;p80"/>
          <p:cNvSpPr/>
          <p:nvPr/>
        </p:nvSpPr>
        <p:spPr>
          <a:xfrm>
            <a:off x="6714425" y="2102900"/>
            <a:ext cx="531000" cy="26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</a:rPr>
              <a:t>SP</a:t>
            </a:r>
            <a:r>
              <a:rPr lang="en" sz="3800">
                <a:solidFill>
                  <a:schemeClr val="dk1"/>
                </a:solidFill>
              </a:rPr>
              <a:t>P - Generalized UP</a:t>
            </a:r>
            <a:endParaRPr sz="3800"/>
          </a:p>
        </p:txBody>
      </p:sp>
      <p:sp>
        <p:nvSpPr>
          <p:cNvPr id="566" name="Google Shape;566;p8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</a:t>
            </a:r>
            <a:r>
              <a:rPr lang="en" sz="2800"/>
              <a:t>olynomial-time computable function </a:t>
            </a:r>
            <a:r>
              <a:rPr lang="en" sz="2800"/>
              <a:t>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NPTM </a:t>
            </a:r>
            <a:r>
              <a:rPr i="1" lang="en" sz="2800"/>
              <a:t>N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𝑥 </a:t>
            </a:r>
            <a:r>
              <a:rPr lang="en" sz="3000"/>
              <a:t>∉</a:t>
            </a:r>
            <a:r>
              <a:rPr lang="en" sz="3600"/>
              <a:t> </a:t>
            </a:r>
            <a:r>
              <a:rPr i="1" lang="en" sz="3600"/>
              <a:t>L</a:t>
            </a:r>
            <a:r>
              <a:rPr lang="en" sz="3600"/>
              <a:t>  ⟹ #acc</a:t>
            </a:r>
            <a:r>
              <a:rPr baseline="-25000" i="1" lang="en" sz="3600"/>
              <a:t>N</a:t>
            </a:r>
            <a:r>
              <a:rPr lang="en" sz="3600"/>
              <a:t>(𝑥) = 𝑓(𝑥) − 1</a:t>
            </a:r>
            <a:endParaRPr sz="3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𝑥 </a:t>
            </a:r>
            <a:r>
              <a:rPr lang="en" sz="3000"/>
              <a:t>∈</a:t>
            </a:r>
            <a:r>
              <a:rPr lang="en" sz="3600"/>
              <a:t> </a:t>
            </a:r>
            <a:r>
              <a:rPr i="1" lang="en" sz="3600"/>
              <a:t>L</a:t>
            </a:r>
            <a:r>
              <a:rPr lang="en" sz="3600"/>
              <a:t>  ⟹ #acc</a:t>
            </a:r>
            <a:r>
              <a:rPr baseline="-25000" i="1" lang="en" sz="3600"/>
              <a:t>N</a:t>
            </a:r>
            <a:r>
              <a:rPr lang="en" sz="3600"/>
              <a:t>(𝑥) = 𝑓(𝑥) </a:t>
            </a:r>
            <a:r>
              <a:rPr lang="en" sz="3600">
                <a:solidFill>
                  <a:srgbClr val="FFFFFF"/>
                </a:solidFill>
              </a:rPr>
              <a:t>.......</a:t>
            </a:r>
            <a:r>
              <a:rPr lang="en" sz="1000">
                <a:solidFill>
                  <a:srgbClr val="FFFFFF"/>
                </a:solidFill>
              </a:rPr>
              <a:t>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567" name="Google Shape;567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#P closed under proper decrement?</a:t>
            </a:r>
            <a:endParaRPr sz="3400"/>
          </a:p>
        </p:txBody>
      </p:sp>
      <p:sp>
        <p:nvSpPr>
          <p:cNvPr id="573" name="Google Shape;573;p8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5.11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proper decrement, then NP ⊆ SPP.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UP = NP, then #P is closed under proper decrement.</a:t>
            </a:r>
            <a:endParaRPr b="1"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82"/>
          <p:cNvSpPr/>
          <p:nvPr/>
        </p:nvSpPr>
        <p:spPr>
          <a:xfrm>
            <a:off x="737750" y="2075325"/>
            <a:ext cx="6529500" cy="32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3"/>
          <p:cNvSpPr txBox="1"/>
          <p:nvPr/>
        </p:nvSpPr>
        <p:spPr>
          <a:xfrm>
            <a:off x="4136875" y="1296575"/>
            <a:ext cx="454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81" name="Google Shape;581;p8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582" name="Google Shape;582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83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584" name="Google Shape;584;p83"/>
          <p:cNvCxnSpPr/>
          <p:nvPr/>
        </p:nvCxnSpPr>
        <p:spPr>
          <a:xfrm>
            <a:off x="3633550" y="1640950"/>
            <a:ext cx="106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14823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398850" y="457200"/>
            <a:ext cx="834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Other #P Closures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51650" y="1485900"/>
            <a:ext cx="4254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Example: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addition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" name="Google Shape;144;p30"/>
          <p:cNvSpPr txBox="1"/>
          <p:nvPr>
            <p:ph idx="2" type="body"/>
          </p:nvPr>
        </p:nvSpPr>
        <p:spPr>
          <a:xfrm>
            <a:off x="4154050" y="1485900"/>
            <a:ext cx="50625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Example: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multiplication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45" name="Google Shape;145;p30"/>
          <p:cNvCxnSpPr/>
          <p:nvPr/>
        </p:nvCxnSpPr>
        <p:spPr>
          <a:xfrm>
            <a:off x="4239775" y="1578900"/>
            <a:ext cx="0" cy="29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" name="Google Shape;146;p30"/>
          <p:cNvSpPr txBox="1"/>
          <p:nvPr/>
        </p:nvSpPr>
        <p:spPr>
          <a:xfrm>
            <a:off x="1931600" y="2167050"/>
            <a:ext cx="703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0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6505150" y="2167050"/>
            <a:ext cx="703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0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4"/>
          <p:cNvSpPr txBox="1"/>
          <p:nvPr/>
        </p:nvSpPr>
        <p:spPr>
          <a:xfrm>
            <a:off x="4136875" y="1296575"/>
            <a:ext cx="4542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𝑓(𝑥)⊖1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91" name="Google Shape;591;p8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592" name="Google Shape;592;p84"/>
          <p:cNvSpPr txBox="1"/>
          <p:nvPr/>
        </p:nvSpPr>
        <p:spPr>
          <a:xfrm>
            <a:off x="2441100" y="1824175"/>
            <a:ext cx="384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decrement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93" name="Google Shape;593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84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595" name="Google Shape;595;p84"/>
          <p:cNvCxnSpPr/>
          <p:nvPr/>
        </p:nvCxnSpPr>
        <p:spPr>
          <a:xfrm>
            <a:off x="3633550" y="1640950"/>
            <a:ext cx="106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6" name="Google Shape;596;p84"/>
          <p:cNvCxnSpPr/>
          <p:nvPr/>
        </p:nvCxnSpPr>
        <p:spPr>
          <a:xfrm>
            <a:off x="14823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7" name="Google Shape;597;p84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5"/>
          <p:cNvSpPr txBox="1"/>
          <p:nvPr/>
        </p:nvSpPr>
        <p:spPr>
          <a:xfrm>
            <a:off x="4136875" y="1296575"/>
            <a:ext cx="4542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𝑓(𝑥)⊖1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03" name="Google Shape;603;p8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604" name="Google Shape;604;p85"/>
          <p:cNvSpPr txBox="1"/>
          <p:nvPr/>
        </p:nvSpPr>
        <p:spPr>
          <a:xfrm>
            <a:off x="2441100" y="1824175"/>
            <a:ext cx="384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decrement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05" name="Google Shape;605;p85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06" name="Google Shape;606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7" name="Google Shape;607;p85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608" name="Google Shape;608;p85"/>
          <p:cNvCxnSpPr/>
          <p:nvPr/>
        </p:nvCxnSpPr>
        <p:spPr>
          <a:xfrm>
            <a:off x="3633550" y="1640950"/>
            <a:ext cx="106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9" name="Google Shape;609;p85"/>
          <p:cNvCxnSpPr/>
          <p:nvPr/>
        </p:nvCxnSpPr>
        <p:spPr>
          <a:xfrm>
            <a:off x="14823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0" name="Google Shape;610;p85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1" name="Google Shape;611;p85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6"/>
          <p:cNvSpPr txBox="1"/>
          <p:nvPr/>
        </p:nvSpPr>
        <p:spPr>
          <a:xfrm>
            <a:off x="4136875" y="1296575"/>
            <a:ext cx="4542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𝑓(𝑥)⊖1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+ 2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17" name="Google Shape;617;p8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618" name="Google Shape;618;p86"/>
          <p:cNvSpPr txBox="1"/>
          <p:nvPr/>
        </p:nvSpPr>
        <p:spPr>
          <a:xfrm>
            <a:off x="2441100" y="1824175"/>
            <a:ext cx="384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decrement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19" name="Google Shape;619;p86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20" name="Google Shape;620;p86"/>
          <p:cNvSpPr txBox="1"/>
          <p:nvPr/>
        </p:nvSpPr>
        <p:spPr>
          <a:xfrm>
            <a:off x="3696523" y="3362775"/>
            <a:ext cx="258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#P is closed under addition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21" name="Google Shape;621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86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623" name="Google Shape;623;p86"/>
          <p:cNvCxnSpPr/>
          <p:nvPr/>
        </p:nvCxnSpPr>
        <p:spPr>
          <a:xfrm>
            <a:off x="3633550" y="1640950"/>
            <a:ext cx="106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4" name="Google Shape;624;p86"/>
          <p:cNvCxnSpPr/>
          <p:nvPr/>
        </p:nvCxnSpPr>
        <p:spPr>
          <a:xfrm>
            <a:off x="14823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7" name="Google Shape;627;p86"/>
          <p:cNvCxnSpPr/>
          <p:nvPr/>
        </p:nvCxnSpPr>
        <p:spPr>
          <a:xfrm>
            <a:off x="6743075" y="3489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7"/>
          <p:cNvSpPr txBox="1"/>
          <p:nvPr/>
        </p:nvSpPr>
        <p:spPr>
          <a:xfrm>
            <a:off x="4136875" y="1296575"/>
            <a:ext cx="4542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B7B7B7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B7B7B7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B7B7B7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+ 2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33" name="Google Shape;633;p8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634" name="Google Shape;634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87"/>
          <p:cNvSpPr txBox="1"/>
          <p:nvPr/>
        </p:nvSpPr>
        <p:spPr>
          <a:xfrm>
            <a:off x="521550" y="1786125"/>
            <a:ext cx="8207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∉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  →   𝑓(𝑥) = 0   →  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+    0    −   (0 ⊖ 1)    =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endParaRPr baseline="30000" sz="2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  →   𝑓(𝑥) &gt; 0   →  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+ 𝑓(𝑥) − (𝑓(𝑥) − 1) =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+ 1</a:t>
            </a:r>
            <a:endParaRPr sz="2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36" name="Google Shape;636;p87"/>
          <p:cNvSpPr/>
          <p:nvPr/>
        </p:nvSpPr>
        <p:spPr>
          <a:xfrm>
            <a:off x="3626650" y="2737225"/>
            <a:ext cx="710150" cy="1158325"/>
          </a:xfrm>
          <a:custGeom>
            <a:rect b="b" l="l" r="r" t="t"/>
            <a:pathLst>
              <a:path extrusionOk="0" h="46333" w="28406">
                <a:moveTo>
                  <a:pt x="0" y="0"/>
                </a:moveTo>
                <a:cubicBezTo>
                  <a:pt x="598" y="2482"/>
                  <a:pt x="-414" y="10710"/>
                  <a:pt x="3585" y="14893"/>
                </a:cubicBezTo>
                <a:cubicBezTo>
                  <a:pt x="7584" y="19076"/>
                  <a:pt x="19857" y="19857"/>
                  <a:pt x="23994" y="25097"/>
                </a:cubicBezTo>
                <a:cubicBezTo>
                  <a:pt x="28131" y="30337"/>
                  <a:pt x="27671" y="42794"/>
                  <a:pt x="28406" y="46333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triangle"/>
            <a:tailEnd len="med" w="med" type="none"/>
          </a:ln>
        </p:spPr>
      </p:sp>
      <p:sp>
        <p:nvSpPr>
          <p:cNvPr id="637" name="Google Shape;637;p87"/>
          <p:cNvSpPr/>
          <p:nvPr/>
        </p:nvSpPr>
        <p:spPr>
          <a:xfrm>
            <a:off x="6977525" y="2737225"/>
            <a:ext cx="710150" cy="1158325"/>
          </a:xfrm>
          <a:custGeom>
            <a:rect b="b" l="l" r="r" t="t"/>
            <a:pathLst>
              <a:path extrusionOk="0" h="46333" w="28406">
                <a:moveTo>
                  <a:pt x="0" y="0"/>
                </a:moveTo>
                <a:cubicBezTo>
                  <a:pt x="598" y="2482"/>
                  <a:pt x="-414" y="10710"/>
                  <a:pt x="3585" y="14893"/>
                </a:cubicBezTo>
                <a:cubicBezTo>
                  <a:pt x="7584" y="19076"/>
                  <a:pt x="19857" y="19857"/>
                  <a:pt x="23994" y="25097"/>
                </a:cubicBezTo>
                <a:cubicBezTo>
                  <a:pt x="28131" y="30337"/>
                  <a:pt x="27671" y="42794"/>
                  <a:pt x="28406" y="46333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triangle"/>
            <a:tailEnd len="med" w="med" type="none"/>
          </a:ln>
        </p:spPr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8"/>
          <p:cNvSpPr txBox="1"/>
          <p:nvPr/>
        </p:nvSpPr>
        <p:spPr>
          <a:xfrm>
            <a:off x="4136875" y="1296575"/>
            <a:ext cx="4542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𝑓(𝑥)⊖1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+ 2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𝑔(𝑥)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43" name="Google Shape;643;p8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⊖1) ⟹ NP ⊆ SPP</a:t>
            </a:r>
            <a:endParaRPr/>
          </a:p>
        </p:txBody>
      </p:sp>
      <p:sp>
        <p:nvSpPr>
          <p:cNvPr id="644" name="Google Shape;644;p88"/>
          <p:cNvSpPr txBox="1"/>
          <p:nvPr/>
        </p:nvSpPr>
        <p:spPr>
          <a:xfrm>
            <a:off x="2441100" y="1824175"/>
            <a:ext cx="384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proper decrement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45" name="Google Shape;645;p88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46" name="Google Shape;646;p88"/>
          <p:cNvSpPr txBox="1"/>
          <p:nvPr/>
        </p:nvSpPr>
        <p:spPr>
          <a:xfrm>
            <a:off x="3696523" y="3362775"/>
            <a:ext cx="258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#P is closed under addition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47" name="Google Shape;647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8" name="Google Shape;648;p88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NP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49" name="Google Shape;649;p88"/>
          <p:cNvSpPr txBox="1"/>
          <p:nvPr/>
        </p:nvSpPr>
        <p:spPr>
          <a:xfrm>
            <a:off x="220625" y="3651875"/>
            <a:ext cx="375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SPP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N'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650" name="Google Shape;650;p88"/>
          <p:cNvCxnSpPr/>
          <p:nvPr/>
        </p:nvCxnSpPr>
        <p:spPr>
          <a:xfrm>
            <a:off x="3633550" y="1640950"/>
            <a:ext cx="106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1" name="Google Shape;651;p88"/>
          <p:cNvCxnSpPr/>
          <p:nvPr/>
        </p:nvCxnSpPr>
        <p:spPr>
          <a:xfrm>
            <a:off x="14823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2" name="Google Shape;652;p88"/>
          <p:cNvCxnSpPr/>
          <p:nvPr/>
        </p:nvCxnSpPr>
        <p:spPr>
          <a:xfrm rot="10800000">
            <a:off x="1668550" y="3993146"/>
            <a:ext cx="37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3" name="Google Shape;653;p88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4" name="Google Shape;654;p88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5" name="Google Shape;655;p88"/>
          <p:cNvCxnSpPr/>
          <p:nvPr/>
        </p:nvCxnSpPr>
        <p:spPr>
          <a:xfrm>
            <a:off x="6743075" y="3489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6" name="Google Shape;656;p88"/>
          <p:cNvCxnSpPr/>
          <p:nvPr/>
        </p:nvCxnSpPr>
        <p:spPr>
          <a:xfrm rot="10800000">
            <a:off x="3802150" y="3993146"/>
            <a:ext cx="37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7" name="Google Shape;657;p88"/>
          <p:cNvSpPr/>
          <p:nvPr/>
        </p:nvSpPr>
        <p:spPr>
          <a:xfrm>
            <a:off x="289575" y="3764550"/>
            <a:ext cx="1351500" cy="46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#P closed under proper decrement?</a:t>
            </a:r>
            <a:endParaRPr sz="3400"/>
          </a:p>
        </p:txBody>
      </p:sp>
      <p:sp>
        <p:nvSpPr>
          <p:cNvPr id="663" name="Google Shape;663;p8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Theorem 5.11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proper decrement, then NP ⊆ SPP.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UP = NP, then #P is closed under proper decrement.</a:t>
            </a:r>
            <a:endParaRPr b="1"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Google Shape;665;p89"/>
          <p:cNvSpPr/>
          <p:nvPr/>
        </p:nvSpPr>
        <p:spPr>
          <a:xfrm>
            <a:off x="737750" y="2442535"/>
            <a:ext cx="6405300" cy="32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UP = NP ⟹ Closed(#P, ⊖1)</a:t>
            </a:r>
            <a:endParaRPr sz="3800"/>
          </a:p>
        </p:txBody>
      </p:sp>
      <p:sp>
        <p:nvSpPr>
          <p:cNvPr id="671" name="Google Shape;671;p90"/>
          <p:cNvSpPr txBox="1"/>
          <p:nvPr>
            <p:ph idx="1" type="body"/>
          </p:nvPr>
        </p:nvSpPr>
        <p:spPr>
          <a:xfrm>
            <a:off x="685800" y="1485900"/>
            <a:ext cx="6919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𝑓 </a:t>
            </a:r>
            <a:r>
              <a:rPr lang="en" sz="2000"/>
              <a:t>∈</a:t>
            </a:r>
            <a:r>
              <a:rPr lang="en" sz="2400"/>
              <a:t> #P		∃ NPTM </a:t>
            </a:r>
            <a:r>
              <a:rPr i="1" lang="en" sz="2400"/>
              <a:t>N</a:t>
            </a:r>
            <a:r>
              <a:rPr lang="en" sz="2400"/>
              <a:t>  s.t. #acc</a:t>
            </a:r>
            <a:r>
              <a:rPr baseline="-25000" i="1" lang="en" sz="2400"/>
              <a:t>N</a:t>
            </a:r>
            <a:r>
              <a:rPr lang="en" sz="2400"/>
              <a:t>(𝑥) = 𝑓(𝑥)</a:t>
            </a:r>
            <a:endParaRPr sz="24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/>
              <a:t>B</a:t>
            </a:r>
            <a:r>
              <a:rPr lang="en" sz="2000"/>
              <a:t> = {⟨𝑥, 𝜙〉 : 	𝜙 is an accepting path of </a:t>
            </a:r>
            <a:r>
              <a:rPr i="1" lang="en" sz="2000"/>
              <a:t>N</a:t>
            </a:r>
            <a:r>
              <a:rPr lang="en" sz="2000"/>
              <a:t>(𝑥) ∧</a:t>
            </a:r>
            <a:endParaRPr sz="2000"/>
          </a:p>
          <a:p>
            <a:pPr indent="457200" lvl="0" marL="91440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∃𝜙' s.t 𝜙 &lt; 𝜙' ∧  𝜙' is acc. path of </a:t>
            </a:r>
            <a:r>
              <a:rPr i="1" lang="en" sz="2000"/>
              <a:t>N</a:t>
            </a:r>
            <a:r>
              <a:rPr lang="en" sz="2000"/>
              <a:t>(𝑥)}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72" name="Google Shape;672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3" name="Google Shape;673;p90"/>
          <p:cNvCxnSpPr/>
          <p:nvPr/>
        </p:nvCxnSpPr>
        <p:spPr>
          <a:xfrm>
            <a:off x="1746035" y="1749908"/>
            <a:ext cx="34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UP = NP ⟹ Closed(#P, ⊖1)</a:t>
            </a:r>
            <a:endParaRPr sz="3800"/>
          </a:p>
        </p:txBody>
      </p:sp>
      <p:sp>
        <p:nvSpPr>
          <p:cNvPr id="679" name="Google Shape;679;p91"/>
          <p:cNvSpPr txBox="1"/>
          <p:nvPr>
            <p:ph idx="1" type="body"/>
          </p:nvPr>
        </p:nvSpPr>
        <p:spPr>
          <a:xfrm>
            <a:off x="685800" y="1485900"/>
            <a:ext cx="6919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𝑓 </a:t>
            </a:r>
            <a:r>
              <a:rPr lang="en" sz="2000"/>
              <a:t>∈</a:t>
            </a:r>
            <a:r>
              <a:rPr lang="en" sz="2400"/>
              <a:t> #P		∃ NPTM </a:t>
            </a:r>
            <a:r>
              <a:rPr i="1" lang="en" sz="2400"/>
              <a:t>N</a:t>
            </a:r>
            <a:r>
              <a:rPr lang="en" sz="2400"/>
              <a:t>  s.t. #acc</a:t>
            </a:r>
            <a:r>
              <a:rPr baseline="-25000" i="1" lang="en" sz="2400"/>
              <a:t>N</a:t>
            </a:r>
            <a:r>
              <a:rPr lang="en" sz="2400"/>
              <a:t>(𝑥) = 𝑓(𝑥)</a:t>
            </a:r>
            <a:endParaRPr sz="24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/>
              <a:t>B</a:t>
            </a:r>
            <a:r>
              <a:rPr lang="en" sz="2000"/>
              <a:t> = {⟨𝑥, 𝜙〉 : 	𝜙 is an accepting path of </a:t>
            </a:r>
            <a:r>
              <a:rPr i="1" lang="en" sz="2000"/>
              <a:t>N</a:t>
            </a:r>
            <a:r>
              <a:rPr lang="en" sz="2000"/>
              <a:t>(𝑥) ∧</a:t>
            </a:r>
            <a:endParaRPr sz="2000"/>
          </a:p>
          <a:p>
            <a:pPr indent="457200" lvl="0" marL="91440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∃𝜙' s.t 𝜙 &lt; 𝜙' ∧  𝜙' is acc. path of </a:t>
            </a:r>
            <a:r>
              <a:rPr i="1" lang="en" sz="2000"/>
              <a:t>N</a:t>
            </a:r>
            <a:r>
              <a:rPr lang="en" sz="2000"/>
              <a:t>(𝑥)}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80" name="Google Shape;680;p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81" name="Google Shape;681;p91"/>
          <p:cNvCxnSpPr/>
          <p:nvPr/>
        </p:nvCxnSpPr>
        <p:spPr>
          <a:xfrm>
            <a:off x="1746035" y="1749908"/>
            <a:ext cx="34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82" name="Google Shape;682;p91"/>
          <p:cNvGrpSpPr/>
          <p:nvPr/>
        </p:nvGrpSpPr>
        <p:grpSpPr>
          <a:xfrm>
            <a:off x="6478825" y="1752175"/>
            <a:ext cx="2505174" cy="2339650"/>
            <a:chOff x="6478825" y="1752175"/>
            <a:chExt cx="2505174" cy="2339650"/>
          </a:xfrm>
        </p:grpSpPr>
        <p:sp>
          <p:nvSpPr>
            <p:cNvPr id="683" name="Google Shape;683;p91"/>
            <p:cNvSpPr/>
            <p:nvPr/>
          </p:nvSpPr>
          <p:spPr>
            <a:xfrm>
              <a:off x="6478825" y="2657096"/>
              <a:ext cx="2220000" cy="699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1"/>
            <p:cNvSpPr/>
            <p:nvPr/>
          </p:nvSpPr>
          <p:spPr>
            <a:xfrm>
              <a:off x="7575370" y="1752175"/>
              <a:ext cx="351375" cy="904925"/>
            </a:xfrm>
            <a:custGeom>
              <a:rect b="b" l="l" r="r" t="t"/>
              <a:pathLst>
                <a:path extrusionOk="0" h="36197" w="14055">
                  <a:moveTo>
                    <a:pt x="14055" y="0"/>
                  </a:moveTo>
                  <a:cubicBezTo>
                    <a:pt x="12262" y="2436"/>
                    <a:pt x="3989" y="10664"/>
                    <a:pt x="3299" y="14617"/>
                  </a:cubicBezTo>
                  <a:cubicBezTo>
                    <a:pt x="2610" y="18570"/>
                    <a:pt x="10468" y="20121"/>
                    <a:pt x="9918" y="23718"/>
                  </a:cubicBezTo>
                  <a:cubicBezTo>
                    <a:pt x="9368" y="27315"/>
                    <a:pt x="1653" y="34117"/>
                    <a:pt x="0" y="36197"/>
                  </a:cubicBezTo>
                </a:path>
              </a:pathLst>
            </a:custGeom>
            <a:noFill/>
            <a:ln cap="flat" cmpd="sng" w="19050">
              <a:solidFill>
                <a:srgbClr val="351C7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85" name="Google Shape;685;p91"/>
            <p:cNvSpPr txBox="1"/>
            <p:nvPr/>
          </p:nvSpPr>
          <p:spPr>
            <a:xfrm>
              <a:off x="7161255" y="2956784"/>
              <a:ext cx="28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ϕ</a:t>
              </a:r>
              <a:endParaRPr i="1">
                <a:solidFill>
                  <a:srgbClr val="351C75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686" name="Google Shape;686;p91"/>
            <p:cNvSpPr txBox="1"/>
            <p:nvPr/>
          </p:nvSpPr>
          <p:spPr>
            <a:xfrm>
              <a:off x="6492499" y="3260525"/>
              <a:ext cx="2491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A        A</a:t>
              </a: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A                A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&lt;        =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&gt;               &gt;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⨯        ⨯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✓               ✓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687" name="Google Shape;687;p91"/>
            <p:cNvSpPr txBox="1"/>
            <p:nvPr/>
          </p:nvSpPr>
          <p:spPr>
            <a:xfrm>
              <a:off x="7534305" y="2164584"/>
              <a:ext cx="28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ϕ</a:t>
              </a:r>
              <a:endParaRPr i="1">
                <a:solidFill>
                  <a:srgbClr val="351C75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688" name="Google Shape;688;p91"/>
            <p:cNvSpPr/>
            <p:nvPr/>
          </p:nvSpPr>
          <p:spPr>
            <a:xfrm>
              <a:off x="6768425" y="2657125"/>
              <a:ext cx="806975" cy="693025"/>
            </a:xfrm>
            <a:custGeom>
              <a:rect b="b" l="l" r="r" t="t"/>
              <a:pathLst>
                <a:path extrusionOk="0" h="27721" w="32279">
                  <a:moveTo>
                    <a:pt x="32279" y="0"/>
                  </a:moveTo>
                  <a:cubicBezTo>
                    <a:pt x="29197" y="2460"/>
                    <a:pt x="17744" y="10966"/>
                    <a:pt x="13789" y="14759"/>
                  </a:cubicBezTo>
                  <a:cubicBezTo>
                    <a:pt x="9834" y="18552"/>
                    <a:pt x="10847" y="20597"/>
                    <a:pt x="8549" y="22757"/>
                  </a:cubicBezTo>
                  <a:cubicBezTo>
                    <a:pt x="6251" y="24917"/>
                    <a:pt x="1425" y="26894"/>
                    <a:pt x="0" y="27721"/>
                  </a:cubicBezTo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689" name="Google Shape;689;p91"/>
            <p:cNvSpPr/>
            <p:nvPr/>
          </p:nvSpPr>
          <p:spPr>
            <a:xfrm>
              <a:off x="7575375" y="2657125"/>
              <a:ext cx="202825" cy="720600"/>
            </a:xfrm>
            <a:custGeom>
              <a:rect b="b" l="l" r="r" t="t"/>
              <a:pathLst>
                <a:path extrusionOk="0" h="28824" w="8113">
                  <a:moveTo>
                    <a:pt x="0" y="0"/>
                  </a:moveTo>
                  <a:cubicBezTo>
                    <a:pt x="1331" y="2046"/>
                    <a:pt x="7162" y="9174"/>
                    <a:pt x="7987" y="12277"/>
                  </a:cubicBezTo>
                  <a:cubicBezTo>
                    <a:pt x="8813" y="15380"/>
                    <a:pt x="5321" y="15862"/>
                    <a:pt x="4953" y="18620"/>
                  </a:cubicBezTo>
                  <a:cubicBezTo>
                    <a:pt x="4585" y="21378"/>
                    <a:pt x="5643" y="27123"/>
                    <a:pt x="5781" y="28824"/>
                  </a:cubicBezTo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690" name="Google Shape;690;p91"/>
            <p:cNvSpPr/>
            <p:nvPr/>
          </p:nvSpPr>
          <p:spPr>
            <a:xfrm>
              <a:off x="7595800" y="2674475"/>
              <a:ext cx="861825" cy="689475"/>
            </a:xfrm>
            <a:custGeom>
              <a:rect b="b" l="l" r="r" t="t"/>
              <a:pathLst>
                <a:path extrusionOk="0" h="27579" w="34473">
                  <a:moveTo>
                    <a:pt x="0" y="0"/>
                  </a:moveTo>
                  <a:cubicBezTo>
                    <a:pt x="2620" y="2712"/>
                    <a:pt x="11032" y="13008"/>
                    <a:pt x="15720" y="16271"/>
                  </a:cubicBezTo>
                  <a:cubicBezTo>
                    <a:pt x="20408" y="19535"/>
                    <a:pt x="25005" y="17696"/>
                    <a:pt x="28130" y="19581"/>
                  </a:cubicBezTo>
                  <a:cubicBezTo>
                    <a:pt x="31256" y="21466"/>
                    <a:pt x="33416" y="26246"/>
                    <a:pt x="34473" y="27579"/>
                  </a:cubicBezTo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691" name="Google Shape;691;p91"/>
            <p:cNvSpPr/>
            <p:nvPr/>
          </p:nvSpPr>
          <p:spPr>
            <a:xfrm>
              <a:off x="7224000" y="2657113"/>
              <a:ext cx="351375" cy="699869"/>
            </a:xfrm>
            <a:custGeom>
              <a:rect b="b" l="l" r="r" t="t"/>
              <a:pathLst>
                <a:path extrusionOk="0" h="36197" w="14055">
                  <a:moveTo>
                    <a:pt x="14055" y="0"/>
                  </a:moveTo>
                  <a:cubicBezTo>
                    <a:pt x="12262" y="2436"/>
                    <a:pt x="3989" y="10664"/>
                    <a:pt x="3299" y="14617"/>
                  </a:cubicBezTo>
                  <a:cubicBezTo>
                    <a:pt x="2610" y="18570"/>
                    <a:pt x="10468" y="20121"/>
                    <a:pt x="9918" y="23718"/>
                  </a:cubicBezTo>
                  <a:cubicBezTo>
                    <a:pt x="9368" y="27315"/>
                    <a:pt x="1653" y="34117"/>
                    <a:pt x="0" y="36197"/>
                  </a:cubicBezTo>
                </a:path>
              </a:pathLst>
            </a:custGeom>
            <a:noFill/>
            <a:ln cap="flat" cmpd="sng" w="19050">
              <a:solidFill>
                <a:srgbClr val="351C75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UP = NP ⟹ Closed(#P, ⊖1)</a:t>
            </a:r>
            <a:endParaRPr sz="3800"/>
          </a:p>
        </p:txBody>
      </p:sp>
      <p:sp>
        <p:nvSpPr>
          <p:cNvPr id="697" name="Google Shape;697;p92"/>
          <p:cNvSpPr txBox="1"/>
          <p:nvPr>
            <p:ph idx="1" type="body"/>
          </p:nvPr>
        </p:nvSpPr>
        <p:spPr>
          <a:xfrm>
            <a:off x="685800" y="1485900"/>
            <a:ext cx="6919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𝑓 </a:t>
            </a:r>
            <a:r>
              <a:rPr lang="en" sz="2000"/>
              <a:t>∈</a:t>
            </a:r>
            <a:r>
              <a:rPr lang="en" sz="2400"/>
              <a:t> #P		∃ NPTM </a:t>
            </a:r>
            <a:r>
              <a:rPr i="1" lang="en" sz="2400"/>
              <a:t>N</a:t>
            </a:r>
            <a:r>
              <a:rPr lang="en" sz="2400"/>
              <a:t>  s.t. #acc</a:t>
            </a:r>
            <a:r>
              <a:rPr baseline="-25000" i="1" lang="en" sz="2400"/>
              <a:t>N</a:t>
            </a:r>
            <a:r>
              <a:rPr lang="en" sz="2400"/>
              <a:t>(𝑥) = 𝑓(𝑥)</a:t>
            </a:r>
            <a:endParaRPr sz="24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/>
              <a:t>B</a:t>
            </a:r>
            <a:r>
              <a:rPr lang="en" sz="2000"/>
              <a:t> = {⟨𝑥, 𝜙〉 : 	𝜙 is an accepting path of </a:t>
            </a:r>
            <a:r>
              <a:rPr i="1" lang="en" sz="2000"/>
              <a:t>N</a:t>
            </a:r>
            <a:r>
              <a:rPr lang="en" sz="2000"/>
              <a:t>(𝑥) ∧</a:t>
            </a:r>
            <a:endParaRPr sz="2000"/>
          </a:p>
          <a:p>
            <a:pPr indent="457200" lvl="0" marL="91440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∃𝜙' s.t 𝜙 &lt; 𝜙' ∧  𝜙' is acc. path of </a:t>
            </a:r>
            <a:r>
              <a:rPr i="1" lang="en" sz="2000"/>
              <a:t>N</a:t>
            </a:r>
            <a:r>
              <a:rPr lang="en" sz="2000"/>
              <a:t>(𝑥)}</a:t>
            </a:r>
            <a:endParaRPr sz="2000"/>
          </a:p>
          <a:p>
            <a:pPr indent="0" lvl="0" marL="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/>
              <a:t>B</a:t>
            </a:r>
            <a:r>
              <a:rPr lang="en" sz="2400"/>
              <a:t> </a:t>
            </a:r>
            <a:r>
              <a:rPr lang="en" sz="2000"/>
              <a:t>∈</a:t>
            </a:r>
            <a:r>
              <a:rPr lang="en" sz="2400"/>
              <a:t> NP			</a:t>
            </a:r>
            <a:r>
              <a:rPr i="1" lang="en" sz="2400"/>
              <a:t>B</a:t>
            </a:r>
            <a:r>
              <a:rPr lang="en" sz="2400"/>
              <a:t> </a:t>
            </a:r>
            <a:r>
              <a:rPr lang="en" sz="2000"/>
              <a:t>∈</a:t>
            </a:r>
            <a:r>
              <a:rPr lang="en" sz="2400"/>
              <a:t> UP</a:t>
            </a:r>
            <a:endParaRPr sz="2000"/>
          </a:p>
        </p:txBody>
      </p:sp>
      <p:sp>
        <p:nvSpPr>
          <p:cNvPr id="698" name="Google Shape;698;p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9" name="Google Shape;699;p92"/>
          <p:cNvCxnSpPr/>
          <p:nvPr/>
        </p:nvCxnSpPr>
        <p:spPr>
          <a:xfrm>
            <a:off x="1746035" y="1749908"/>
            <a:ext cx="34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0" name="Google Shape;700;p92"/>
          <p:cNvCxnSpPr/>
          <p:nvPr/>
        </p:nvCxnSpPr>
        <p:spPr>
          <a:xfrm>
            <a:off x="1746035" y="3731108"/>
            <a:ext cx="79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1" name="Google Shape;701;p92"/>
          <p:cNvSpPr txBox="1"/>
          <p:nvPr/>
        </p:nvSpPr>
        <p:spPr>
          <a:xfrm>
            <a:off x="1535550" y="3288600"/>
            <a:ext cx="26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by assumption that UP = NP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702" name="Google Shape;702;p92"/>
          <p:cNvGrpSpPr/>
          <p:nvPr/>
        </p:nvGrpSpPr>
        <p:grpSpPr>
          <a:xfrm>
            <a:off x="6478825" y="1752175"/>
            <a:ext cx="2443075" cy="2339650"/>
            <a:chOff x="6478825" y="1752175"/>
            <a:chExt cx="2443075" cy="2339650"/>
          </a:xfrm>
        </p:grpSpPr>
        <p:grpSp>
          <p:nvGrpSpPr>
            <p:cNvPr id="703" name="Google Shape;703;p92"/>
            <p:cNvGrpSpPr/>
            <p:nvPr/>
          </p:nvGrpSpPr>
          <p:grpSpPr>
            <a:xfrm>
              <a:off x="6478825" y="1752175"/>
              <a:ext cx="2220000" cy="1625550"/>
              <a:chOff x="6478825" y="1752175"/>
              <a:chExt cx="2220000" cy="1625550"/>
            </a:xfrm>
          </p:grpSpPr>
          <p:sp>
            <p:nvSpPr>
              <p:cNvPr id="704" name="Google Shape;704;p92"/>
              <p:cNvSpPr/>
              <p:nvPr/>
            </p:nvSpPr>
            <p:spPr>
              <a:xfrm>
                <a:off x="6478825" y="2657096"/>
                <a:ext cx="2220000" cy="699900"/>
              </a:xfrm>
              <a:prstGeom prst="triangle">
                <a:avLst>
                  <a:gd fmla="val 50000" name="adj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92"/>
              <p:cNvSpPr/>
              <p:nvPr/>
            </p:nvSpPr>
            <p:spPr>
              <a:xfrm>
                <a:off x="7575370" y="1752175"/>
                <a:ext cx="351375" cy="904925"/>
              </a:xfrm>
              <a:custGeom>
                <a:rect b="b" l="l" r="r" t="t"/>
                <a:pathLst>
                  <a:path extrusionOk="0" h="36197" w="14055">
                    <a:moveTo>
                      <a:pt x="14055" y="0"/>
                    </a:moveTo>
                    <a:cubicBezTo>
                      <a:pt x="12262" y="2436"/>
                      <a:pt x="3989" y="10664"/>
                      <a:pt x="3299" y="14617"/>
                    </a:cubicBezTo>
                    <a:cubicBezTo>
                      <a:pt x="2610" y="18570"/>
                      <a:pt x="10468" y="20121"/>
                      <a:pt x="9918" y="23718"/>
                    </a:cubicBezTo>
                    <a:cubicBezTo>
                      <a:pt x="9368" y="27315"/>
                      <a:pt x="1653" y="34117"/>
                      <a:pt x="0" y="36197"/>
                    </a:cubicBezTo>
                  </a:path>
                </a:pathLst>
              </a:custGeom>
              <a:noFill/>
              <a:ln cap="flat" cmpd="sng" w="19050">
                <a:solidFill>
                  <a:srgbClr val="351C7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06" name="Google Shape;706;p92"/>
              <p:cNvSpPr txBox="1"/>
              <p:nvPr/>
            </p:nvSpPr>
            <p:spPr>
              <a:xfrm>
                <a:off x="7161255" y="2956784"/>
                <a:ext cx="28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>
                    <a:solidFill>
                      <a:srgbClr val="351C75"/>
                    </a:solidFill>
                    <a:latin typeface="Cambria Math"/>
                    <a:ea typeface="Cambria Math"/>
                    <a:cs typeface="Cambria Math"/>
                    <a:sym typeface="Cambria Math"/>
                  </a:rPr>
                  <a:t>ϕ</a:t>
                </a:r>
                <a:endParaRPr i="1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endParaRPr>
              </a:p>
            </p:txBody>
          </p:sp>
          <p:sp>
            <p:nvSpPr>
              <p:cNvPr id="707" name="Google Shape;707;p92"/>
              <p:cNvSpPr txBox="1"/>
              <p:nvPr/>
            </p:nvSpPr>
            <p:spPr>
              <a:xfrm>
                <a:off x="7534305" y="2164584"/>
                <a:ext cx="28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>
                    <a:solidFill>
                      <a:srgbClr val="351C75"/>
                    </a:solidFill>
                    <a:latin typeface="Cambria Math"/>
                    <a:ea typeface="Cambria Math"/>
                    <a:cs typeface="Cambria Math"/>
                    <a:sym typeface="Cambria Math"/>
                  </a:rPr>
                  <a:t>ϕ</a:t>
                </a:r>
                <a:endParaRPr i="1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endParaRPr>
              </a:p>
            </p:txBody>
          </p:sp>
          <p:sp>
            <p:nvSpPr>
              <p:cNvPr id="708" name="Google Shape;708;p92"/>
              <p:cNvSpPr/>
              <p:nvPr/>
            </p:nvSpPr>
            <p:spPr>
              <a:xfrm>
                <a:off x="6768425" y="2657125"/>
                <a:ext cx="806975" cy="693025"/>
              </a:xfrm>
              <a:custGeom>
                <a:rect b="b" l="l" r="r" t="t"/>
                <a:pathLst>
                  <a:path extrusionOk="0" h="27721" w="32279">
                    <a:moveTo>
                      <a:pt x="32279" y="0"/>
                    </a:moveTo>
                    <a:cubicBezTo>
                      <a:pt x="29197" y="2460"/>
                      <a:pt x="17744" y="10966"/>
                      <a:pt x="13789" y="14759"/>
                    </a:cubicBezTo>
                    <a:cubicBezTo>
                      <a:pt x="9834" y="18552"/>
                      <a:pt x="10847" y="20597"/>
                      <a:pt x="8549" y="22757"/>
                    </a:cubicBezTo>
                    <a:cubicBezTo>
                      <a:pt x="6251" y="24917"/>
                      <a:pt x="1425" y="26894"/>
                      <a:pt x="0" y="27721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09" name="Google Shape;709;p92"/>
              <p:cNvSpPr/>
              <p:nvPr/>
            </p:nvSpPr>
            <p:spPr>
              <a:xfrm>
                <a:off x="7575375" y="2657125"/>
                <a:ext cx="202825" cy="720600"/>
              </a:xfrm>
              <a:custGeom>
                <a:rect b="b" l="l" r="r" t="t"/>
                <a:pathLst>
                  <a:path extrusionOk="0" h="28824" w="8113">
                    <a:moveTo>
                      <a:pt x="0" y="0"/>
                    </a:moveTo>
                    <a:cubicBezTo>
                      <a:pt x="1331" y="2046"/>
                      <a:pt x="7162" y="9174"/>
                      <a:pt x="7987" y="12277"/>
                    </a:cubicBezTo>
                    <a:cubicBezTo>
                      <a:pt x="8813" y="15380"/>
                      <a:pt x="5321" y="15862"/>
                      <a:pt x="4953" y="18620"/>
                    </a:cubicBezTo>
                    <a:cubicBezTo>
                      <a:pt x="4585" y="21378"/>
                      <a:pt x="5643" y="27123"/>
                      <a:pt x="5781" y="28824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10" name="Google Shape;710;p92"/>
              <p:cNvSpPr/>
              <p:nvPr/>
            </p:nvSpPr>
            <p:spPr>
              <a:xfrm>
                <a:off x="7595800" y="2674475"/>
                <a:ext cx="861825" cy="689475"/>
              </a:xfrm>
              <a:custGeom>
                <a:rect b="b" l="l" r="r" t="t"/>
                <a:pathLst>
                  <a:path extrusionOk="0" h="27579" w="34473">
                    <a:moveTo>
                      <a:pt x="0" y="0"/>
                    </a:moveTo>
                    <a:cubicBezTo>
                      <a:pt x="2620" y="2712"/>
                      <a:pt x="11032" y="13008"/>
                      <a:pt x="15720" y="16271"/>
                    </a:cubicBezTo>
                    <a:cubicBezTo>
                      <a:pt x="20408" y="19535"/>
                      <a:pt x="25005" y="17696"/>
                      <a:pt x="28130" y="19581"/>
                    </a:cubicBezTo>
                    <a:cubicBezTo>
                      <a:pt x="31256" y="21466"/>
                      <a:pt x="33416" y="26246"/>
                      <a:pt x="34473" y="27579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11" name="Google Shape;711;p92"/>
              <p:cNvSpPr/>
              <p:nvPr/>
            </p:nvSpPr>
            <p:spPr>
              <a:xfrm>
                <a:off x="7224000" y="2657113"/>
                <a:ext cx="351375" cy="699869"/>
              </a:xfrm>
              <a:custGeom>
                <a:rect b="b" l="l" r="r" t="t"/>
                <a:pathLst>
                  <a:path extrusionOk="0" h="36197" w="14055">
                    <a:moveTo>
                      <a:pt x="14055" y="0"/>
                    </a:moveTo>
                    <a:cubicBezTo>
                      <a:pt x="12262" y="2436"/>
                      <a:pt x="3989" y="10664"/>
                      <a:pt x="3299" y="14617"/>
                    </a:cubicBezTo>
                    <a:cubicBezTo>
                      <a:pt x="2610" y="18570"/>
                      <a:pt x="10468" y="20121"/>
                      <a:pt x="9918" y="23718"/>
                    </a:cubicBezTo>
                    <a:cubicBezTo>
                      <a:pt x="9368" y="27315"/>
                      <a:pt x="1653" y="34117"/>
                      <a:pt x="0" y="36197"/>
                    </a:cubicBezTo>
                  </a:path>
                </a:pathLst>
              </a:custGeom>
              <a:noFill/>
              <a:ln cap="flat" cmpd="sng" w="19050">
                <a:solidFill>
                  <a:srgbClr val="351C7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712" name="Google Shape;712;p92"/>
            <p:cNvSpPr txBox="1"/>
            <p:nvPr/>
          </p:nvSpPr>
          <p:spPr>
            <a:xfrm>
              <a:off x="6492500" y="3260525"/>
              <a:ext cx="2429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A        A</a:t>
              </a: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A                A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&lt;        =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&gt;               &gt;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⨯        ⨯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✓               ✓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UP = NP ⟹ Closed(#P, ⊖1)</a:t>
            </a:r>
            <a:endParaRPr sz="3800"/>
          </a:p>
        </p:txBody>
      </p:sp>
      <p:sp>
        <p:nvSpPr>
          <p:cNvPr id="718" name="Google Shape;718;p93"/>
          <p:cNvSpPr txBox="1"/>
          <p:nvPr>
            <p:ph idx="1" type="body"/>
          </p:nvPr>
        </p:nvSpPr>
        <p:spPr>
          <a:xfrm>
            <a:off x="685800" y="1485900"/>
            <a:ext cx="6919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𝑓 </a:t>
            </a:r>
            <a:r>
              <a:rPr lang="en" sz="2000"/>
              <a:t>∈</a:t>
            </a:r>
            <a:r>
              <a:rPr lang="en" sz="2400"/>
              <a:t> #P		∃ NPTM </a:t>
            </a:r>
            <a:r>
              <a:rPr i="1" lang="en" sz="2400"/>
              <a:t>N</a:t>
            </a:r>
            <a:r>
              <a:rPr lang="en" sz="2400"/>
              <a:t>  s.t. #acc</a:t>
            </a:r>
            <a:r>
              <a:rPr baseline="-25000" i="1" lang="en" sz="2400"/>
              <a:t>N</a:t>
            </a:r>
            <a:r>
              <a:rPr lang="en" sz="2400"/>
              <a:t>(𝑥) = 𝑓(𝑥)</a:t>
            </a:r>
            <a:endParaRPr sz="24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-1314450" lvl="0" marL="131445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000"/>
              <a:t>B</a:t>
            </a:r>
            <a:r>
              <a:rPr lang="en" sz="2000"/>
              <a:t> = {⟨𝑥, 𝜙〉 : 	𝜙 is an accepting path of </a:t>
            </a:r>
            <a:r>
              <a:rPr i="1" lang="en" sz="2000"/>
              <a:t>N</a:t>
            </a:r>
            <a:r>
              <a:rPr lang="en" sz="2000"/>
              <a:t>(𝑥) ∧</a:t>
            </a:r>
            <a:endParaRPr sz="2000"/>
          </a:p>
          <a:p>
            <a:pPr indent="457200" lvl="0" marL="91440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∃𝜙' s.t 𝜙 &lt; 𝜙' ∧  𝜙' is acc. path of </a:t>
            </a:r>
            <a:r>
              <a:rPr i="1" lang="en" sz="2000"/>
              <a:t>N</a:t>
            </a:r>
            <a:r>
              <a:rPr lang="en" sz="2000"/>
              <a:t>(𝑥)}</a:t>
            </a:r>
            <a:endParaRPr sz="2000"/>
          </a:p>
          <a:p>
            <a:pPr indent="0" lvl="0" marL="0" marR="113549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400"/>
              <a:t>B</a:t>
            </a:r>
            <a:r>
              <a:rPr lang="en" sz="2400"/>
              <a:t> </a:t>
            </a:r>
            <a:r>
              <a:rPr lang="en" sz="2000"/>
              <a:t>∈</a:t>
            </a:r>
            <a:r>
              <a:rPr lang="en" sz="2400"/>
              <a:t> NP			</a:t>
            </a:r>
            <a:r>
              <a:rPr i="1" lang="en" sz="2400"/>
              <a:t>B</a:t>
            </a:r>
            <a:r>
              <a:rPr lang="en" sz="2400"/>
              <a:t> </a:t>
            </a:r>
            <a:r>
              <a:rPr lang="en" sz="2000"/>
              <a:t>∈</a:t>
            </a:r>
            <a:r>
              <a:rPr lang="en" sz="2400"/>
              <a:t> UP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∃ NPTM </a:t>
            </a:r>
            <a:r>
              <a:rPr i="1" lang="en" sz="2400"/>
              <a:t>N'</a:t>
            </a:r>
            <a:r>
              <a:rPr lang="en" sz="2400"/>
              <a:t>  s.t. L(</a:t>
            </a:r>
            <a:r>
              <a:rPr i="1" lang="en" sz="2400"/>
              <a:t>N'</a:t>
            </a:r>
            <a:r>
              <a:rPr lang="en" sz="2400"/>
              <a:t>) = </a:t>
            </a:r>
            <a:r>
              <a:rPr i="1" lang="en" sz="2400"/>
              <a:t>B  </a:t>
            </a:r>
            <a:r>
              <a:rPr lang="en" sz="2400"/>
              <a:t> ∧   #acc</a:t>
            </a:r>
            <a:r>
              <a:rPr baseline="-25000" i="1" lang="en" sz="2400"/>
              <a:t>N'</a:t>
            </a:r>
            <a:r>
              <a:rPr lang="en" sz="2400"/>
              <a:t>(𝑥) ≤ 1</a:t>
            </a:r>
            <a:endParaRPr sz="2000"/>
          </a:p>
        </p:txBody>
      </p:sp>
      <p:sp>
        <p:nvSpPr>
          <p:cNvPr id="719" name="Google Shape;719;p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0" name="Google Shape;720;p93"/>
          <p:cNvCxnSpPr/>
          <p:nvPr/>
        </p:nvCxnSpPr>
        <p:spPr>
          <a:xfrm>
            <a:off x="1746035" y="1749908"/>
            <a:ext cx="34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1" name="Google Shape;721;p93"/>
          <p:cNvCxnSpPr/>
          <p:nvPr/>
        </p:nvCxnSpPr>
        <p:spPr>
          <a:xfrm>
            <a:off x="1746035" y="3731108"/>
            <a:ext cx="79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2" name="Google Shape;722;p93"/>
          <p:cNvCxnSpPr/>
          <p:nvPr/>
        </p:nvCxnSpPr>
        <p:spPr>
          <a:xfrm>
            <a:off x="2948585" y="3872833"/>
            <a:ext cx="0" cy="25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3" name="Google Shape;723;p93"/>
          <p:cNvSpPr txBox="1"/>
          <p:nvPr/>
        </p:nvSpPr>
        <p:spPr>
          <a:xfrm>
            <a:off x="1535550" y="3288600"/>
            <a:ext cx="26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by assumption that UP = NP</a:t>
            </a:r>
            <a:endParaRPr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724" name="Google Shape;724;p93"/>
          <p:cNvGrpSpPr/>
          <p:nvPr/>
        </p:nvGrpSpPr>
        <p:grpSpPr>
          <a:xfrm>
            <a:off x="6478825" y="1752175"/>
            <a:ext cx="2470675" cy="2339650"/>
            <a:chOff x="6478825" y="1752175"/>
            <a:chExt cx="2470675" cy="2339650"/>
          </a:xfrm>
        </p:grpSpPr>
        <p:grpSp>
          <p:nvGrpSpPr>
            <p:cNvPr id="725" name="Google Shape;725;p93"/>
            <p:cNvGrpSpPr/>
            <p:nvPr/>
          </p:nvGrpSpPr>
          <p:grpSpPr>
            <a:xfrm>
              <a:off x="6478825" y="1752175"/>
              <a:ext cx="2220000" cy="1625550"/>
              <a:chOff x="6478825" y="1752175"/>
              <a:chExt cx="2220000" cy="1625550"/>
            </a:xfrm>
          </p:grpSpPr>
          <p:sp>
            <p:nvSpPr>
              <p:cNvPr id="726" name="Google Shape;726;p93"/>
              <p:cNvSpPr/>
              <p:nvPr/>
            </p:nvSpPr>
            <p:spPr>
              <a:xfrm>
                <a:off x="6478825" y="2657096"/>
                <a:ext cx="2220000" cy="699900"/>
              </a:xfrm>
              <a:prstGeom prst="triangle">
                <a:avLst>
                  <a:gd fmla="val 50000" name="adj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93"/>
              <p:cNvSpPr/>
              <p:nvPr/>
            </p:nvSpPr>
            <p:spPr>
              <a:xfrm>
                <a:off x="7575370" y="1752175"/>
                <a:ext cx="351375" cy="904925"/>
              </a:xfrm>
              <a:custGeom>
                <a:rect b="b" l="l" r="r" t="t"/>
                <a:pathLst>
                  <a:path extrusionOk="0" h="36197" w="14055">
                    <a:moveTo>
                      <a:pt x="14055" y="0"/>
                    </a:moveTo>
                    <a:cubicBezTo>
                      <a:pt x="12262" y="2436"/>
                      <a:pt x="3989" y="10664"/>
                      <a:pt x="3299" y="14617"/>
                    </a:cubicBezTo>
                    <a:cubicBezTo>
                      <a:pt x="2610" y="18570"/>
                      <a:pt x="10468" y="20121"/>
                      <a:pt x="9918" y="23718"/>
                    </a:cubicBezTo>
                    <a:cubicBezTo>
                      <a:pt x="9368" y="27315"/>
                      <a:pt x="1653" y="34117"/>
                      <a:pt x="0" y="36197"/>
                    </a:cubicBezTo>
                  </a:path>
                </a:pathLst>
              </a:custGeom>
              <a:noFill/>
              <a:ln cap="flat" cmpd="sng" w="19050">
                <a:solidFill>
                  <a:srgbClr val="351C7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28" name="Google Shape;728;p93"/>
              <p:cNvSpPr txBox="1"/>
              <p:nvPr/>
            </p:nvSpPr>
            <p:spPr>
              <a:xfrm>
                <a:off x="7161255" y="2956784"/>
                <a:ext cx="28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>
                    <a:solidFill>
                      <a:srgbClr val="351C75"/>
                    </a:solidFill>
                    <a:latin typeface="Cambria Math"/>
                    <a:ea typeface="Cambria Math"/>
                    <a:cs typeface="Cambria Math"/>
                    <a:sym typeface="Cambria Math"/>
                  </a:rPr>
                  <a:t>ϕ</a:t>
                </a:r>
                <a:endParaRPr i="1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endParaRPr>
              </a:p>
            </p:txBody>
          </p:sp>
          <p:sp>
            <p:nvSpPr>
              <p:cNvPr id="729" name="Google Shape;729;p93"/>
              <p:cNvSpPr txBox="1"/>
              <p:nvPr/>
            </p:nvSpPr>
            <p:spPr>
              <a:xfrm>
                <a:off x="7534305" y="2164584"/>
                <a:ext cx="28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>
                    <a:solidFill>
                      <a:srgbClr val="351C75"/>
                    </a:solidFill>
                    <a:latin typeface="Cambria Math"/>
                    <a:ea typeface="Cambria Math"/>
                    <a:cs typeface="Cambria Math"/>
                    <a:sym typeface="Cambria Math"/>
                  </a:rPr>
                  <a:t>ϕ</a:t>
                </a:r>
                <a:endParaRPr i="1">
                  <a:solidFill>
                    <a:srgbClr val="351C75"/>
                  </a:solidFill>
                  <a:latin typeface="Cambria Math"/>
                  <a:ea typeface="Cambria Math"/>
                  <a:cs typeface="Cambria Math"/>
                  <a:sym typeface="Cambria Math"/>
                </a:endParaRPr>
              </a:p>
            </p:txBody>
          </p:sp>
          <p:sp>
            <p:nvSpPr>
              <p:cNvPr id="730" name="Google Shape;730;p93"/>
              <p:cNvSpPr/>
              <p:nvPr/>
            </p:nvSpPr>
            <p:spPr>
              <a:xfrm>
                <a:off x="6768425" y="2657125"/>
                <a:ext cx="806975" cy="693025"/>
              </a:xfrm>
              <a:custGeom>
                <a:rect b="b" l="l" r="r" t="t"/>
                <a:pathLst>
                  <a:path extrusionOk="0" h="27721" w="32279">
                    <a:moveTo>
                      <a:pt x="32279" y="0"/>
                    </a:moveTo>
                    <a:cubicBezTo>
                      <a:pt x="29197" y="2460"/>
                      <a:pt x="17744" y="10966"/>
                      <a:pt x="13789" y="14759"/>
                    </a:cubicBezTo>
                    <a:cubicBezTo>
                      <a:pt x="9834" y="18552"/>
                      <a:pt x="10847" y="20597"/>
                      <a:pt x="8549" y="22757"/>
                    </a:cubicBezTo>
                    <a:cubicBezTo>
                      <a:pt x="6251" y="24917"/>
                      <a:pt x="1425" y="26894"/>
                      <a:pt x="0" y="27721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31" name="Google Shape;731;p93"/>
              <p:cNvSpPr/>
              <p:nvPr/>
            </p:nvSpPr>
            <p:spPr>
              <a:xfrm>
                <a:off x="7575375" y="2657125"/>
                <a:ext cx="202825" cy="720600"/>
              </a:xfrm>
              <a:custGeom>
                <a:rect b="b" l="l" r="r" t="t"/>
                <a:pathLst>
                  <a:path extrusionOk="0" h="28824" w="8113">
                    <a:moveTo>
                      <a:pt x="0" y="0"/>
                    </a:moveTo>
                    <a:cubicBezTo>
                      <a:pt x="1331" y="2046"/>
                      <a:pt x="7162" y="9174"/>
                      <a:pt x="7987" y="12277"/>
                    </a:cubicBezTo>
                    <a:cubicBezTo>
                      <a:pt x="8813" y="15380"/>
                      <a:pt x="5321" y="15862"/>
                      <a:pt x="4953" y="18620"/>
                    </a:cubicBezTo>
                    <a:cubicBezTo>
                      <a:pt x="4585" y="21378"/>
                      <a:pt x="5643" y="27123"/>
                      <a:pt x="5781" y="28824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32" name="Google Shape;732;p93"/>
              <p:cNvSpPr/>
              <p:nvPr/>
            </p:nvSpPr>
            <p:spPr>
              <a:xfrm>
                <a:off x="7595800" y="2674475"/>
                <a:ext cx="861825" cy="689475"/>
              </a:xfrm>
              <a:custGeom>
                <a:rect b="b" l="l" r="r" t="t"/>
                <a:pathLst>
                  <a:path extrusionOk="0" h="27579" w="34473">
                    <a:moveTo>
                      <a:pt x="0" y="0"/>
                    </a:moveTo>
                    <a:cubicBezTo>
                      <a:pt x="2620" y="2712"/>
                      <a:pt x="11032" y="13008"/>
                      <a:pt x="15720" y="16271"/>
                    </a:cubicBezTo>
                    <a:cubicBezTo>
                      <a:pt x="20408" y="19535"/>
                      <a:pt x="25005" y="17696"/>
                      <a:pt x="28130" y="19581"/>
                    </a:cubicBezTo>
                    <a:cubicBezTo>
                      <a:pt x="31256" y="21466"/>
                      <a:pt x="33416" y="26246"/>
                      <a:pt x="34473" y="27579"/>
                    </a:cubicBezTo>
                  </a:path>
                </a:pathLst>
              </a:cu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sp>
          <p:sp>
            <p:nvSpPr>
              <p:cNvPr id="733" name="Google Shape;733;p93"/>
              <p:cNvSpPr/>
              <p:nvPr/>
            </p:nvSpPr>
            <p:spPr>
              <a:xfrm>
                <a:off x="7224000" y="2657113"/>
                <a:ext cx="351375" cy="699869"/>
              </a:xfrm>
              <a:custGeom>
                <a:rect b="b" l="l" r="r" t="t"/>
                <a:pathLst>
                  <a:path extrusionOk="0" h="36197" w="14055">
                    <a:moveTo>
                      <a:pt x="14055" y="0"/>
                    </a:moveTo>
                    <a:cubicBezTo>
                      <a:pt x="12262" y="2436"/>
                      <a:pt x="3989" y="10664"/>
                      <a:pt x="3299" y="14617"/>
                    </a:cubicBezTo>
                    <a:cubicBezTo>
                      <a:pt x="2610" y="18570"/>
                      <a:pt x="10468" y="20121"/>
                      <a:pt x="9918" y="23718"/>
                    </a:cubicBezTo>
                    <a:cubicBezTo>
                      <a:pt x="9368" y="27315"/>
                      <a:pt x="1653" y="34117"/>
                      <a:pt x="0" y="36197"/>
                    </a:cubicBezTo>
                  </a:path>
                </a:pathLst>
              </a:custGeom>
              <a:noFill/>
              <a:ln cap="flat" cmpd="sng" w="19050">
                <a:solidFill>
                  <a:srgbClr val="351C7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734" name="Google Shape;734;p93"/>
            <p:cNvSpPr txBox="1"/>
            <p:nvPr/>
          </p:nvSpPr>
          <p:spPr>
            <a:xfrm>
              <a:off x="6492500" y="3260525"/>
              <a:ext cx="245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A        A</a:t>
              </a: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A                A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&lt;        =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&gt;               &gt;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⨯        ⨯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✓               ✓</a:t>
              </a:r>
              <a:endParaRPr>
                <a:solidFill>
                  <a:srgbClr val="6AA84F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type="title"/>
          </p:nvPr>
        </p:nvSpPr>
        <p:spPr>
          <a:xfrm>
            <a:off x="398850" y="457200"/>
            <a:ext cx="834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Other #P Closures</a:t>
            </a:r>
            <a:endParaRPr sz="3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37" y="2091325"/>
            <a:ext cx="3642926" cy="21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875" y="2091325"/>
            <a:ext cx="4254899" cy="176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51650" y="1485900"/>
            <a:ext cx="4254900" cy="96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Example: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addition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7" name="Google Shape;157;p31"/>
          <p:cNvSpPr txBox="1"/>
          <p:nvPr>
            <p:ph idx="2" type="body"/>
          </p:nvPr>
        </p:nvSpPr>
        <p:spPr>
          <a:xfrm>
            <a:off x="4154050" y="1485900"/>
            <a:ext cx="5062500" cy="123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Example: #</a:t>
            </a:r>
            <a:r>
              <a:rPr b="1" lang="en" sz="2000">
                <a:latin typeface="Cambria Math"/>
                <a:ea typeface="Cambria Math"/>
                <a:cs typeface="Cambria Math"/>
                <a:sym typeface="Cambria Math"/>
              </a:rPr>
              <a:t>P</a:t>
            </a:r>
            <a:r>
              <a:rPr lang="en" sz="2000">
                <a:latin typeface="Cambria Math"/>
                <a:ea typeface="Cambria Math"/>
                <a:cs typeface="Cambria Math"/>
                <a:sym typeface="Cambria Math"/>
              </a:rPr>
              <a:t> is closed under </a:t>
            </a:r>
            <a:r>
              <a:rPr i="1" lang="en" sz="2000">
                <a:latin typeface="Cambria Math"/>
                <a:ea typeface="Cambria Math"/>
                <a:cs typeface="Cambria Math"/>
                <a:sym typeface="Cambria Math"/>
              </a:rPr>
              <a:t>multiplication</a:t>
            </a:r>
            <a:endParaRPr i="1" sz="20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158" name="Google Shape;158;p31"/>
          <p:cNvCxnSpPr/>
          <p:nvPr/>
        </p:nvCxnSpPr>
        <p:spPr>
          <a:xfrm>
            <a:off x="4239775" y="1578900"/>
            <a:ext cx="0" cy="29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UP = NP ⟹ Closed(#P, ⊖1)</a:t>
            </a:r>
            <a:endParaRPr/>
          </a:p>
        </p:txBody>
      </p:sp>
      <p:sp>
        <p:nvSpPr>
          <p:cNvPr id="740" name="Google Shape;740;p94"/>
          <p:cNvSpPr txBox="1"/>
          <p:nvPr>
            <p:ph idx="1" type="body"/>
          </p:nvPr>
        </p:nvSpPr>
        <p:spPr>
          <a:xfrm>
            <a:off x="685800" y="1485900"/>
            <a:ext cx="7772400" cy="6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L(</a:t>
            </a:r>
            <a:r>
              <a:rPr i="1" lang="en" sz="2400"/>
              <a:t>N'</a:t>
            </a:r>
            <a:r>
              <a:rPr lang="en" sz="2400"/>
              <a:t>) = </a:t>
            </a:r>
            <a:r>
              <a:rPr i="1" lang="en" sz="2400"/>
              <a:t>B</a:t>
            </a:r>
            <a:r>
              <a:rPr lang="en" sz="2400"/>
              <a:t>   ∧  #acc</a:t>
            </a:r>
            <a:r>
              <a:rPr baseline="-25000" i="1" lang="en" sz="2400"/>
              <a:t>N'</a:t>
            </a:r>
            <a:r>
              <a:rPr lang="en" sz="2400"/>
              <a:t>(𝑥) ≤ 1</a:t>
            </a:r>
            <a:endParaRPr/>
          </a:p>
        </p:txBody>
      </p:sp>
      <p:sp>
        <p:nvSpPr>
          <p:cNvPr id="741" name="Google Shape;741;p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UP = NP ⟹ Closed(#P, ⊖1)</a:t>
            </a:r>
            <a:endParaRPr/>
          </a:p>
        </p:txBody>
      </p:sp>
      <p:sp>
        <p:nvSpPr>
          <p:cNvPr id="747" name="Google Shape;747;p95"/>
          <p:cNvSpPr txBox="1"/>
          <p:nvPr>
            <p:ph idx="1" type="body"/>
          </p:nvPr>
        </p:nvSpPr>
        <p:spPr>
          <a:xfrm>
            <a:off x="685800" y="1485900"/>
            <a:ext cx="7772400" cy="6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L(</a:t>
            </a:r>
            <a:r>
              <a:rPr i="1" lang="en" sz="2400"/>
              <a:t>N'</a:t>
            </a:r>
            <a:r>
              <a:rPr lang="en" sz="2400"/>
              <a:t>) = </a:t>
            </a:r>
            <a:r>
              <a:rPr i="1" lang="en" sz="2400"/>
              <a:t>B</a:t>
            </a:r>
            <a:r>
              <a:rPr lang="en" sz="2400"/>
              <a:t>   ∧  #acc</a:t>
            </a:r>
            <a:r>
              <a:rPr baseline="-25000" i="1" lang="en" sz="2400"/>
              <a:t>N'</a:t>
            </a:r>
            <a:r>
              <a:rPr lang="en" sz="2400"/>
              <a:t>(𝑥) ≤ 1</a:t>
            </a:r>
            <a:endParaRPr/>
          </a:p>
        </p:txBody>
      </p:sp>
      <p:sp>
        <p:nvSpPr>
          <p:cNvPr id="748" name="Google Shape;748;p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9" name="Google Shape;749;p95"/>
          <p:cNvGrpSpPr/>
          <p:nvPr/>
        </p:nvGrpSpPr>
        <p:grpSpPr>
          <a:xfrm>
            <a:off x="770825" y="1570978"/>
            <a:ext cx="2220000" cy="1380964"/>
            <a:chOff x="562900" y="1804428"/>
            <a:chExt cx="2220000" cy="1380964"/>
          </a:xfrm>
        </p:grpSpPr>
        <p:sp>
          <p:nvSpPr>
            <p:cNvPr id="750" name="Google Shape;750;p95"/>
            <p:cNvSpPr/>
            <p:nvPr/>
          </p:nvSpPr>
          <p:spPr>
            <a:xfrm>
              <a:off x="562900" y="2181761"/>
              <a:ext cx="2220000" cy="699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Cambria Math"/>
                  <a:ea typeface="Cambria Math"/>
                  <a:cs typeface="Cambria Math"/>
                  <a:sym typeface="Cambria Math"/>
                </a:rPr>
                <a:t>N</a:t>
              </a:r>
              <a:endParaRPr i="1"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51" name="Google Shape;751;p95"/>
            <p:cNvSpPr txBox="1"/>
            <p:nvPr/>
          </p:nvSpPr>
          <p:spPr>
            <a:xfrm>
              <a:off x="576575" y="2785192"/>
              <a:ext cx="219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A        A          A            	A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52" name="Google Shape;752;p95"/>
            <p:cNvSpPr txBox="1"/>
            <p:nvPr/>
          </p:nvSpPr>
          <p:spPr>
            <a:xfrm>
              <a:off x="1447700" y="1804428"/>
              <a:ext cx="60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800">
                  <a:latin typeface="Cambria Math"/>
                  <a:ea typeface="Cambria Math"/>
                  <a:cs typeface="Cambria Math"/>
                  <a:sym typeface="Cambria Math"/>
                </a:rPr>
                <a:t>N''</a:t>
              </a:r>
              <a:endParaRPr i="1" sz="1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753" name="Google Shape;753;p95"/>
          <p:cNvSpPr/>
          <p:nvPr/>
        </p:nvSpPr>
        <p:spPr>
          <a:xfrm rot="-5400000">
            <a:off x="2971141" y="2735613"/>
            <a:ext cx="270346" cy="89178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4" name="Google Shape;754;p95"/>
          <p:cNvSpPr txBox="1"/>
          <p:nvPr>
            <p:ph idx="1" type="body"/>
          </p:nvPr>
        </p:nvSpPr>
        <p:spPr>
          <a:xfrm>
            <a:off x="3120725" y="2564800"/>
            <a:ext cx="22017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#acc</a:t>
            </a:r>
            <a:r>
              <a:rPr baseline="-25000" i="1" lang="en" sz="2000"/>
              <a:t>N</a:t>
            </a:r>
            <a:r>
              <a:rPr lang="en" sz="2000"/>
              <a:t>(𝑥) = 𝑓(𝑥)</a:t>
            </a:r>
            <a:endParaRPr sz="2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UP = NP ⟹ Closed(#P, ⊖1)</a:t>
            </a:r>
            <a:endParaRPr/>
          </a:p>
        </p:txBody>
      </p:sp>
      <p:sp>
        <p:nvSpPr>
          <p:cNvPr id="760" name="Google Shape;760;p96"/>
          <p:cNvSpPr txBox="1"/>
          <p:nvPr>
            <p:ph idx="1" type="body"/>
          </p:nvPr>
        </p:nvSpPr>
        <p:spPr>
          <a:xfrm>
            <a:off x="685800" y="1485900"/>
            <a:ext cx="7772400" cy="6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L(</a:t>
            </a:r>
            <a:r>
              <a:rPr i="1" lang="en" sz="2400"/>
              <a:t>N'</a:t>
            </a:r>
            <a:r>
              <a:rPr lang="en" sz="2400"/>
              <a:t>) = </a:t>
            </a:r>
            <a:r>
              <a:rPr i="1" lang="en" sz="2400"/>
              <a:t>B</a:t>
            </a:r>
            <a:r>
              <a:rPr lang="en" sz="2400"/>
              <a:t>   ∧  #acc</a:t>
            </a:r>
            <a:r>
              <a:rPr baseline="-25000" i="1" lang="en" sz="2400"/>
              <a:t>N'</a:t>
            </a:r>
            <a:r>
              <a:rPr lang="en" sz="2400"/>
              <a:t>(𝑥) ≤ 1</a:t>
            </a:r>
            <a:endParaRPr/>
          </a:p>
        </p:txBody>
      </p:sp>
      <p:sp>
        <p:nvSpPr>
          <p:cNvPr id="761" name="Google Shape;761;p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2" name="Google Shape;762;p96"/>
          <p:cNvGrpSpPr/>
          <p:nvPr/>
        </p:nvGrpSpPr>
        <p:grpSpPr>
          <a:xfrm>
            <a:off x="514925" y="1570978"/>
            <a:ext cx="2682000" cy="2295363"/>
            <a:chOff x="307000" y="1804428"/>
            <a:chExt cx="2682000" cy="2295363"/>
          </a:xfrm>
        </p:grpSpPr>
        <p:sp>
          <p:nvSpPr>
            <p:cNvPr id="763" name="Google Shape;763;p96"/>
            <p:cNvSpPr/>
            <p:nvPr/>
          </p:nvSpPr>
          <p:spPr>
            <a:xfrm>
              <a:off x="562900" y="2181761"/>
              <a:ext cx="2220000" cy="699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Cambria Math"/>
                  <a:ea typeface="Cambria Math"/>
                  <a:cs typeface="Cambria Math"/>
                  <a:sym typeface="Cambria Math"/>
                </a:rPr>
                <a:t>N</a:t>
              </a:r>
              <a:endParaRPr i="1"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4" name="Google Shape;764;p96"/>
            <p:cNvSpPr txBox="1"/>
            <p:nvPr/>
          </p:nvSpPr>
          <p:spPr>
            <a:xfrm>
              <a:off x="576575" y="2785192"/>
              <a:ext cx="219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A        A          A            	A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5" name="Google Shape;765;p96"/>
            <p:cNvSpPr/>
            <p:nvPr/>
          </p:nvSpPr>
          <p:spPr>
            <a:xfrm>
              <a:off x="307000" y="3068590"/>
              <a:ext cx="556200" cy="699900"/>
            </a:xfrm>
            <a:prstGeom prst="triangle">
              <a:avLst>
                <a:gd fmla="val 9615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6" name="Google Shape;766;p96"/>
            <p:cNvSpPr txBox="1"/>
            <p:nvPr/>
          </p:nvSpPr>
          <p:spPr>
            <a:xfrm>
              <a:off x="1447700" y="1804428"/>
              <a:ext cx="60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800">
                  <a:latin typeface="Cambria Math"/>
                  <a:ea typeface="Cambria Math"/>
                  <a:cs typeface="Cambria Math"/>
                  <a:sym typeface="Cambria Math"/>
                </a:rPr>
                <a:t>N''</a:t>
              </a:r>
              <a:endParaRPr i="1" sz="1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7" name="Google Shape;767;p96"/>
            <p:cNvSpPr/>
            <p:nvPr/>
          </p:nvSpPr>
          <p:spPr>
            <a:xfrm>
              <a:off x="973874" y="3068590"/>
              <a:ext cx="556200" cy="699900"/>
            </a:xfrm>
            <a:prstGeom prst="triangle">
              <a:avLst>
                <a:gd fmla="val 53209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8" name="Google Shape;768;p96"/>
            <p:cNvSpPr/>
            <p:nvPr/>
          </p:nvSpPr>
          <p:spPr>
            <a:xfrm>
              <a:off x="1647988" y="3068590"/>
              <a:ext cx="556200" cy="699900"/>
            </a:xfrm>
            <a:prstGeom prst="triangle">
              <a:avLst>
                <a:gd fmla="val 2125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69" name="Google Shape;769;p96"/>
            <p:cNvSpPr/>
            <p:nvPr/>
          </p:nvSpPr>
          <p:spPr>
            <a:xfrm>
              <a:off x="2432800" y="3068590"/>
              <a:ext cx="556200" cy="699900"/>
            </a:xfrm>
            <a:prstGeom prst="triangle">
              <a:avLst>
                <a:gd fmla="val 1874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70" name="Google Shape;770;p96"/>
            <p:cNvSpPr txBox="1"/>
            <p:nvPr/>
          </p:nvSpPr>
          <p:spPr>
            <a:xfrm>
              <a:off x="307000" y="3699591"/>
              <a:ext cx="268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</a:t>
              </a: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A               A              A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        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R</a:t>
              </a:r>
              <a:endParaRPr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771" name="Google Shape;771;p96"/>
          <p:cNvSpPr/>
          <p:nvPr/>
        </p:nvSpPr>
        <p:spPr>
          <a:xfrm rot="-5400000">
            <a:off x="2971141" y="2735613"/>
            <a:ext cx="270346" cy="89178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2" name="Google Shape;772;p96"/>
          <p:cNvSpPr txBox="1"/>
          <p:nvPr>
            <p:ph idx="1" type="body"/>
          </p:nvPr>
        </p:nvSpPr>
        <p:spPr>
          <a:xfrm>
            <a:off x="3120725" y="2564800"/>
            <a:ext cx="22017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#acc</a:t>
            </a:r>
            <a:r>
              <a:rPr baseline="-25000" i="1" lang="en" sz="2000"/>
              <a:t>N</a:t>
            </a:r>
            <a:r>
              <a:rPr lang="en" sz="2000"/>
              <a:t>(𝑥) = 𝑓(𝑥)</a:t>
            </a:r>
            <a:endParaRPr sz="2800"/>
          </a:p>
        </p:txBody>
      </p:sp>
      <p:sp>
        <p:nvSpPr>
          <p:cNvPr id="773" name="Google Shape;773;p96"/>
          <p:cNvSpPr/>
          <p:nvPr/>
        </p:nvSpPr>
        <p:spPr>
          <a:xfrm rot="-5400000">
            <a:off x="3126637" y="3570717"/>
            <a:ext cx="270346" cy="9537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4" name="Google Shape;774;p96"/>
          <p:cNvSpPr txBox="1"/>
          <p:nvPr>
            <p:ph idx="1" type="body"/>
          </p:nvPr>
        </p:nvSpPr>
        <p:spPr>
          <a:xfrm>
            <a:off x="3314175" y="3403000"/>
            <a:ext cx="43041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#acc</a:t>
            </a:r>
            <a:r>
              <a:rPr baseline="-25000" i="1" lang="en" sz="2000"/>
              <a:t>N'</a:t>
            </a:r>
            <a:r>
              <a:rPr lang="en" sz="2000"/>
              <a:t>(𝑥) = #acc</a:t>
            </a:r>
            <a:r>
              <a:rPr baseline="-25000" i="1" lang="en" sz="2000"/>
              <a:t>N</a:t>
            </a:r>
            <a:r>
              <a:rPr lang="en" sz="2000"/>
              <a:t>(𝑥)⊖1</a:t>
            </a:r>
            <a:endParaRPr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UP = NP ⟹ Closed(#P, ⊖1)</a:t>
            </a:r>
            <a:endParaRPr/>
          </a:p>
        </p:txBody>
      </p:sp>
      <p:sp>
        <p:nvSpPr>
          <p:cNvPr id="780" name="Google Shape;780;p97"/>
          <p:cNvSpPr txBox="1"/>
          <p:nvPr>
            <p:ph idx="1" type="body"/>
          </p:nvPr>
        </p:nvSpPr>
        <p:spPr>
          <a:xfrm>
            <a:off x="685800" y="1485900"/>
            <a:ext cx="7772400" cy="6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L(</a:t>
            </a:r>
            <a:r>
              <a:rPr i="1" lang="en" sz="2400"/>
              <a:t>N'</a:t>
            </a:r>
            <a:r>
              <a:rPr lang="en" sz="2400"/>
              <a:t>) = </a:t>
            </a:r>
            <a:r>
              <a:rPr i="1" lang="en" sz="2400"/>
              <a:t>B</a:t>
            </a:r>
            <a:r>
              <a:rPr lang="en" sz="2400"/>
              <a:t>   ∧  #acc</a:t>
            </a:r>
            <a:r>
              <a:rPr baseline="-25000" i="1" lang="en" sz="2400"/>
              <a:t>N'</a:t>
            </a:r>
            <a:r>
              <a:rPr lang="en" sz="2400"/>
              <a:t>(𝑥) ≤ 1</a:t>
            </a:r>
            <a:endParaRPr/>
          </a:p>
        </p:txBody>
      </p:sp>
      <p:sp>
        <p:nvSpPr>
          <p:cNvPr id="781" name="Google Shape;781;p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2" name="Google Shape;782;p97"/>
          <p:cNvGrpSpPr/>
          <p:nvPr/>
        </p:nvGrpSpPr>
        <p:grpSpPr>
          <a:xfrm>
            <a:off x="514925" y="1570978"/>
            <a:ext cx="2682000" cy="2295363"/>
            <a:chOff x="307000" y="1804428"/>
            <a:chExt cx="2682000" cy="2295363"/>
          </a:xfrm>
        </p:grpSpPr>
        <p:sp>
          <p:nvSpPr>
            <p:cNvPr id="783" name="Google Shape;783;p97"/>
            <p:cNvSpPr/>
            <p:nvPr/>
          </p:nvSpPr>
          <p:spPr>
            <a:xfrm>
              <a:off x="562900" y="2181761"/>
              <a:ext cx="2220000" cy="6999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Cambria Math"/>
                  <a:ea typeface="Cambria Math"/>
                  <a:cs typeface="Cambria Math"/>
                  <a:sym typeface="Cambria Math"/>
                </a:rPr>
                <a:t>N</a:t>
              </a:r>
              <a:endParaRPr i="1"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4" name="Google Shape;784;p97"/>
            <p:cNvSpPr txBox="1"/>
            <p:nvPr/>
          </p:nvSpPr>
          <p:spPr>
            <a:xfrm>
              <a:off x="576575" y="2785192"/>
              <a:ext cx="219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 Math"/>
                  <a:ea typeface="Cambria Math"/>
                  <a:cs typeface="Cambria Math"/>
                  <a:sym typeface="Cambria Math"/>
                </a:rPr>
                <a:t>   A        A          A            	A</a:t>
              </a:r>
              <a:endParaRPr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5" name="Google Shape;785;p97"/>
            <p:cNvSpPr/>
            <p:nvPr/>
          </p:nvSpPr>
          <p:spPr>
            <a:xfrm>
              <a:off x="307000" y="3068590"/>
              <a:ext cx="556200" cy="699900"/>
            </a:xfrm>
            <a:prstGeom prst="triangle">
              <a:avLst>
                <a:gd fmla="val 9615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6" name="Google Shape;786;p97"/>
            <p:cNvSpPr txBox="1"/>
            <p:nvPr/>
          </p:nvSpPr>
          <p:spPr>
            <a:xfrm>
              <a:off x="1447700" y="1804428"/>
              <a:ext cx="60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800">
                  <a:latin typeface="Cambria Math"/>
                  <a:ea typeface="Cambria Math"/>
                  <a:cs typeface="Cambria Math"/>
                  <a:sym typeface="Cambria Math"/>
                </a:rPr>
                <a:t>N''</a:t>
              </a:r>
              <a:endParaRPr i="1" sz="1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7" name="Google Shape;787;p97"/>
            <p:cNvSpPr/>
            <p:nvPr/>
          </p:nvSpPr>
          <p:spPr>
            <a:xfrm>
              <a:off x="973874" y="3068590"/>
              <a:ext cx="556200" cy="699900"/>
            </a:xfrm>
            <a:prstGeom prst="triangle">
              <a:avLst>
                <a:gd fmla="val 53209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8" name="Google Shape;788;p97"/>
            <p:cNvSpPr/>
            <p:nvPr/>
          </p:nvSpPr>
          <p:spPr>
            <a:xfrm>
              <a:off x="1647988" y="3068590"/>
              <a:ext cx="556200" cy="699900"/>
            </a:xfrm>
            <a:prstGeom prst="triangle">
              <a:avLst>
                <a:gd fmla="val 2125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89" name="Google Shape;789;p97"/>
            <p:cNvSpPr/>
            <p:nvPr/>
          </p:nvSpPr>
          <p:spPr>
            <a:xfrm>
              <a:off x="2432800" y="3068590"/>
              <a:ext cx="556200" cy="699900"/>
            </a:xfrm>
            <a:prstGeom prst="triangle">
              <a:avLst>
                <a:gd fmla="val 18748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latin typeface="Cambria Math"/>
                  <a:ea typeface="Cambria Math"/>
                  <a:cs typeface="Cambria Math"/>
                  <a:sym typeface="Cambria Math"/>
                </a:rPr>
                <a:t>N'</a:t>
              </a:r>
              <a:endParaRPr sz="8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790" name="Google Shape;790;p97"/>
            <p:cNvSpPr txBox="1"/>
            <p:nvPr/>
          </p:nvSpPr>
          <p:spPr>
            <a:xfrm>
              <a:off x="307000" y="3699591"/>
              <a:ext cx="268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A               A              A      </a:t>
              </a:r>
              <a:r>
                <a:rPr lang="en">
                  <a:solidFill>
                    <a:srgbClr val="00FF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     </a:t>
              </a:r>
              <a:r>
                <a:rPr lang="en">
                  <a:solidFill>
                    <a:srgbClr val="CC0000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   R</a:t>
              </a:r>
              <a:endParaRPr>
                <a:solidFill>
                  <a:srgbClr val="CC0000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791" name="Google Shape;791;p97"/>
          <p:cNvSpPr/>
          <p:nvPr/>
        </p:nvSpPr>
        <p:spPr>
          <a:xfrm rot="-5400000">
            <a:off x="2971141" y="2735613"/>
            <a:ext cx="270346" cy="89178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2" name="Google Shape;792;p97"/>
          <p:cNvSpPr txBox="1"/>
          <p:nvPr>
            <p:ph idx="1" type="body"/>
          </p:nvPr>
        </p:nvSpPr>
        <p:spPr>
          <a:xfrm>
            <a:off x="3120725" y="2564800"/>
            <a:ext cx="22017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#acc</a:t>
            </a:r>
            <a:r>
              <a:rPr baseline="-25000" i="1" lang="en" sz="2000"/>
              <a:t>N</a:t>
            </a:r>
            <a:r>
              <a:rPr lang="en" sz="2000"/>
              <a:t>(𝑥) = 𝑓(𝑥)</a:t>
            </a:r>
            <a:endParaRPr sz="2800"/>
          </a:p>
        </p:txBody>
      </p:sp>
      <p:sp>
        <p:nvSpPr>
          <p:cNvPr id="793" name="Google Shape;793;p97"/>
          <p:cNvSpPr/>
          <p:nvPr/>
        </p:nvSpPr>
        <p:spPr>
          <a:xfrm rot="-5400000">
            <a:off x="3126637" y="3570717"/>
            <a:ext cx="270346" cy="9537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4" name="Google Shape;794;p97"/>
          <p:cNvSpPr txBox="1"/>
          <p:nvPr>
            <p:ph idx="1" type="body"/>
          </p:nvPr>
        </p:nvSpPr>
        <p:spPr>
          <a:xfrm>
            <a:off x="3314175" y="3403000"/>
            <a:ext cx="43041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#acc</a:t>
            </a:r>
            <a:r>
              <a:rPr baseline="-25000" i="1" lang="en" sz="2000"/>
              <a:t>N'</a:t>
            </a:r>
            <a:r>
              <a:rPr lang="en" sz="2000"/>
              <a:t>(𝑥) = #acc</a:t>
            </a:r>
            <a:r>
              <a:rPr baseline="-25000" i="1" lang="en" sz="2000"/>
              <a:t>N</a:t>
            </a:r>
            <a:r>
              <a:rPr lang="en" sz="2000"/>
              <a:t>(𝑥)⊖1 = 𝑓(𝑥)⊖1</a:t>
            </a:r>
            <a:endParaRPr sz="2800"/>
          </a:p>
        </p:txBody>
      </p:sp>
      <p:sp>
        <p:nvSpPr>
          <p:cNvPr id="795" name="Google Shape;795;p97"/>
          <p:cNvSpPr txBox="1"/>
          <p:nvPr>
            <p:ph idx="1" type="body"/>
          </p:nvPr>
        </p:nvSpPr>
        <p:spPr>
          <a:xfrm>
            <a:off x="5777874" y="4162150"/>
            <a:ext cx="2293500" cy="4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/>
              <a:t>𝑓(𝑥)⊖1 </a:t>
            </a:r>
            <a:r>
              <a:rPr lang="en" sz="2300"/>
              <a:t>∈</a:t>
            </a:r>
            <a:r>
              <a:rPr lang="en" sz="2500"/>
              <a:t> #P</a:t>
            </a:r>
            <a:endParaRPr sz="3300"/>
          </a:p>
        </p:txBody>
      </p:sp>
      <p:sp>
        <p:nvSpPr>
          <p:cNvPr id="796" name="Google Shape;796;p97"/>
          <p:cNvSpPr/>
          <p:nvPr/>
        </p:nvSpPr>
        <p:spPr>
          <a:xfrm>
            <a:off x="5805454" y="4192010"/>
            <a:ext cx="1916700" cy="46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7" name="Google Shape;797;p97"/>
          <p:cNvCxnSpPr/>
          <p:nvPr/>
        </p:nvCxnSpPr>
        <p:spPr>
          <a:xfrm>
            <a:off x="6763800" y="3826600"/>
            <a:ext cx="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</a:t>
            </a:r>
            <a:r>
              <a:rPr lang="en" sz="3400">
                <a:solidFill>
                  <a:schemeClr val="dk1"/>
                </a:solidFill>
              </a:rPr>
              <a:t>#P closed under integer division by 2?</a:t>
            </a:r>
            <a:endParaRPr sz="3400"/>
          </a:p>
        </p:txBody>
      </p:sp>
      <p:sp>
        <p:nvSpPr>
          <p:cNvPr id="803" name="Google Shape;803;p98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SzPts val="1700"/>
              <a:buChar char="▪"/>
            </a:pPr>
            <a:r>
              <a:rPr lang="en" sz="2400"/>
              <a:t>Restricting subtraction to decrement was successful</a:t>
            </a:r>
            <a:endParaRPr sz="2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2400"/>
              <a:t>Restricting division to division by 2 might be similar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4" name="Google Shape;804;p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Is #P closed under integer division by 2?</a:t>
            </a:r>
            <a:endParaRPr sz="3400"/>
          </a:p>
        </p:txBody>
      </p:sp>
      <p:sp>
        <p:nvSpPr>
          <p:cNvPr id="810" name="Google Shape;810;p9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SzPts val="1700"/>
              <a:buChar char="▪"/>
            </a:pPr>
            <a:r>
              <a:rPr lang="en" sz="2400"/>
              <a:t>Restricting subtraction to decrement was successful</a:t>
            </a:r>
            <a:endParaRPr sz="24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2400"/>
              <a:t>Restricting division to division by 2 might be similar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/>
              <a:t>Theorem 5.12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If #P is closed under integer division by two, then ⊕P = SPP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(and thus PH ⊆ PP)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Note: SPP ⊆ ⊕P holds unconditionally, we need only show that ⊕P ⊆ SPP.</a:t>
            </a:r>
            <a:endParaRPr sz="1800"/>
          </a:p>
        </p:txBody>
      </p:sp>
      <p:sp>
        <p:nvSpPr>
          <p:cNvPr id="811" name="Google Shape;811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0"/>
          <p:cNvSpPr txBox="1"/>
          <p:nvPr/>
        </p:nvSpPr>
        <p:spPr>
          <a:xfrm>
            <a:off x="2233900" y="1296575"/>
            <a:ext cx="644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17" name="Google Shape;817;p10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18" name="Google Shape;818;p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9" name="Google Shape;819;p100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⊕P      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NPTM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20" name="Google Shape;820;p100"/>
          <p:cNvCxnSpPr/>
          <p:nvPr/>
        </p:nvCxnSpPr>
        <p:spPr>
          <a:xfrm>
            <a:off x="3736975" y="1640950"/>
            <a:ext cx="96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1" name="Google Shape;821;p100"/>
          <p:cNvCxnSpPr/>
          <p:nvPr/>
        </p:nvCxnSpPr>
        <p:spPr>
          <a:xfrm>
            <a:off x="16347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1"/>
          <p:cNvSpPr txBox="1"/>
          <p:nvPr/>
        </p:nvSpPr>
        <p:spPr>
          <a:xfrm>
            <a:off x="2233900" y="1296575"/>
            <a:ext cx="6444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27" name="Google Shape;827;p10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28" name="Google Shape;828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9" name="Google Shape;829;p101"/>
          <p:cNvSpPr txBox="1"/>
          <p:nvPr/>
        </p:nvSpPr>
        <p:spPr>
          <a:xfrm>
            <a:off x="2311800" y="1824175"/>
            <a:ext cx="397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integer division by 2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30" name="Google Shape;830;p101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⊕P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31" name="Google Shape;831;p101"/>
          <p:cNvCxnSpPr/>
          <p:nvPr/>
        </p:nvCxnSpPr>
        <p:spPr>
          <a:xfrm>
            <a:off x="3736975" y="1640950"/>
            <a:ext cx="96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2" name="Google Shape;832;p101"/>
          <p:cNvCxnSpPr/>
          <p:nvPr/>
        </p:nvCxnSpPr>
        <p:spPr>
          <a:xfrm>
            <a:off x="16347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3" name="Google Shape;833;p101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2"/>
          <p:cNvSpPr txBox="1"/>
          <p:nvPr/>
        </p:nvSpPr>
        <p:spPr>
          <a:xfrm>
            <a:off x="2233900" y="1296575"/>
            <a:ext cx="64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39" name="Google Shape;839;p10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40" name="Google Shape;840;p1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1" name="Google Shape;841;p102"/>
          <p:cNvSpPr txBox="1"/>
          <p:nvPr/>
        </p:nvSpPr>
        <p:spPr>
          <a:xfrm>
            <a:off x="2311800" y="1824175"/>
            <a:ext cx="397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integer division by 2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42" name="Google Shape;842;p102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43" name="Google Shape;843;p102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⊕P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44" name="Google Shape;844;p102"/>
          <p:cNvCxnSpPr/>
          <p:nvPr/>
        </p:nvCxnSpPr>
        <p:spPr>
          <a:xfrm>
            <a:off x="3736975" y="1640950"/>
            <a:ext cx="96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5" name="Google Shape;845;p102"/>
          <p:cNvCxnSpPr/>
          <p:nvPr/>
        </p:nvCxnSpPr>
        <p:spPr>
          <a:xfrm>
            <a:off x="16347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6" name="Google Shape;846;p102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p102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3"/>
          <p:cNvSpPr txBox="1"/>
          <p:nvPr/>
        </p:nvSpPr>
        <p:spPr>
          <a:xfrm>
            <a:off x="2233900" y="1296575"/>
            <a:ext cx="64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+ 2(𝑓(𝑥)⊘2)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53" name="Google Shape;853;p10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54" name="Google Shape;854;p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5" name="Google Shape;855;p103"/>
          <p:cNvSpPr txBox="1"/>
          <p:nvPr/>
        </p:nvSpPr>
        <p:spPr>
          <a:xfrm>
            <a:off x="2311800" y="1824175"/>
            <a:ext cx="397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integer division by 2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56" name="Google Shape;856;p103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57" name="Google Shape;857;p103"/>
          <p:cNvSpPr txBox="1"/>
          <p:nvPr/>
        </p:nvSpPr>
        <p:spPr>
          <a:xfrm>
            <a:off x="3696523" y="3362775"/>
            <a:ext cx="258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  <a:latin typeface="Cambria Math"/>
                <a:ea typeface="Cambria Math"/>
                <a:cs typeface="Cambria Math"/>
                <a:sym typeface="Cambria Math"/>
              </a:rPr>
              <a:t>#P is closed under addition</a:t>
            </a:r>
            <a:endParaRPr sz="1600">
              <a:solidFill>
                <a:srgbClr val="1155CC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58" name="Google Shape;858;p103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⊕P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59" name="Google Shape;859;p103"/>
          <p:cNvCxnSpPr/>
          <p:nvPr/>
        </p:nvCxnSpPr>
        <p:spPr>
          <a:xfrm>
            <a:off x="3736975" y="1640950"/>
            <a:ext cx="96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103"/>
          <p:cNvCxnSpPr/>
          <p:nvPr/>
        </p:nvCxnSpPr>
        <p:spPr>
          <a:xfrm>
            <a:off x="16347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1" name="Google Shape;861;p103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2" name="Google Shape;862;p103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3" name="Google Shape;863;p103"/>
          <p:cNvCxnSpPr/>
          <p:nvPr/>
        </p:nvCxnSpPr>
        <p:spPr>
          <a:xfrm>
            <a:off x="6743075" y="3489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474750" y="457200"/>
            <a:ext cx="8194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Preliminary Definitions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300"/>
              <a:t>P</a:t>
            </a:r>
            <a:r>
              <a:rPr lang="en" sz="2300"/>
              <a:t>redicate (does 𝑁 accept 𝑥 on 𝓎)</a:t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Polynomial length of path</a:t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300"/>
              <a:t>Certificates (paths in 𝑁)</a:t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{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𝓎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｜|𝓎| ≤ </a:t>
            </a:r>
            <a:r>
              <a:rPr i="1" lang="en" sz="27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(|𝑥|) ˄ </a:t>
            </a:r>
            <a:r>
              <a:rPr i="1" lang="en" sz="27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(𝑥, 𝓎)}</a:t>
            </a:r>
            <a:endParaRPr sz="27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4959650" y="1720225"/>
            <a:ext cx="995783" cy="1331325"/>
          </a:xfrm>
          <a:custGeom>
            <a:rect b="b" l="l" r="r" t="t"/>
            <a:pathLst>
              <a:path extrusionOk="0" h="53253" w="90055">
                <a:moveTo>
                  <a:pt x="0" y="0"/>
                </a:moveTo>
                <a:cubicBezTo>
                  <a:pt x="21354" y="0"/>
                  <a:pt x="45237" y="3114"/>
                  <a:pt x="61913" y="16452"/>
                </a:cubicBezTo>
                <a:cubicBezTo>
                  <a:pt x="73973" y="26098"/>
                  <a:pt x="83149" y="39441"/>
                  <a:pt x="90055" y="53253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68" name="Google Shape;168;p32"/>
          <p:cNvSpPr/>
          <p:nvPr/>
        </p:nvSpPr>
        <p:spPr>
          <a:xfrm>
            <a:off x="4072100" y="2104475"/>
            <a:ext cx="952506" cy="1001200"/>
          </a:xfrm>
          <a:custGeom>
            <a:rect b="b" l="l" r="r" t="t"/>
            <a:pathLst>
              <a:path extrusionOk="0" h="40048" w="40502">
                <a:moveTo>
                  <a:pt x="0" y="0"/>
                </a:moveTo>
                <a:cubicBezTo>
                  <a:pt x="14449" y="0"/>
                  <a:pt x="33127" y="4302"/>
                  <a:pt x="39832" y="17101"/>
                </a:cubicBezTo>
                <a:cubicBezTo>
                  <a:pt x="43786" y="24648"/>
                  <a:pt x="28575" y="31528"/>
                  <a:pt x="28575" y="40048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69" name="Google Shape;169;p32"/>
          <p:cNvSpPr/>
          <p:nvPr/>
        </p:nvSpPr>
        <p:spPr>
          <a:xfrm>
            <a:off x="1701675" y="2726825"/>
            <a:ext cx="1201450" cy="393604"/>
          </a:xfrm>
          <a:custGeom>
            <a:rect b="b" l="l" r="r" t="t"/>
            <a:pathLst>
              <a:path extrusionOk="0" h="12123" w="48058">
                <a:moveTo>
                  <a:pt x="0" y="0"/>
                </a:moveTo>
                <a:cubicBezTo>
                  <a:pt x="1250" y="8766"/>
                  <a:pt x="16496" y="8638"/>
                  <a:pt x="25328" y="8009"/>
                </a:cubicBezTo>
                <a:cubicBezTo>
                  <a:pt x="33008" y="7462"/>
                  <a:pt x="48058" y="4423"/>
                  <a:pt x="48058" y="12123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04"/>
          <p:cNvSpPr txBox="1"/>
          <p:nvPr/>
        </p:nvSpPr>
        <p:spPr>
          <a:xfrm>
            <a:off x="2233900" y="1296575"/>
            <a:ext cx="64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+ 2(𝑓(𝑥)⊘2)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69" name="Google Shape;869;p10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70" name="Google Shape;870;p104"/>
          <p:cNvSpPr txBox="1"/>
          <p:nvPr/>
        </p:nvSpPr>
        <p:spPr>
          <a:xfrm>
            <a:off x="521550" y="1786125"/>
            <a:ext cx="8276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∉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→ 𝑓(𝑥) even → 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+ 2(   𝑓(𝑥)   )∕2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endParaRPr baseline="30000" sz="2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 </a:t>
            </a:r>
            <a:r>
              <a:rPr lang="en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i="1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→ 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odd   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→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+ 2(𝑓(𝑥)−1)∕2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2</a:t>
            </a:r>
            <a:r>
              <a:rPr baseline="30000"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2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− 1</a:t>
            </a:r>
            <a:endParaRPr sz="2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71" name="Google Shape;871;p104"/>
          <p:cNvSpPr/>
          <p:nvPr/>
        </p:nvSpPr>
        <p:spPr>
          <a:xfrm flipH="1">
            <a:off x="3109526" y="2737225"/>
            <a:ext cx="144800" cy="1158325"/>
          </a:xfrm>
          <a:custGeom>
            <a:rect b="b" l="l" r="r" t="t"/>
            <a:pathLst>
              <a:path extrusionOk="0" h="46333" w="28406">
                <a:moveTo>
                  <a:pt x="0" y="0"/>
                </a:moveTo>
                <a:cubicBezTo>
                  <a:pt x="598" y="2482"/>
                  <a:pt x="-414" y="10710"/>
                  <a:pt x="3585" y="14893"/>
                </a:cubicBezTo>
                <a:cubicBezTo>
                  <a:pt x="7584" y="19076"/>
                  <a:pt x="19857" y="19857"/>
                  <a:pt x="23994" y="25097"/>
                </a:cubicBezTo>
                <a:cubicBezTo>
                  <a:pt x="28131" y="30337"/>
                  <a:pt x="27671" y="42794"/>
                  <a:pt x="28406" y="46333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triangle"/>
            <a:tailEnd len="med" w="med" type="none"/>
          </a:ln>
        </p:spPr>
      </p:sp>
      <p:sp>
        <p:nvSpPr>
          <p:cNvPr id="872" name="Google Shape;872;p104"/>
          <p:cNvSpPr/>
          <p:nvPr/>
        </p:nvSpPr>
        <p:spPr>
          <a:xfrm>
            <a:off x="6977526" y="2737225"/>
            <a:ext cx="710150" cy="1158325"/>
          </a:xfrm>
          <a:custGeom>
            <a:rect b="b" l="l" r="r" t="t"/>
            <a:pathLst>
              <a:path extrusionOk="0" h="46333" w="28406">
                <a:moveTo>
                  <a:pt x="0" y="0"/>
                </a:moveTo>
                <a:cubicBezTo>
                  <a:pt x="598" y="2482"/>
                  <a:pt x="-414" y="10710"/>
                  <a:pt x="3585" y="14893"/>
                </a:cubicBezTo>
                <a:cubicBezTo>
                  <a:pt x="7584" y="19076"/>
                  <a:pt x="19857" y="19857"/>
                  <a:pt x="23994" y="25097"/>
                </a:cubicBezTo>
                <a:cubicBezTo>
                  <a:pt x="28131" y="30337"/>
                  <a:pt x="27671" y="42794"/>
                  <a:pt x="28406" y="46333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ash"/>
            <a:round/>
            <a:headEnd len="med" w="med" type="triangle"/>
            <a:tailEnd len="med" w="med" type="none"/>
          </a:ln>
        </p:spPr>
      </p:sp>
      <p:sp>
        <p:nvSpPr>
          <p:cNvPr id="873" name="Google Shape;873;p1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5"/>
          <p:cNvSpPr txBox="1"/>
          <p:nvPr/>
        </p:nvSpPr>
        <p:spPr>
          <a:xfrm>
            <a:off x="2233900" y="1296575"/>
            <a:ext cx="6444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#acc</a:t>
            </a:r>
            <a:r>
              <a:rPr baseline="-25000"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𝑔(𝑥) =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𝑝(|𝑥|)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− 𝑓(𝑥) + 2(𝑓(𝑥)⊘2)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#P</a:t>
            </a:r>
            <a:endParaRPr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79" name="Google Shape;879;p10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⊘2) ⟹ ⊕P = SPP</a:t>
            </a:r>
            <a:endParaRPr/>
          </a:p>
        </p:txBody>
      </p:sp>
      <p:sp>
        <p:nvSpPr>
          <p:cNvPr id="880" name="Google Shape;880;p1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1" name="Google Shape;881;p105"/>
          <p:cNvSpPr txBox="1"/>
          <p:nvPr/>
        </p:nvSpPr>
        <p:spPr>
          <a:xfrm>
            <a:off x="2311800" y="1824175"/>
            <a:ext cx="397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closure under integer division by 2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82" name="Google Shape;882;p105"/>
          <p:cNvSpPr txBox="1"/>
          <p:nvPr/>
        </p:nvSpPr>
        <p:spPr>
          <a:xfrm>
            <a:off x="2551065" y="2576059"/>
            <a:ext cx="3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reverse acceptance behavior of all paths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83" name="Google Shape;883;p105"/>
          <p:cNvSpPr txBox="1"/>
          <p:nvPr/>
        </p:nvSpPr>
        <p:spPr>
          <a:xfrm>
            <a:off x="3696523" y="3362775"/>
            <a:ext cx="258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mbria Math"/>
                <a:ea typeface="Cambria Math"/>
                <a:cs typeface="Cambria Math"/>
                <a:sym typeface="Cambria Math"/>
              </a:rPr>
              <a:t>#P is closed under addition</a:t>
            </a:r>
            <a:endParaRPr sz="1600">
              <a:solidFill>
                <a:srgbClr val="666666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84" name="Google Shape;884;p105"/>
          <p:cNvSpPr txBox="1"/>
          <p:nvPr/>
        </p:nvSpPr>
        <p:spPr>
          <a:xfrm>
            <a:off x="220625" y="1296575"/>
            <a:ext cx="397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⊕P      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85" name="Google Shape;885;p105"/>
          <p:cNvCxnSpPr/>
          <p:nvPr/>
        </p:nvCxnSpPr>
        <p:spPr>
          <a:xfrm>
            <a:off x="3736975" y="1640950"/>
            <a:ext cx="96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6" name="Google Shape;886;p105"/>
          <p:cNvCxnSpPr/>
          <p:nvPr/>
        </p:nvCxnSpPr>
        <p:spPr>
          <a:xfrm>
            <a:off x="1634775" y="1627175"/>
            <a:ext cx="44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7" name="Google Shape;887;p105"/>
          <p:cNvCxnSpPr/>
          <p:nvPr/>
        </p:nvCxnSpPr>
        <p:spPr>
          <a:xfrm>
            <a:off x="6743075" y="18891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8" name="Google Shape;888;p105"/>
          <p:cNvCxnSpPr/>
          <p:nvPr/>
        </p:nvCxnSpPr>
        <p:spPr>
          <a:xfrm>
            <a:off x="6743075" y="2727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9" name="Google Shape;889;p105"/>
          <p:cNvCxnSpPr/>
          <p:nvPr/>
        </p:nvCxnSpPr>
        <p:spPr>
          <a:xfrm>
            <a:off x="6743075" y="3489375"/>
            <a:ext cx="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0" name="Google Shape;890;p105"/>
          <p:cNvSpPr txBox="1"/>
          <p:nvPr/>
        </p:nvSpPr>
        <p:spPr>
          <a:xfrm>
            <a:off x="220625" y="3063050"/>
            <a:ext cx="1809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NPTM </a:t>
            </a:r>
            <a:r>
              <a:rPr i="1"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N'</a:t>
            </a:r>
            <a:endParaRPr i="1" sz="32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latin typeface="Cambria Math"/>
                <a:ea typeface="Cambria Math"/>
                <a:cs typeface="Cambria Math"/>
                <a:sym typeface="Cambria Math"/>
              </a:rPr>
              <a:t>L </a:t>
            </a:r>
            <a:r>
              <a:rPr lang="en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" sz="3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SPP</a:t>
            </a:r>
            <a:endParaRPr i="1" sz="3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cxnSp>
        <p:nvCxnSpPr>
          <p:cNvPr id="891" name="Google Shape;891;p105"/>
          <p:cNvCxnSpPr/>
          <p:nvPr/>
        </p:nvCxnSpPr>
        <p:spPr>
          <a:xfrm>
            <a:off x="1027325" y="3626650"/>
            <a:ext cx="0" cy="24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2" name="Google Shape;892;p105"/>
          <p:cNvCxnSpPr/>
          <p:nvPr/>
        </p:nvCxnSpPr>
        <p:spPr>
          <a:xfrm rot="10800000">
            <a:off x="1909825" y="3447300"/>
            <a:ext cx="1206600" cy="524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3" name="Google Shape;893;p105"/>
          <p:cNvSpPr/>
          <p:nvPr/>
        </p:nvSpPr>
        <p:spPr>
          <a:xfrm>
            <a:off x="289575" y="3916950"/>
            <a:ext cx="1351500" cy="46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0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Other operators?</a:t>
            </a:r>
            <a:endParaRPr/>
          </a:p>
        </p:txBody>
      </p:sp>
      <p:sp>
        <p:nvSpPr>
          <p:cNvPr id="899" name="Google Shape;899;p10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We know </a:t>
            </a:r>
            <a:r>
              <a:rPr lang="en" sz="2600"/>
              <a:t>UP = NP ⟹ Closed(#P, ⊖1), is there any operator that can reverse the direction?</a:t>
            </a:r>
            <a:endParaRPr sz="2600"/>
          </a:p>
        </p:txBody>
      </p:sp>
      <p:sp>
        <p:nvSpPr>
          <p:cNvPr id="900" name="Google Shape;900;p1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0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???) ⟹ UP = NP</a:t>
            </a:r>
            <a:endParaRPr/>
          </a:p>
        </p:txBody>
      </p:sp>
      <p:sp>
        <p:nvSpPr>
          <p:cNvPr id="906" name="Google Shape;906;p107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UP is like NP with </a:t>
            </a:r>
            <a:r>
              <a:rPr i="1" lang="en" sz="2600"/>
              <a:t>at most</a:t>
            </a:r>
            <a:r>
              <a:rPr lang="en" sz="2600"/>
              <a:t>  1 accepting path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For NPTM </a:t>
            </a:r>
            <a:r>
              <a:rPr i="1" lang="en" sz="2600"/>
              <a:t>N</a:t>
            </a:r>
            <a:r>
              <a:rPr lang="en" sz="2600"/>
              <a:t> where 𝑓(𝑥) = #acc</a:t>
            </a:r>
            <a:r>
              <a:rPr baseline="-25000" i="1" lang="en" sz="2600"/>
              <a:t>N</a:t>
            </a:r>
            <a:r>
              <a:rPr lang="en" sz="2600"/>
              <a:t>(𝑥), what function could we use to coerce this into a UP machine?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907" name="Google Shape;907;p10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</a:t>
            </a:r>
            <a:r>
              <a:rPr lang="en" sz="3800">
                <a:solidFill>
                  <a:schemeClr val="dk1"/>
                </a:solidFill>
              </a:rPr>
              <a:t>#P, min) ⟹ UP = NP</a:t>
            </a:r>
            <a:endParaRPr/>
          </a:p>
        </p:txBody>
      </p:sp>
      <p:sp>
        <p:nvSpPr>
          <p:cNvPr id="913" name="Google Shape;913;p108"/>
          <p:cNvSpPr txBox="1"/>
          <p:nvPr>
            <p:ph idx="1" type="body"/>
          </p:nvPr>
        </p:nvSpPr>
        <p:spPr>
          <a:xfrm>
            <a:off x="685800" y="1485900"/>
            <a:ext cx="7772400" cy="27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UP is like NP with </a:t>
            </a:r>
            <a:r>
              <a:rPr i="1" lang="en" sz="2600"/>
              <a:t>at most</a:t>
            </a:r>
            <a:r>
              <a:rPr lang="en" sz="2600"/>
              <a:t>  1 accepting path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For NPTM </a:t>
            </a:r>
            <a:r>
              <a:rPr i="1" lang="en" sz="2600"/>
              <a:t>N</a:t>
            </a:r>
            <a:r>
              <a:rPr lang="en" sz="2600"/>
              <a:t> where 𝑓(𝑥) = #acc</a:t>
            </a:r>
            <a:r>
              <a:rPr baseline="-25000" i="1" lang="en" sz="2600"/>
              <a:t>N</a:t>
            </a:r>
            <a:r>
              <a:rPr lang="en" sz="2600"/>
              <a:t>(𝑥), what function could we use to coerce this into a UP machine?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min(𝑓(𝑥), 1)</a:t>
            </a:r>
            <a:endParaRPr sz="3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/>
              <a:t>(Theorem 5.13.1)</a:t>
            </a:r>
            <a:endParaRPr b="1" sz="2000"/>
          </a:p>
        </p:txBody>
      </p:sp>
      <p:sp>
        <p:nvSpPr>
          <p:cNvPr id="914" name="Google Shape;914;p10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⟹ UP = NP</a:t>
            </a:r>
            <a:endParaRPr/>
          </a:p>
        </p:txBody>
      </p:sp>
      <p:sp>
        <p:nvSpPr>
          <p:cNvPr id="920" name="Google Shape;920;p109"/>
          <p:cNvSpPr txBox="1"/>
          <p:nvPr>
            <p:ph idx="1" type="body"/>
          </p:nvPr>
        </p:nvSpPr>
        <p:spPr>
          <a:xfrm>
            <a:off x="4029750" y="3181800"/>
            <a:ext cx="3687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min(𝑓(𝑥), 1) </a:t>
            </a:r>
            <a:r>
              <a:rPr lang="en"/>
              <a:t>∈</a:t>
            </a:r>
            <a:r>
              <a:rPr lang="en" sz="3600"/>
              <a:t> #P</a:t>
            </a:r>
            <a:endParaRPr sz="3600"/>
          </a:p>
        </p:txBody>
      </p:sp>
      <p:sp>
        <p:nvSpPr>
          <p:cNvPr id="921" name="Google Shape;921;p1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2" name="Google Shape;922;p109"/>
          <p:cNvSpPr txBox="1"/>
          <p:nvPr>
            <p:ph idx="1" type="body"/>
          </p:nvPr>
        </p:nvSpPr>
        <p:spPr>
          <a:xfrm>
            <a:off x="1981200" y="3181800"/>
            <a:ext cx="14931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3600"/>
              <a:t>L</a:t>
            </a:r>
            <a:r>
              <a:rPr lang="en" sz="3600"/>
              <a:t> </a:t>
            </a:r>
            <a:r>
              <a:rPr lang="en"/>
              <a:t>∈</a:t>
            </a:r>
            <a:r>
              <a:rPr lang="en" sz="3600"/>
              <a:t> UP</a:t>
            </a:r>
            <a:endParaRPr sz="3600"/>
          </a:p>
        </p:txBody>
      </p:sp>
      <p:sp>
        <p:nvSpPr>
          <p:cNvPr id="923" name="Google Shape;923;p109"/>
          <p:cNvSpPr txBox="1"/>
          <p:nvPr>
            <p:ph idx="1" type="body"/>
          </p:nvPr>
        </p:nvSpPr>
        <p:spPr>
          <a:xfrm>
            <a:off x="1981200" y="1714500"/>
            <a:ext cx="14931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3600"/>
              <a:t>L</a:t>
            </a:r>
            <a:r>
              <a:rPr lang="en" sz="3600"/>
              <a:t> </a:t>
            </a:r>
            <a:r>
              <a:rPr lang="en"/>
              <a:t>∈</a:t>
            </a:r>
            <a:r>
              <a:rPr lang="en" sz="3600"/>
              <a:t> NP</a:t>
            </a:r>
            <a:endParaRPr sz="3600"/>
          </a:p>
        </p:txBody>
      </p:sp>
      <p:sp>
        <p:nvSpPr>
          <p:cNvPr id="924" name="Google Shape;924;p109"/>
          <p:cNvSpPr txBox="1"/>
          <p:nvPr>
            <p:ph idx="1" type="body"/>
          </p:nvPr>
        </p:nvSpPr>
        <p:spPr>
          <a:xfrm>
            <a:off x="4812300" y="1714500"/>
            <a:ext cx="21222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𝑓(𝑥) </a:t>
            </a:r>
            <a:r>
              <a:rPr lang="en"/>
              <a:t>∈</a:t>
            </a:r>
            <a:r>
              <a:rPr lang="en" sz="3600"/>
              <a:t> #P</a:t>
            </a:r>
            <a:endParaRPr sz="3600"/>
          </a:p>
        </p:txBody>
      </p:sp>
      <p:cxnSp>
        <p:nvCxnSpPr>
          <p:cNvPr id="925" name="Google Shape;925;p109"/>
          <p:cNvCxnSpPr>
            <a:stCxn id="923" idx="3"/>
            <a:endCxn id="924" idx="1"/>
          </p:cNvCxnSpPr>
          <p:nvPr/>
        </p:nvCxnSpPr>
        <p:spPr>
          <a:xfrm>
            <a:off x="3474300" y="2143200"/>
            <a:ext cx="133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6" name="Google Shape;926;p109"/>
          <p:cNvCxnSpPr>
            <a:stCxn id="924" idx="2"/>
            <a:endCxn id="920" idx="0"/>
          </p:cNvCxnSpPr>
          <p:nvPr/>
        </p:nvCxnSpPr>
        <p:spPr>
          <a:xfrm>
            <a:off x="5873400" y="2571900"/>
            <a:ext cx="0" cy="60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7" name="Google Shape;927;p109"/>
          <p:cNvCxnSpPr>
            <a:stCxn id="920" idx="1"/>
            <a:endCxn id="922" idx="3"/>
          </p:cNvCxnSpPr>
          <p:nvPr/>
        </p:nvCxnSpPr>
        <p:spPr>
          <a:xfrm rot="10800000">
            <a:off x="3474450" y="3610500"/>
            <a:ext cx="55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Closed(#P, min) ⟹ </a:t>
            </a:r>
            <a:r>
              <a:rPr lang="en" sz="3800">
                <a:solidFill>
                  <a:schemeClr val="dk1"/>
                </a:solidFill>
              </a:rPr>
              <a:t>Closed(#P, ⊖1)</a:t>
            </a:r>
            <a:endParaRPr/>
          </a:p>
        </p:txBody>
      </p:sp>
      <p:sp>
        <p:nvSpPr>
          <p:cNvPr id="933" name="Google Shape;933;p110"/>
          <p:cNvSpPr txBox="1"/>
          <p:nvPr>
            <p:ph idx="1" type="body"/>
          </p:nvPr>
        </p:nvSpPr>
        <p:spPr>
          <a:xfrm>
            <a:off x="685800" y="1485900"/>
            <a:ext cx="7772400" cy="27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Recall that UP = NP ⟹ Closed(#P, ⊖1)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/>
              <a:t>We just proved Closed(#P, min) ⟹ UP = NP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/>
              <a:t>So as a direct corollary we get</a:t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Closed(#P, min) ⟹ Closed(#P, ⊖1)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We can continue chaining prior results to get</a:t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Closed(#P, min) ⟹ NP ⊆ SPP</a:t>
            </a:r>
            <a:endParaRPr sz="3000"/>
          </a:p>
        </p:txBody>
      </p:sp>
      <p:sp>
        <p:nvSpPr>
          <p:cNvPr id="934" name="Google Shape;934;p1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Is #P closed under min/max?</a:t>
            </a:r>
            <a:endParaRPr sz="3800"/>
          </a:p>
        </p:txBody>
      </p:sp>
      <p:sp>
        <p:nvSpPr>
          <p:cNvPr id="940" name="Google Shape;940;p111"/>
          <p:cNvSpPr txBox="1"/>
          <p:nvPr>
            <p:ph idx="1" type="body"/>
          </p:nvPr>
        </p:nvSpPr>
        <p:spPr>
          <a:xfrm>
            <a:off x="685800" y="1485900"/>
            <a:ext cx="78711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/>
              <a:t>Theorem 5.13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minimum then UP = NP   </a:t>
            </a:r>
            <a:r>
              <a:rPr b="1" lang="en" sz="2000">
                <a:solidFill>
                  <a:srgbClr val="38761D"/>
                </a:solidFill>
              </a:rPr>
              <a:t>✓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#P is closed under maximum or under minimum then C‗P = SPP</a:t>
            </a:r>
            <a:endParaRPr/>
          </a:p>
        </p:txBody>
      </p:sp>
      <p:sp>
        <p:nvSpPr>
          <p:cNvPr id="941" name="Google Shape;941;p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2" name="Google Shape;942;p111"/>
          <p:cNvSpPr/>
          <p:nvPr/>
        </p:nvSpPr>
        <p:spPr>
          <a:xfrm>
            <a:off x="7270211" y="2442525"/>
            <a:ext cx="460500" cy="32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1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</a:rPr>
              <a:t>SPP - Generalized UP</a:t>
            </a:r>
            <a:endParaRPr sz="3800"/>
          </a:p>
        </p:txBody>
      </p:sp>
      <p:sp>
        <p:nvSpPr>
          <p:cNvPr id="948" name="Google Shape;948;p11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computable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NPTM </a:t>
            </a:r>
            <a:r>
              <a:rPr i="1" lang="en" sz="2800"/>
              <a:t>N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𝑥 </a:t>
            </a:r>
            <a:r>
              <a:rPr lang="en" sz="3000"/>
              <a:t>∉</a:t>
            </a:r>
            <a:r>
              <a:rPr lang="en" sz="3600"/>
              <a:t> </a:t>
            </a:r>
            <a:r>
              <a:rPr i="1" lang="en" sz="3600"/>
              <a:t>L</a:t>
            </a:r>
            <a:r>
              <a:rPr lang="en" sz="3600"/>
              <a:t>  ⟹ #acc</a:t>
            </a:r>
            <a:r>
              <a:rPr baseline="-25000" i="1" lang="en" sz="3600"/>
              <a:t>N</a:t>
            </a:r>
            <a:r>
              <a:rPr lang="en" sz="3600"/>
              <a:t>(𝑥) = 𝑓(𝑥) − 1</a:t>
            </a:r>
            <a:endParaRPr sz="3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𝑥 </a:t>
            </a:r>
            <a:r>
              <a:rPr lang="en" sz="3000"/>
              <a:t>∈</a:t>
            </a:r>
            <a:r>
              <a:rPr lang="en" sz="3600"/>
              <a:t> </a:t>
            </a:r>
            <a:r>
              <a:rPr i="1" lang="en" sz="3600"/>
              <a:t>L</a:t>
            </a:r>
            <a:r>
              <a:rPr lang="en" sz="3600"/>
              <a:t>  ⟹ #acc</a:t>
            </a:r>
            <a:r>
              <a:rPr baseline="-25000" i="1" lang="en" sz="3600"/>
              <a:t>N</a:t>
            </a:r>
            <a:r>
              <a:rPr lang="en" sz="3600"/>
              <a:t>(𝑥) = 𝑓(𝑥) </a:t>
            </a:r>
            <a:r>
              <a:rPr lang="en" sz="3600">
                <a:solidFill>
                  <a:srgbClr val="FFFFFF"/>
                </a:solidFill>
              </a:rPr>
              <a:t>.......</a:t>
            </a:r>
            <a:r>
              <a:rPr lang="en" sz="1000">
                <a:solidFill>
                  <a:srgbClr val="FFFFFF"/>
                </a:solidFill>
              </a:rPr>
              <a:t>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49" name="Google Shape;949;p1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</a:rPr>
              <a:t>C‗P - Exact Counting</a:t>
            </a:r>
            <a:endParaRPr sz="3800"/>
          </a:p>
        </p:txBody>
      </p:sp>
      <p:sp>
        <p:nvSpPr>
          <p:cNvPr id="955" name="Google Shape;955;p1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</a:t>
            </a:r>
            <a:r>
              <a:rPr lang="en" sz="2800"/>
              <a:t>olynomial-time computable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NPTM </a:t>
            </a:r>
            <a:r>
              <a:rPr i="1" lang="en" sz="2800"/>
              <a:t>N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600"/>
              <a:t>𝑥 </a:t>
            </a:r>
            <a:r>
              <a:rPr lang="en" sz="3000"/>
              <a:t>∈</a:t>
            </a:r>
            <a:r>
              <a:rPr lang="en" sz="3600"/>
              <a:t> </a:t>
            </a:r>
            <a:r>
              <a:rPr i="1" lang="en" sz="3600"/>
              <a:t>L</a:t>
            </a:r>
            <a:r>
              <a:rPr lang="en" sz="3600"/>
              <a:t> ⟺ #acc</a:t>
            </a:r>
            <a:r>
              <a:rPr baseline="-25000" i="1" lang="en" sz="3600"/>
              <a:t>N</a:t>
            </a:r>
            <a:r>
              <a:rPr lang="en" sz="3600"/>
              <a:t>(𝑥) = 𝑓(𝑥)</a:t>
            </a:r>
            <a:endParaRPr sz="3600"/>
          </a:p>
        </p:txBody>
      </p:sp>
      <p:sp>
        <p:nvSpPr>
          <p:cNvPr id="956" name="Google Shape;956;p1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474750" y="457200"/>
            <a:ext cx="8194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mbria Math"/>
                <a:ea typeface="Cambria Math"/>
                <a:cs typeface="Cambria Math"/>
                <a:sym typeface="Cambria Math"/>
              </a:rPr>
              <a:t>Preliminary Definitions</a:t>
            </a:r>
            <a:endParaRPr sz="38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Definition of UP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 language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is in </a:t>
            </a:r>
            <a:r>
              <a:rPr b="1" lang="en" sz="2200">
                <a:latin typeface="Cambria Math"/>
                <a:ea typeface="Cambria Math"/>
                <a:cs typeface="Cambria Math"/>
                <a:sym typeface="Cambria Math"/>
              </a:rPr>
              <a:t>UP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if there is a polynomial-time predicate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and a polynomial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such that for all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||{ 𝓎｜|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𝓎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| ≤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(|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|) ˄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R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(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, 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𝓎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)}|| =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4686300" y="2759750"/>
            <a:ext cx="4666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⎰ 0 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∉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⎱ 1 if </a:t>
            </a:r>
            <a:r>
              <a:rPr lang="en" sz="22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𝑥</a:t>
            </a:r>
            <a:r>
              <a:rPr lang="en" sz="2200">
                <a:latin typeface="Cambria Math"/>
                <a:ea typeface="Cambria Math"/>
                <a:cs typeface="Cambria Math"/>
                <a:sym typeface="Cambria Math"/>
              </a:rPr>
              <a:t> ∈ </a:t>
            </a:r>
            <a:r>
              <a:rPr i="1" lang="en" sz="2200"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endParaRPr sz="22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1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C‗P - Alternate Definition</a:t>
            </a:r>
            <a:endParaRPr sz="3800"/>
          </a:p>
        </p:txBody>
      </p:sp>
      <p:sp>
        <p:nvSpPr>
          <p:cNvPr id="962" name="Google Shape;962;p11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</a:t>
            </a:r>
            <a:r>
              <a:rPr i="1" lang="en" sz="2800"/>
              <a:t>q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R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Polynomial-time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𝑥 </a:t>
            </a:r>
            <a:r>
              <a:rPr lang="en" sz="2600"/>
              <a:t>∈</a:t>
            </a:r>
            <a:r>
              <a:rPr lang="en"/>
              <a:t> </a:t>
            </a:r>
            <a:r>
              <a:rPr i="1" lang="en"/>
              <a:t>L</a:t>
            </a:r>
            <a:r>
              <a:rPr lang="en"/>
              <a:t> ⟺ ‖{𝑦 : </a:t>
            </a:r>
            <a:r>
              <a:rPr lang="en" sz="2600"/>
              <a:t>|</a:t>
            </a:r>
            <a:r>
              <a:rPr lang="en"/>
              <a:t>𝑦</a:t>
            </a:r>
            <a:r>
              <a:rPr lang="en" sz="2600"/>
              <a:t>|</a:t>
            </a:r>
            <a:r>
              <a:rPr lang="en"/>
              <a:t> = </a:t>
            </a:r>
            <a:r>
              <a:rPr i="1" lang="en"/>
              <a:t>q</a:t>
            </a:r>
            <a:r>
              <a:rPr lang="en"/>
              <a:t>(</a:t>
            </a:r>
            <a:r>
              <a:rPr lang="en" sz="2600"/>
              <a:t>|</a:t>
            </a:r>
            <a:r>
              <a:rPr lang="en"/>
              <a:t>𝑥</a:t>
            </a:r>
            <a:r>
              <a:rPr lang="en" sz="2600"/>
              <a:t>|</a:t>
            </a:r>
            <a:r>
              <a:rPr lang="en"/>
              <a:t>) ∧ </a:t>
            </a:r>
            <a:r>
              <a:rPr i="1" lang="en"/>
              <a:t>R</a:t>
            </a:r>
            <a:r>
              <a:rPr lang="en"/>
              <a:t>(𝑥, 𝑦)}‖ = 𝑓(𝑥)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800"/>
          </a:p>
        </p:txBody>
      </p:sp>
      <p:sp>
        <p:nvSpPr>
          <p:cNvPr id="963" name="Google Shape;963;p1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1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C‗P - Alternate Definition</a:t>
            </a:r>
            <a:endParaRPr sz="3800"/>
          </a:p>
        </p:txBody>
      </p:sp>
      <p:sp>
        <p:nvSpPr>
          <p:cNvPr id="969" name="Google Shape;969;p11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</a:t>
            </a:r>
            <a:r>
              <a:rPr i="1" lang="en" sz="2800"/>
              <a:t>q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R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Polynomial-time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𝑥 </a:t>
            </a:r>
            <a:r>
              <a:rPr lang="en" sz="2600"/>
              <a:t>∈</a:t>
            </a:r>
            <a:r>
              <a:rPr lang="en"/>
              <a:t> </a:t>
            </a:r>
            <a:r>
              <a:rPr i="1" lang="en"/>
              <a:t>L</a:t>
            </a:r>
            <a:r>
              <a:rPr lang="en"/>
              <a:t> ⟺ ‖{𝑦 : </a:t>
            </a:r>
            <a:r>
              <a:rPr lang="en" sz="2600"/>
              <a:t>|</a:t>
            </a:r>
            <a:r>
              <a:rPr lang="en"/>
              <a:t>𝑦</a:t>
            </a:r>
            <a:r>
              <a:rPr lang="en" sz="2600"/>
              <a:t>|</a:t>
            </a:r>
            <a:r>
              <a:rPr lang="en"/>
              <a:t> = </a:t>
            </a:r>
            <a:r>
              <a:rPr i="1" lang="en"/>
              <a:t>q</a:t>
            </a:r>
            <a:r>
              <a:rPr lang="en"/>
              <a:t>(</a:t>
            </a:r>
            <a:r>
              <a:rPr lang="en" sz="2600"/>
              <a:t>|</a:t>
            </a:r>
            <a:r>
              <a:rPr lang="en"/>
              <a:t>𝑥</a:t>
            </a:r>
            <a:r>
              <a:rPr lang="en" sz="2600"/>
              <a:t>|</a:t>
            </a:r>
            <a:r>
              <a:rPr lang="en"/>
              <a:t>) ∧ </a:t>
            </a:r>
            <a:r>
              <a:rPr i="1" lang="en"/>
              <a:t>R</a:t>
            </a:r>
            <a:r>
              <a:rPr lang="en"/>
              <a:t>(𝑥, 𝑦)}‖ = 𝑓(𝑥)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800"/>
          </a:p>
        </p:txBody>
      </p:sp>
      <p:sp>
        <p:nvSpPr>
          <p:cNvPr id="970" name="Google Shape;970;p1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1" name="Google Shape;971;p115"/>
          <p:cNvSpPr/>
          <p:nvPr/>
        </p:nvSpPr>
        <p:spPr>
          <a:xfrm>
            <a:off x="3155675" y="3873050"/>
            <a:ext cx="1925823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2" name="Google Shape;972;p115"/>
          <p:cNvSpPr txBox="1"/>
          <p:nvPr/>
        </p:nvSpPr>
        <p:spPr>
          <a:xfrm>
            <a:off x="3121225" y="4008250"/>
            <a:ext cx="364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24D"/>
                </a:solidFill>
                <a:latin typeface="Cambria Math"/>
                <a:ea typeface="Cambria Math"/>
                <a:cs typeface="Cambria Math"/>
                <a:sym typeface="Cambria Math"/>
              </a:rPr>
              <a:t>Polynomial length of path</a:t>
            </a:r>
            <a:endParaRPr sz="1800">
              <a:solidFill>
                <a:srgbClr val="20124D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73" name="Google Shape;973;p115"/>
          <p:cNvSpPr txBox="1"/>
          <p:nvPr/>
        </p:nvSpPr>
        <p:spPr>
          <a:xfrm>
            <a:off x="607625" y="4008250"/>
            <a:ext cx="277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0000"/>
                </a:solidFill>
                <a:latin typeface="Cambria Math"/>
                <a:ea typeface="Cambria Math"/>
                <a:cs typeface="Cambria Math"/>
                <a:sym typeface="Cambria Math"/>
              </a:rPr>
              <a:t>Certificates (paths in </a:t>
            </a:r>
            <a:r>
              <a:rPr i="1" lang="en" sz="1800">
                <a:solidFill>
                  <a:srgbClr val="660000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solidFill>
                  <a:srgbClr val="660000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1800">
              <a:solidFill>
                <a:srgbClr val="66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74" name="Google Shape;974;p115"/>
          <p:cNvSpPr/>
          <p:nvPr/>
        </p:nvSpPr>
        <p:spPr>
          <a:xfrm>
            <a:off x="2592424" y="3873050"/>
            <a:ext cx="340965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5" name="Google Shape;975;p115"/>
          <p:cNvSpPr/>
          <p:nvPr/>
        </p:nvSpPr>
        <p:spPr>
          <a:xfrm>
            <a:off x="2902700" y="1785750"/>
            <a:ext cx="2461425" cy="1703000"/>
          </a:xfrm>
          <a:custGeom>
            <a:rect b="b" l="l" r="r" t="t"/>
            <a:pathLst>
              <a:path extrusionOk="0" h="68120" w="98457">
                <a:moveTo>
                  <a:pt x="0" y="0"/>
                </a:moveTo>
                <a:lnTo>
                  <a:pt x="98457" y="0"/>
                </a:lnTo>
                <a:lnTo>
                  <a:pt x="98457" y="53503"/>
                </a:lnTo>
                <a:lnTo>
                  <a:pt x="71430" y="53503"/>
                </a:lnTo>
                <a:lnTo>
                  <a:pt x="71430" y="68120"/>
                </a:lnTo>
              </a:path>
            </a:pathLst>
          </a:custGeom>
          <a:noFill/>
          <a:ln cap="flat" cmpd="sng" w="28575">
            <a:solidFill>
              <a:srgbClr val="674EA7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1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C‗P - Alternate Definition</a:t>
            </a:r>
            <a:endParaRPr sz="3800"/>
          </a:p>
        </p:txBody>
      </p:sp>
      <p:sp>
        <p:nvSpPr>
          <p:cNvPr id="981" name="Google Shape;981;p116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</a:t>
            </a:r>
            <a:r>
              <a:rPr i="1" lang="en" sz="2800"/>
              <a:t>q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R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Polynomial-time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𝑥 </a:t>
            </a:r>
            <a:r>
              <a:rPr lang="en" sz="2600"/>
              <a:t>∈</a:t>
            </a:r>
            <a:r>
              <a:rPr lang="en"/>
              <a:t> </a:t>
            </a:r>
            <a:r>
              <a:rPr i="1" lang="en"/>
              <a:t>L</a:t>
            </a:r>
            <a:r>
              <a:rPr lang="en"/>
              <a:t> ⟺ ‖{𝑦 : </a:t>
            </a:r>
            <a:r>
              <a:rPr lang="en" sz="2600"/>
              <a:t>|</a:t>
            </a:r>
            <a:r>
              <a:rPr lang="en"/>
              <a:t>𝑦</a:t>
            </a:r>
            <a:r>
              <a:rPr lang="en" sz="2600"/>
              <a:t>|</a:t>
            </a:r>
            <a:r>
              <a:rPr lang="en"/>
              <a:t> = </a:t>
            </a:r>
            <a:r>
              <a:rPr i="1" lang="en"/>
              <a:t>q</a:t>
            </a:r>
            <a:r>
              <a:rPr lang="en"/>
              <a:t>(</a:t>
            </a:r>
            <a:r>
              <a:rPr lang="en" sz="2600"/>
              <a:t>|</a:t>
            </a:r>
            <a:r>
              <a:rPr lang="en"/>
              <a:t>𝑥</a:t>
            </a:r>
            <a:r>
              <a:rPr lang="en" sz="2600"/>
              <a:t>|</a:t>
            </a:r>
            <a:r>
              <a:rPr lang="en"/>
              <a:t>) ∧ </a:t>
            </a:r>
            <a:r>
              <a:rPr i="1" lang="en"/>
              <a:t>R</a:t>
            </a:r>
            <a:r>
              <a:rPr lang="en"/>
              <a:t>(𝑥, 𝑦)}‖ = 𝑓(𝑥)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800"/>
          </a:p>
        </p:txBody>
      </p:sp>
      <p:sp>
        <p:nvSpPr>
          <p:cNvPr id="982" name="Google Shape;982;p1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3" name="Google Shape;983;p116"/>
          <p:cNvSpPr/>
          <p:nvPr/>
        </p:nvSpPr>
        <p:spPr>
          <a:xfrm>
            <a:off x="5495125" y="3870550"/>
            <a:ext cx="1344421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4" name="Google Shape;984;p116"/>
          <p:cNvSpPr/>
          <p:nvPr/>
        </p:nvSpPr>
        <p:spPr>
          <a:xfrm>
            <a:off x="5184875" y="2227006"/>
            <a:ext cx="1054783" cy="1298644"/>
          </a:xfrm>
          <a:custGeom>
            <a:rect b="b" l="l" r="r" t="t"/>
            <a:pathLst>
              <a:path extrusionOk="0" h="50194" w="87425">
                <a:moveTo>
                  <a:pt x="0" y="0"/>
                </a:moveTo>
                <a:lnTo>
                  <a:pt x="87425" y="0"/>
                </a:lnTo>
                <a:lnTo>
                  <a:pt x="87425" y="50194"/>
                </a:lnTo>
              </a:path>
            </a:pathLst>
          </a:cu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85" name="Google Shape;985;p116"/>
          <p:cNvSpPr txBox="1"/>
          <p:nvPr/>
        </p:nvSpPr>
        <p:spPr>
          <a:xfrm>
            <a:off x="4784925" y="4042250"/>
            <a:ext cx="317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4E13"/>
                </a:solidFill>
                <a:latin typeface="Cambria Math"/>
                <a:ea typeface="Cambria Math"/>
                <a:cs typeface="Cambria Math"/>
                <a:sym typeface="Cambria Math"/>
              </a:rPr>
              <a:t>Does N accept 𝑥 along path 𝑦?</a:t>
            </a:r>
            <a:endParaRPr sz="1800">
              <a:solidFill>
                <a:srgbClr val="274E13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1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C‗P - Alternate Definition</a:t>
            </a:r>
            <a:endParaRPr sz="3800"/>
          </a:p>
        </p:txBody>
      </p:sp>
      <p:sp>
        <p:nvSpPr>
          <p:cNvPr id="991" name="Google Shape;991;p117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</a:t>
            </a:r>
            <a:r>
              <a:rPr i="1" lang="en" sz="2800"/>
              <a:t>q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R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Polynomial-time function 𝑓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𝑥 </a:t>
            </a:r>
            <a:r>
              <a:rPr lang="en" sz="2600"/>
              <a:t>∈</a:t>
            </a:r>
            <a:r>
              <a:rPr lang="en"/>
              <a:t> </a:t>
            </a:r>
            <a:r>
              <a:rPr i="1" lang="en"/>
              <a:t>L</a:t>
            </a:r>
            <a:r>
              <a:rPr lang="en"/>
              <a:t> ⟺ ‖{𝑦 : </a:t>
            </a:r>
            <a:r>
              <a:rPr lang="en" sz="2600"/>
              <a:t>|</a:t>
            </a:r>
            <a:r>
              <a:rPr lang="en"/>
              <a:t>𝑦</a:t>
            </a:r>
            <a:r>
              <a:rPr lang="en" sz="2600"/>
              <a:t>|</a:t>
            </a:r>
            <a:r>
              <a:rPr lang="en"/>
              <a:t> = </a:t>
            </a:r>
            <a:r>
              <a:rPr i="1" lang="en"/>
              <a:t>q</a:t>
            </a:r>
            <a:r>
              <a:rPr lang="en"/>
              <a:t>(</a:t>
            </a:r>
            <a:r>
              <a:rPr lang="en" sz="2600"/>
              <a:t>|</a:t>
            </a:r>
            <a:r>
              <a:rPr lang="en"/>
              <a:t>𝑥</a:t>
            </a:r>
            <a:r>
              <a:rPr lang="en" sz="2600"/>
              <a:t>|</a:t>
            </a:r>
            <a:r>
              <a:rPr lang="en"/>
              <a:t>) ∧ </a:t>
            </a:r>
            <a:r>
              <a:rPr i="1" lang="en"/>
              <a:t>R</a:t>
            </a:r>
            <a:r>
              <a:rPr lang="en"/>
              <a:t>(𝑥, 𝑦)}‖ = 𝑓(𝑥)</a:t>
            </a:r>
            <a:endParaRPr sz="2800"/>
          </a:p>
        </p:txBody>
      </p:sp>
      <p:sp>
        <p:nvSpPr>
          <p:cNvPr id="992" name="Google Shape;992;p1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3" name="Google Shape;993;p117"/>
          <p:cNvSpPr/>
          <p:nvPr/>
        </p:nvSpPr>
        <p:spPr>
          <a:xfrm>
            <a:off x="7459775" y="3870550"/>
            <a:ext cx="813532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4" name="Google Shape;994;p117"/>
          <p:cNvSpPr/>
          <p:nvPr/>
        </p:nvSpPr>
        <p:spPr>
          <a:xfrm>
            <a:off x="4991800" y="2715375"/>
            <a:ext cx="2971576" cy="752659"/>
          </a:xfrm>
          <a:custGeom>
            <a:rect b="b" l="l" r="r" t="t"/>
            <a:pathLst>
              <a:path extrusionOk="0" h="50194" w="87425">
                <a:moveTo>
                  <a:pt x="0" y="0"/>
                </a:moveTo>
                <a:lnTo>
                  <a:pt x="87425" y="0"/>
                </a:lnTo>
                <a:lnTo>
                  <a:pt x="87425" y="50194"/>
                </a:lnTo>
              </a:path>
            </a:pathLst>
          </a:custGeom>
          <a:noFill/>
          <a:ln cap="flat" cmpd="sng" w="28575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95" name="Google Shape;995;p117"/>
          <p:cNvSpPr txBox="1"/>
          <p:nvPr/>
        </p:nvSpPr>
        <p:spPr>
          <a:xfrm>
            <a:off x="5523452" y="4033700"/>
            <a:ext cx="33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number of accepting paths</a:t>
            </a:r>
            <a:endParaRPr sz="18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1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</a:rPr>
              <a:t>C‗P - Alternate Definition</a:t>
            </a:r>
            <a:r>
              <a:rPr lang="en" sz="3800">
                <a:solidFill>
                  <a:schemeClr val="dk1"/>
                </a:solidFill>
              </a:rPr>
              <a:t>, Fixed 𝑓</a:t>
            </a:r>
            <a:endParaRPr sz="3800"/>
          </a:p>
        </p:txBody>
      </p:sp>
      <p:sp>
        <p:nvSpPr>
          <p:cNvPr id="1001" name="Google Shape;1001;p118"/>
          <p:cNvSpPr txBox="1"/>
          <p:nvPr>
            <p:ph idx="1" type="body"/>
          </p:nvPr>
        </p:nvSpPr>
        <p:spPr>
          <a:xfrm>
            <a:off x="685800" y="1485900"/>
            <a:ext cx="8491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</a:t>
            </a:r>
            <a:r>
              <a:rPr i="1" lang="en" sz="2800"/>
              <a:t>q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R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strike="sngStrike"/>
              <a:t>Polynomial-time function 𝑓</a:t>
            </a:r>
            <a:endParaRPr sz="2800" strike="sngStrike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𝑥 </a:t>
            </a:r>
            <a:r>
              <a:rPr lang="en" sz="2600"/>
              <a:t>∈</a:t>
            </a:r>
            <a:r>
              <a:rPr lang="en"/>
              <a:t> </a:t>
            </a:r>
            <a:r>
              <a:rPr i="1" lang="en"/>
              <a:t>L</a:t>
            </a:r>
            <a:r>
              <a:rPr lang="en"/>
              <a:t> ⟺ ‖{𝑦 : </a:t>
            </a:r>
            <a:r>
              <a:rPr lang="en" sz="2600"/>
              <a:t>|</a:t>
            </a:r>
            <a:r>
              <a:rPr lang="en"/>
              <a:t>𝑦</a:t>
            </a:r>
            <a:r>
              <a:rPr lang="en" sz="2600"/>
              <a:t>|</a:t>
            </a:r>
            <a:r>
              <a:rPr lang="en"/>
              <a:t> = </a:t>
            </a:r>
            <a:r>
              <a:rPr i="1" lang="en"/>
              <a:t>q</a:t>
            </a:r>
            <a:r>
              <a:rPr lang="en"/>
              <a:t>(</a:t>
            </a:r>
            <a:r>
              <a:rPr lang="en" sz="2600"/>
              <a:t>|</a:t>
            </a:r>
            <a:r>
              <a:rPr lang="en"/>
              <a:t>𝑥</a:t>
            </a:r>
            <a:r>
              <a:rPr lang="en" sz="2600"/>
              <a:t>|</a:t>
            </a:r>
            <a:r>
              <a:rPr lang="en"/>
              <a:t>) ∧ </a:t>
            </a:r>
            <a:r>
              <a:rPr i="1" lang="en"/>
              <a:t>R</a:t>
            </a:r>
            <a:r>
              <a:rPr lang="en"/>
              <a:t>(𝑥, 𝑦)}‖ = 2</a:t>
            </a:r>
            <a:r>
              <a:rPr baseline="30000" i="1" lang="en"/>
              <a:t>q</a:t>
            </a:r>
            <a:r>
              <a:rPr baseline="30000" lang="en"/>
              <a:t>(|𝑥|)−1</a:t>
            </a:r>
            <a:endParaRPr baseline="30000" sz="2800"/>
          </a:p>
        </p:txBody>
      </p:sp>
      <p:sp>
        <p:nvSpPr>
          <p:cNvPr id="1002" name="Google Shape;1002;p1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3" name="Google Shape;1003;p118"/>
          <p:cNvSpPr/>
          <p:nvPr/>
        </p:nvSpPr>
        <p:spPr>
          <a:xfrm>
            <a:off x="7459775" y="3870550"/>
            <a:ext cx="1241068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4" name="Google Shape;1004;p118"/>
          <p:cNvSpPr txBox="1"/>
          <p:nvPr/>
        </p:nvSpPr>
        <p:spPr>
          <a:xfrm>
            <a:off x="4805650" y="4033700"/>
            <a:ext cx="41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 𝑓 to be exactly half of all possibilities</a:t>
            </a:r>
            <a:endParaRPr sz="18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19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10" name="Google Shape;1010;p119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 𝑟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Polynomial-time predicate </a:t>
            </a:r>
            <a:r>
              <a:rPr i="1" lang="en" sz="2800"/>
              <a:t>S</a:t>
            </a:r>
            <a:endParaRPr i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∈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=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𝑥 </a:t>
            </a:r>
            <a:r>
              <a:rPr lang="en" sz="2400"/>
              <a:t>∉</a:t>
            </a:r>
            <a:r>
              <a:rPr lang="en" sz="3000"/>
              <a:t> </a:t>
            </a:r>
            <a:r>
              <a:rPr i="1" lang="en" sz="3000"/>
              <a:t>L</a:t>
            </a:r>
            <a:r>
              <a:rPr lang="en" sz="3000"/>
              <a:t> ⟹ ‖{𝑦 : </a:t>
            </a:r>
            <a:r>
              <a:rPr lang="en" sz="2400"/>
              <a:t>|</a:t>
            </a:r>
            <a:r>
              <a:rPr lang="en" sz="3000"/>
              <a:t>𝑦</a:t>
            </a:r>
            <a:r>
              <a:rPr lang="en" sz="2400"/>
              <a:t>|</a:t>
            </a:r>
            <a:r>
              <a:rPr lang="en" sz="3000"/>
              <a:t> = </a:t>
            </a:r>
            <a:r>
              <a:rPr lang="en" sz="2600"/>
              <a:t>𝑟</a:t>
            </a:r>
            <a:r>
              <a:rPr lang="en" sz="3000"/>
              <a:t>(</a:t>
            </a:r>
            <a:r>
              <a:rPr lang="en" sz="2400"/>
              <a:t>|</a:t>
            </a:r>
            <a:r>
              <a:rPr lang="en" sz="3000"/>
              <a:t>𝑥</a:t>
            </a:r>
            <a:r>
              <a:rPr lang="en" sz="2400"/>
              <a:t>|</a:t>
            </a:r>
            <a:r>
              <a:rPr lang="en" sz="3000"/>
              <a:t>) ∧ </a:t>
            </a:r>
            <a:r>
              <a:rPr i="1" lang="en" sz="2600"/>
              <a:t>S</a:t>
            </a:r>
            <a:r>
              <a:rPr lang="en" sz="3000"/>
              <a:t>(𝑥, 𝑦)}‖ &lt; 2</a:t>
            </a:r>
            <a:r>
              <a:rPr baseline="30000" lang="en" sz="3000"/>
              <a:t>𝑟(|𝑥|)−2</a:t>
            </a:r>
            <a:endParaRPr baseline="30000" sz="30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011" name="Google Shape;1011;p1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20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17" name="Google Shape;1017;p120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𝑟(</a:t>
            </a:r>
            <a:r>
              <a:rPr lang="en" sz="2800"/>
              <a:t>𝑛) = 2</a:t>
            </a:r>
            <a:r>
              <a:rPr i="1" lang="en" sz="2800"/>
              <a:t>q</a:t>
            </a:r>
            <a:r>
              <a:rPr lang="en" sz="2800"/>
              <a:t>(𝑛)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800"/>
              <a:t>S</a:t>
            </a:r>
            <a:r>
              <a:rPr lang="en" sz="2800"/>
              <a:t>(𝑥, 𝑧) = (∃</a:t>
            </a:r>
            <a:r>
              <a:rPr lang="en" sz="2800"/>
              <a:t>𝓌₁, 𝓌₂ : </a:t>
            </a:r>
            <a:r>
              <a:rPr lang="en" sz="2400"/>
              <a:t>|</a:t>
            </a:r>
            <a:r>
              <a:rPr lang="en" sz="2800"/>
              <a:t>𝓌₁</a:t>
            </a:r>
            <a:r>
              <a:rPr lang="en" sz="2400"/>
              <a:t>|</a:t>
            </a:r>
            <a:r>
              <a:rPr lang="en" sz="2800"/>
              <a:t> = </a:t>
            </a:r>
            <a:r>
              <a:rPr lang="en" sz="2400"/>
              <a:t>|</a:t>
            </a:r>
            <a:r>
              <a:rPr lang="en" sz="2800"/>
              <a:t>𝓌₂</a:t>
            </a:r>
            <a:r>
              <a:rPr lang="en" sz="2400"/>
              <a:t>|</a:t>
            </a:r>
            <a:r>
              <a:rPr lang="en" sz="2800"/>
              <a:t> = </a:t>
            </a:r>
            <a:r>
              <a:rPr i="1" lang="en" sz="2800"/>
              <a:t>q</a:t>
            </a:r>
            <a:r>
              <a:rPr lang="en" sz="2800"/>
              <a:t>(</a:t>
            </a:r>
            <a:r>
              <a:rPr lang="en" sz="2400"/>
              <a:t>|𝑥|</a:t>
            </a:r>
            <a:r>
              <a:rPr lang="en" sz="2800"/>
              <a:t>)</a:t>
            </a:r>
            <a:r>
              <a:rPr lang="en" sz="2800"/>
              <a:t>)</a:t>
            </a:r>
            <a:endParaRPr sz="2800"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[</a:t>
            </a:r>
            <a:r>
              <a:rPr lang="en" sz="2800"/>
              <a:t>𝓌₁ · 𝓌₂ = 𝑧 ∧ </a:t>
            </a:r>
            <a:r>
              <a:rPr i="1" lang="en" sz="2800"/>
              <a:t>R</a:t>
            </a:r>
            <a:r>
              <a:rPr lang="en" sz="2800"/>
              <a:t>(𝑥, 𝓌₁) ∧ ¬</a:t>
            </a:r>
            <a:r>
              <a:rPr i="1" lang="en" sz="2800"/>
              <a:t>R</a:t>
            </a:r>
            <a:r>
              <a:rPr lang="en" sz="2800"/>
              <a:t>(𝑥, 𝓌₂)</a:t>
            </a:r>
            <a:r>
              <a:rPr lang="en" sz="2800"/>
              <a:t>]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</a:rPr>
              <a:t>𝑥 </a:t>
            </a:r>
            <a:r>
              <a:rPr lang="en" sz="2400">
                <a:solidFill>
                  <a:srgbClr val="999999"/>
                </a:solidFill>
              </a:rPr>
              <a:t>∈</a:t>
            </a:r>
            <a:r>
              <a:rPr lang="en" sz="3000">
                <a:solidFill>
                  <a:srgbClr val="999999"/>
                </a:solidFill>
              </a:rPr>
              <a:t> </a:t>
            </a:r>
            <a:r>
              <a:rPr i="1" lang="en" sz="3000">
                <a:solidFill>
                  <a:srgbClr val="999999"/>
                </a:solidFill>
              </a:rPr>
              <a:t>L</a:t>
            </a:r>
            <a:r>
              <a:rPr lang="en" sz="3000">
                <a:solidFill>
                  <a:srgbClr val="999999"/>
                </a:solidFill>
              </a:rPr>
              <a:t> ⟹ ‖{𝑦 : 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𝑦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 = </a:t>
            </a:r>
            <a:r>
              <a:rPr lang="en" sz="2600">
                <a:solidFill>
                  <a:srgbClr val="999999"/>
                </a:solidFill>
              </a:rPr>
              <a:t>𝑟</a:t>
            </a:r>
            <a:r>
              <a:rPr lang="en" sz="3000">
                <a:solidFill>
                  <a:srgbClr val="999999"/>
                </a:solidFill>
              </a:rPr>
              <a:t>(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𝑥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) ∧ </a:t>
            </a:r>
            <a:r>
              <a:rPr i="1" lang="en" sz="2600">
                <a:solidFill>
                  <a:srgbClr val="999999"/>
                </a:solidFill>
              </a:rPr>
              <a:t>S</a:t>
            </a:r>
            <a:r>
              <a:rPr lang="en" sz="3000">
                <a:solidFill>
                  <a:srgbClr val="999999"/>
                </a:solidFill>
              </a:rPr>
              <a:t>(𝑥, 𝑦)}‖ = 2</a:t>
            </a:r>
            <a:r>
              <a:rPr baseline="30000" lang="en" sz="3000">
                <a:solidFill>
                  <a:srgbClr val="999999"/>
                </a:solidFill>
              </a:rPr>
              <a:t>𝑟</a:t>
            </a:r>
            <a:r>
              <a:rPr baseline="30000" lang="en" sz="3000">
                <a:solidFill>
                  <a:srgbClr val="999999"/>
                </a:solidFill>
              </a:rPr>
              <a:t>(|𝑥|)−2</a:t>
            </a:r>
            <a:endParaRPr baseline="30000" sz="3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</a:rPr>
              <a:t>𝑥 </a:t>
            </a:r>
            <a:r>
              <a:rPr lang="en" sz="2400">
                <a:solidFill>
                  <a:srgbClr val="999999"/>
                </a:solidFill>
              </a:rPr>
              <a:t>∉</a:t>
            </a:r>
            <a:r>
              <a:rPr lang="en" sz="3000">
                <a:solidFill>
                  <a:srgbClr val="999999"/>
                </a:solidFill>
              </a:rPr>
              <a:t> </a:t>
            </a:r>
            <a:r>
              <a:rPr i="1" lang="en" sz="3000">
                <a:solidFill>
                  <a:srgbClr val="999999"/>
                </a:solidFill>
              </a:rPr>
              <a:t>L</a:t>
            </a:r>
            <a:r>
              <a:rPr lang="en" sz="3000">
                <a:solidFill>
                  <a:srgbClr val="999999"/>
                </a:solidFill>
              </a:rPr>
              <a:t> ⟹ ‖{𝑦 : 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𝑦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 = </a:t>
            </a:r>
            <a:r>
              <a:rPr lang="en" sz="2600">
                <a:solidFill>
                  <a:srgbClr val="999999"/>
                </a:solidFill>
              </a:rPr>
              <a:t>𝑟</a:t>
            </a:r>
            <a:r>
              <a:rPr lang="en" sz="3000">
                <a:solidFill>
                  <a:srgbClr val="999999"/>
                </a:solidFill>
              </a:rPr>
              <a:t>(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𝑥</a:t>
            </a:r>
            <a:r>
              <a:rPr lang="en" sz="2400">
                <a:solidFill>
                  <a:srgbClr val="999999"/>
                </a:solidFill>
              </a:rPr>
              <a:t>|</a:t>
            </a:r>
            <a:r>
              <a:rPr lang="en" sz="3000">
                <a:solidFill>
                  <a:srgbClr val="999999"/>
                </a:solidFill>
              </a:rPr>
              <a:t>) ∧ </a:t>
            </a:r>
            <a:r>
              <a:rPr i="1" lang="en" sz="2600">
                <a:solidFill>
                  <a:srgbClr val="999999"/>
                </a:solidFill>
              </a:rPr>
              <a:t>S</a:t>
            </a:r>
            <a:r>
              <a:rPr lang="en" sz="3000">
                <a:solidFill>
                  <a:srgbClr val="999999"/>
                </a:solidFill>
              </a:rPr>
              <a:t>(𝑥, 𝑦)}‖ &lt; 2</a:t>
            </a:r>
            <a:r>
              <a:rPr baseline="30000" lang="en" sz="3000">
                <a:solidFill>
                  <a:srgbClr val="999999"/>
                </a:solidFill>
              </a:rPr>
              <a:t>𝑟</a:t>
            </a:r>
            <a:r>
              <a:rPr baseline="30000" lang="en" sz="3000">
                <a:solidFill>
                  <a:srgbClr val="999999"/>
                </a:solidFill>
              </a:rPr>
              <a:t>(|𝑥|)−2</a:t>
            </a:r>
            <a:endParaRPr baseline="30000" sz="30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18" name="Google Shape;1018;p1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9" name="Google Shape;1019;p120"/>
          <p:cNvSpPr/>
          <p:nvPr/>
        </p:nvSpPr>
        <p:spPr>
          <a:xfrm rot="10800000">
            <a:off x="2335253" y="1974050"/>
            <a:ext cx="4724997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0" name="Google Shape;1020;p120"/>
          <p:cNvSpPr txBox="1"/>
          <p:nvPr/>
        </p:nvSpPr>
        <p:spPr>
          <a:xfrm>
            <a:off x="2997100" y="1512350"/>
            <a:ext cx="414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24D"/>
                </a:solidFill>
                <a:latin typeface="Cambria Math"/>
                <a:ea typeface="Cambria Math"/>
                <a:cs typeface="Cambria Math"/>
                <a:sym typeface="Cambria Math"/>
              </a:rPr>
              <a:t>𝑧 is two paths in </a:t>
            </a:r>
            <a:r>
              <a:rPr i="1" lang="en" sz="1800">
                <a:solidFill>
                  <a:srgbClr val="20124D"/>
                </a:solidFill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en" sz="1800">
                <a:solidFill>
                  <a:srgbClr val="20124D"/>
                </a:solidFill>
                <a:latin typeface="Cambria Math"/>
                <a:ea typeface="Cambria Math"/>
                <a:cs typeface="Cambria Math"/>
                <a:sym typeface="Cambria Math"/>
              </a:rPr>
              <a:t> rather than just one</a:t>
            </a:r>
            <a:endParaRPr sz="1800">
              <a:solidFill>
                <a:srgbClr val="20124D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21" name="Google Shape;1021;p120"/>
          <p:cNvSpPr/>
          <p:nvPr/>
        </p:nvSpPr>
        <p:spPr>
          <a:xfrm>
            <a:off x="4488484" y="2838860"/>
            <a:ext cx="1365191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2" name="Google Shape;1022;p120"/>
          <p:cNvSpPr txBox="1"/>
          <p:nvPr/>
        </p:nvSpPr>
        <p:spPr>
          <a:xfrm>
            <a:off x="4314297" y="2918901"/>
            <a:ext cx="410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4E13"/>
                </a:solidFill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baseline="30000" lang="en" sz="1800">
                <a:solidFill>
                  <a:srgbClr val="274E13"/>
                </a:solidFill>
                <a:latin typeface="Cambria Math"/>
                <a:ea typeface="Cambria Math"/>
                <a:cs typeface="Cambria Math"/>
                <a:sym typeface="Cambria Math"/>
              </a:rPr>
              <a:t>st</a:t>
            </a:r>
            <a:r>
              <a:rPr lang="en" sz="1800">
                <a:solidFill>
                  <a:srgbClr val="274E13"/>
                </a:solidFill>
                <a:latin typeface="Cambria Math"/>
                <a:ea typeface="Cambria Math"/>
                <a:cs typeface="Cambria Math"/>
                <a:sym typeface="Cambria Math"/>
              </a:rPr>
              <a:t> path accepts       </a:t>
            </a:r>
            <a:r>
              <a:rPr lang="en" sz="1800">
                <a:solidFill>
                  <a:srgbClr val="990000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lang="en" sz="1800">
                <a:solidFill>
                  <a:srgbClr val="990000"/>
                </a:solidFill>
                <a:latin typeface="Cambria Math"/>
                <a:ea typeface="Cambria Math"/>
                <a:cs typeface="Cambria Math"/>
                <a:sym typeface="Cambria Math"/>
              </a:rPr>
              <a:t>nd</a:t>
            </a:r>
            <a:r>
              <a:rPr lang="en" sz="1800">
                <a:solidFill>
                  <a:srgbClr val="990000"/>
                </a:solidFill>
                <a:latin typeface="Cambria Math"/>
                <a:ea typeface="Cambria Math"/>
                <a:cs typeface="Cambria Math"/>
                <a:sym typeface="Cambria Math"/>
              </a:rPr>
              <a:t> path rejects</a:t>
            </a:r>
            <a:endParaRPr sz="1800">
              <a:solidFill>
                <a:srgbClr val="99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23" name="Google Shape;1023;p120"/>
          <p:cNvSpPr/>
          <p:nvPr/>
        </p:nvSpPr>
        <p:spPr>
          <a:xfrm>
            <a:off x="6246675" y="2838850"/>
            <a:ext cx="1588181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4" name="Google Shape;1024;p120"/>
          <p:cNvSpPr/>
          <p:nvPr/>
        </p:nvSpPr>
        <p:spPr>
          <a:xfrm>
            <a:off x="1985700" y="1370028"/>
            <a:ext cx="1620275" cy="257150"/>
          </a:xfrm>
          <a:custGeom>
            <a:rect b="b" l="l" r="r" t="t"/>
            <a:pathLst>
              <a:path extrusionOk="0" h="10286" w="64811">
                <a:moveTo>
                  <a:pt x="64811" y="10286"/>
                </a:moveTo>
                <a:cubicBezTo>
                  <a:pt x="62651" y="9321"/>
                  <a:pt x="60857" y="6195"/>
                  <a:pt x="51848" y="4494"/>
                </a:cubicBezTo>
                <a:cubicBezTo>
                  <a:pt x="42839" y="2793"/>
                  <a:pt x="19397" y="-562"/>
                  <a:pt x="10756" y="81"/>
                </a:cubicBezTo>
                <a:cubicBezTo>
                  <a:pt x="2115" y="725"/>
                  <a:pt x="1793" y="6976"/>
                  <a:pt x="0" y="8355"/>
                </a:cubicBezTo>
              </a:path>
            </a:pathLst>
          </a:cu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2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30" name="Google Shape;1030;p12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𝑟(𝑛) = 2</a:t>
            </a:r>
            <a:r>
              <a:rPr i="1" lang="en" sz="2800"/>
              <a:t>q</a:t>
            </a:r>
            <a:r>
              <a:rPr lang="en" sz="2800"/>
              <a:t>(𝑛)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2800"/>
              <a:t>S</a:t>
            </a:r>
            <a:r>
              <a:rPr lang="en" sz="2800"/>
              <a:t>(𝑥, 𝑧) = (∃𝓌₁, 𝓌₂ : </a:t>
            </a:r>
            <a:r>
              <a:rPr lang="en" sz="2400"/>
              <a:t>|</a:t>
            </a:r>
            <a:r>
              <a:rPr lang="en" sz="2800"/>
              <a:t>𝓌₁</a:t>
            </a:r>
            <a:r>
              <a:rPr lang="en" sz="2400"/>
              <a:t>|</a:t>
            </a:r>
            <a:r>
              <a:rPr lang="en" sz="2800"/>
              <a:t> = </a:t>
            </a:r>
            <a:r>
              <a:rPr lang="en" sz="2400"/>
              <a:t>|</a:t>
            </a:r>
            <a:r>
              <a:rPr lang="en" sz="2800"/>
              <a:t>𝓌₂</a:t>
            </a:r>
            <a:r>
              <a:rPr lang="en" sz="2400"/>
              <a:t>|</a:t>
            </a:r>
            <a:r>
              <a:rPr lang="en" sz="2800"/>
              <a:t> = </a:t>
            </a:r>
            <a:r>
              <a:rPr i="1" lang="en" sz="2800"/>
              <a:t>q</a:t>
            </a:r>
            <a:r>
              <a:rPr lang="en" sz="2800"/>
              <a:t>(</a:t>
            </a:r>
            <a:r>
              <a:rPr lang="en" sz="2400"/>
              <a:t>|𝑥|</a:t>
            </a:r>
            <a:r>
              <a:rPr lang="en" sz="2800"/>
              <a:t>))</a:t>
            </a:r>
            <a:endParaRPr sz="2800"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[𝓌₁ · 𝓌₂ = 𝑧 ∧ </a:t>
            </a:r>
            <a:r>
              <a:rPr i="1" lang="en" sz="2800"/>
              <a:t>R</a:t>
            </a:r>
            <a:r>
              <a:rPr lang="en" sz="2800"/>
              <a:t>(𝑥, 𝓌₁) ∧ ¬</a:t>
            </a:r>
            <a:r>
              <a:rPr i="1" lang="en" sz="2800"/>
              <a:t>R</a:t>
            </a:r>
            <a:r>
              <a:rPr lang="en" sz="2800"/>
              <a:t>(𝑥, 𝓌₂)]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𝒽(</a:t>
            </a:r>
            <a:r>
              <a:rPr lang="en" sz="3100"/>
              <a:t>𝑥) = 𝑓(𝑥)(2</a:t>
            </a:r>
            <a:r>
              <a:rPr baseline="30000" i="1" lang="en" sz="3100"/>
              <a:t>q</a:t>
            </a:r>
            <a:r>
              <a:rPr baseline="30000" lang="en" sz="3100"/>
              <a:t>(|𝑥|)</a:t>
            </a:r>
            <a:r>
              <a:rPr lang="en" sz="3100"/>
              <a:t> − 𝑓(𝑥))</a:t>
            </a:r>
            <a:endParaRPr sz="31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31" name="Google Shape;1031;p1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2" name="Google Shape;1032;p121"/>
          <p:cNvSpPr/>
          <p:nvPr/>
        </p:nvSpPr>
        <p:spPr>
          <a:xfrm>
            <a:off x="4488484" y="2838860"/>
            <a:ext cx="1365191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3" name="Google Shape;1033;p121"/>
          <p:cNvSpPr/>
          <p:nvPr/>
        </p:nvSpPr>
        <p:spPr>
          <a:xfrm>
            <a:off x="6246675" y="2838850"/>
            <a:ext cx="1588181" cy="135200"/>
          </a:xfrm>
          <a:custGeom>
            <a:rect b="b" l="l" r="r" t="t"/>
            <a:pathLst>
              <a:path extrusionOk="0" h="5408" w="66465">
                <a:moveTo>
                  <a:pt x="0" y="0"/>
                </a:moveTo>
                <a:lnTo>
                  <a:pt x="0" y="5408"/>
                </a:lnTo>
                <a:lnTo>
                  <a:pt x="66465" y="5408"/>
                </a:lnTo>
                <a:lnTo>
                  <a:pt x="66465" y="444"/>
                </a:ln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4" name="Google Shape;1034;p121"/>
          <p:cNvSpPr/>
          <p:nvPr/>
        </p:nvSpPr>
        <p:spPr>
          <a:xfrm>
            <a:off x="4116175" y="2971650"/>
            <a:ext cx="965275" cy="482625"/>
          </a:xfrm>
          <a:custGeom>
            <a:rect b="b" l="l" r="r" t="t"/>
            <a:pathLst>
              <a:path extrusionOk="0" h="19305" w="38611">
                <a:moveTo>
                  <a:pt x="38611" y="0"/>
                </a:moveTo>
                <a:cubicBezTo>
                  <a:pt x="37462" y="1333"/>
                  <a:pt x="36956" y="6435"/>
                  <a:pt x="31716" y="7998"/>
                </a:cubicBezTo>
                <a:cubicBezTo>
                  <a:pt x="26476" y="9561"/>
                  <a:pt x="12457" y="7493"/>
                  <a:pt x="7171" y="9377"/>
                </a:cubicBezTo>
                <a:cubicBezTo>
                  <a:pt x="1885" y="11262"/>
                  <a:pt x="1195" y="17650"/>
                  <a:pt x="0" y="19305"/>
                </a:cubicBezTo>
              </a:path>
            </a:pathLst>
          </a:cu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035" name="Google Shape;1035;p121"/>
          <p:cNvSpPr/>
          <p:nvPr/>
        </p:nvSpPr>
        <p:spPr>
          <a:xfrm>
            <a:off x="5557175" y="2971650"/>
            <a:ext cx="1490000" cy="482625"/>
          </a:xfrm>
          <a:custGeom>
            <a:rect b="b" l="l" r="r" t="t"/>
            <a:pathLst>
              <a:path extrusionOk="0" h="19305" w="59600">
                <a:moveTo>
                  <a:pt x="59600" y="0"/>
                </a:moveTo>
                <a:cubicBezTo>
                  <a:pt x="57021" y="1563"/>
                  <a:pt x="52727" y="7952"/>
                  <a:pt x="44127" y="9377"/>
                </a:cubicBezTo>
                <a:cubicBezTo>
                  <a:pt x="35527" y="10802"/>
                  <a:pt x="15353" y="6894"/>
                  <a:pt x="7998" y="8549"/>
                </a:cubicBezTo>
                <a:cubicBezTo>
                  <a:pt x="644" y="10204"/>
                  <a:pt x="1333" y="17512"/>
                  <a:pt x="0" y="19305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22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41" name="Google Shape;1041;p12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𝒽(𝑥) = 𝑓(𝑥)(2</a:t>
            </a:r>
            <a:r>
              <a:rPr baseline="30000" i="1" lang="en" sz="3100"/>
              <a:t>q</a:t>
            </a:r>
            <a:r>
              <a:rPr baseline="30000" lang="en" sz="3100"/>
              <a:t>(|𝑥|)</a:t>
            </a:r>
            <a:r>
              <a:rPr lang="en" sz="3100"/>
              <a:t> − 𝑓(𝑥))</a:t>
            </a:r>
            <a:endParaRPr sz="31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42" name="Google Shape;1042;p1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3" name="Google Shape;104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1890700"/>
            <a:ext cx="42291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22"/>
          <p:cNvSpPr txBox="1"/>
          <p:nvPr/>
        </p:nvSpPr>
        <p:spPr>
          <a:xfrm>
            <a:off x="4572000" y="2852575"/>
            <a:ext cx="21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2</a:t>
            </a:r>
            <a:r>
              <a:rPr baseline="30000" i="1"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(|𝑥|)−1</a:t>
            </a:r>
            <a:endParaRPr sz="2000">
              <a:solidFill>
                <a:srgbClr val="38761D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45" name="Google Shape;1045;p122"/>
          <p:cNvSpPr txBox="1"/>
          <p:nvPr/>
        </p:nvSpPr>
        <p:spPr>
          <a:xfrm>
            <a:off x="2401225" y="1463600"/>
            <a:ext cx="357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𝒽(𝑥)</a:t>
            </a:r>
            <a:r>
              <a:rPr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 = 2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i="1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(|𝑥|)−2</a:t>
            </a:r>
            <a:r>
              <a:rPr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 = 2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𝑟(|𝑥|)−2</a:t>
            </a:r>
            <a:endParaRPr sz="2000">
              <a:solidFill>
                <a:srgbClr val="783F04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2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C‗P - Single Sided Definition </a:t>
            </a:r>
            <a:r>
              <a:rPr lang="en" sz="2200">
                <a:solidFill>
                  <a:schemeClr val="dk1"/>
                </a:solidFill>
              </a:rPr>
              <a:t>(Lemma 5.14)</a:t>
            </a:r>
            <a:endParaRPr sz="2900"/>
          </a:p>
        </p:txBody>
      </p:sp>
      <p:sp>
        <p:nvSpPr>
          <p:cNvPr id="1051" name="Google Shape;1051;p12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𝒽(𝑥) = 𝑓(𝑥)(2</a:t>
            </a:r>
            <a:r>
              <a:rPr baseline="30000" i="1" lang="en" sz="3100"/>
              <a:t>q</a:t>
            </a:r>
            <a:r>
              <a:rPr baseline="30000" lang="en" sz="3100"/>
              <a:t>(|𝑥|)</a:t>
            </a:r>
            <a:r>
              <a:rPr lang="en" sz="3100"/>
              <a:t> − 𝑓(𝑥))</a:t>
            </a:r>
            <a:endParaRPr sz="31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100"/>
              <a:t>max(𝒽(𝑥)) = 2</a:t>
            </a:r>
            <a:r>
              <a:rPr baseline="30000" lang="en" sz="3100"/>
              <a:t>𝑟(|𝑥|)−2</a:t>
            </a:r>
            <a:endParaRPr sz="2200"/>
          </a:p>
        </p:txBody>
      </p:sp>
      <p:sp>
        <p:nvSpPr>
          <p:cNvPr id="1052" name="Google Shape;1052;p1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3" name="Google Shape;1053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1890700"/>
            <a:ext cx="42291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23"/>
          <p:cNvSpPr txBox="1"/>
          <p:nvPr/>
        </p:nvSpPr>
        <p:spPr>
          <a:xfrm>
            <a:off x="4572000" y="2852575"/>
            <a:ext cx="238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𝑓(𝑥) = 2</a:t>
            </a:r>
            <a:r>
              <a:rPr baseline="30000" i="1"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solidFill>
                  <a:srgbClr val="38761D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(|𝑥|)−1</a:t>
            </a:r>
            <a:endParaRPr sz="2000">
              <a:solidFill>
                <a:srgbClr val="38761D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55" name="Google Shape;1055;p123"/>
          <p:cNvSpPr txBox="1"/>
          <p:nvPr/>
        </p:nvSpPr>
        <p:spPr>
          <a:xfrm>
            <a:off x="2401225" y="1463600"/>
            <a:ext cx="357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𝒽(𝑥) = 2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baseline="30000" i="1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(|𝑥|)−2</a:t>
            </a:r>
            <a:r>
              <a:rPr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 = 2</a:t>
            </a:r>
            <a:r>
              <a:rPr baseline="30000" lang="en" sz="2000">
                <a:solidFill>
                  <a:srgbClr val="783F04"/>
                </a:solidFill>
                <a:latin typeface="Cambria Math"/>
                <a:ea typeface="Cambria Math"/>
                <a:cs typeface="Cambria Math"/>
                <a:sym typeface="Cambria Math"/>
              </a:rPr>
              <a:t>𝑟(|𝑥|)−2</a:t>
            </a:r>
            <a:endParaRPr sz="2000">
              <a:solidFill>
                <a:srgbClr val="783F04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