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0"/>
  </p:notesMasterIdLst>
  <p:sldIdLst>
    <p:sldId id="256" r:id="rId2"/>
    <p:sldId id="279" r:id="rId3"/>
    <p:sldId id="276" r:id="rId4"/>
    <p:sldId id="277" r:id="rId5"/>
    <p:sldId id="257" r:id="rId6"/>
    <p:sldId id="258" r:id="rId7"/>
    <p:sldId id="259" r:id="rId8"/>
    <p:sldId id="260" r:id="rId9"/>
    <p:sldId id="261" r:id="rId10"/>
    <p:sldId id="262" r:id="rId11"/>
    <p:sldId id="263" r:id="rId12"/>
    <p:sldId id="278" r:id="rId13"/>
    <p:sldId id="266" r:id="rId14"/>
    <p:sldId id="267" r:id="rId15"/>
    <p:sldId id="268" r:id="rId16"/>
    <p:sldId id="269" r:id="rId17"/>
    <p:sldId id="271" r:id="rId18"/>
    <p:sldId id="272" r:id="rId19"/>
    <p:sldId id="273" r:id="rId20"/>
    <p:sldId id="274" r:id="rId21"/>
    <p:sldId id="280" r:id="rId22"/>
    <p:sldId id="281" r:id="rId23"/>
    <p:sldId id="282" r:id="rId24"/>
    <p:sldId id="283" r:id="rId25"/>
    <p:sldId id="284" r:id="rId26"/>
    <p:sldId id="285" r:id="rId27"/>
    <p:sldId id="286" r:id="rId28"/>
    <p:sldId id="287" r:id="rId29"/>
    <p:sldId id="288" r:id="rId30"/>
    <p:sldId id="289" r:id="rId31"/>
    <p:sldId id="290" r:id="rId32"/>
    <p:sldId id="291" r:id="rId33"/>
    <p:sldId id="292" r:id="rId34"/>
    <p:sldId id="293" r:id="rId35"/>
    <p:sldId id="294" r:id="rId36"/>
    <p:sldId id="295" r:id="rId37"/>
    <p:sldId id="296" r:id="rId38"/>
    <p:sldId id="297" r:id="rId39"/>
    <p:sldId id="298" r:id="rId40"/>
    <p:sldId id="299" r:id="rId41"/>
    <p:sldId id="300" r:id="rId42"/>
    <p:sldId id="301" r:id="rId43"/>
    <p:sldId id="302" r:id="rId44"/>
    <p:sldId id="303" r:id="rId45"/>
    <p:sldId id="304" r:id="rId46"/>
    <p:sldId id="305" r:id="rId47"/>
    <p:sldId id="306" r:id="rId48"/>
    <p:sldId id="307" r:id="rId49"/>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0000" autoAdjust="0"/>
  </p:normalViewPr>
  <p:slideViewPr>
    <p:cSldViewPr>
      <p:cViewPr varScale="1">
        <p:scale>
          <a:sx n="69" d="100"/>
          <a:sy n="69" d="100"/>
        </p:scale>
        <p:origin x="-1920"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6F968F2-C8F9-4EEE-977F-449C439A775A}" type="datetimeFigureOut">
              <a:rPr lang="zh-CN" altLang="en-US" smtClean="0"/>
              <a:t>2013/4/25</a:t>
            </a:fld>
            <a:endParaRPr lang="zh-CN" alt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F86270-42C3-49AD-B488-ACF96FC3EEDF}" type="slidenum">
              <a:rPr lang="zh-CN" altLang="en-US" smtClean="0"/>
              <a:t>‹#›</a:t>
            </a:fld>
            <a:endParaRPr lang="zh-CN" altLang="en-US"/>
          </a:p>
        </p:txBody>
      </p:sp>
    </p:spTree>
    <p:extLst>
      <p:ext uri="{BB962C8B-B14F-4D97-AF65-F5344CB8AC3E}">
        <p14:creationId xmlns:p14="http://schemas.microsoft.com/office/powerpoint/2010/main" val="17732299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zh-CN" dirty="0" smtClean="0"/>
              <a:t>Faulty:</a:t>
            </a:r>
            <a:r>
              <a:rPr lang="zh-CN" altLang="en-US" baseline="0" dirty="0" smtClean="0"/>
              <a:t> </a:t>
            </a:r>
            <a:r>
              <a:rPr lang="en-US" altLang="zh-CN" baseline="0" dirty="0" smtClean="0"/>
              <a:t>How to reach the agreement of what the group actually looks like before a </a:t>
            </a:r>
            <a:r>
              <a:rPr lang="en-US" altLang="zh-CN" baseline="0" dirty="0" err="1" smtClean="0"/>
              <a:t>msg</a:t>
            </a:r>
            <a:r>
              <a:rPr lang="en-US" altLang="zh-CN" baseline="0" dirty="0" smtClean="0"/>
              <a:t> can be delivered, and various ordering constraints.</a:t>
            </a:r>
          </a:p>
          <a:p>
            <a:endParaRPr lang="en-US" altLang="zh-CN" dirty="0" smtClean="0"/>
          </a:p>
        </p:txBody>
      </p:sp>
      <p:sp>
        <p:nvSpPr>
          <p:cNvPr id="4" name="Slide Number Placeholder 3"/>
          <p:cNvSpPr>
            <a:spLocks noGrp="1"/>
          </p:cNvSpPr>
          <p:nvPr>
            <p:ph type="sldNum" sz="quarter" idx="10"/>
          </p:nvPr>
        </p:nvSpPr>
        <p:spPr/>
        <p:txBody>
          <a:bodyPr/>
          <a:lstStyle/>
          <a:p>
            <a:fld id="{E7F86270-42C3-49AD-B488-ACF96FC3EEDF}" type="slidenum">
              <a:rPr lang="zh-CN" altLang="en-US" smtClean="0"/>
              <a:t>4</a:t>
            </a:fld>
            <a:endParaRPr lang="zh-CN" altLang="en-US"/>
          </a:p>
        </p:txBody>
      </p:sp>
    </p:spTree>
    <p:extLst>
      <p:ext uri="{BB962C8B-B14F-4D97-AF65-F5344CB8AC3E}">
        <p14:creationId xmlns:p14="http://schemas.microsoft.com/office/powerpoint/2010/main" val="25301995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5"/>
        <p:cNvGrpSpPr/>
        <p:nvPr/>
      </p:nvGrpSpPr>
      <p:grpSpPr>
        <a:xfrm>
          <a:off x="0" y="0"/>
          <a:ext cx="0" cy="0"/>
          <a:chOff x="0" y="0"/>
          <a:chExt cx="0" cy="0"/>
        </a:xfrm>
      </p:grpSpPr>
      <p:sp>
        <p:nvSpPr>
          <p:cNvPr id="266" name="Shape 266"/>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r>
              <a:rPr lang="en-US" dirty="0" smtClean="0"/>
              <a:t>From</a:t>
            </a:r>
            <a:r>
              <a:rPr lang="en-US" baseline="0" dirty="0" smtClean="0"/>
              <a:t> these examples, we can see that both SRM and virtual synchrony cannot meet our requirement on scalability.  Our goal for the group communication protocol in a large scale system is that…… The solution is the epidemic protocol.</a:t>
            </a:r>
            <a:endParaRPr dirty="0"/>
          </a:p>
        </p:txBody>
      </p:sp>
      <p:sp>
        <p:nvSpPr>
          <p:cNvPr id="267" name="Shape 26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2"/>
        <p:cNvGrpSpPr/>
        <p:nvPr/>
      </p:nvGrpSpPr>
      <p:grpSpPr>
        <a:xfrm>
          <a:off x="0" y="0"/>
          <a:ext cx="0" cy="0"/>
          <a:chOff x="0" y="0"/>
          <a:chExt cx="0" cy="0"/>
        </a:xfrm>
      </p:grpSpPr>
      <p:sp>
        <p:nvSpPr>
          <p:cNvPr id="273" name="Shape 273"/>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r>
              <a:rPr lang="en-US" dirty="0" smtClean="0"/>
              <a:t>The epidemic protocol is analogy of</a:t>
            </a:r>
            <a:r>
              <a:rPr lang="en-US" baseline="0" dirty="0" smtClean="0"/>
              <a:t> epidemic or rumor spreading. So it’s also known as gossip protocol.</a:t>
            </a:r>
          </a:p>
          <a:p>
            <a:endParaRPr lang="en-US" baseline="0" dirty="0" smtClean="0"/>
          </a:p>
          <a:p>
            <a:r>
              <a:rPr lang="en-US" baseline="0" dirty="0" smtClean="0"/>
              <a:t>For group communication, the epidemic protocol can be showed as follows.</a:t>
            </a:r>
          </a:p>
          <a:p>
            <a:endParaRPr lang="en-US" baseline="0" dirty="0" smtClean="0"/>
          </a:p>
          <a:p>
            <a:r>
              <a:rPr lang="en-US" baseline="0" dirty="0" smtClean="0"/>
              <a:t>The red one is a infective node, and it will randomly infect another node.</a:t>
            </a:r>
            <a:endParaRPr dirty="0"/>
          </a:p>
        </p:txBody>
      </p:sp>
      <p:sp>
        <p:nvSpPr>
          <p:cNvPr id="274" name="Shape 2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2"/>
        <p:cNvGrpSpPr/>
        <p:nvPr/>
      </p:nvGrpSpPr>
      <p:grpSpPr>
        <a:xfrm>
          <a:off x="0" y="0"/>
          <a:ext cx="0" cy="0"/>
          <a:chOff x="0" y="0"/>
          <a:chExt cx="0" cy="0"/>
        </a:xfrm>
      </p:grpSpPr>
      <p:sp>
        <p:nvSpPr>
          <p:cNvPr id="273" name="Shape 273"/>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r>
              <a:rPr lang="en-US" dirty="0" smtClean="0"/>
              <a:t>Now</a:t>
            </a:r>
            <a:r>
              <a:rPr lang="en-US" baseline="0" dirty="0" smtClean="0"/>
              <a:t> there two infective nodes and each of them will randomly choose another node to infect</a:t>
            </a:r>
            <a:endParaRPr dirty="0"/>
          </a:p>
        </p:txBody>
      </p:sp>
      <p:sp>
        <p:nvSpPr>
          <p:cNvPr id="274" name="Shape 2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2"/>
        <p:cNvGrpSpPr/>
        <p:nvPr/>
      </p:nvGrpSpPr>
      <p:grpSpPr>
        <a:xfrm>
          <a:off x="0" y="0"/>
          <a:ext cx="0" cy="0"/>
          <a:chOff x="0" y="0"/>
          <a:chExt cx="0" cy="0"/>
        </a:xfrm>
      </p:grpSpPr>
      <p:sp>
        <p:nvSpPr>
          <p:cNvPr id="273" name="Shape 273"/>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endParaRPr/>
          </a:p>
        </p:txBody>
      </p:sp>
      <p:sp>
        <p:nvSpPr>
          <p:cNvPr id="274" name="Shape 2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2"/>
        <p:cNvGrpSpPr/>
        <p:nvPr/>
      </p:nvGrpSpPr>
      <p:grpSpPr>
        <a:xfrm>
          <a:off x="0" y="0"/>
          <a:ext cx="0" cy="0"/>
          <a:chOff x="0" y="0"/>
          <a:chExt cx="0" cy="0"/>
        </a:xfrm>
      </p:grpSpPr>
      <p:sp>
        <p:nvSpPr>
          <p:cNvPr id="273" name="Shape 273"/>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r>
              <a:rPr lang="en-US" dirty="0" smtClean="0"/>
              <a:t>Eventually all the nodes in the system will be infected.</a:t>
            </a:r>
            <a:endParaRPr dirty="0"/>
          </a:p>
        </p:txBody>
      </p:sp>
      <p:sp>
        <p:nvSpPr>
          <p:cNvPr id="274" name="Shape 2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9"/>
        <p:cNvGrpSpPr/>
        <p:nvPr/>
      </p:nvGrpSpPr>
      <p:grpSpPr>
        <a:xfrm>
          <a:off x="0" y="0"/>
          <a:ext cx="0" cy="0"/>
          <a:chOff x="0" y="0"/>
          <a:chExt cx="0" cy="0"/>
        </a:xfrm>
      </p:grpSpPr>
      <p:sp>
        <p:nvSpPr>
          <p:cNvPr id="280" name="Shape 280"/>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r>
              <a:rPr lang="en-US" dirty="0" smtClean="0"/>
              <a:t>Now, we wan</a:t>
            </a:r>
            <a:r>
              <a:rPr lang="en-US" baseline="0" dirty="0" smtClean="0"/>
              <a:t>t to calculate the probability of infection. First, we have these three assumptions.</a:t>
            </a:r>
            <a:endParaRPr dirty="0"/>
          </a:p>
        </p:txBody>
      </p:sp>
      <p:sp>
        <p:nvSpPr>
          <p:cNvPr id="281" name="Shape 28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9"/>
        <p:cNvGrpSpPr/>
        <p:nvPr/>
      </p:nvGrpSpPr>
      <p:grpSpPr>
        <a:xfrm>
          <a:off x="0" y="0"/>
          <a:ext cx="0" cy="0"/>
          <a:chOff x="0" y="0"/>
          <a:chExt cx="0" cy="0"/>
        </a:xfrm>
      </p:grpSpPr>
      <p:sp>
        <p:nvSpPr>
          <p:cNvPr id="280" name="Shape 280"/>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endParaRPr dirty="0"/>
          </a:p>
        </p:txBody>
      </p:sp>
      <p:sp>
        <p:nvSpPr>
          <p:cNvPr id="281" name="Shape 28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7"/>
        <p:cNvGrpSpPr/>
        <p:nvPr/>
      </p:nvGrpSpPr>
      <p:grpSpPr>
        <a:xfrm>
          <a:off x="0" y="0"/>
          <a:ext cx="0" cy="0"/>
          <a:chOff x="0" y="0"/>
          <a:chExt cx="0" cy="0"/>
        </a:xfrm>
      </p:grpSpPr>
      <p:sp>
        <p:nvSpPr>
          <p:cNvPr id="288" name="Shape 288"/>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endParaRPr/>
          </a:p>
        </p:txBody>
      </p:sp>
      <p:sp>
        <p:nvSpPr>
          <p:cNvPr id="289" name="Shape 28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3"/>
        <p:cNvGrpSpPr/>
        <p:nvPr/>
      </p:nvGrpSpPr>
      <p:grpSpPr>
        <a:xfrm>
          <a:off x="0" y="0"/>
          <a:ext cx="0" cy="0"/>
          <a:chOff x="0" y="0"/>
          <a:chExt cx="0" cy="0"/>
        </a:xfrm>
      </p:grpSpPr>
      <p:sp>
        <p:nvSpPr>
          <p:cNvPr id="294" name="Shape 294"/>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r>
              <a:rPr lang="en-US" dirty="0" smtClean="0"/>
              <a:t>We have a basic</a:t>
            </a:r>
            <a:r>
              <a:rPr lang="en-US" baseline="0" dirty="0" smtClean="0"/>
              <a:t> understanding of the propagation in the epidemic model. Now lets see the how epidemic model are implemented in group communication that is eh update propagation model. One popular update propagation model is anti-entropy. Entropy I think it’s a word from physics, meaning the disorder. Anti-entropy therefore means a order preservation property called monotonicity. In real life, a rumor can be heard twice from different persons. However, in communication system, we need monotonicity to ensure that no update are received and performed twice.</a:t>
            </a:r>
          </a:p>
          <a:p>
            <a:endParaRPr lang="en-US" baseline="0" dirty="0" smtClean="0"/>
          </a:p>
          <a:p>
            <a:r>
              <a:rPr lang="en-US" baseline="0" dirty="0" smtClean="0"/>
              <a:t>This is how we implemente the anti-entropy. It’s more like the consistency of distributed transactions.</a:t>
            </a:r>
            <a:endParaRPr dirty="0"/>
          </a:p>
        </p:txBody>
      </p:sp>
      <p:sp>
        <p:nvSpPr>
          <p:cNvPr id="295" name="Shape 29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9"/>
        <p:cNvGrpSpPr/>
        <p:nvPr/>
      </p:nvGrpSpPr>
      <p:grpSpPr>
        <a:xfrm>
          <a:off x="0" y="0"/>
          <a:ext cx="0" cy="0"/>
          <a:chOff x="0" y="0"/>
          <a:chExt cx="0" cy="0"/>
        </a:xfrm>
      </p:grpSpPr>
      <p:sp>
        <p:nvSpPr>
          <p:cNvPr id="300" name="Shape 300"/>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r>
              <a:rPr lang="en-US" dirty="0" smtClean="0"/>
              <a:t>There are several type</a:t>
            </a:r>
            <a:r>
              <a:rPr lang="en-US" baseline="0" dirty="0" smtClean="0"/>
              <a:t> of how updates are propagated between nodes. Push only approach starts quickly and ends slowly. On the contrary, the pull only approach starts slowly and ends quickly. Push only and pull only are expected to have the same number of round before update spreads to the entire group. Push and pull approach will decrease the number of rounds, but the overhead per round will increase.</a:t>
            </a:r>
          </a:p>
          <a:p>
            <a:endParaRPr lang="en-US" baseline="0" dirty="0" smtClean="0"/>
          </a:p>
          <a:p>
            <a:r>
              <a:rPr lang="en-US" baseline="0" dirty="0" smtClean="0"/>
              <a:t>Gossiping approach is analogous to real life. If one node P is just updated, it becomes more infective and will push the update to a randomly selected node Q. If P found that Q is already updated, P may lose the interest to further spreads the update. It has good propagation latency. But it provides no guarantee that all nodes will be eventually updated.</a:t>
            </a:r>
            <a:endParaRPr dirty="0"/>
          </a:p>
        </p:txBody>
      </p:sp>
      <p:sp>
        <p:nvSpPr>
          <p:cNvPr id="301" name="Shape 3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zh-CN" dirty="0" smtClean="0"/>
              <a:t>Do not join or leave the group</a:t>
            </a:r>
            <a:r>
              <a:rPr lang="en-US" altLang="zh-CN" baseline="0" dirty="0" smtClean="0"/>
              <a:t> during the communication.</a:t>
            </a:r>
            <a:endParaRPr lang="zh-CN" altLang="en-US" dirty="0"/>
          </a:p>
        </p:txBody>
      </p:sp>
      <p:sp>
        <p:nvSpPr>
          <p:cNvPr id="4" name="Slide Number Placeholder 3"/>
          <p:cNvSpPr>
            <a:spLocks noGrp="1"/>
          </p:cNvSpPr>
          <p:nvPr>
            <p:ph type="sldNum" sz="quarter" idx="10"/>
          </p:nvPr>
        </p:nvSpPr>
        <p:spPr/>
        <p:txBody>
          <a:bodyPr/>
          <a:lstStyle/>
          <a:p>
            <a:fld id="{E7F86270-42C3-49AD-B488-ACF96FC3EEDF}" type="slidenum">
              <a:rPr lang="zh-CN" altLang="en-US" smtClean="0"/>
              <a:t>5</a:t>
            </a:fld>
            <a:endParaRPr lang="zh-CN" altLang="en-US"/>
          </a:p>
        </p:txBody>
      </p:sp>
    </p:spTree>
    <p:extLst>
      <p:ext uri="{BB962C8B-B14F-4D97-AF65-F5344CB8AC3E}">
        <p14:creationId xmlns:p14="http://schemas.microsoft.com/office/powerpoint/2010/main" val="271529833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5"/>
        <p:cNvGrpSpPr/>
        <p:nvPr/>
      </p:nvGrpSpPr>
      <p:grpSpPr>
        <a:xfrm>
          <a:off x="0" y="0"/>
          <a:ext cx="0" cy="0"/>
          <a:chOff x="0" y="0"/>
          <a:chExt cx="0" cy="0"/>
        </a:xfrm>
      </p:grpSpPr>
      <p:sp>
        <p:nvSpPr>
          <p:cNvPr id="306" name="Shape 306"/>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r>
              <a:rPr lang="en-US" dirty="0" smtClean="0"/>
              <a:t>From</a:t>
            </a:r>
            <a:r>
              <a:rPr lang="en-US" baseline="0" dirty="0" smtClean="0"/>
              <a:t> the previous slides, we can see that the large propagation latency is a issue to epidemic protocol. In the paper of </a:t>
            </a:r>
            <a:r>
              <a:rPr lang="en-US" baseline="0" dirty="0" err="1" smtClean="0"/>
              <a:t>spinglass</a:t>
            </a:r>
            <a:r>
              <a:rPr lang="en-US" baseline="0" dirty="0" smtClean="0"/>
              <a:t>, several optimization techniques are used to improve the epidemic protocol. First is the gap repairing techniques. To solve the slow propagation time issue, an unreliable multicast is used to rapidly distributed the messages to several nodes. There will definitely be packet loss. So the nodes will periodically gossip with a randomly selected node to exchange digests of current received messages. The node will compare its message with the digests and if messages misses, it pull the missing message or solicit the missing message and wait that message to be pushed.</a:t>
            </a:r>
            <a:endParaRPr dirty="0"/>
          </a:p>
        </p:txBody>
      </p:sp>
      <p:sp>
        <p:nvSpPr>
          <p:cNvPr id="307" name="Shape 30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1"/>
        <p:cNvGrpSpPr/>
        <p:nvPr/>
      </p:nvGrpSpPr>
      <p:grpSpPr>
        <a:xfrm>
          <a:off x="0" y="0"/>
          <a:ext cx="0" cy="0"/>
          <a:chOff x="0" y="0"/>
          <a:chExt cx="0" cy="0"/>
        </a:xfrm>
      </p:grpSpPr>
      <p:sp>
        <p:nvSpPr>
          <p:cNvPr id="312" name="Shape 312"/>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r>
              <a:rPr lang="en-US" dirty="0" smtClean="0"/>
              <a:t>The</a:t>
            </a:r>
            <a:r>
              <a:rPr lang="en-US" baseline="0" dirty="0" smtClean="0"/>
              <a:t> gap repairing in the previous slide is very costly. The gossip round may last much longer. </a:t>
            </a:r>
          </a:p>
          <a:p>
            <a:endParaRPr lang="en-US" baseline="0" dirty="0" smtClean="0"/>
          </a:p>
          <a:p>
            <a:r>
              <a:rPr lang="en-US" baseline="0" dirty="0" smtClean="0"/>
              <a:t>However, such scenario may be showed up in real system.</a:t>
            </a:r>
          </a:p>
          <a:p>
            <a:endParaRPr lang="en-US" baseline="0" dirty="0" smtClean="0"/>
          </a:p>
          <a:p>
            <a:r>
              <a:rPr lang="en-US" baseline="0" dirty="0" smtClean="0"/>
              <a:t>Therefore, we need to avoid sending too much gap repairing request, in other words, the overhead of gap repairing must be bounded. </a:t>
            </a:r>
            <a:endParaRPr dirty="0"/>
          </a:p>
        </p:txBody>
      </p:sp>
      <p:sp>
        <p:nvSpPr>
          <p:cNvPr id="313" name="Shape 31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9"/>
        <p:cNvGrpSpPr/>
        <p:nvPr/>
      </p:nvGrpSpPr>
      <p:grpSpPr>
        <a:xfrm>
          <a:off x="0" y="0"/>
          <a:ext cx="0" cy="0"/>
          <a:chOff x="0" y="0"/>
          <a:chExt cx="0" cy="0"/>
        </a:xfrm>
      </p:grpSpPr>
      <p:sp>
        <p:nvSpPr>
          <p:cNvPr id="330" name="Shape 330"/>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endParaRPr/>
          </a:p>
        </p:txBody>
      </p:sp>
      <p:sp>
        <p:nvSpPr>
          <p:cNvPr id="331" name="Shape 33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1"/>
        <p:cNvGrpSpPr/>
        <p:nvPr/>
      </p:nvGrpSpPr>
      <p:grpSpPr>
        <a:xfrm>
          <a:off x="0" y="0"/>
          <a:ext cx="0" cy="0"/>
          <a:chOff x="0" y="0"/>
          <a:chExt cx="0" cy="0"/>
        </a:xfrm>
      </p:grpSpPr>
      <p:sp>
        <p:nvSpPr>
          <p:cNvPr id="342" name="Shape 342"/>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endParaRPr/>
          </a:p>
        </p:txBody>
      </p:sp>
      <p:sp>
        <p:nvSpPr>
          <p:cNvPr id="343" name="Shape 34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5"/>
        <p:cNvGrpSpPr/>
        <p:nvPr/>
      </p:nvGrpSpPr>
      <p:grpSpPr>
        <a:xfrm>
          <a:off x="0" y="0"/>
          <a:ext cx="0" cy="0"/>
          <a:chOff x="0" y="0"/>
          <a:chExt cx="0" cy="0"/>
        </a:xfrm>
      </p:grpSpPr>
      <p:sp>
        <p:nvSpPr>
          <p:cNvPr id="336" name="Shape 336"/>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endParaRPr/>
          </a:p>
        </p:txBody>
      </p:sp>
      <p:sp>
        <p:nvSpPr>
          <p:cNvPr id="337" name="Shape 33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9"/>
        <p:cNvGrpSpPr/>
        <p:nvPr/>
      </p:nvGrpSpPr>
      <p:grpSpPr>
        <a:xfrm>
          <a:off x="0" y="0"/>
          <a:ext cx="0" cy="0"/>
          <a:chOff x="0" y="0"/>
          <a:chExt cx="0" cy="0"/>
        </a:xfrm>
      </p:grpSpPr>
      <p:sp>
        <p:nvSpPr>
          <p:cNvPr id="360" name="Shape 360"/>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endParaRPr/>
          </a:p>
        </p:txBody>
      </p:sp>
      <p:sp>
        <p:nvSpPr>
          <p:cNvPr id="361" name="Shape 36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5"/>
        <p:cNvGrpSpPr/>
        <p:nvPr/>
      </p:nvGrpSpPr>
      <p:grpSpPr>
        <a:xfrm>
          <a:off x="0" y="0"/>
          <a:ext cx="0" cy="0"/>
          <a:chOff x="0" y="0"/>
          <a:chExt cx="0" cy="0"/>
        </a:xfrm>
      </p:grpSpPr>
      <p:sp>
        <p:nvSpPr>
          <p:cNvPr id="366" name="Shape 366"/>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endParaRPr/>
          </a:p>
        </p:txBody>
      </p:sp>
      <p:sp>
        <p:nvSpPr>
          <p:cNvPr id="367" name="Shape 36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zh-CN" dirty="0" smtClean="0"/>
              <a:t>These </a:t>
            </a:r>
            <a:r>
              <a:rPr lang="en-US" altLang="zh-CN" dirty="0" err="1" smtClean="0"/>
              <a:t>msgs</a:t>
            </a:r>
            <a:r>
              <a:rPr lang="en-US" altLang="zh-CN" dirty="0" smtClean="0"/>
              <a:t> are useless to them</a:t>
            </a:r>
            <a:r>
              <a:rPr lang="en-US" altLang="zh-CN" baseline="0" dirty="0" smtClean="0"/>
              <a:t> (THE NACK )</a:t>
            </a:r>
          </a:p>
          <a:p>
            <a:endParaRPr lang="en-US" altLang="zh-CN" baseline="0" dirty="0" smtClean="0"/>
          </a:p>
          <a:p>
            <a:r>
              <a:rPr lang="en-US" altLang="zh-CN" baseline="0" dirty="0" smtClean="0"/>
              <a:t>Dynamically group: need highly efficient manner.</a:t>
            </a:r>
          </a:p>
          <a:p>
            <a:endParaRPr lang="en-US" altLang="zh-CN" baseline="0" dirty="0" smtClean="0"/>
          </a:p>
          <a:p>
            <a:r>
              <a:rPr lang="en-US" altLang="zh-CN" baseline="0" dirty="0" smtClean="0"/>
              <a:t>Prediction of behavior: Processes tend to miss the same </a:t>
            </a:r>
            <a:r>
              <a:rPr lang="en-US" altLang="zh-CN" baseline="0" dirty="0" err="1" smtClean="0"/>
              <a:t>msgs</a:t>
            </a:r>
            <a:r>
              <a:rPr lang="en-US" altLang="zh-CN" baseline="0" dirty="0" smtClean="0"/>
              <a:t> are grouped together.</a:t>
            </a:r>
          </a:p>
          <a:p>
            <a:endParaRPr lang="en-US" altLang="zh-CN" baseline="0" dirty="0" smtClean="0"/>
          </a:p>
          <a:p>
            <a:endParaRPr lang="zh-CN" altLang="en-US" dirty="0"/>
          </a:p>
        </p:txBody>
      </p:sp>
      <p:sp>
        <p:nvSpPr>
          <p:cNvPr id="4" name="Slide Number Placeholder 3"/>
          <p:cNvSpPr>
            <a:spLocks noGrp="1"/>
          </p:cNvSpPr>
          <p:nvPr>
            <p:ph type="sldNum" sz="quarter" idx="10"/>
          </p:nvPr>
        </p:nvSpPr>
        <p:spPr/>
        <p:txBody>
          <a:bodyPr/>
          <a:lstStyle/>
          <a:p>
            <a:fld id="{E7F86270-42C3-49AD-B488-ACF96FC3EEDF}" type="slidenum">
              <a:rPr lang="zh-CN" altLang="en-US" smtClean="0"/>
              <a:t>9</a:t>
            </a:fld>
            <a:endParaRPr lang="zh-CN" altLang="en-US"/>
          </a:p>
        </p:txBody>
      </p:sp>
    </p:spTree>
    <p:extLst>
      <p:ext uri="{BB962C8B-B14F-4D97-AF65-F5344CB8AC3E}">
        <p14:creationId xmlns:p14="http://schemas.microsoft.com/office/powerpoint/2010/main" val="38723601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zh-CN" dirty="0" smtClean="0"/>
              <a:t>Receivers</a:t>
            </a:r>
            <a:r>
              <a:rPr lang="en-US" altLang="zh-CN" baseline="0" dirty="0" smtClean="0"/>
              <a:t> assist senders to retransmit </a:t>
            </a:r>
            <a:r>
              <a:rPr lang="en-US" altLang="zh-CN" baseline="0" dirty="0" err="1" smtClean="0"/>
              <a:t>msgs</a:t>
            </a:r>
            <a:r>
              <a:rPr lang="en-US" altLang="zh-CN" baseline="0" dirty="0" smtClean="0"/>
              <a:t> when it receives a NACK msg.</a:t>
            </a:r>
          </a:p>
          <a:p>
            <a:endParaRPr lang="zh-CN" altLang="en-US" dirty="0"/>
          </a:p>
        </p:txBody>
      </p:sp>
      <p:sp>
        <p:nvSpPr>
          <p:cNvPr id="4" name="Slide Number Placeholder 3"/>
          <p:cNvSpPr>
            <a:spLocks noGrp="1"/>
          </p:cNvSpPr>
          <p:nvPr>
            <p:ph type="sldNum" sz="quarter" idx="10"/>
          </p:nvPr>
        </p:nvSpPr>
        <p:spPr/>
        <p:txBody>
          <a:bodyPr/>
          <a:lstStyle/>
          <a:p>
            <a:fld id="{E7F86270-42C3-49AD-B488-ACF96FC3EEDF}" type="slidenum">
              <a:rPr lang="zh-CN" altLang="en-US" smtClean="0"/>
              <a:t>10</a:t>
            </a:fld>
            <a:endParaRPr lang="zh-CN" altLang="en-US"/>
          </a:p>
        </p:txBody>
      </p:sp>
    </p:spTree>
    <p:extLst>
      <p:ext uri="{BB962C8B-B14F-4D97-AF65-F5344CB8AC3E}">
        <p14:creationId xmlns:p14="http://schemas.microsoft.com/office/powerpoint/2010/main" val="16991157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
        <p:cNvGrpSpPr/>
        <p:nvPr/>
      </p:nvGrpSpPr>
      <p:grpSpPr>
        <a:xfrm>
          <a:off x="0" y="0"/>
          <a:ext cx="0" cy="0"/>
          <a:chOff x="0" y="0"/>
          <a:chExt cx="0" cy="0"/>
        </a:xfrm>
      </p:grpSpPr>
      <p:sp>
        <p:nvSpPr>
          <p:cNvPr id="38" name="Shape 38"/>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r>
              <a:rPr lang="en-US" dirty="0" smtClean="0"/>
              <a:t>When we</a:t>
            </a:r>
            <a:r>
              <a:rPr lang="en-US" baseline="0" dirty="0" smtClean="0"/>
              <a:t> talk about a group communication protocol, we hope it will work in a large scale distributed system. However, when the group size increases, the probability of randomized low-level perturbations like packet loss and scheduling delay will also increases. In the </a:t>
            </a:r>
            <a:r>
              <a:rPr lang="en-US" baseline="0" dirty="0" err="1" smtClean="0"/>
              <a:t>spinglass</a:t>
            </a:r>
            <a:r>
              <a:rPr lang="en-US" baseline="0" dirty="0" smtClean="0"/>
              <a:t> paper, this is called mundane transient problems. Following </a:t>
            </a:r>
            <a:r>
              <a:rPr lang="en-US" baseline="0" dirty="0" err="1" smtClean="0"/>
              <a:t>sildes</a:t>
            </a:r>
            <a:r>
              <a:rPr lang="en-US" baseline="0" dirty="0" smtClean="0"/>
              <a:t> will show that both SRM and virtual synchrony perform badly under the influence of mundane transient problems. For SRM protocol, it will suffer the request and retransmission storm. And the virtual synchrony protocol will have throughput instability, micro partition and convoy effects.</a:t>
            </a:r>
          </a:p>
          <a:p>
            <a:endParaRPr dirty="0"/>
          </a:p>
        </p:txBody>
      </p:sp>
      <p:sp>
        <p:nvSpPr>
          <p:cNvPr id="39" name="Shape 3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
        <p:cNvGrpSpPr/>
        <p:nvPr/>
      </p:nvGrpSpPr>
      <p:grpSpPr>
        <a:xfrm>
          <a:off x="0" y="0"/>
          <a:ext cx="0" cy="0"/>
          <a:chOff x="0" y="0"/>
          <a:chExt cx="0" cy="0"/>
        </a:xfrm>
      </p:grpSpPr>
      <p:sp>
        <p:nvSpPr>
          <p:cNvPr id="44" name="Shape 44"/>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r>
              <a:rPr lang="en-US" dirty="0" smtClean="0"/>
              <a:t>Let’s first look at the request and retransmission</a:t>
            </a:r>
            <a:r>
              <a:rPr lang="en-US" baseline="0" dirty="0" smtClean="0"/>
              <a:t> storm of the SRM protocol. </a:t>
            </a:r>
          </a:p>
          <a:p>
            <a:endParaRPr lang="en-US" baseline="0" dirty="0" smtClean="0"/>
          </a:p>
          <a:p>
            <a:r>
              <a:rPr lang="en-US" baseline="0" dirty="0" smtClean="0"/>
              <a:t>Compared with virtual synchrony, which provides strong reliability guarantees, the receiver-driven best-effort SRM protocol has relatively weak reliability goals. Therefore it should scales well. However, studies shows that it is not the case.</a:t>
            </a:r>
          </a:p>
          <a:p>
            <a:endParaRPr lang="en-US" baseline="0" dirty="0" smtClean="0"/>
          </a:p>
          <a:p>
            <a:r>
              <a:rPr lang="en-US" baseline="0" dirty="0" smtClean="0"/>
              <a:t>Here is a experimental result of the SRM protocol with increasing group size. We can see that with larger group size, both the number of request and retransmission grows almost linearly. It’s showed in the paper that under certain scenarios, this overhead growth might be quadratic.</a:t>
            </a:r>
            <a:endParaRPr lang="en-US" dirty="0" smtClean="0"/>
          </a:p>
          <a:p>
            <a:endParaRPr dirty="0"/>
          </a:p>
        </p:txBody>
      </p:sp>
      <p:sp>
        <p:nvSpPr>
          <p:cNvPr id="45" name="Shape 4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
        <p:cNvGrpSpPr/>
        <p:nvPr/>
      </p:nvGrpSpPr>
      <p:grpSpPr>
        <a:xfrm>
          <a:off x="0" y="0"/>
          <a:ext cx="0" cy="0"/>
          <a:chOff x="0" y="0"/>
          <a:chExt cx="0" cy="0"/>
        </a:xfrm>
      </p:grpSpPr>
      <p:sp>
        <p:nvSpPr>
          <p:cNvPr id="44" name="Shape 44"/>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r>
              <a:rPr lang="en-US" dirty="0" smtClean="0"/>
              <a:t>For virtual synchrony</a:t>
            </a:r>
            <a:r>
              <a:rPr lang="en-US" baseline="0" dirty="0" smtClean="0"/>
              <a:t> protocol, we have throughput instability problem.</a:t>
            </a:r>
          </a:p>
          <a:p>
            <a:endParaRPr lang="en-US" baseline="0" dirty="0" smtClean="0"/>
          </a:p>
          <a:p>
            <a:r>
              <a:rPr lang="en-US" baseline="0" dirty="0" smtClean="0"/>
              <a:t>First focusing on the 32-member case, we can see that the throughput decreases as the perturbation rate increase, which is quite obvious because virtual synchrony model forces the sender to buffer the message and resend until all members have acknowledged the reception. </a:t>
            </a:r>
          </a:p>
          <a:p>
            <a:endParaRPr lang="en-US" baseline="0" dirty="0" smtClean="0"/>
          </a:p>
          <a:p>
            <a:r>
              <a:rPr lang="en-US" baseline="0" dirty="0" smtClean="0"/>
              <a:t>Comparing the throughput of different group size, we can see that with larger group size, the performance is more vulnerable to perturbations.</a:t>
            </a:r>
            <a:endParaRPr dirty="0"/>
          </a:p>
        </p:txBody>
      </p:sp>
      <p:sp>
        <p:nvSpPr>
          <p:cNvPr id="45" name="Shape 4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
        <p:cNvGrpSpPr/>
        <p:nvPr/>
      </p:nvGrpSpPr>
      <p:grpSpPr>
        <a:xfrm>
          <a:off x="0" y="0"/>
          <a:ext cx="0" cy="0"/>
          <a:chOff x="0" y="0"/>
          <a:chExt cx="0" cy="0"/>
        </a:xfrm>
      </p:grpSpPr>
      <p:sp>
        <p:nvSpPr>
          <p:cNvPr id="44" name="Shape 44"/>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r>
              <a:rPr lang="en-US" dirty="0" smtClean="0"/>
              <a:t>To solve the throughput</a:t>
            </a:r>
            <a:r>
              <a:rPr lang="en-US" baseline="0" dirty="0" smtClean="0"/>
              <a:t> instability problem, the system designer may set failure detection to be aggressive and hope the system will kicked out failure processes to sustain a stable throughput. However, due to the frequent perturbation in large scale system, healthy processes will be frequently </a:t>
            </a:r>
            <a:r>
              <a:rPr lang="en-US" baseline="0" dirty="0" err="1" smtClean="0"/>
              <a:t>mis</a:t>
            </a:r>
            <a:r>
              <a:rPr lang="en-US" baseline="0" dirty="0" smtClean="0"/>
              <a:t>-kicked out and request for rejoin. Because leave and rejoin are costly, these actions will yield high overhead.</a:t>
            </a:r>
            <a:endParaRPr dirty="0"/>
          </a:p>
        </p:txBody>
      </p:sp>
      <p:sp>
        <p:nvSpPr>
          <p:cNvPr id="45" name="Shape 4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
        <p:cNvGrpSpPr/>
        <p:nvPr/>
      </p:nvGrpSpPr>
      <p:grpSpPr>
        <a:xfrm>
          <a:off x="0" y="0"/>
          <a:ext cx="0" cy="0"/>
          <a:chOff x="0" y="0"/>
          <a:chExt cx="0" cy="0"/>
        </a:xfrm>
      </p:grpSpPr>
      <p:sp>
        <p:nvSpPr>
          <p:cNvPr id="44" name="Shape 44"/>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r>
              <a:rPr lang="en-US" dirty="0" smtClean="0"/>
              <a:t>Another problem is the convoy effect. For example, in</a:t>
            </a:r>
            <a:r>
              <a:rPr lang="en-US" baseline="0" dirty="0" smtClean="0"/>
              <a:t> a tree-based system, </a:t>
            </a:r>
            <a:r>
              <a:rPr lang="en-US" dirty="0" smtClean="0"/>
              <a:t>due to some reasons,</a:t>
            </a:r>
            <a:r>
              <a:rPr lang="en-US" baseline="0" dirty="0" smtClean="0"/>
              <a:t> a message is lost and waiting for retransmission. Because of the FIFO order, subsequent messages will be delayed for further transmission, which will create a convoy. Once the missing message is received, the node will send all of these messages, creating a bursty transmission phenomenon, which will trigger flow control. The flow control will drop some packets, which in turn make things worse. This phenomenon will be increasingly worse layer by layer. The network bandwidth will be poorly utilized, resulting a bad performance.</a:t>
            </a:r>
            <a:endParaRPr dirty="0"/>
          </a:p>
        </p:txBody>
      </p:sp>
      <p:sp>
        <p:nvSpPr>
          <p:cNvPr id="45" name="Shape 4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ltLang="zh-CN" smtClean="0"/>
              <a:t>Click to edit Master title style</a:t>
            </a:r>
            <a:endParaRPr lang="zh-CN" alt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ltLang="zh-CN" smtClean="0"/>
              <a:t>Click to edit Master subtitle style</a:t>
            </a:r>
            <a:endParaRPr lang="zh-CN" altLang="en-US"/>
          </a:p>
        </p:txBody>
      </p:sp>
      <p:sp>
        <p:nvSpPr>
          <p:cNvPr id="4" name="Date Placeholder 3"/>
          <p:cNvSpPr>
            <a:spLocks noGrp="1"/>
          </p:cNvSpPr>
          <p:nvPr>
            <p:ph type="dt" sz="half" idx="10"/>
          </p:nvPr>
        </p:nvSpPr>
        <p:spPr/>
        <p:txBody>
          <a:bodyPr/>
          <a:lstStyle/>
          <a:p>
            <a:fld id="{4E3781BC-DA27-46F1-998B-89DE098819B2}" type="datetimeFigureOut">
              <a:rPr lang="zh-CN" altLang="en-US" smtClean="0"/>
              <a:t>2013/4/25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9B5081E-BD85-4F58-9141-AEC095053556}" type="slidenum">
              <a:rPr lang="zh-CN" altLang="en-US" smtClean="0"/>
              <a:t>‹#›</a:t>
            </a:fld>
            <a:endParaRPr lang="zh-CN" altLang="en-US"/>
          </a:p>
        </p:txBody>
      </p:sp>
    </p:spTree>
    <p:extLst>
      <p:ext uri="{BB962C8B-B14F-4D97-AF65-F5344CB8AC3E}">
        <p14:creationId xmlns:p14="http://schemas.microsoft.com/office/powerpoint/2010/main" val="39435796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smtClean="0"/>
              <a:t>Click to edit Master title style</a:t>
            </a:r>
            <a:endParaRPr lang="zh-CN" altLang="en-US"/>
          </a:p>
        </p:txBody>
      </p:sp>
      <p:sp>
        <p:nvSpPr>
          <p:cNvPr id="3" name="Vertical Text Placeholder 2"/>
          <p:cNvSpPr>
            <a:spLocks noGrp="1"/>
          </p:cNvSpPr>
          <p:nvPr>
            <p:ph type="body" orient="vert" idx="1"/>
          </p:nvPr>
        </p:nvSpPr>
        <p:spPr/>
        <p:txBody>
          <a:bodyPr vert="eaVert"/>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4" name="Date Placeholder 3"/>
          <p:cNvSpPr>
            <a:spLocks noGrp="1"/>
          </p:cNvSpPr>
          <p:nvPr>
            <p:ph type="dt" sz="half" idx="10"/>
          </p:nvPr>
        </p:nvSpPr>
        <p:spPr/>
        <p:txBody>
          <a:bodyPr/>
          <a:lstStyle/>
          <a:p>
            <a:fld id="{4E3781BC-DA27-46F1-998B-89DE098819B2}" type="datetimeFigureOut">
              <a:rPr lang="zh-CN" altLang="en-US" smtClean="0"/>
              <a:t>2013/4/25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9B5081E-BD85-4F58-9141-AEC095053556}" type="slidenum">
              <a:rPr lang="zh-CN" altLang="en-US" smtClean="0"/>
              <a:t>‹#›</a:t>
            </a:fld>
            <a:endParaRPr lang="zh-CN" altLang="en-US"/>
          </a:p>
        </p:txBody>
      </p:sp>
    </p:spTree>
    <p:extLst>
      <p:ext uri="{BB962C8B-B14F-4D97-AF65-F5344CB8AC3E}">
        <p14:creationId xmlns:p14="http://schemas.microsoft.com/office/powerpoint/2010/main" val="22010571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ltLang="zh-CN" smtClean="0"/>
              <a:t>Click to edit Master title style</a:t>
            </a:r>
            <a:endParaRPr lang="zh-CN" alt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4" name="Date Placeholder 3"/>
          <p:cNvSpPr>
            <a:spLocks noGrp="1"/>
          </p:cNvSpPr>
          <p:nvPr>
            <p:ph type="dt" sz="half" idx="10"/>
          </p:nvPr>
        </p:nvSpPr>
        <p:spPr/>
        <p:txBody>
          <a:bodyPr/>
          <a:lstStyle/>
          <a:p>
            <a:fld id="{4E3781BC-DA27-46F1-998B-89DE098819B2}" type="datetimeFigureOut">
              <a:rPr lang="zh-CN" altLang="en-US" smtClean="0"/>
              <a:t>2013/4/25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9B5081E-BD85-4F58-9141-AEC095053556}" type="slidenum">
              <a:rPr lang="zh-CN" altLang="en-US" smtClean="0"/>
              <a:t>‹#›</a:t>
            </a:fld>
            <a:endParaRPr lang="zh-CN" altLang="en-US"/>
          </a:p>
        </p:txBody>
      </p:sp>
    </p:spTree>
    <p:extLst>
      <p:ext uri="{BB962C8B-B14F-4D97-AF65-F5344CB8AC3E}">
        <p14:creationId xmlns:p14="http://schemas.microsoft.com/office/powerpoint/2010/main" val="34754668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smtClean="0"/>
              <a:t>Click to edit Master title style</a:t>
            </a:r>
            <a:endParaRPr lang="zh-CN" altLang="en-US"/>
          </a:p>
        </p:txBody>
      </p:sp>
      <p:sp>
        <p:nvSpPr>
          <p:cNvPr id="3" name="Content Placeholder 2"/>
          <p:cNvSpPr>
            <a:spLocks noGrp="1"/>
          </p:cNvSpPr>
          <p:nvPr>
            <p:ph idx="1"/>
          </p:nvPr>
        </p:nvSpPr>
        <p:spPr/>
        <p:txBody>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4" name="Date Placeholder 3"/>
          <p:cNvSpPr>
            <a:spLocks noGrp="1"/>
          </p:cNvSpPr>
          <p:nvPr>
            <p:ph type="dt" sz="half" idx="10"/>
          </p:nvPr>
        </p:nvSpPr>
        <p:spPr/>
        <p:txBody>
          <a:bodyPr/>
          <a:lstStyle/>
          <a:p>
            <a:fld id="{4E3781BC-DA27-46F1-998B-89DE098819B2}" type="datetimeFigureOut">
              <a:rPr lang="zh-CN" altLang="en-US" smtClean="0"/>
              <a:t>2013/4/25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9B5081E-BD85-4F58-9141-AEC095053556}" type="slidenum">
              <a:rPr lang="zh-CN" altLang="en-US" smtClean="0"/>
              <a:t>‹#›</a:t>
            </a:fld>
            <a:endParaRPr lang="zh-CN" altLang="en-US"/>
          </a:p>
        </p:txBody>
      </p:sp>
    </p:spTree>
    <p:extLst>
      <p:ext uri="{BB962C8B-B14F-4D97-AF65-F5344CB8AC3E}">
        <p14:creationId xmlns:p14="http://schemas.microsoft.com/office/powerpoint/2010/main" val="36692692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ltLang="zh-CN" smtClean="0"/>
              <a:t>Click to edit Master title style</a:t>
            </a:r>
            <a:endParaRPr lang="zh-CN" alt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ltLang="zh-CN" smtClean="0"/>
              <a:t>Click to edit Master text styles</a:t>
            </a:r>
          </a:p>
        </p:txBody>
      </p:sp>
      <p:sp>
        <p:nvSpPr>
          <p:cNvPr id="4" name="Date Placeholder 3"/>
          <p:cNvSpPr>
            <a:spLocks noGrp="1"/>
          </p:cNvSpPr>
          <p:nvPr>
            <p:ph type="dt" sz="half" idx="10"/>
          </p:nvPr>
        </p:nvSpPr>
        <p:spPr/>
        <p:txBody>
          <a:bodyPr/>
          <a:lstStyle/>
          <a:p>
            <a:fld id="{4E3781BC-DA27-46F1-998B-89DE098819B2}" type="datetimeFigureOut">
              <a:rPr lang="zh-CN" altLang="en-US" smtClean="0"/>
              <a:t>2013/4/25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9B5081E-BD85-4F58-9141-AEC095053556}" type="slidenum">
              <a:rPr lang="zh-CN" altLang="en-US" smtClean="0"/>
              <a:t>‹#›</a:t>
            </a:fld>
            <a:endParaRPr lang="zh-CN" altLang="en-US"/>
          </a:p>
        </p:txBody>
      </p:sp>
    </p:spTree>
    <p:extLst>
      <p:ext uri="{BB962C8B-B14F-4D97-AF65-F5344CB8AC3E}">
        <p14:creationId xmlns:p14="http://schemas.microsoft.com/office/powerpoint/2010/main" val="22977014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smtClean="0"/>
              <a:t>Click to edit Master title style</a:t>
            </a:r>
            <a:endParaRPr lang="zh-CN" alt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5" name="Date Placeholder 4"/>
          <p:cNvSpPr>
            <a:spLocks noGrp="1"/>
          </p:cNvSpPr>
          <p:nvPr>
            <p:ph type="dt" sz="half" idx="10"/>
          </p:nvPr>
        </p:nvSpPr>
        <p:spPr/>
        <p:txBody>
          <a:bodyPr/>
          <a:lstStyle/>
          <a:p>
            <a:fld id="{4E3781BC-DA27-46F1-998B-89DE098819B2}" type="datetimeFigureOut">
              <a:rPr lang="zh-CN" altLang="en-US" smtClean="0"/>
              <a:t>2013/4/25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49B5081E-BD85-4F58-9141-AEC095053556}" type="slidenum">
              <a:rPr lang="zh-CN" altLang="en-US" smtClean="0"/>
              <a:t>‹#›</a:t>
            </a:fld>
            <a:endParaRPr lang="zh-CN" altLang="en-US"/>
          </a:p>
        </p:txBody>
      </p:sp>
    </p:spTree>
    <p:extLst>
      <p:ext uri="{BB962C8B-B14F-4D97-AF65-F5344CB8AC3E}">
        <p14:creationId xmlns:p14="http://schemas.microsoft.com/office/powerpoint/2010/main" val="1239037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ltLang="zh-CN" smtClean="0"/>
              <a:t>Click to edit Master title style</a:t>
            </a:r>
            <a:endParaRPr lang="zh-CN" alt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7" name="Date Placeholder 6"/>
          <p:cNvSpPr>
            <a:spLocks noGrp="1"/>
          </p:cNvSpPr>
          <p:nvPr>
            <p:ph type="dt" sz="half" idx="10"/>
          </p:nvPr>
        </p:nvSpPr>
        <p:spPr/>
        <p:txBody>
          <a:bodyPr/>
          <a:lstStyle/>
          <a:p>
            <a:fld id="{4E3781BC-DA27-46F1-998B-89DE098819B2}" type="datetimeFigureOut">
              <a:rPr lang="zh-CN" altLang="en-US" smtClean="0"/>
              <a:t>2013/4/25</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49B5081E-BD85-4F58-9141-AEC095053556}" type="slidenum">
              <a:rPr lang="zh-CN" altLang="en-US" smtClean="0"/>
              <a:t>‹#›</a:t>
            </a:fld>
            <a:endParaRPr lang="zh-CN" altLang="en-US"/>
          </a:p>
        </p:txBody>
      </p:sp>
    </p:spTree>
    <p:extLst>
      <p:ext uri="{BB962C8B-B14F-4D97-AF65-F5344CB8AC3E}">
        <p14:creationId xmlns:p14="http://schemas.microsoft.com/office/powerpoint/2010/main" val="1730913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smtClean="0"/>
              <a:t>Click to edit Master title style</a:t>
            </a:r>
            <a:endParaRPr lang="zh-CN" altLang="en-US"/>
          </a:p>
        </p:txBody>
      </p:sp>
      <p:sp>
        <p:nvSpPr>
          <p:cNvPr id="3" name="Date Placeholder 2"/>
          <p:cNvSpPr>
            <a:spLocks noGrp="1"/>
          </p:cNvSpPr>
          <p:nvPr>
            <p:ph type="dt" sz="half" idx="10"/>
          </p:nvPr>
        </p:nvSpPr>
        <p:spPr/>
        <p:txBody>
          <a:bodyPr/>
          <a:lstStyle/>
          <a:p>
            <a:fld id="{4E3781BC-DA27-46F1-998B-89DE098819B2}" type="datetimeFigureOut">
              <a:rPr lang="zh-CN" altLang="en-US" smtClean="0"/>
              <a:t>2013/4/25</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49B5081E-BD85-4F58-9141-AEC095053556}" type="slidenum">
              <a:rPr lang="zh-CN" altLang="en-US" smtClean="0"/>
              <a:t>‹#›</a:t>
            </a:fld>
            <a:endParaRPr lang="zh-CN" altLang="en-US"/>
          </a:p>
        </p:txBody>
      </p:sp>
    </p:spTree>
    <p:extLst>
      <p:ext uri="{BB962C8B-B14F-4D97-AF65-F5344CB8AC3E}">
        <p14:creationId xmlns:p14="http://schemas.microsoft.com/office/powerpoint/2010/main" val="25059882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3781BC-DA27-46F1-998B-89DE098819B2}" type="datetimeFigureOut">
              <a:rPr lang="zh-CN" altLang="en-US" smtClean="0"/>
              <a:t>2013/4/25</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49B5081E-BD85-4F58-9141-AEC095053556}" type="slidenum">
              <a:rPr lang="zh-CN" altLang="en-US" smtClean="0"/>
              <a:t>‹#›</a:t>
            </a:fld>
            <a:endParaRPr lang="zh-CN" altLang="en-US"/>
          </a:p>
        </p:txBody>
      </p:sp>
    </p:spTree>
    <p:extLst>
      <p:ext uri="{BB962C8B-B14F-4D97-AF65-F5344CB8AC3E}">
        <p14:creationId xmlns:p14="http://schemas.microsoft.com/office/powerpoint/2010/main" val="17679503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ltLang="zh-CN" smtClean="0"/>
              <a:t>Click to edit Master title style</a:t>
            </a:r>
            <a:endParaRPr lang="zh-CN" alt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zh-CN" smtClean="0"/>
              <a:t>Click to edit Master text styles</a:t>
            </a:r>
          </a:p>
        </p:txBody>
      </p:sp>
      <p:sp>
        <p:nvSpPr>
          <p:cNvPr id="5" name="Date Placeholder 4"/>
          <p:cNvSpPr>
            <a:spLocks noGrp="1"/>
          </p:cNvSpPr>
          <p:nvPr>
            <p:ph type="dt" sz="half" idx="10"/>
          </p:nvPr>
        </p:nvSpPr>
        <p:spPr/>
        <p:txBody>
          <a:bodyPr/>
          <a:lstStyle/>
          <a:p>
            <a:fld id="{4E3781BC-DA27-46F1-998B-89DE098819B2}" type="datetimeFigureOut">
              <a:rPr lang="zh-CN" altLang="en-US" smtClean="0"/>
              <a:t>2013/4/25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49B5081E-BD85-4F58-9141-AEC095053556}" type="slidenum">
              <a:rPr lang="zh-CN" altLang="en-US" smtClean="0"/>
              <a:t>‹#›</a:t>
            </a:fld>
            <a:endParaRPr lang="zh-CN" altLang="en-US"/>
          </a:p>
        </p:txBody>
      </p:sp>
    </p:spTree>
    <p:extLst>
      <p:ext uri="{BB962C8B-B14F-4D97-AF65-F5344CB8AC3E}">
        <p14:creationId xmlns:p14="http://schemas.microsoft.com/office/powerpoint/2010/main" val="27730223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ltLang="zh-CN" smtClean="0"/>
              <a:t>Click to edit Master title style</a:t>
            </a:r>
            <a:endParaRPr lang="zh-CN" alt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zh-CN" smtClean="0"/>
              <a:t>Click to edit Master text styles</a:t>
            </a:r>
          </a:p>
        </p:txBody>
      </p:sp>
      <p:sp>
        <p:nvSpPr>
          <p:cNvPr id="5" name="Date Placeholder 4"/>
          <p:cNvSpPr>
            <a:spLocks noGrp="1"/>
          </p:cNvSpPr>
          <p:nvPr>
            <p:ph type="dt" sz="half" idx="10"/>
          </p:nvPr>
        </p:nvSpPr>
        <p:spPr/>
        <p:txBody>
          <a:bodyPr/>
          <a:lstStyle/>
          <a:p>
            <a:fld id="{4E3781BC-DA27-46F1-998B-89DE098819B2}" type="datetimeFigureOut">
              <a:rPr lang="zh-CN" altLang="en-US" smtClean="0"/>
              <a:t>2013/4/25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49B5081E-BD85-4F58-9141-AEC095053556}" type="slidenum">
              <a:rPr lang="zh-CN" altLang="en-US" smtClean="0"/>
              <a:t>‹#›</a:t>
            </a:fld>
            <a:endParaRPr lang="zh-CN" altLang="en-US"/>
          </a:p>
        </p:txBody>
      </p:sp>
    </p:spTree>
    <p:extLst>
      <p:ext uri="{BB962C8B-B14F-4D97-AF65-F5344CB8AC3E}">
        <p14:creationId xmlns:p14="http://schemas.microsoft.com/office/powerpoint/2010/main" val="4116772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ltLang="zh-CN" smtClean="0"/>
              <a:t>Click to edit Master title style</a:t>
            </a:r>
            <a:endParaRPr lang="zh-CN" alt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3781BC-DA27-46F1-998B-89DE098819B2}" type="datetimeFigureOut">
              <a:rPr lang="zh-CN" altLang="en-US" smtClean="0"/>
              <a:t>2013/4/25</a:t>
            </a:fld>
            <a:endParaRPr lang="zh-CN" alt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B5081E-BD85-4F58-9141-AEC095053556}" type="slidenum">
              <a:rPr lang="zh-CN" altLang="en-US" smtClean="0"/>
              <a:t>‹#›</a:t>
            </a:fld>
            <a:endParaRPr lang="zh-CN" altLang="en-US"/>
          </a:p>
        </p:txBody>
      </p:sp>
    </p:spTree>
    <p:extLst>
      <p:ext uri="{BB962C8B-B14F-4D97-AF65-F5344CB8AC3E}">
        <p14:creationId xmlns:p14="http://schemas.microsoft.com/office/powerpoint/2010/main" val="31961665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9.png"/></Relationships>
</file>

<file path=ppt/slides/_rels/slide33.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ltLang="zh-CN" dirty="0" smtClean="0">
                <a:latin typeface="Times New Roman" pitchFamily="18" charset="0"/>
                <a:cs typeface="Times New Roman" pitchFamily="18" charset="0"/>
              </a:rPr>
              <a:t>Reliable Group Communication</a:t>
            </a:r>
            <a:endParaRPr lang="zh-CN" altLang="en-US" dirty="0">
              <a:latin typeface="Times New Roman" pitchFamily="18" charset="0"/>
              <a:cs typeface="Times New Roman" pitchFamily="18" charset="0"/>
            </a:endParaRPr>
          </a:p>
        </p:txBody>
      </p:sp>
      <p:sp>
        <p:nvSpPr>
          <p:cNvPr id="3" name="Subtitle 2"/>
          <p:cNvSpPr>
            <a:spLocks noGrp="1"/>
          </p:cNvSpPr>
          <p:nvPr>
            <p:ph type="subTitle" idx="1"/>
          </p:nvPr>
        </p:nvSpPr>
        <p:spPr/>
        <p:txBody>
          <a:bodyPr/>
          <a:lstStyle/>
          <a:p>
            <a:r>
              <a:rPr lang="en-US" altLang="zh-CN" dirty="0" smtClean="0">
                <a:latin typeface="Times New Roman" pitchFamily="18" charset="0"/>
                <a:cs typeface="Times New Roman" pitchFamily="18" charset="0"/>
              </a:rPr>
              <a:t>Quanzeng You &amp; </a:t>
            </a:r>
            <a:r>
              <a:rPr lang="en-US" altLang="zh-CN" dirty="0" err="1" smtClean="0">
                <a:latin typeface="Times New Roman" pitchFamily="18" charset="0"/>
                <a:cs typeface="Times New Roman" pitchFamily="18" charset="0"/>
              </a:rPr>
              <a:t>Haoliang</a:t>
            </a:r>
            <a:r>
              <a:rPr lang="en-US" altLang="zh-CN" dirty="0" smtClean="0">
                <a:latin typeface="Times New Roman" pitchFamily="18" charset="0"/>
                <a:cs typeface="Times New Roman" pitchFamily="18" charset="0"/>
              </a:rPr>
              <a:t> Wang</a:t>
            </a:r>
            <a:endParaRPr lang="zh-CN" altLang="en-US" dirty="0">
              <a:latin typeface="Times New Roman" pitchFamily="18" charset="0"/>
              <a:cs typeface="Times New Roman" pitchFamily="18" charset="0"/>
            </a:endParaRPr>
          </a:p>
        </p:txBody>
      </p:sp>
    </p:spTree>
    <p:extLst>
      <p:ext uri="{BB962C8B-B14F-4D97-AF65-F5344CB8AC3E}">
        <p14:creationId xmlns:p14="http://schemas.microsoft.com/office/powerpoint/2010/main" val="6313135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Hierarchical Feedback Control</a:t>
            </a:r>
            <a:endParaRPr lang="zh-CN" altLang="en-US" dirty="0"/>
          </a:p>
        </p:txBody>
      </p:sp>
      <p:sp>
        <p:nvSpPr>
          <p:cNvPr id="3" name="Content Placeholder 2"/>
          <p:cNvSpPr>
            <a:spLocks noGrp="1"/>
          </p:cNvSpPr>
          <p:nvPr>
            <p:ph idx="1"/>
          </p:nvPr>
        </p:nvSpPr>
        <p:spPr/>
        <p:txBody>
          <a:bodyPr/>
          <a:lstStyle/>
          <a:p>
            <a:r>
              <a:rPr lang="en-US" altLang="zh-CN" dirty="0" smtClean="0"/>
              <a:t>Improve Scalability of SRM</a:t>
            </a:r>
          </a:p>
          <a:p>
            <a:pPr lvl="1"/>
            <a:r>
              <a:rPr lang="en-US" altLang="zh-CN" dirty="0" smtClean="0"/>
              <a:t>Assistance from receivers</a:t>
            </a:r>
          </a:p>
          <a:p>
            <a:pPr lvl="1"/>
            <a:endParaRPr lang="en-US" altLang="zh-CN" dirty="0" smtClean="0"/>
          </a:p>
          <a:p>
            <a:r>
              <a:rPr lang="en-US" altLang="zh-CN" dirty="0" smtClean="0"/>
              <a:t>A hierarchical solution</a:t>
            </a:r>
          </a:p>
          <a:p>
            <a:pPr lvl="1"/>
            <a:r>
              <a:rPr lang="en-US" altLang="zh-CN" dirty="0" smtClean="0"/>
              <a:t>Scale with large groups of receivers</a:t>
            </a:r>
            <a:endParaRPr lang="zh-CN" altLang="en-US" dirty="0"/>
          </a:p>
        </p:txBody>
      </p:sp>
    </p:spTree>
    <p:extLst>
      <p:ext uri="{BB962C8B-B14F-4D97-AF65-F5344CB8AC3E}">
        <p14:creationId xmlns:p14="http://schemas.microsoft.com/office/powerpoint/2010/main" val="383609725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Hierarchical Feedback Control</a:t>
            </a:r>
            <a:endParaRPr lang="zh-CN" altLang="en-US" dirty="0"/>
          </a:p>
        </p:txBody>
      </p:sp>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14204" y="4189209"/>
            <a:ext cx="4650284" cy="248015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179512" y="1657948"/>
            <a:ext cx="6678488" cy="2419124"/>
          </a:xfrm>
          <a:prstGeom prst="rect">
            <a:avLst/>
          </a:prstGeom>
        </p:spPr>
        <p:txBody>
          <a:bodyPr wrap="square">
            <a:spAutoFit/>
          </a:bodyPr>
          <a:lstStyle/>
          <a:p>
            <a:pPr marL="342900" lvl="0" indent="-342900">
              <a:spcBef>
                <a:spcPct val="20000"/>
              </a:spcBef>
              <a:buFont typeface="Arial" pitchFamily="34" charset="0"/>
              <a:buChar char="•"/>
            </a:pPr>
            <a:r>
              <a:rPr lang="en-US" altLang="zh-CN" sz="2400" dirty="0">
                <a:solidFill>
                  <a:prstClr val="black"/>
                </a:solidFill>
              </a:rPr>
              <a:t>Local coordinator has its own history buffer</a:t>
            </a:r>
          </a:p>
          <a:p>
            <a:pPr marL="342900" lvl="0" indent="-342900">
              <a:spcBef>
                <a:spcPct val="20000"/>
              </a:spcBef>
              <a:buFont typeface="Arial" pitchFamily="34" charset="0"/>
              <a:buChar char="•"/>
            </a:pPr>
            <a:r>
              <a:rPr lang="en-US" altLang="zh-CN" sz="2400" dirty="0">
                <a:solidFill>
                  <a:prstClr val="black"/>
                </a:solidFill>
              </a:rPr>
              <a:t>MSG for coordinator</a:t>
            </a:r>
          </a:p>
          <a:p>
            <a:pPr marL="742950" lvl="1" indent="-285750">
              <a:spcBef>
                <a:spcPct val="20000"/>
              </a:spcBef>
              <a:buFont typeface="Arial" pitchFamily="34" charset="0"/>
              <a:buChar char="–"/>
            </a:pPr>
            <a:r>
              <a:rPr lang="en-US" altLang="zh-CN" sz="2000" dirty="0">
                <a:solidFill>
                  <a:prstClr val="black"/>
                </a:solidFill>
              </a:rPr>
              <a:t>From coordinator of parent group</a:t>
            </a:r>
          </a:p>
          <a:p>
            <a:pPr marL="342900" lvl="0" indent="-342900">
              <a:spcBef>
                <a:spcPct val="20000"/>
              </a:spcBef>
              <a:buFont typeface="Arial" pitchFamily="34" charset="0"/>
              <a:buChar char="•"/>
            </a:pPr>
            <a:r>
              <a:rPr lang="en-US" altLang="zh-CN" sz="2400" dirty="0">
                <a:solidFill>
                  <a:prstClr val="black"/>
                </a:solidFill>
              </a:rPr>
              <a:t>Problems</a:t>
            </a:r>
          </a:p>
          <a:p>
            <a:pPr marL="742950" lvl="1" indent="-285750">
              <a:spcBef>
                <a:spcPct val="20000"/>
              </a:spcBef>
              <a:buFont typeface="Arial" pitchFamily="34" charset="0"/>
              <a:buChar char="–"/>
            </a:pPr>
            <a:r>
              <a:rPr lang="en-US" altLang="zh-CN" sz="2000" dirty="0">
                <a:solidFill>
                  <a:prstClr val="black"/>
                </a:solidFill>
              </a:rPr>
              <a:t>Need dynamic construction of the tree</a:t>
            </a:r>
          </a:p>
          <a:p>
            <a:pPr marL="1143000" lvl="2" indent="-228600">
              <a:spcBef>
                <a:spcPct val="20000"/>
              </a:spcBef>
              <a:buFont typeface="Arial" pitchFamily="34" charset="0"/>
              <a:buChar char="•"/>
            </a:pPr>
            <a:r>
              <a:rPr lang="en-US" altLang="zh-CN" dirty="0" smtClean="0">
                <a:solidFill>
                  <a:prstClr val="black"/>
                </a:solidFill>
              </a:rPr>
              <a:t>Use underlying </a:t>
            </a:r>
            <a:r>
              <a:rPr lang="en-US" altLang="zh-CN" dirty="0">
                <a:solidFill>
                  <a:prstClr val="black"/>
                </a:solidFill>
              </a:rPr>
              <a:t>network </a:t>
            </a:r>
            <a:r>
              <a:rPr lang="en-US" altLang="zh-CN" dirty="0" smtClean="0">
                <a:solidFill>
                  <a:prstClr val="black"/>
                </a:solidFill>
              </a:rPr>
              <a:t>structure</a:t>
            </a:r>
            <a:endParaRPr lang="zh-CN" altLang="en-US" sz="2000" dirty="0">
              <a:solidFill>
                <a:prstClr val="black"/>
              </a:solidFill>
            </a:endParaRPr>
          </a:p>
        </p:txBody>
      </p:sp>
    </p:spTree>
    <p:extLst>
      <p:ext uri="{BB962C8B-B14F-4D97-AF65-F5344CB8AC3E}">
        <p14:creationId xmlns:p14="http://schemas.microsoft.com/office/powerpoint/2010/main" val="17346489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Reliable Multicasting</a:t>
            </a:r>
            <a:endParaRPr lang="zh-CN" altLang="en-US" dirty="0"/>
          </a:p>
        </p:txBody>
      </p:sp>
      <p:sp>
        <p:nvSpPr>
          <p:cNvPr id="3" name="Content Placeholder 2"/>
          <p:cNvSpPr>
            <a:spLocks noGrp="1"/>
          </p:cNvSpPr>
          <p:nvPr>
            <p:ph idx="1"/>
          </p:nvPr>
        </p:nvSpPr>
        <p:spPr>
          <a:xfrm>
            <a:off x="457200" y="1988840"/>
            <a:ext cx="8229600" cy="3672408"/>
          </a:xfrm>
        </p:spPr>
        <p:txBody>
          <a:bodyPr/>
          <a:lstStyle/>
          <a:p>
            <a:r>
              <a:rPr lang="en-US" altLang="zh-CN" dirty="0" smtClean="0"/>
              <a:t>In the presence of process failure</a:t>
            </a:r>
          </a:p>
          <a:p>
            <a:pPr lvl="1"/>
            <a:r>
              <a:rPr lang="en-US" altLang="zh-CN" dirty="0" smtClean="0"/>
              <a:t>A message is delivered to either all processes or to none at all.</a:t>
            </a:r>
          </a:p>
          <a:p>
            <a:pPr lvl="1"/>
            <a:endParaRPr lang="en-US" altLang="zh-CN" dirty="0"/>
          </a:p>
          <a:p>
            <a:r>
              <a:rPr lang="en-US" altLang="zh-CN" dirty="0" smtClean="0"/>
              <a:t>Virtual Synchrony</a:t>
            </a:r>
          </a:p>
          <a:p>
            <a:pPr lvl="1"/>
            <a:endParaRPr lang="en-US" altLang="zh-CN" dirty="0" smtClean="0"/>
          </a:p>
          <a:p>
            <a:pPr lvl="1"/>
            <a:endParaRPr lang="en-US" altLang="zh-CN" dirty="0"/>
          </a:p>
          <a:p>
            <a:pPr lvl="1"/>
            <a:endParaRPr lang="zh-CN" altLang="en-US" dirty="0"/>
          </a:p>
        </p:txBody>
      </p:sp>
    </p:spTree>
    <p:extLst>
      <p:ext uri="{BB962C8B-B14F-4D97-AF65-F5344CB8AC3E}">
        <p14:creationId xmlns:p14="http://schemas.microsoft.com/office/powerpoint/2010/main" val="87098100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Virtual Synchrony</a:t>
            </a:r>
            <a:endParaRPr lang="zh-CN" altLang="en-US" dirty="0"/>
          </a:p>
        </p:txBody>
      </p:sp>
      <p:sp>
        <p:nvSpPr>
          <p:cNvPr id="3" name="Content Placeholder 2"/>
          <p:cNvSpPr>
            <a:spLocks noGrp="1"/>
          </p:cNvSpPr>
          <p:nvPr>
            <p:ph idx="1"/>
          </p:nvPr>
        </p:nvSpPr>
        <p:spPr/>
        <p:txBody>
          <a:bodyPr/>
          <a:lstStyle/>
          <a:p>
            <a:r>
              <a:rPr lang="en-US" altLang="zh-CN" dirty="0"/>
              <a:t>Communication Layer</a:t>
            </a:r>
          </a:p>
          <a:p>
            <a:pPr lvl="1"/>
            <a:r>
              <a:rPr lang="en-US" altLang="zh-CN" dirty="0" smtClean="0"/>
              <a:t>Define process failures in terms of process groups and changes to group membership</a:t>
            </a:r>
          </a:p>
          <a:p>
            <a:endParaRPr lang="zh-CN" altLang="en-US"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3645024"/>
            <a:ext cx="5069327" cy="27740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6084168" y="3933056"/>
            <a:ext cx="2664296" cy="1477328"/>
          </a:xfrm>
          <a:prstGeom prst="rect">
            <a:avLst/>
          </a:prstGeom>
          <a:noFill/>
        </p:spPr>
        <p:txBody>
          <a:bodyPr wrap="square" rtlCol="0">
            <a:spAutoFit/>
          </a:bodyPr>
          <a:lstStyle/>
          <a:p>
            <a:r>
              <a:rPr lang="en-US" altLang="zh-CN" dirty="0" err="1" smtClean="0"/>
              <a:t>Comm</a:t>
            </a:r>
            <a:r>
              <a:rPr lang="en-US" altLang="zh-CN" dirty="0" smtClean="0"/>
              <a:t> layer:</a:t>
            </a:r>
          </a:p>
          <a:p>
            <a:r>
              <a:rPr lang="en-US" altLang="zh-CN" dirty="0" smtClean="0"/>
              <a:t>Send and receive </a:t>
            </a:r>
            <a:r>
              <a:rPr lang="en-US" altLang="zh-CN" dirty="0" err="1" smtClean="0"/>
              <a:t>msgs</a:t>
            </a:r>
            <a:endParaRPr lang="en-US" altLang="zh-CN" dirty="0" smtClean="0"/>
          </a:p>
          <a:p>
            <a:endParaRPr lang="en-US" altLang="zh-CN" dirty="0"/>
          </a:p>
          <a:p>
            <a:r>
              <a:rPr lang="en-US" altLang="zh-CN" dirty="0" err="1" smtClean="0"/>
              <a:t>Msgs</a:t>
            </a:r>
            <a:r>
              <a:rPr lang="en-US" altLang="zh-CN" dirty="0" smtClean="0"/>
              <a:t> locally buffered in comm. layer</a:t>
            </a:r>
            <a:endParaRPr lang="zh-CN" altLang="en-US" dirty="0"/>
          </a:p>
        </p:txBody>
      </p:sp>
    </p:spTree>
    <p:extLst>
      <p:ext uri="{BB962C8B-B14F-4D97-AF65-F5344CB8AC3E}">
        <p14:creationId xmlns:p14="http://schemas.microsoft.com/office/powerpoint/2010/main" val="385142898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zh-CN" sz="3600" dirty="0" smtClean="0"/>
              <a:t>Virtual Synchrony</a:t>
            </a:r>
            <a:endParaRPr lang="zh-CN" altLang="en-US" sz="3600" dirty="0"/>
          </a:p>
        </p:txBody>
      </p:sp>
      <p:sp>
        <p:nvSpPr>
          <p:cNvPr id="3" name="Content Placeholder 2"/>
          <p:cNvSpPr>
            <a:spLocks noGrp="1"/>
          </p:cNvSpPr>
          <p:nvPr>
            <p:ph idx="1"/>
          </p:nvPr>
        </p:nvSpPr>
        <p:spPr/>
        <p:txBody>
          <a:bodyPr/>
          <a:lstStyle/>
          <a:p>
            <a:r>
              <a:rPr lang="en-US" altLang="zh-CN" dirty="0" smtClean="0"/>
              <a:t>Basic Definitions</a:t>
            </a:r>
          </a:p>
          <a:p>
            <a:pPr lvl="1"/>
            <a:r>
              <a:rPr lang="en-US" altLang="zh-CN" dirty="0" smtClean="0"/>
              <a:t>Group view</a:t>
            </a:r>
          </a:p>
          <a:p>
            <a:pPr lvl="2"/>
            <a:r>
              <a:rPr lang="en-US" altLang="zh-CN" dirty="0" smtClean="0"/>
              <a:t>The view when sender sent </a:t>
            </a:r>
            <a:r>
              <a:rPr lang="en-US" altLang="zh-CN" dirty="0" err="1" smtClean="0"/>
              <a:t>msg</a:t>
            </a:r>
            <a:r>
              <a:rPr lang="en-US" altLang="zh-CN" dirty="0" smtClean="0"/>
              <a:t> m</a:t>
            </a:r>
          </a:p>
          <a:p>
            <a:pPr lvl="2"/>
            <a:r>
              <a:rPr lang="en-US" altLang="zh-CN" dirty="0" smtClean="0"/>
              <a:t>Each process has the same view</a:t>
            </a:r>
          </a:p>
          <a:p>
            <a:pPr lvl="1"/>
            <a:r>
              <a:rPr lang="en-US" altLang="zh-CN" dirty="0" smtClean="0"/>
              <a:t>View change</a:t>
            </a:r>
          </a:p>
          <a:p>
            <a:pPr lvl="2"/>
            <a:r>
              <a:rPr lang="en-US" altLang="zh-CN" dirty="0" smtClean="0"/>
              <a:t>Change in group membership</a:t>
            </a:r>
          </a:p>
          <a:p>
            <a:pPr lvl="2"/>
            <a:r>
              <a:rPr lang="en-US" altLang="zh-CN" dirty="0" smtClean="0"/>
              <a:t>View change takes place by multicasting </a:t>
            </a:r>
            <a:r>
              <a:rPr lang="en-US" altLang="zh-CN" dirty="0" err="1" smtClean="0"/>
              <a:t>vc</a:t>
            </a:r>
            <a:r>
              <a:rPr lang="en-US" altLang="zh-CN" dirty="0" smtClean="0"/>
              <a:t> </a:t>
            </a:r>
            <a:r>
              <a:rPr lang="en-US" altLang="zh-CN" dirty="0" err="1" smtClean="0"/>
              <a:t>msg</a:t>
            </a:r>
            <a:endParaRPr lang="en-US" altLang="zh-CN" dirty="0" smtClean="0"/>
          </a:p>
          <a:p>
            <a:pPr lvl="1"/>
            <a:endParaRPr lang="zh-CN" altLang="en-US" dirty="0"/>
          </a:p>
        </p:txBody>
      </p:sp>
    </p:spTree>
    <p:extLst>
      <p:ext uri="{BB962C8B-B14F-4D97-AF65-F5344CB8AC3E}">
        <p14:creationId xmlns:p14="http://schemas.microsoft.com/office/powerpoint/2010/main" val="18191519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Requirement</a:t>
            </a:r>
            <a:endParaRPr lang="zh-CN" altLang="en-US" dirty="0"/>
          </a:p>
        </p:txBody>
      </p:sp>
      <p:sp>
        <p:nvSpPr>
          <p:cNvPr id="3" name="Content Placeholder 2"/>
          <p:cNvSpPr>
            <a:spLocks noGrp="1"/>
          </p:cNvSpPr>
          <p:nvPr>
            <p:ph idx="1"/>
          </p:nvPr>
        </p:nvSpPr>
        <p:spPr/>
        <p:txBody>
          <a:bodyPr/>
          <a:lstStyle/>
          <a:p>
            <a:r>
              <a:rPr lang="en-US" altLang="zh-CN" dirty="0" smtClean="0"/>
              <a:t>Two multicast </a:t>
            </a:r>
            <a:r>
              <a:rPr lang="en-US" altLang="zh-CN" dirty="0" err="1" smtClean="0"/>
              <a:t>msgs</a:t>
            </a:r>
            <a:r>
              <a:rPr lang="en-US" altLang="zh-CN" dirty="0" smtClean="0"/>
              <a:t> simultaneously in transit:</a:t>
            </a:r>
          </a:p>
          <a:p>
            <a:pPr lvl="1"/>
            <a:r>
              <a:rPr lang="en-US" altLang="zh-CN" i="1" dirty="0" smtClean="0"/>
              <a:t>m</a:t>
            </a:r>
            <a:r>
              <a:rPr lang="en-US" altLang="zh-CN" dirty="0" smtClean="0"/>
              <a:t> and </a:t>
            </a:r>
            <a:r>
              <a:rPr lang="en-US" altLang="zh-CN" i="1" dirty="0" err="1" smtClean="0"/>
              <a:t>vc</a:t>
            </a:r>
            <a:endParaRPr lang="en-US" altLang="zh-CN" i="1" dirty="0" smtClean="0"/>
          </a:p>
          <a:p>
            <a:pPr lvl="1"/>
            <a:r>
              <a:rPr lang="en-US" altLang="zh-CN" dirty="0" smtClean="0"/>
              <a:t>Nothing or ALL: Guarantee m is either delivered to all processes in G before </a:t>
            </a:r>
            <a:r>
              <a:rPr lang="en-US" altLang="zh-CN" dirty="0" err="1" smtClean="0"/>
              <a:t>vc</a:t>
            </a:r>
            <a:r>
              <a:rPr lang="en-US" altLang="zh-CN" dirty="0" smtClean="0"/>
              <a:t> or m is not delivered at all</a:t>
            </a:r>
          </a:p>
          <a:p>
            <a:r>
              <a:rPr lang="en-US" altLang="zh-CN" dirty="0" smtClean="0"/>
              <a:t>Requirement for </a:t>
            </a:r>
            <a:r>
              <a:rPr lang="en-US" altLang="zh-CN" b="1" i="1" dirty="0" smtClean="0"/>
              <a:t>reliable</a:t>
            </a:r>
            <a:r>
              <a:rPr lang="en-US" altLang="zh-CN" dirty="0" smtClean="0"/>
              <a:t> multicast protocol</a:t>
            </a:r>
          </a:p>
          <a:p>
            <a:pPr lvl="1"/>
            <a:r>
              <a:rPr lang="en-US" altLang="zh-CN" dirty="0" smtClean="0"/>
              <a:t>Only one case in which m is allowed to fail:</a:t>
            </a:r>
          </a:p>
          <a:p>
            <a:pPr lvl="2"/>
            <a:r>
              <a:rPr lang="en-US" altLang="zh-CN" dirty="0" smtClean="0"/>
              <a:t>Group membership change is due to the sender of m crashing</a:t>
            </a:r>
          </a:p>
          <a:p>
            <a:pPr lvl="1"/>
            <a:endParaRPr lang="zh-CN" altLang="en-US" dirty="0"/>
          </a:p>
        </p:txBody>
      </p:sp>
    </p:spTree>
    <p:extLst>
      <p:ext uri="{BB962C8B-B14F-4D97-AF65-F5344CB8AC3E}">
        <p14:creationId xmlns:p14="http://schemas.microsoft.com/office/powerpoint/2010/main" val="4073923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Virtually Synchronous</a:t>
            </a:r>
            <a:endParaRPr lang="zh-CN" altLang="en-US" dirty="0"/>
          </a:p>
        </p:txBody>
      </p:sp>
      <p:sp>
        <p:nvSpPr>
          <p:cNvPr id="3" name="Content Placeholder 2"/>
          <p:cNvSpPr>
            <a:spLocks noGrp="1"/>
          </p:cNvSpPr>
          <p:nvPr>
            <p:ph idx="1"/>
          </p:nvPr>
        </p:nvSpPr>
        <p:spPr/>
        <p:txBody>
          <a:bodyPr/>
          <a:lstStyle/>
          <a:p>
            <a:r>
              <a:rPr lang="en-US" altLang="zh-CN" sz="2400" dirty="0" smtClean="0"/>
              <a:t>Sender crashes during the multicast, then the </a:t>
            </a:r>
            <a:r>
              <a:rPr lang="en-US" altLang="zh-CN" sz="2400" dirty="0" err="1" smtClean="0"/>
              <a:t>msg</a:t>
            </a:r>
            <a:r>
              <a:rPr lang="en-US" altLang="zh-CN" sz="2400" dirty="0" smtClean="0"/>
              <a:t> is either be delivered to all remaining processes or ignored by each of them</a:t>
            </a:r>
            <a:r>
              <a:rPr lang="en-US" altLang="zh-CN" sz="2400" dirty="0" smtClean="0"/>
              <a:t>.</a:t>
            </a:r>
          </a:p>
          <a:p>
            <a:pPr marL="342900" lvl="1" indent="-342900">
              <a:buFont typeface="Arial" pitchFamily="34" charset="0"/>
              <a:buChar char="•"/>
            </a:pPr>
            <a:r>
              <a:rPr lang="en-US" altLang="zh-CN" dirty="0"/>
              <a:t>A view change acts as a barrier across which no multicast can pass</a:t>
            </a:r>
          </a:p>
          <a:p>
            <a:pPr marL="0" indent="0">
              <a:buNone/>
            </a:pPr>
            <a:endParaRPr lang="en-US" altLang="zh-CN" sz="2400" dirty="0" smtClean="0"/>
          </a:p>
          <a:p>
            <a:endParaRPr lang="zh-CN" altLang="en-US"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584" y="3677693"/>
            <a:ext cx="6984776" cy="313568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496083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Message Ordering</a:t>
            </a:r>
            <a:endParaRPr lang="zh-CN" altLang="en-US" dirty="0"/>
          </a:p>
        </p:txBody>
      </p:sp>
      <p:sp>
        <p:nvSpPr>
          <p:cNvPr id="3" name="Content Placeholder 2"/>
          <p:cNvSpPr>
            <a:spLocks noGrp="1"/>
          </p:cNvSpPr>
          <p:nvPr>
            <p:ph idx="1"/>
          </p:nvPr>
        </p:nvSpPr>
        <p:spPr/>
        <p:txBody>
          <a:bodyPr/>
          <a:lstStyle/>
          <a:p>
            <a:r>
              <a:rPr lang="en-US" altLang="zh-CN" dirty="0" smtClean="0"/>
              <a:t>Four different orderings</a:t>
            </a:r>
          </a:p>
          <a:p>
            <a:pPr lvl="1"/>
            <a:r>
              <a:rPr lang="en-US" altLang="zh-CN" dirty="0" smtClean="0"/>
              <a:t>Unordered multicast, FIFI-ordered, Causally-ordered, Totally ordered</a:t>
            </a:r>
          </a:p>
          <a:p>
            <a:pPr lvl="1"/>
            <a:endParaRPr lang="en-US" altLang="zh-CN" dirty="0"/>
          </a:p>
          <a:p>
            <a:r>
              <a:rPr lang="en-US" altLang="zh-CN" dirty="0" smtClean="0"/>
              <a:t>Unordered multicast</a:t>
            </a:r>
            <a:endParaRPr lang="zh-CN" altLang="en-US" dirty="0"/>
          </a:p>
        </p:txBody>
      </p:sp>
      <p:pic>
        <p:nvPicPr>
          <p:cNvPr id="7170"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b="8144"/>
          <a:stretch/>
        </p:blipFill>
        <p:spPr bwMode="auto">
          <a:xfrm>
            <a:off x="971600" y="4437112"/>
            <a:ext cx="7058025" cy="10149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7457931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Message Ordering</a:t>
            </a:r>
            <a:endParaRPr lang="zh-CN" altLang="en-US" dirty="0"/>
          </a:p>
        </p:txBody>
      </p:sp>
      <p:sp>
        <p:nvSpPr>
          <p:cNvPr id="3" name="Content Placeholder 2"/>
          <p:cNvSpPr>
            <a:spLocks noGrp="1"/>
          </p:cNvSpPr>
          <p:nvPr>
            <p:ph idx="1"/>
          </p:nvPr>
        </p:nvSpPr>
        <p:spPr/>
        <p:txBody>
          <a:bodyPr/>
          <a:lstStyle/>
          <a:p>
            <a:r>
              <a:rPr lang="en-US" altLang="zh-CN" dirty="0" smtClean="0"/>
              <a:t>FIFO-ordered multicast</a:t>
            </a:r>
          </a:p>
          <a:p>
            <a:endParaRPr lang="en-US" altLang="zh-CN" dirty="0"/>
          </a:p>
          <a:p>
            <a:endParaRPr lang="en-US" altLang="zh-CN" dirty="0" smtClean="0"/>
          </a:p>
          <a:p>
            <a:endParaRPr lang="en-US" altLang="zh-CN" dirty="0"/>
          </a:p>
          <a:p>
            <a:r>
              <a:rPr lang="en-US" altLang="zh-CN" dirty="0" smtClean="0"/>
              <a:t>Causally-ordered multicast</a:t>
            </a:r>
          </a:p>
          <a:p>
            <a:pPr lvl="1"/>
            <a:r>
              <a:rPr lang="en-US" altLang="zh-CN" dirty="0" smtClean="0"/>
              <a:t>Causality between different </a:t>
            </a:r>
            <a:r>
              <a:rPr lang="en-US" altLang="zh-CN" dirty="0" err="1" smtClean="0"/>
              <a:t>msgs</a:t>
            </a:r>
            <a:r>
              <a:rPr lang="en-US" altLang="zh-CN" dirty="0" smtClean="0"/>
              <a:t> is preserved.</a:t>
            </a:r>
          </a:p>
          <a:p>
            <a:pPr lvl="1"/>
            <a:r>
              <a:rPr lang="en-US" altLang="zh-CN" dirty="0" smtClean="0"/>
              <a:t>Implemented using vector timestamps</a:t>
            </a:r>
            <a:endParaRPr lang="zh-CN" altLang="en-US" dirty="0"/>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568" y="2276872"/>
            <a:ext cx="8143875" cy="16097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3017894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ltLang="zh-CN" dirty="0" smtClean="0"/>
              <a:t>Different versions of virtual synchrony</a:t>
            </a:r>
            <a:endParaRPr lang="zh-CN" altLang="en-US" dirty="0"/>
          </a:p>
        </p:txBody>
      </p:sp>
      <p:sp>
        <p:nvSpPr>
          <p:cNvPr id="3" name="Content Placeholder 2"/>
          <p:cNvSpPr>
            <a:spLocks noGrp="1"/>
          </p:cNvSpPr>
          <p:nvPr>
            <p:ph idx="1"/>
          </p:nvPr>
        </p:nvSpPr>
        <p:spPr/>
        <p:txBody>
          <a:bodyPr/>
          <a:lstStyle/>
          <a:p>
            <a:endParaRPr lang="zh-CN" altLang="en-US" dirty="0"/>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9491" y="2364854"/>
            <a:ext cx="8859013" cy="286434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4982287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Topics</a:t>
            </a:r>
            <a:endParaRPr lang="zh-CN" altLang="en-US" dirty="0"/>
          </a:p>
        </p:txBody>
      </p:sp>
      <p:sp>
        <p:nvSpPr>
          <p:cNvPr id="3" name="Content Placeholder 2"/>
          <p:cNvSpPr>
            <a:spLocks noGrp="1"/>
          </p:cNvSpPr>
          <p:nvPr>
            <p:ph idx="1"/>
          </p:nvPr>
        </p:nvSpPr>
        <p:spPr/>
        <p:txBody>
          <a:bodyPr/>
          <a:lstStyle/>
          <a:p>
            <a:r>
              <a:rPr lang="en-US" altLang="zh-CN" dirty="0" smtClean="0"/>
              <a:t>Reliable Multicasting</a:t>
            </a:r>
          </a:p>
          <a:p>
            <a:r>
              <a:rPr lang="en-US" altLang="zh-CN" dirty="0" smtClean="0"/>
              <a:t>Scalable Multicasting</a:t>
            </a:r>
          </a:p>
          <a:p>
            <a:r>
              <a:rPr lang="en-US" altLang="zh-CN" dirty="0" smtClean="0"/>
              <a:t>Atomic Multicasting</a:t>
            </a:r>
          </a:p>
          <a:p>
            <a:r>
              <a:rPr lang="en-US" altLang="zh-CN" dirty="0" smtClean="0"/>
              <a:t>Epidemic Multicasting</a:t>
            </a:r>
            <a:endParaRPr lang="zh-CN" altLang="en-US" dirty="0"/>
          </a:p>
        </p:txBody>
      </p:sp>
    </p:spTree>
    <p:extLst>
      <p:ext uri="{BB962C8B-B14F-4D97-AF65-F5344CB8AC3E}">
        <p14:creationId xmlns:p14="http://schemas.microsoft.com/office/powerpoint/2010/main" val="256442404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ltLang="zh-CN" dirty="0" smtClean="0"/>
              <a:t>Implementation of Virtual Synchrony</a:t>
            </a:r>
            <a:endParaRPr lang="zh-CN" altLang="en-US" dirty="0"/>
          </a:p>
        </p:txBody>
      </p:sp>
      <p:sp>
        <p:nvSpPr>
          <p:cNvPr id="3" name="Content Placeholder 2"/>
          <p:cNvSpPr>
            <a:spLocks noGrp="1"/>
          </p:cNvSpPr>
          <p:nvPr>
            <p:ph idx="1"/>
          </p:nvPr>
        </p:nvSpPr>
        <p:spPr>
          <a:xfrm>
            <a:off x="457200" y="1600200"/>
            <a:ext cx="8795320" cy="4525963"/>
          </a:xfrm>
        </p:spPr>
        <p:txBody>
          <a:bodyPr/>
          <a:lstStyle/>
          <a:p>
            <a:r>
              <a:rPr lang="en-US" altLang="zh-CN" dirty="0" smtClean="0"/>
              <a:t>Assume two views differ by at most one process</a:t>
            </a:r>
          </a:p>
          <a:p>
            <a:r>
              <a:rPr lang="en-US" altLang="zh-CN" dirty="0" smtClean="0"/>
              <a:t>No process failure while a new view change is announced</a:t>
            </a:r>
            <a:endParaRPr lang="zh-CN" altLang="en-US" dirty="0"/>
          </a:p>
        </p:txBody>
      </p:sp>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3212976"/>
            <a:ext cx="8515350" cy="34861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200891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34"/>
        <p:cNvGrpSpPr/>
        <p:nvPr/>
      </p:nvGrpSpPr>
      <p:grpSpPr>
        <a:xfrm>
          <a:off x="0" y="0"/>
          <a:ext cx="0" cy="0"/>
          <a:chOff x="0" y="0"/>
          <a:chExt cx="0" cy="0"/>
        </a:xfrm>
      </p:grpSpPr>
      <p:sp>
        <p:nvSpPr>
          <p:cNvPr id="35" name="Shape 35"/>
          <p:cNvSpPr txBox="1">
            <a:spLocks noGrp="1"/>
          </p:cNvSpPr>
          <p:nvPr>
            <p:ph type="title"/>
          </p:nvPr>
        </p:nvSpPr>
        <p:spPr>
          <a:xfrm>
            <a:off x="457200" y="274637"/>
            <a:ext cx="82296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1"/>
              </a:buClr>
              <a:buSzPct val="25000"/>
              <a:buFont typeface="Calibri"/>
              <a:buNone/>
            </a:pPr>
            <a:r>
              <a:rPr lang="en-US" sz="4400" b="0" i="0" u="none" strike="noStrike" cap="none" baseline="0" dirty="0">
                <a:solidFill>
                  <a:schemeClr val="dk1"/>
                </a:solidFill>
                <a:latin typeface="Calibri"/>
                <a:ea typeface="Calibri"/>
                <a:cs typeface="Calibri"/>
                <a:sym typeface="Calibri"/>
                <a:rtl val="0"/>
              </a:rPr>
              <a:t>Scalability Challenges</a:t>
            </a:r>
          </a:p>
        </p:txBody>
      </p:sp>
      <p:sp>
        <p:nvSpPr>
          <p:cNvPr id="36" name="Shape 36"/>
          <p:cNvSpPr txBox="1">
            <a:spLocks noGrp="1"/>
          </p:cNvSpPr>
          <p:nvPr>
            <p:ph type="body" idx="1"/>
          </p:nvPr>
        </p:nvSpPr>
        <p:spPr>
          <a:xfrm>
            <a:off x="457200" y="1600200"/>
            <a:ext cx="8229600" cy="4525963"/>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640"/>
              </a:spcBef>
              <a:spcAft>
                <a:spcPts val="0"/>
              </a:spcAft>
              <a:buClr>
                <a:schemeClr val="dk1"/>
              </a:buClr>
              <a:buSzPct val="98958"/>
              <a:buFont typeface="Arial"/>
              <a:buChar char="•"/>
            </a:pPr>
            <a:r>
              <a:rPr lang="en-US" sz="3200" b="0" i="0" u="none" strike="noStrike" cap="none" baseline="0" dirty="0">
                <a:solidFill>
                  <a:schemeClr val="dk1"/>
                </a:solidFill>
                <a:latin typeface="Calibri" pitchFamily="34" charset="0"/>
                <a:ea typeface="Calibri"/>
                <a:cs typeface="Calibri"/>
                <a:sym typeface="Calibri"/>
                <a:rtl val="0"/>
              </a:rPr>
              <a:t>Large scale </a:t>
            </a:r>
            <a:r>
              <a:rPr lang="en-US" sz="3200" b="0" i="0" u="none" strike="noStrike" cap="none" baseline="0" dirty="0" smtClean="0">
                <a:solidFill>
                  <a:schemeClr val="dk1"/>
                </a:solidFill>
                <a:latin typeface="Calibri" pitchFamily="34" charset="0"/>
                <a:ea typeface="Calibri"/>
                <a:cs typeface="Calibri"/>
                <a:sym typeface="Calibri"/>
                <a:rtl val="0"/>
              </a:rPr>
              <a:t>distributed system</a:t>
            </a:r>
            <a:endParaRPr lang="en-US" sz="3200" b="0" i="0" u="none" strike="noStrike" cap="none" baseline="0" dirty="0">
              <a:solidFill>
                <a:schemeClr val="dk1"/>
              </a:solidFill>
              <a:latin typeface="Calibri" pitchFamily="34" charset="0"/>
              <a:ea typeface="Calibri"/>
              <a:cs typeface="Calibri"/>
              <a:sym typeface="Calibri"/>
              <a:rtl val="0"/>
            </a:endParaRPr>
          </a:p>
          <a:p>
            <a:pPr marL="742950" marR="0" lvl="1" indent="-285750" algn="l" rtl="0">
              <a:lnSpc>
                <a:spcPct val="100000"/>
              </a:lnSpc>
              <a:spcBef>
                <a:spcPts val="560"/>
              </a:spcBef>
              <a:spcAft>
                <a:spcPts val="0"/>
              </a:spcAft>
              <a:buClr>
                <a:schemeClr val="dk1"/>
              </a:buClr>
              <a:buSzPct val="101190"/>
              <a:buFont typeface="Arial"/>
              <a:buChar char="•"/>
            </a:pPr>
            <a:r>
              <a:rPr lang="en-US" sz="2800" b="0" i="0" u="none" strike="noStrike" cap="none" baseline="0" dirty="0" smtClean="0">
                <a:solidFill>
                  <a:schemeClr val="dk1"/>
                </a:solidFill>
                <a:latin typeface="Calibri" pitchFamily="34" charset="0"/>
                <a:ea typeface="Calibri"/>
                <a:cs typeface="Calibri"/>
                <a:sym typeface="Calibri"/>
                <a:rtl val="0"/>
              </a:rPr>
              <a:t>Mundane transient problems</a:t>
            </a:r>
          </a:p>
          <a:p>
            <a:pPr indent="-285750">
              <a:spcBef>
                <a:spcPts val="560"/>
              </a:spcBef>
              <a:buSzPct val="101190"/>
            </a:pPr>
            <a:r>
              <a:rPr lang="en-US" sz="3200" dirty="0" smtClean="0">
                <a:latin typeface="Calibri" pitchFamily="34" charset="0"/>
              </a:rPr>
              <a:t>Both SRM and Virtual Synchrony have poor scalability</a:t>
            </a:r>
            <a:endParaRPr lang="en-US" sz="3200" b="0" i="0" u="none" strike="noStrike" cap="none" baseline="0" dirty="0">
              <a:solidFill>
                <a:schemeClr val="dk1"/>
              </a:solidFill>
              <a:latin typeface="Calibri" pitchFamily="34" charset="0"/>
              <a:ea typeface="Calibri"/>
              <a:cs typeface="Calibri"/>
              <a:sym typeface="Calibri"/>
              <a:rtl val="0"/>
            </a:endParaRPr>
          </a:p>
        </p:txBody>
      </p:sp>
    </p:spTree>
    <p:extLst>
      <p:ext uri="{BB962C8B-B14F-4D97-AF65-F5344CB8AC3E}">
        <p14:creationId xmlns:p14="http://schemas.microsoft.com/office/powerpoint/2010/main" val="24724049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40"/>
        <p:cNvGrpSpPr/>
        <p:nvPr/>
      </p:nvGrpSpPr>
      <p:grpSpPr>
        <a:xfrm>
          <a:off x="0" y="0"/>
          <a:ext cx="0" cy="0"/>
          <a:chOff x="0" y="0"/>
          <a:chExt cx="0" cy="0"/>
        </a:xfrm>
      </p:grpSpPr>
      <p:sp>
        <p:nvSpPr>
          <p:cNvPr id="41" name="Shape 41"/>
          <p:cNvSpPr txBox="1">
            <a:spLocks noGrp="1"/>
          </p:cNvSpPr>
          <p:nvPr>
            <p:ph type="title"/>
          </p:nvPr>
        </p:nvSpPr>
        <p:spPr>
          <a:xfrm>
            <a:off x="457200" y="274637"/>
            <a:ext cx="82296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1"/>
              </a:buClr>
              <a:buSzPct val="25000"/>
              <a:buFont typeface="Calibri"/>
              <a:buNone/>
            </a:pPr>
            <a:r>
              <a:rPr lang="en-US" sz="4400" b="0" i="0" u="none" strike="noStrike" cap="none" baseline="0" dirty="0">
                <a:solidFill>
                  <a:schemeClr val="dk1"/>
                </a:solidFill>
                <a:latin typeface="Calibri"/>
                <a:ea typeface="Calibri"/>
                <a:cs typeface="Calibri"/>
                <a:sym typeface="Calibri"/>
                <a:rtl val="0"/>
              </a:rPr>
              <a:t>Scalability </a:t>
            </a:r>
            <a:r>
              <a:rPr lang="en-US" sz="4400" b="0" i="0" u="none" strike="noStrike" cap="none" baseline="0" dirty="0" smtClean="0">
                <a:solidFill>
                  <a:schemeClr val="dk1"/>
                </a:solidFill>
                <a:latin typeface="Calibri"/>
                <a:ea typeface="Calibri"/>
                <a:cs typeface="Calibri"/>
                <a:sym typeface="Calibri"/>
                <a:rtl val="0"/>
              </a:rPr>
              <a:t>Challenges - SRM</a:t>
            </a:r>
            <a:endParaRPr lang="en-US" sz="4400" b="0" i="0" u="none" strike="noStrike" cap="none" baseline="0" dirty="0">
              <a:solidFill>
                <a:schemeClr val="dk1"/>
              </a:solidFill>
              <a:latin typeface="Calibri"/>
              <a:ea typeface="Calibri"/>
              <a:cs typeface="Calibri"/>
              <a:sym typeface="Calibri"/>
              <a:rtl val="0"/>
            </a:endParaRPr>
          </a:p>
        </p:txBody>
      </p:sp>
      <p:sp>
        <p:nvSpPr>
          <p:cNvPr id="42" name="Shape 42"/>
          <p:cNvSpPr txBox="1">
            <a:spLocks noGrp="1"/>
          </p:cNvSpPr>
          <p:nvPr>
            <p:ph type="body" idx="1"/>
          </p:nvPr>
        </p:nvSpPr>
        <p:spPr>
          <a:xfrm>
            <a:off x="457200" y="1600200"/>
            <a:ext cx="8229600" cy="4525963"/>
          </a:xfrm>
          <a:prstGeom prst="rect">
            <a:avLst/>
          </a:prstGeom>
          <a:noFill/>
          <a:ln>
            <a:noFill/>
          </a:ln>
        </p:spPr>
        <p:txBody>
          <a:bodyPr lIns="91425" tIns="45700" rIns="91425" bIns="45700" anchor="t" anchorCtr="0">
            <a:noAutofit/>
          </a:bodyPr>
          <a:lstStyle/>
          <a:p>
            <a:pPr indent="-285750">
              <a:spcBef>
                <a:spcPts val="560"/>
              </a:spcBef>
              <a:buSzPct val="101190"/>
            </a:pPr>
            <a:r>
              <a:rPr lang="en-US" sz="3200" b="0" i="0" u="none" strike="noStrike" cap="none" baseline="0" dirty="0" smtClean="0">
                <a:solidFill>
                  <a:schemeClr val="dk1"/>
                </a:solidFill>
                <a:latin typeface="Calibri" pitchFamily="34" charset="0"/>
                <a:ea typeface="Calibri"/>
                <a:cs typeface="Calibri"/>
                <a:sym typeface="Calibri"/>
                <a:rtl val="0"/>
              </a:rPr>
              <a:t>Request </a:t>
            </a:r>
            <a:r>
              <a:rPr lang="en-US" sz="3200" b="0" i="0" u="none" strike="noStrike" cap="none" baseline="0" dirty="0">
                <a:solidFill>
                  <a:schemeClr val="dk1"/>
                </a:solidFill>
                <a:latin typeface="Calibri" pitchFamily="34" charset="0"/>
                <a:ea typeface="Calibri"/>
                <a:cs typeface="Calibri"/>
                <a:sym typeface="Calibri"/>
                <a:rtl val="0"/>
              </a:rPr>
              <a:t>and Retransmission </a:t>
            </a:r>
            <a:r>
              <a:rPr lang="en-US" sz="3200" b="0" i="0" u="none" strike="noStrike" cap="none" baseline="0" dirty="0" smtClean="0">
                <a:solidFill>
                  <a:schemeClr val="dk1"/>
                </a:solidFill>
                <a:latin typeface="Calibri" pitchFamily="34" charset="0"/>
                <a:ea typeface="Calibri"/>
                <a:cs typeface="Calibri"/>
                <a:sym typeface="Calibri"/>
                <a:rtl val="0"/>
              </a:rPr>
              <a:t>Storm</a:t>
            </a:r>
          </a:p>
          <a:p>
            <a:pPr lvl="1" indent="-342900">
              <a:spcBef>
                <a:spcPts val="640"/>
              </a:spcBef>
              <a:buSzPct val="98958"/>
            </a:pPr>
            <a:r>
              <a:rPr lang="en-US" dirty="0" smtClean="0">
                <a:latin typeface="Calibri" pitchFamily="34" charset="0"/>
              </a:rPr>
              <a:t>Linear </a:t>
            </a:r>
            <a:r>
              <a:rPr lang="en-US" dirty="0">
                <a:latin typeface="Calibri" pitchFamily="34" charset="0"/>
              </a:rPr>
              <a:t>growth </a:t>
            </a:r>
            <a:r>
              <a:rPr lang="en-US" dirty="0" smtClean="0">
                <a:latin typeface="Calibri" pitchFamily="34" charset="0"/>
              </a:rPr>
              <a:t>of overhead with </a:t>
            </a:r>
            <a:r>
              <a:rPr lang="en-US" dirty="0">
                <a:latin typeface="Calibri" pitchFamily="34" charset="0"/>
              </a:rPr>
              <a:t>system size, or even quadratic under worst cases</a:t>
            </a:r>
          </a:p>
          <a:p>
            <a:pPr lvl="1" indent="-285750">
              <a:buSzPct val="101190"/>
            </a:pPr>
            <a:endParaRPr lang="en-US" sz="2800" b="0" i="0" u="none" strike="noStrike" cap="none" baseline="0" dirty="0">
              <a:solidFill>
                <a:schemeClr val="dk1"/>
              </a:solidFill>
              <a:latin typeface="Calibri" pitchFamily="34" charset="0"/>
              <a:ea typeface="Calibri"/>
              <a:cs typeface="Calibri"/>
              <a:sym typeface="Calibri"/>
              <a:rtl val="0"/>
            </a:endParaRPr>
          </a:p>
        </p:txBody>
      </p:sp>
      <p:grpSp>
        <p:nvGrpSpPr>
          <p:cNvPr id="4" name="组合 3"/>
          <p:cNvGrpSpPr/>
          <p:nvPr/>
        </p:nvGrpSpPr>
        <p:grpSpPr>
          <a:xfrm>
            <a:off x="54831" y="3200400"/>
            <a:ext cx="8860569" cy="3124200"/>
            <a:chOff x="2057400" y="2971800"/>
            <a:chExt cx="8860569" cy="3124200"/>
          </a:xfrm>
        </p:grpSpPr>
        <p:sp>
          <p:nvSpPr>
            <p:cNvPr id="5" name="Shape 87"/>
            <p:cNvSpPr/>
            <p:nvPr/>
          </p:nvSpPr>
          <p:spPr>
            <a:xfrm>
              <a:off x="2057400" y="3008069"/>
              <a:ext cx="4593369" cy="3087931"/>
            </a:xfrm>
            <a:prstGeom prst="rect">
              <a:avLst/>
            </a:prstGeom>
            <a:blipFill>
              <a:blip r:embed="rId3"/>
              <a:stretch>
                <a:fillRect/>
              </a:stretch>
            </a:blipFill>
          </p:spPr>
        </p:sp>
        <p:sp>
          <p:nvSpPr>
            <p:cNvPr id="6" name="Shape 88"/>
            <p:cNvSpPr/>
            <p:nvPr/>
          </p:nvSpPr>
          <p:spPr>
            <a:xfrm>
              <a:off x="6324600" y="2971800"/>
              <a:ext cx="4593369" cy="3087840"/>
            </a:xfrm>
            <a:prstGeom prst="rect">
              <a:avLst/>
            </a:prstGeom>
            <a:blipFill>
              <a:blip r:embed="rId4"/>
              <a:stretch>
                <a:fillRect/>
              </a:stretch>
            </a:blipFill>
          </p:spPr>
        </p:sp>
      </p:grpSp>
    </p:spTree>
    <p:extLst>
      <p:ext uri="{BB962C8B-B14F-4D97-AF65-F5344CB8AC3E}">
        <p14:creationId xmlns:p14="http://schemas.microsoft.com/office/powerpoint/2010/main" val="6442266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40"/>
        <p:cNvGrpSpPr/>
        <p:nvPr/>
      </p:nvGrpSpPr>
      <p:grpSpPr>
        <a:xfrm>
          <a:off x="0" y="0"/>
          <a:ext cx="0" cy="0"/>
          <a:chOff x="0" y="0"/>
          <a:chExt cx="0" cy="0"/>
        </a:xfrm>
      </p:grpSpPr>
      <p:sp>
        <p:nvSpPr>
          <p:cNvPr id="41" name="Shape 41"/>
          <p:cNvSpPr txBox="1">
            <a:spLocks noGrp="1"/>
          </p:cNvSpPr>
          <p:nvPr>
            <p:ph type="title"/>
          </p:nvPr>
        </p:nvSpPr>
        <p:spPr>
          <a:xfrm>
            <a:off x="457200" y="274637"/>
            <a:ext cx="82296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1"/>
              </a:buClr>
              <a:buSzPct val="25000"/>
              <a:buFont typeface="Calibri"/>
              <a:buNone/>
            </a:pPr>
            <a:r>
              <a:rPr lang="en-US" sz="3600" b="0" i="0" u="none" strike="noStrike" cap="none" baseline="0" dirty="0">
                <a:solidFill>
                  <a:schemeClr val="dk1"/>
                </a:solidFill>
                <a:latin typeface="Calibri"/>
                <a:ea typeface="Calibri"/>
                <a:cs typeface="Calibri"/>
                <a:sym typeface="Calibri"/>
                <a:rtl val="0"/>
              </a:rPr>
              <a:t>Scalability Challenges </a:t>
            </a:r>
            <a:r>
              <a:rPr lang="en-US" sz="3600" b="0" i="0" u="none" strike="noStrike" cap="none" baseline="0" dirty="0" smtClean="0">
                <a:solidFill>
                  <a:schemeClr val="dk1"/>
                </a:solidFill>
                <a:latin typeface="Calibri"/>
                <a:ea typeface="Calibri"/>
                <a:cs typeface="Calibri"/>
                <a:sym typeface="Calibri"/>
                <a:rtl val="0"/>
              </a:rPr>
              <a:t>- Virtual Synchrony</a:t>
            </a:r>
            <a:endParaRPr lang="en-US" sz="3600" b="0" i="0" u="none" strike="noStrike" cap="none" baseline="0" dirty="0">
              <a:solidFill>
                <a:schemeClr val="dk1"/>
              </a:solidFill>
              <a:latin typeface="Calibri"/>
              <a:ea typeface="Calibri"/>
              <a:cs typeface="Calibri"/>
              <a:sym typeface="Calibri"/>
              <a:rtl val="0"/>
            </a:endParaRPr>
          </a:p>
        </p:txBody>
      </p:sp>
      <p:sp>
        <p:nvSpPr>
          <p:cNvPr id="42" name="Shape 42"/>
          <p:cNvSpPr txBox="1">
            <a:spLocks noGrp="1"/>
          </p:cNvSpPr>
          <p:nvPr>
            <p:ph type="body" idx="1"/>
          </p:nvPr>
        </p:nvSpPr>
        <p:spPr>
          <a:xfrm>
            <a:off x="457200" y="1600200"/>
            <a:ext cx="8229600" cy="4525963"/>
          </a:xfrm>
          <a:prstGeom prst="rect">
            <a:avLst/>
          </a:prstGeom>
          <a:noFill/>
          <a:ln>
            <a:noFill/>
          </a:ln>
        </p:spPr>
        <p:txBody>
          <a:bodyPr lIns="91425" tIns="45700" rIns="91425" bIns="45700" anchor="t" anchorCtr="0">
            <a:noAutofit/>
          </a:bodyPr>
          <a:lstStyle/>
          <a:p>
            <a:pPr indent="-285750">
              <a:buSzPct val="101190"/>
            </a:pPr>
            <a:r>
              <a:rPr lang="en-US" dirty="0" smtClean="0">
                <a:latin typeface="Calibri" pitchFamily="34" charset="0"/>
              </a:rPr>
              <a:t>Throughput instability</a:t>
            </a:r>
          </a:p>
          <a:p>
            <a:pPr lvl="1" indent="-285750">
              <a:buSzPct val="101190"/>
            </a:pPr>
            <a:r>
              <a:rPr lang="en-US" dirty="0" smtClean="0">
                <a:latin typeface="Calibri" pitchFamily="34" charset="0"/>
              </a:rPr>
              <a:t>Performance decreases with higher perturbation rate and larger group size</a:t>
            </a:r>
            <a:endParaRPr lang="en-US" dirty="0">
              <a:latin typeface="Calibri" pitchFamily="34" charset="0"/>
            </a:endParaRPr>
          </a:p>
        </p:txBody>
      </p:sp>
      <p:grpSp>
        <p:nvGrpSpPr>
          <p:cNvPr id="4" name="组合 3"/>
          <p:cNvGrpSpPr/>
          <p:nvPr/>
        </p:nvGrpSpPr>
        <p:grpSpPr>
          <a:xfrm>
            <a:off x="2100506" y="3115221"/>
            <a:ext cx="4909894" cy="3666579"/>
            <a:chOff x="2209800" y="2390775"/>
            <a:chExt cx="5535613" cy="4133850"/>
          </a:xfrm>
        </p:grpSpPr>
        <p:sp>
          <p:nvSpPr>
            <p:cNvPr id="5" name="Rectangle 4"/>
            <p:cNvSpPr>
              <a:spLocks noChangeArrowheads="1"/>
            </p:cNvSpPr>
            <p:nvPr/>
          </p:nvSpPr>
          <p:spPr bwMode="auto">
            <a:xfrm>
              <a:off x="2209800" y="2390775"/>
              <a:ext cx="5535613" cy="413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a:lstStyle/>
            <a:p>
              <a:pPr algn="ctr"/>
              <a:endParaRPr lang="en-US"/>
            </a:p>
          </p:txBody>
        </p:sp>
        <p:sp>
          <p:nvSpPr>
            <p:cNvPr id="6" name="Rectangle 5"/>
            <p:cNvSpPr>
              <a:spLocks noChangeArrowheads="1"/>
            </p:cNvSpPr>
            <p:nvPr/>
          </p:nvSpPr>
          <p:spPr bwMode="auto">
            <a:xfrm>
              <a:off x="2922588" y="2695575"/>
              <a:ext cx="4279900" cy="3362325"/>
            </a:xfrm>
            <a:prstGeom prst="rect">
              <a:avLst/>
            </a:prstGeom>
            <a:solidFill>
              <a:srgbClr val="FFFFFF"/>
            </a:solidFill>
            <a:ln w="28575">
              <a:solidFill>
                <a:srgbClr val="000000"/>
              </a:solidFill>
              <a:miter lim="800000"/>
              <a:headEnd/>
              <a:tailEnd/>
            </a:ln>
          </p:spPr>
          <p:txBody>
            <a:bodyPr/>
            <a:lstStyle/>
            <a:p>
              <a:pPr algn="ctr"/>
              <a:endParaRPr lang="en-US"/>
            </a:p>
          </p:txBody>
        </p:sp>
        <p:sp>
          <p:nvSpPr>
            <p:cNvPr id="7" name="Rectangle 6"/>
            <p:cNvSpPr>
              <a:spLocks noChangeArrowheads="1"/>
            </p:cNvSpPr>
            <p:nvPr/>
          </p:nvSpPr>
          <p:spPr bwMode="auto">
            <a:xfrm>
              <a:off x="2922588" y="2695575"/>
              <a:ext cx="4279900" cy="3362325"/>
            </a:xfrm>
            <a:prstGeom prst="rect">
              <a:avLst/>
            </a:prstGeom>
            <a:noFill/>
            <a:ln w="28575">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a:lstStyle/>
            <a:p>
              <a:pPr algn="ctr"/>
              <a:endParaRPr lang="en-US"/>
            </a:p>
          </p:txBody>
        </p:sp>
        <p:sp>
          <p:nvSpPr>
            <p:cNvPr id="8" name="Line 7"/>
            <p:cNvSpPr>
              <a:spLocks noChangeShapeType="1"/>
            </p:cNvSpPr>
            <p:nvPr/>
          </p:nvSpPr>
          <p:spPr bwMode="auto">
            <a:xfrm>
              <a:off x="2922588" y="2695575"/>
              <a:ext cx="4279900" cy="1588"/>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9" name="Freeform 8"/>
            <p:cNvSpPr>
              <a:spLocks/>
            </p:cNvSpPr>
            <p:nvPr/>
          </p:nvSpPr>
          <p:spPr bwMode="auto">
            <a:xfrm>
              <a:off x="2922588" y="2695575"/>
              <a:ext cx="4279900" cy="3362325"/>
            </a:xfrm>
            <a:custGeom>
              <a:avLst/>
              <a:gdLst>
                <a:gd name="T0" fmla="*/ 0 w 481"/>
                <a:gd name="T1" fmla="*/ 396 h 396"/>
                <a:gd name="T2" fmla="*/ 481 w 481"/>
                <a:gd name="T3" fmla="*/ 396 h 396"/>
                <a:gd name="T4" fmla="*/ 481 w 481"/>
                <a:gd name="T5" fmla="*/ 0 h 396"/>
              </a:gdLst>
              <a:ahLst/>
              <a:cxnLst>
                <a:cxn ang="0">
                  <a:pos x="T0" y="T1"/>
                </a:cxn>
                <a:cxn ang="0">
                  <a:pos x="T2" y="T3"/>
                </a:cxn>
                <a:cxn ang="0">
                  <a:pos x="T4" y="T5"/>
                </a:cxn>
              </a:cxnLst>
              <a:rect l="0" t="0" r="r" b="b"/>
              <a:pathLst>
                <a:path w="481" h="396">
                  <a:moveTo>
                    <a:pt x="0" y="396"/>
                  </a:moveTo>
                  <a:lnTo>
                    <a:pt x="481" y="396"/>
                  </a:lnTo>
                  <a:lnTo>
                    <a:pt x="481" y="0"/>
                  </a:lnTo>
                </a:path>
              </a:pathLst>
            </a:custGeom>
            <a:noFill/>
            <a:ln w="28575" cmpd="sng">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pPr algn="ctr"/>
              <a:endParaRPr lang="en-US"/>
            </a:p>
          </p:txBody>
        </p:sp>
        <p:sp>
          <p:nvSpPr>
            <p:cNvPr id="10" name="Line 9"/>
            <p:cNvSpPr>
              <a:spLocks noChangeShapeType="1"/>
            </p:cNvSpPr>
            <p:nvPr/>
          </p:nvSpPr>
          <p:spPr bwMode="auto">
            <a:xfrm flipV="1">
              <a:off x="2922588" y="2695575"/>
              <a:ext cx="1587" cy="3362325"/>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11" name="Line 10"/>
            <p:cNvSpPr>
              <a:spLocks noChangeShapeType="1"/>
            </p:cNvSpPr>
            <p:nvPr/>
          </p:nvSpPr>
          <p:spPr bwMode="auto">
            <a:xfrm>
              <a:off x="2922588" y="6057900"/>
              <a:ext cx="4279900"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28575">
                  <a:solidFill>
                    <a:srgbClr val="000000"/>
                  </a:solidFill>
                  <a:round/>
                  <a:headEnd/>
                  <a:tailEnd/>
                </a14:hiddenLine>
              </a:ext>
            </a:extLst>
          </p:spPr>
          <p:txBody>
            <a:bodyPr/>
            <a:lstStyle/>
            <a:p>
              <a:pPr algn="ctr"/>
              <a:endParaRPr lang="en-US"/>
            </a:p>
          </p:txBody>
        </p:sp>
        <p:sp>
          <p:nvSpPr>
            <p:cNvPr id="12" name="Line 11"/>
            <p:cNvSpPr>
              <a:spLocks noChangeShapeType="1"/>
            </p:cNvSpPr>
            <p:nvPr/>
          </p:nvSpPr>
          <p:spPr bwMode="auto">
            <a:xfrm flipV="1">
              <a:off x="2922588" y="2695575"/>
              <a:ext cx="1587" cy="3362325"/>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13" name="Line 12"/>
            <p:cNvSpPr>
              <a:spLocks noChangeShapeType="1"/>
            </p:cNvSpPr>
            <p:nvPr/>
          </p:nvSpPr>
          <p:spPr bwMode="auto">
            <a:xfrm flipV="1">
              <a:off x="2922588" y="6015038"/>
              <a:ext cx="1587" cy="42862"/>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28575">
                  <a:solidFill>
                    <a:srgbClr val="000000"/>
                  </a:solidFill>
                  <a:round/>
                  <a:headEnd/>
                  <a:tailEnd/>
                </a14:hiddenLine>
              </a:ext>
            </a:extLst>
          </p:spPr>
          <p:txBody>
            <a:bodyPr/>
            <a:lstStyle/>
            <a:p>
              <a:pPr algn="ctr"/>
              <a:endParaRPr lang="en-US"/>
            </a:p>
          </p:txBody>
        </p:sp>
        <p:sp>
          <p:nvSpPr>
            <p:cNvPr id="14" name="Line 13"/>
            <p:cNvSpPr>
              <a:spLocks noChangeShapeType="1"/>
            </p:cNvSpPr>
            <p:nvPr/>
          </p:nvSpPr>
          <p:spPr bwMode="auto">
            <a:xfrm>
              <a:off x="2922588" y="2695575"/>
              <a:ext cx="1587" cy="42863"/>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15" name="Rectangle 14"/>
            <p:cNvSpPr>
              <a:spLocks noChangeArrowheads="1"/>
            </p:cNvSpPr>
            <p:nvPr/>
          </p:nvSpPr>
          <p:spPr bwMode="auto">
            <a:xfrm>
              <a:off x="2896114" y="6100763"/>
              <a:ext cx="62471" cy="1363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none" lIns="0" tIns="0" rIns="0" bIns="0">
              <a:spAutoFit/>
            </a:bodyPr>
            <a:lstStyle/>
            <a:p>
              <a:pPr algn="ctr" eaLnBrk="1" hangingPunct="1"/>
              <a:r>
                <a:rPr lang="en-US" sz="1000" b="1">
                  <a:solidFill>
                    <a:srgbClr val="000000"/>
                  </a:solidFill>
                  <a:latin typeface="Helvetica" pitchFamily="34" charset="0"/>
                </a:rPr>
                <a:t>0</a:t>
              </a:r>
              <a:endParaRPr lang="en-US" sz="2400" b="1" i="1">
                <a:latin typeface="Times New Roman" pitchFamily="18" charset="0"/>
              </a:endParaRPr>
            </a:p>
          </p:txBody>
        </p:sp>
        <p:sp>
          <p:nvSpPr>
            <p:cNvPr id="16" name="Line 15"/>
            <p:cNvSpPr>
              <a:spLocks noChangeShapeType="1"/>
            </p:cNvSpPr>
            <p:nvPr/>
          </p:nvSpPr>
          <p:spPr bwMode="auto">
            <a:xfrm flipV="1">
              <a:off x="3394075" y="6015038"/>
              <a:ext cx="1588" cy="42862"/>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28575">
                  <a:solidFill>
                    <a:srgbClr val="000000"/>
                  </a:solidFill>
                  <a:round/>
                  <a:headEnd/>
                  <a:tailEnd/>
                </a14:hiddenLine>
              </a:ext>
            </a:extLst>
          </p:spPr>
          <p:txBody>
            <a:bodyPr/>
            <a:lstStyle/>
            <a:p>
              <a:pPr algn="ctr"/>
              <a:endParaRPr lang="en-US"/>
            </a:p>
          </p:txBody>
        </p:sp>
        <p:sp>
          <p:nvSpPr>
            <p:cNvPr id="17" name="Line 16"/>
            <p:cNvSpPr>
              <a:spLocks noChangeShapeType="1"/>
            </p:cNvSpPr>
            <p:nvPr/>
          </p:nvSpPr>
          <p:spPr bwMode="auto">
            <a:xfrm>
              <a:off x="3394075" y="2695575"/>
              <a:ext cx="1588" cy="42863"/>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18" name="Rectangle 17"/>
            <p:cNvSpPr>
              <a:spLocks noChangeArrowheads="1"/>
            </p:cNvSpPr>
            <p:nvPr/>
          </p:nvSpPr>
          <p:spPr bwMode="auto">
            <a:xfrm>
              <a:off x="3306461" y="6100763"/>
              <a:ext cx="156178" cy="1363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none" lIns="0" tIns="0" rIns="0" bIns="0">
              <a:spAutoFit/>
            </a:bodyPr>
            <a:lstStyle/>
            <a:p>
              <a:pPr algn="ctr" eaLnBrk="1" hangingPunct="1"/>
              <a:r>
                <a:rPr lang="en-US" sz="1000" b="1">
                  <a:solidFill>
                    <a:srgbClr val="000000"/>
                  </a:solidFill>
                  <a:latin typeface="Helvetica" pitchFamily="34" charset="0"/>
                </a:rPr>
                <a:t>0.1</a:t>
              </a:r>
              <a:endParaRPr lang="en-US" sz="2400" b="1" i="1">
                <a:latin typeface="Times New Roman" pitchFamily="18" charset="0"/>
              </a:endParaRPr>
            </a:p>
          </p:txBody>
        </p:sp>
        <p:sp>
          <p:nvSpPr>
            <p:cNvPr id="19" name="Line 18"/>
            <p:cNvSpPr>
              <a:spLocks noChangeShapeType="1"/>
            </p:cNvSpPr>
            <p:nvPr/>
          </p:nvSpPr>
          <p:spPr bwMode="auto">
            <a:xfrm flipV="1">
              <a:off x="3873500" y="6015038"/>
              <a:ext cx="1588" cy="42862"/>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28575">
                  <a:solidFill>
                    <a:srgbClr val="000000"/>
                  </a:solidFill>
                  <a:round/>
                  <a:headEnd/>
                  <a:tailEnd/>
                </a14:hiddenLine>
              </a:ext>
            </a:extLst>
          </p:spPr>
          <p:txBody>
            <a:bodyPr/>
            <a:lstStyle/>
            <a:p>
              <a:pPr algn="ctr"/>
              <a:endParaRPr lang="en-US"/>
            </a:p>
          </p:txBody>
        </p:sp>
        <p:sp>
          <p:nvSpPr>
            <p:cNvPr id="20" name="Line 19"/>
            <p:cNvSpPr>
              <a:spLocks noChangeShapeType="1"/>
            </p:cNvSpPr>
            <p:nvPr/>
          </p:nvSpPr>
          <p:spPr bwMode="auto">
            <a:xfrm>
              <a:off x="3873500" y="2695575"/>
              <a:ext cx="1588" cy="42863"/>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21" name="Rectangle 20"/>
            <p:cNvSpPr>
              <a:spLocks noChangeArrowheads="1"/>
            </p:cNvSpPr>
            <p:nvPr/>
          </p:nvSpPr>
          <p:spPr bwMode="auto">
            <a:xfrm>
              <a:off x="3785886" y="6100763"/>
              <a:ext cx="156178" cy="1363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none" lIns="0" tIns="0" rIns="0" bIns="0">
              <a:spAutoFit/>
            </a:bodyPr>
            <a:lstStyle/>
            <a:p>
              <a:pPr algn="ctr" eaLnBrk="1" hangingPunct="1"/>
              <a:r>
                <a:rPr lang="en-US" sz="1000" b="1">
                  <a:solidFill>
                    <a:srgbClr val="000000"/>
                  </a:solidFill>
                  <a:latin typeface="Helvetica" pitchFamily="34" charset="0"/>
                </a:rPr>
                <a:t>0.2</a:t>
              </a:r>
              <a:endParaRPr lang="en-US" sz="2400" b="1" i="1">
                <a:latin typeface="Times New Roman" pitchFamily="18" charset="0"/>
              </a:endParaRPr>
            </a:p>
          </p:txBody>
        </p:sp>
        <p:sp>
          <p:nvSpPr>
            <p:cNvPr id="22" name="Line 21"/>
            <p:cNvSpPr>
              <a:spLocks noChangeShapeType="1"/>
            </p:cNvSpPr>
            <p:nvPr/>
          </p:nvSpPr>
          <p:spPr bwMode="auto">
            <a:xfrm flipV="1">
              <a:off x="4346575" y="6015038"/>
              <a:ext cx="1588" cy="42862"/>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28575">
                  <a:solidFill>
                    <a:srgbClr val="000000"/>
                  </a:solidFill>
                  <a:round/>
                  <a:headEnd/>
                  <a:tailEnd/>
                </a14:hiddenLine>
              </a:ext>
            </a:extLst>
          </p:spPr>
          <p:txBody>
            <a:bodyPr/>
            <a:lstStyle/>
            <a:p>
              <a:pPr algn="ctr"/>
              <a:endParaRPr lang="en-US"/>
            </a:p>
          </p:txBody>
        </p:sp>
        <p:sp>
          <p:nvSpPr>
            <p:cNvPr id="23" name="Line 22"/>
            <p:cNvSpPr>
              <a:spLocks noChangeShapeType="1"/>
            </p:cNvSpPr>
            <p:nvPr/>
          </p:nvSpPr>
          <p:spPr bwMode="auto">
            <a:xfrm>
              <a:off x="4346575" y="2695575"/>
              <a:ext cx="1588" cy="42863"/>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24" name="Rectangle 23"/>
            <p:cNvSpPr>
              <a:spLocks noChangeArrowheads="1"/>
            </p:cNvSpPr>
            <p:nvPr/>
          </p:nvSpPr>
          <p:spPr bwMode="auto">
            <a:xfrm>
              <a:off x="4258961" y="6100763"/>
              <a:ext cx="156178" cy="1363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none" lIns="0" tIns="0" rIns="0" bIns="0">
              <a:spAutoFit/>
            </a:bodyPr>
            <a:lstStyle/>
            <a:p>
              <a:pPr algn="ctr" eaLnBrk="1" hangingPunct="1"/>
              <a:r>
                <a:rPr lang="en-US" sz="1000" b="1">
                  <a:solidFill>
                    <a:srgbClr val="000000"/>
                  </a:solidFill>
                  <a:latin typeface="Helvetica" pitchFamily="34" charset="0"/>
                </a:rPr>
                <a:t>0.3</a:t>
              </a:r>
              <a:endParaRPr lang="en-US" sz="2400" b="1" i="1">
                <a:latin typeface="Times New Roman" pitchFamily="18" charset="0"/>
              </a:endParaRPr>
            </a:p>
          </p:txBody>
        </p:sp>
        <p:sp>
          <p:nvSpPr>
            <p:cNvPr id="25" name="Line 24"/>
            <p:cNvSpPr>
              <a:spLocks noChangeShapeType="1"/>
            </p:cNvSpPr>
            <p:nvPr/>
          </p:nvSpPr>
          <p:spPr bwMode="auto">
            <a:xfrm flipV="1">
              <a:off x="4818063" y="6015038"/>
              <a:ext cx="1587" cy="42862"/>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28575">
                  <a:solidFill>
                    <a:srgbClr val="000000"/>
                  </a:solidFill>
                  <a:round/>
                  <a:headEnd/>
                  <a:tailEnd/>
                </a14:hiddenLine>
              </a:ext>
            </a:extLst>
          </p:spPr>
          <p:txBody>
            <a:bodyPr/>
            <a:lstStyle/>
            <a:p>
              <a:pPr algn="ctr"/>
              <a:endParaRPr lang="en-US"/>
            </a:p>
          </p:txBody>
        </p:sp>
        <p:sp>
          <p:nvSpPr>
            <p:cNvPr id="26" name="Line 25"/>
            <p:cNvSpPr>
              <a:spLocks noChangeShapeType="1"/>
            </p:cNvSpPr>
            <p:nvPr/>
          </p:nvSpPr>
          <p:spPr bwMode="auto">
            <a:xfrm>
              <a:off x="4818063" y="2695575"/>
              <a:ext cx="1587" cy="42863"/>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27" name="Rectangle 26"/>
            <p:cNvSpPr>
              <a:spLocks noChangeArrowheads="1"/>
            </p:cNvSpPr>
            <p:nvPr/>
          </p:nvSpPr>
          <p:spPr bwMode="auto">
            <a:xfrm>
              <a:off x="4730449" y="6100763"/>
              <a:ext cx="156178" cy="1363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none" lIns="0" tIns="0" rIns="0" bIns="0">
              <a:spAutoFit/>
            </a:bodyPr>
            <a:lstStyle/>
            <a:p>
              <a:pPr algn="ctr" eaLnBrk="1" hangingPunct="1"/>
              <a:r>
                <a:rPr lang="en-US" sz="1000" b="1">
                  <a:solidFill>
                    <a:srgbClr val="000000"/>
                  </a:solidFill>
                  <a:latin typeface="Helvetica" pitchFamily="34" charset="0"/>
                </a:rPr>
                <a:t>0.4</a:t>
              </a:r>
              <a:endParaRPr lang="en-US" sz="2400" b="1" i="1">
                <a:latin typeface="Times New Roman" pitchFamily="18" charset="0"/>
              </a:endParaRPr>
            </a:p>
          </p:txBody>
        </p:sp>
        <p:sp>
          <p:nvSpPr>
            <p:cNvPr id="28" name="Line 27"/>
            <p:cNvSpPr>
              <a:spLocks noChangeShapeType="1"/>
            </p:cNvSpPr>
            <p:nvPr/>
          </p:nvSpPr>
          <p:spPr bwMode="auto">
            <a:xfrm flipV="1">
              <a:off x="5307013" y="6015038"/>
              <a:ext cx="1587" cy="42862"/>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28575">
                  <a:solidFill>
                    <a:srgbClr val="000000"/>
                  </a:solidFill>
                  <a:round/>
                  <a:headEnd/>
                  <a:tailEnd/>
                </a14:hiddenLine>
              </a:ext>
            </a:extLst>
          </p:spPr>
          <p:txBody>
            <a:bodyPr/>
            <a:lstStyle/>
            <a:p>
              <a:pPr algn="ctr"/>
              <a:endParaRPr lang="en-US"/>
            </a:p>
          </p:txBody>
        </p:sp>
        <p:sp>
          <p:nvSpPr>
            <p:cNvPr id="29" name="Line 28"/>
            <p:cNvSpPr>
              <a:spLocks noChangeShapeType="1"/>
            </p:cNvSpPr>
            <p:nvPr/>
          </p:nvSpPr>
          <p:spPr bwMode="auto">
            <a:xfrm>
              <a:off x="5307013" y="2695575"/>
              <a:ext cx="1587" cy="42863"/>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30" name="Rectangle 29"/>
            <p:cNvSpPr>
              <a:spLocks noChangeArrowheads="1"/>
            </p:cNvSpPr>
            <p:nvPr/>
          </p:nvSpPr>
          <p:spPr bwMode="auto">
            <a:xfrm>
              <a:off x="5219399" y="6100763"/>
              <a:ext cx="156178" cy="1363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none" lIns="0" tIns="0" rIns="0" bIns="0">
              <a:spAutoFit/>
            </a:bodyPr>
            <a:lstStyle/>
            <a:p>
              <a:pPr algn="ctr" eaLnBrk="1" hangingPunct="1"/>
              <a:r>
                <a:rPr lang="en-US" sz="1000" b="1">
                  <a:solidFill>
                    <a:srgbClr val="000000"/>
                  </a:solidFill>
                  <a:latin typeface="Helvetica" pitchFamily="34" charset="0"/>
                </a:rPr>
                <a:t>0.5</a:t>
              </a:r>
              <a:endParaRPr lang="en-US" sz="2400" b="1" i="1">
                <a:latin typeface="Times New Roman" pitchFamily="18" charset="0"/>
              </a:endParaRPr>
            </a:p>
          </p:txBody>
        </p:sp>
        <p:sp>
          <p:nvSpPr>
            <p:cNvPr id="31" name="Line 30"/>
            <p:cNvSpPr>
              <a:spLocks noChangeShapeType="1"/>
            </p:cNvSpPr>
            <p:nvPr/>
          </p:nvSpPr>
          <p:spPr bwMode="auto">
            <a:xfrm flipV="1">
              <a:off x="5778500" y="6015038"/>
              <a:ext cx="1588" cy="42862"/>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28575">
                  <a:solidFill>
                    <a:srgbClr val="000000"/>
                  </a:solidFill>
                  <a:round/>
                  <a:headEnd/>
                  <a:tailEnd/>
                </a14:hiddenLine>
              </a:ext>
            </a:extLst>
          </p:spPr>
          <p:txBody>
            <a:bodyPr/>
            <a:lstStyle/>
            <a:p>
              <a:pPr algn="ctr"/>
              <a:endParaRPr lang="en-US"/>
            </a:p>
          </p:txBody>
        </p:sp>
        <p:sp>
          <p:nvSpPr>
            <p:cNvPr id="32" name="Line 31"/>
            <p:cNvSpPr>
              <a:spLocks noChangeShapeType="1"/>
            </p:cNvSpPr>
            <p:nvPr/>
          </p:nvSpPr>
          <p:spPr bwMode="auto">
            <a:xfrm>
              <a:off x="5778500" y="2695575"/>
              <a:ext cx="1588" cy="42863"/>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33" name="Rectangle 32"/>
            <p:cNvSpPr>
              <a:spLocks noChangeArrowheads="1"/>
            </p:cNvSpPr>
            <p:nvPr/>
          </p:nvSpPr>
          <p:spPr bwMode="auto">
            <a:xfrm>
              <a:off x="5690886" y="6100763"/>
              <a:ext cx="156178" cy="1363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none" lIns="0" tIns="0" rIns="0" bIns="0">
              <a:spAutoFit/>
            </a:bodyPr>
            <a:lstStyle/>
            <a:p>
              <a:pPr algn="ctr" eaLnBrk="1" hangingPunct="1"/>
              <a:r>
                <a:rPr lang="en-US" sz="1000" b="1">
                  <a:solidFill>
                    <a:srgbClr val="000000"/>
                  </a:solidFill>
                  <a:latin typeface="Helvetica" pitchFamily="34" charset="0"/>
                </a:rPr>
                <a:t>0.6</a:t>
              </a:r>
              <a:endParaRPr lang="en-US" sz="2400" b="1" i="1">
                <a:latin typeface="Times New Roman" pitchFamily="18" charset="0"/>
              </a:endParaRPr>
            </a:p>
          </p:txBody>
        </p:sp>
        <p:sp>
          <p:nvSpPr>
            <p:cNvPr id="34" name="Line 33"/>
            <p:cNvSpPr>
              <a:spLocks noChangeShapeType="1"/>
            </p:cNvSpPr>
            <p:nvPr/>
          </p:nvSpPr>
          <p:spPr bwMode="auto">
            <a:xfrm flipV="1">
              <a:off x="6251575" y="6015038"/>
              <a:ext cx="1588" cy="42862"/>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28575">
                  <a:solidFill>
                    <a:srgbClr val="000000"/>
                  </a:solidFill>
                  <a:round/>
                  <a:headEnd/>
                  <a:tailEnd/>
                </a14:hiddenLine>
              </a:ext>
            </a:extLst>
          </p:spPr>
          <p:txBody>
            <a:bodyPr/>
            <a:lstStyle/>
            <a:p>
              <a:pPr algn="ctr"/>
              <a:endParaRPr lang="en-US"/>
            </a:p>
          </p:txBody>
        </p:sp>
        <p:sp>
          <p:nvSpPr>
            <p:cNvPr id="35" name="Line 34"/>
            <p:cNvSpPr>
              <a:spLocks noChangeShapeType="1"/>
            </p:cNvSpPr>
            <p:nvPr/>
          </p:nvSpPr>
          <p:spPr bwMode="auto">
            <a:xfrm>
              <a:off x="6251575" y="2695575"/>
              <a:ext cx="1588" cy="42863"/>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36" name="Rectangle 35"/>
            <p:cNvSpPr>
              <a:spLocks noChangeArrowheads="1"/>
            </p:cNvSpPr>
            <p:nvPr/>
          </p:nvSpPr>
          <p:spPr bwMode="auto">
            <a:xfrm>
              <a:off x="6162374" y="6100763"/>
              <a:ext cx="156178" cy="1363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none" lIns="0" tIns="0" rIns="0" bIns="0">
              <a:spAutoFit/>
            </a:bodyPr>
            <a:lstStyle/>
            <a:p>
              <a:pPr algn="ctr" eaLnBrk="1" hangingPunct="1"/>
              <a:r>
                <a:rPr lang="en-US" sz="1000" b="1">
                  <a:solidFill>
                    <a:srgbClr val="000000"/>
                  </a:solidFill>
                  <a:latin typeface="Helvetica" pitchFamily="34" charset="0"/>
                </a:rPr>
                <a:t>0.7</a:t>
              </a:r>
              <a:endParaRPr lang="en-US" sz="2400" b="1" i="1">
                <a:latin typeface="Times New Roman" pitchFamily="18" charset="0"/>
              </a:endParaRPr>
            </a:p>
          </p:txBody>
        </p:sp>
        <p:sp>
          <p:nvSpPr>
            <p:cNvPr id="37" name="Line 36"/>
            <p:cNvSpPr>
              <a:spLocks noChangeShapeType="1"/>
            </p:cNvSpPr>
            <p:nvPr/>
          </p:nvSpPr>
          <p:spPr bwMode="auto">
            <a:xfrm flipV="1">
              <a:off x="6731000" y="6015038"/>
              <a:ext cx="1588" cy="42862"/>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28575">
                  <a:solidFill>
                    <a:srgbClr val="000000"/>
                  </a:solidFill>
                  <a:round/>
                  <a:headEnd/>
                  <a:tailEnd/>
                </a14:hiddenLine>
              </a:ext>
            </a:extLst>
          </p:spPr>
          <p:txBody>
            <a:bodyPr/>
            <a:lstStyle/>
            <a:p>
              <a:pPr algn="ctr"/>
              <a:endParaRPr lang="en-US"/>
            </a:p>
          </p:txBody>
        </p:sp>
        <p:sp>
          <p:nvSpPr>
            <p:cNvPr id="38" name="Line 37"/>
            <p:cNvSpPr>
              <a:spLocks noChangeShapeType="1"/>
            </p:cNvSpPr>
            <p:nvPr/>
          </p:nvSpPr>
          <p:spPr bwMode="auto">
            <a:xfrm>
              <a:off x="6731000" y="2695575"/>
              <a:ext cx="1588" cy="42863"/>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39" name="Rectangle 38"/>
            <p:cNvSpPr>
              <a:spLocks noChangeArrowheads="1"/>
            </p:cNvSpPr>
            <p:nvPr/>
          </p:nvSpPr>
          <p:spPr bwMode="auto">
            <a:xfrm>
              <a:off x="6643386" y="6100763"/>
              <a:ext cx="156178" cy="1363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none" lIns="0" tIns="0" rIns="0" bIns="0">
              <a:spAutoFit/>
            </a:bodyPr>
            <a:lstStyle/>
            <a:p>
              <a:pPr algn="ctr" eaLnBrk="1" hangingPunct="1"/>
              <a:r>
                <a:rPr lang="en-US" sz="1000" b="1">
                  <a:solidFill>
                    <a:srgbClr val="000000"/>
                  </a:solidFill>
                  <a:latin typeface="Helvetica" pitchFamily="34" charset="0"/>
                </a:rPr>
                <a:t>0.8</a:t>
              </a:r>
              <a:endParaRPr lang="en-US" sz="2400" b="1" i="1">
                <a:latin typeface="Times New Roman" pitchFamily="18" charset="0"/>
              </a:endParaRPr>
            </a:p>
          </p:txBody>
        </p:sp>
        <p:sp>
          <p:nvSpPr>
            <p:cNvPr id="40" name="Line 39"/>
            <p:cNvSpPr>
              <a:spLocks noChangeShapeType="1"/>
            </p:cNvSpPr>
            <p:nvPr/>
          </p:nvSpPr>
          <p:spPr bwMode="auto">
            <a:xfrm flipV="1">
              <a:off x="7202488" y="6015038"/>
              <a:ext cx="1587" cy="42862"/>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28575">
                  <a:solidFill>
                    <a:srgbClr val="000000"/>
                  </a:solidFill>
                  <a:round/>
                  <a:headEnd/>
                  <a:tailEnd/>
                </a14:hiddenLine>
              </a:ext>
            </a:extLst>
          </p:spPr>
          <p:txBody>
            <a:bodyPr/>
            <a:lstStyle/>
            <a:p>
              <a:pPr algn="ctr"/>
              <a:endParaRPr lang="en-US"/>
            </a:p>
          </p:txBody>
        </p:sp>
        <p:sp>
          <p:nvSpPr>
            <p:cNvPr id="43" name="Line 40"/>
            <p:cNvSpPr>
              <a:spLocks noChangeShapeType="1"/>
            </p:cNvSpPr>
            <p:nvPr/>
          </p:nvSpPr>
          <p:spPr bwMode="auto">
            <a:xfrm>
              <a:off x="7202488" y="2695575"/>
              <a:ext cx="1587" cy="42863"/>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44" name="Rectangle 41"/>
            <p:cNvSpPr>
              <a:spLocks noChangeArrowheads="1"/>
            </p:cNvSpPr>
            <p:nvPr/>
          </p:nvSpPr>
          <p:spPr bwMode="auto">
            <a:xfrm>
              <a:off x="7114874" y="6100763"/>
              <a:ext cx="156178" cy="1363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none" lIns="0" tIns="0" rIns="0" bIns="0">
              <a:spAutoFit/>
            </a:bodyPr>
            <a:lstStyle/>
            <a:p>
              <a:pPr algn="ctr" eaLnBrk="1" hangingPunct="1"/>
              <a:r>
                <a:rPr lang="en-US" sz="1000" b="1">
                  <a:solidFill>
                    <a:srgbClr val="000000"/>
                  </a:solidFill>
                  <a:latin typeface="Helvetica" pitchFamily="34" charset="0"/>
                </a:rPr>
                <a:t>0.9</a:t>
              </a:r>
              <a:endParaRPr lang="en-US" sz="2400" b="1" i="1">
                <a:latin typeface="Times New Roman" pitchFamily="18" charset="0"/>
              </a:endParaRPr>
            </a:p>
          </p:txBody>
        </p:sp>
        <p:sp>
          <p:nvSpPr>
            <p:cNvPr id="45" name="Line 42"/>
            <p:cNvSpPr>
              <a:spLocks noChangeShapeType="1"/>
            </p:cNvSpPr>
            <p:nvPr/>
          </p:nvSpPr>
          <p:spPr bwMode="auto">
            <a:xfrm>
              <a:off x="2922588" y="6057900"/>
              <a:ext cx="34925"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28575">
                  <a:solidFill>
                    <a:srgbClr val="000000"/>
                  </a:solidFill>
                  <a:round/>
                  <a:headEnd/>
                  <a:tailEnd/>
                </a14:hiddenLine>
              </a:ext>
            </a:extLst>
          </p:spPr>
          <p:txBody>
            <a:bodyPr/>
            <a:lstStyle/>
            <a:p>
              <a:pPr algn="ctr"/>
              <a:endParaRPr lang="en-US"/>
            </a:p>
          </p:txBody>
        </p:sp>
        <p:sp>
          <p:nvSpPr>
            <p:cNvPr id="46" name="Line 43"/>
            <p:cNvSpPr>
              <a:spLocks noChangeShapeType="1"/>
            </p:cNvSpPr>
            <p:nvPr/>
          </p:nvSpPr>
          <p:spPr bwMode="auto">
            <a:xfrm flipH="1">
              <a:off x="7167563" y="6057900"/>
              <a:ext cx="34925"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28575">
                  <a:solidFill>
                    <a:srgbClr val="000000"/>
                  </a:solidFill>
                  <a:round/>
                  <a:headEnd/>
                  <a:tailEnd/>
                </a14:hiddenLine>
              </a:ext>
            </a:extLst>
          </p:spPr>
          <p:txBody>
            <a:bodyPr/>
            <a:lstStyle/>
            <a:p>
              <a:pPr algn="ctr"/>
              <a:endParaRPr lang="en-US"/>
            </a:p>
          </p:txBody>
        </p:sp>
        <p:sp>
          <p:nvSpPr>
            <p:cNvPr id="47" name="Rectangle 44"/>
            <p:cNvSpPr>
              <a:spLocks noChangeArrowheads="1"/>
            </p:cNvSpPr>
            <p:nvPr/>
          </p:nvSpPr>
          <p:spPr bwMode="auto">
            <a:xfrm>
              <a:off x="2815153" y="5981700"/>
              <a:ext cx="62471" cy="1363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none" lIns="0" tIns="0" rIns="0" bIns="0">
              <a:spAutoFit/>
            </a:bodyPr>
            <a:lstStyle/>
            <a:p>
              <a:pPr algn="ctr" eaLnBrk="1" hangingPunct="1"/>
              <a:r>
                <a:rPr lang="en-US" sz="1000" b="1">
                  <a:solidFill>
                    <a:srgbClr val="000000"/>
                  </a:solidFill>
                  <a:latin typeface="Helvetica" pitchFamily="34" charset="0"/>
                </a:rPr>
                <a:t>0</a:t>
              </a:r>
              <a:endParaRPr lang="en-US" sz="2400" b="1" i="1">
                <a:latin typeface="Times New Roman" pitchFamily="18" charset="0"/>
              </a:endParaRPr>
            </a:p>
          </p:txBody>
        </p:sp>
        <p:sp>
          <p:nvSpPr>
            <p:cNvPr id="48" name="Line 45"/>
            <p:cNvSpPr>
              <a:spLocks noChangeShapeType="1"/>
            </p:cNvSpPr>
            <p:nvPr/>
          </p:nvSpPr>
          <p:spPr bwMode="auto">
            <a:xfrm>
              <a:off x="2922588" y="5387975"/>
              <a:ext cx="34925" cy="1588"/>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49" name="Line 46"/>
            <p:cNvSpPr>
              <a:spLocks noChangeShapeType="1"/>
            </p:cNvSpPr>
            <p:nvPr/>
          </p:nvSpPr>
          <p:spPr bwMode="auto">
            <a:xfrm flipH="1">
              <a:off x="7167563" y="5387975"/>
              <a:ext cx="34925" cy="1588"/>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50" name="Rectangle 47"/>
            <p:cNvSpPr>
              <a:spLocks noChangeArrowheads="1"/>
            </p:cNvSpPr>
            <p:nvPr/>
          </p:nvSpPr>
          <p:spPr bwMode="auto">
            <a:xfrm>
              <a:off x="2744228" y="5310188"/>
              <a:ext cx="124942" cy="1363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none" lIns="0" tIns="0" rIns="0" bIns="0">
              <a:spAutoFit/>
            </a:bodyPr>
            <a:lstStyle/>
            <a:p>
              <a:pPr algn="ctr" eaLnBrk="1" hangingPunct="1"/>
              <a:r>
                <a:rPr lang="en-US" sz="1000" b="1">
                  <a:solidFill>
                    <a:srgbClr val="000000"/>
                  </a:solidFill>
                  <a:latin typeface="Helvetica" pitchFamily="34" charset="0"/>
                </a:rPr>
                <a:t>50</a:t>
              </a:r>
              <a:endParaRPr lang="en-US" sz="2400" b="1" i="1">
                <a:latin typeface="Times New Roman" pitchFamily="18" charset="0"/>
              </a:endParaRPr>
            </a:p>
          </p:txBody>
        </p:sp>
        <p:sp>
          <p:nvSpPr>
            <p:cNvPr id="51" name="Line 48"/>
            <p:cNvSpPr>
              <a:spLocks noChangeShapeType="1"/>
            </p:cNvSpPr>
            <p:nvPr/>
          </p:nvSpPr>
          <p:spPr bwMode="auto">
            <a:xfrm>
              <a:off x="2922588" y="4716463"/>
              <a:ext cx="34925" cy="1587"/>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52" name="Line 49"/>
            <p:cNvSpPr>
              <a:spLocks noChangeShapeType="1"/>
            </p:cNvSpPr>
            <p:nvPr/>
          </p:nvSpPr>
          <p:spPr bwMode="auto">
            <a:xfrm flipH="1">
              <a:off x="7167563" y="4716463"/>
              <a:ext cx="34925" cy="1587"/>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53" name="Rectangle 50"/>
            <p:cNvSpPr>
              <a:spLocks noChangeArrowheads="1"/>
            </p:cNvSpPr>
            <p:nvPr/>
          </p:nvSpPr>
          <p:spPr bwMode="auto">
            <a:xfrm>
              <a:off x="2674893" y="4640263"/>
              <a:ext cx="187414" cy="1363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none" lIns="0" tIns="0" rIns="0" bIns="0">
              <a:spAutoFit/>
            </a:bodyPr>
            <a:lstStyle/>
            <a:p>
              <a:pPr algn="ctr" eaLnBrk="1" hangingPunct="1"/>
              <a:r>
                <a:rPr lang="en-US" sz="1000" b="1">
                  <a:solidFill>
                    <a:srgbClr val="000000"/>
                  </a:solidFill>
                  <a:latin typeface="Helvetica" pitchFamily="34" charset="0"/>
                </a:rPr>
                <a:t>100</a:t>
              </a:r>
              <a:endParaRPr lang="en-US" sz="2400" b="1" i="1">
                <a:latin typeface="Times New Roman" pitchFamily="18" charset="0"/>
              </a:endParaRPr>
            </a:p>
          </p:txBody>
        </p:sp>
        <p:sp>
          <p:nvSpPr>
            <p:cNvPr id="54" name="Line 51"/>
            <p:cNvSpPr>
              <a:spLocks noChangeShapeType="1"/>
            </p:cNvSpPr>
            <p:nvPr/>
          </p:nvSpPr>
          <p:spPr bwMode="auto">
            <a:xfrm>
              <a:off x="2922588" y="4037013"/>
              <a:ext cx="34925" cy="1587"/>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55" name="Line 52"/>
            <p:cNvSpPr>
              <a:spLocks noChangeShapeType="1"/>
            </p:cNvSpPr>
            <p:nvPr/>
          </p:nvSpPr>
          <p:spPr bwMode="auto">
            <a:xfrm flipH="1">
              <a:off x="7167563" y="4037013"/>
              <a:ext cx="34925" cy="1587"/>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56" name="Rectangle 53"/>
            <p:cNvSpPr>
              <a:spLocks noChangeArrowheads="1"/>
            </p:cNvSpPr>
            <p:nvPr/>
          </p:nvSpPr>
          <p:spPr bwMode="auto">
            <a:xfrm>
              <a:off x="2674893" y="3960813"/>
              <a:ext cx="187414" cy="1363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none" lIns="0" tIns="0" rIns="0" bIns="0">
              <a:spAutoFit/>
            </a:bodyPr>
            <a:lstStyle/>
            <a:p>
              <a:pPr algn="ctr" eaLnBrk="1" hangingPunct="1"/>
              <a:r>
                <a:rPr lang="en-US" sz="1000" b="1">
                  <a:solidFill>
                    <a:srgbClr val="000000"/>
                  </a:solidFill>
                  <a:latin typeface="Helvetica" pitchFamily="34" charset="0"/>
                </a:rPr>
                <a:t>150</a:t>
              </a:r>
              <a:endParaRPr lang="en-US" sz="2400" b="1" i="1">
                <a:latin typeface="Times New Roman" pitchFamily="18" charset="0"/>
              </a:endParaRPr>
            </a:p>
          </p:txBody>
        </p:sp>
        <p:sp>
          <p:nvSpPr>
            <p:cNvPr id="57" name="Line 54"/>
            <p:cNvSpPr>
              <a:spLocks noChangeShapeType="1"/>
            </p:cNvSpPr>
            <p:nvPr/>
          </p:nvSpPr>
          <p:spPr bwMode="auto">
            <a:xfrm>
              <a:off x="2922588" y="3367088"/>
              <a:ext cx="34925" cy="1587"/>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58" name="Line 55"/>
            <p:cNvSpPr>
              <a:spLocks noChangeShapeType="1"/>
            </p:cNvSpPr>
            <p:nvPr/>
          </p:nvSpPr>
          <p:spPr bwMode="auto">
            <a:xfrm flipH="1">
              <a:off x="7167563" y="3367088"/>
              <a:ext cx="34925" cy="1587"/>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59" name="Rectangle 56"/>
            <p:cNvSpPr>
              <a:spLocks noChangeArrowheads="1"/>
            </p:cNvSpPr>
            <p:nvPr/>
          </p:nvSpPr>
          <p:spPr bwMode="auto">
            <a:xfrm>
              <a:off x="2674893" y="3290888"/>
              <a:ext cx="187414" cy="1363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none" lIns="0" tIns="0" rIns="0" bIns="0">
              <a:spAutoFit/>
            </a:bodyPr>
            <a:lstStyle/>
            <a:p>
              <a:pPr algn="ctr" eaLnBrk="1" hangingPunct="1"/>
              <a:r>
                <a:rPr lang="en-US" sz="1000" b="1">
                  <a:solidFill>
                    <a:srgbClr val="000000"/>
                  </a:solidFill>
                  <a:latin typeface="Helvetica" pitchFamily="34" charset="0"/>
                </a:rPr>
                <a:t>200</a:t>
              </a:r>
              <a:endParaRPr lang="en-US" sz="2400" b="1" i="1">
                <a:latin typeface="Times New Roman" pitchFamily="18" charset="0"/>
              </a:endParaRPr>
            </a:p>
          </p:txBody>
        </p:sp>
        <p:sp>
          <p:nvSpPr>
            <p:cNvPr id="60" name="Line 57"/>
            <p:cNvSpPr>
              <a:spLocks noChangeShapeType="1"/>
            </p:cNvSpPr>
            <p:nvPr/>
          </p:nvSpPr>
          <p:spPr bwMode="auto">
            <a:xfrm>
              <a:off x="2922588" y="2695575"/>
              <a:ext cx="34925" cy="1588"/>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61" name="Line 58"/>
            <p:cNvSpPr>
              <a:spLocks noChangeShapeType="1"/>
            </p:cNvSpPr>
            <p:nvPr/>
          </p:nvSpPr>
          <p:spPr bwMode="auto">
            <a:xfrm flipH="1">
              <a:off x="7167563" y="2695575"/>
              <a:ext cx="34925" cy="1588"/>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62" name="Rectangle 59"/>
            <p:cNvSpPr>
              <a:spLocks noChangeArrowheads="1"/>
            </p:cNvSpPr>
            <p:nvPr/>
          </p:nvSpPr>
          <p:spPr bwMode="auto">
            <a:xfrm>
              <a:off x="2674893" y="2619375"/>
              <a:ext cx="187414" cy="1363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none" lIns="0" tIns="0" rIns="0" bIns="0">
              <a:spAutoFit/>
            </a:bodyPr>
            <a:lstStyle/>
            <a:p>
              <a:pPr algn="ctr" eaLnBrk="1" hangingPunct="1"/>
              <a:r>
                <a:rPr lang="en-US" sz="1000" b="1">
                  <a:solidFill>
                    <a:srgbClr val="000000"/>
                  </a:solidFill>
                  <a:latin typeface="Helvetica" pitchFamily="34" charset="0"/>
                </a:rPr>
                <a:t>250</a:t>
              </a:r>
              <a:endParaRPr lang="en-US" sz="2400" b="1" i="1">
                <a:latin typeface="Times New Roman" pitchFamily="18" charset="0"/>
              </a:endParaRPr>
            </a:p>
          </p:txBody>
        </p:sp>
        <p:sp>
          <p:nvSpPr>
            <p:cNvPr id="63" name="Line 60"/>
            <p:cNvSpPr>
              <a:spLocks noChangeShapeType="1"/>
            </p:cNvSpPr>
            <p:nvPr/>
          </p:nvSpPr>
          <p:spPr bwMode="auto">
            <a:xfrm>
              <a:off x="2922588" y="2695575"/>
              <a:ext cx="4279900" cy="1588"/>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64" name="Freeform 61"/>
            <p:cNvSpPr>
              <a:spLocks/>
            </p:cNvSpPr>
            <p:nvPr/>
          </p:nvSpPr>
          <p:spPr bwMode="auto">
            <a:xfrm>
              <a:off x="2922588" y="2695575"/>
              <a:ext cx="4279900" cy="3362325"/>
            </a:xfrm>
            <a:custGeom>
              <a:avLst/>
              <a:gdLst>
                <a:gd name="T0" fmla="*/ 0 w 481"/>
                <a:gd name="T1" fmla="*/ 396 h 396"/>
                <a:gd name="T2" fmla="*/ 481 w 481"/>
                <a:gd name="T3" fmla="*/ 396 h 396"/>
                <a:gd name="T4" fmla="*/ 481 w 481"/>
                <a:gd name="T5" fmla="*/ 0 h 396"/>
              </a:gdLst>
              <a:ahLst/>
              <a:cxnLst>
                <a:cxn ang="0">
                  <a:pos x="T0" y="T1"/>
                </a:cxn>
                <a:cxn ang="0">
                  <a:pos x="T2" y="T3"/>
                </a:cxn>
                <a:cxn ang="0">
                  <a:pos x="T4" y="T5"/>
                </a:cxn>
              </a:cxnLst>
              <a:rect l="0" t="0" r="r" b="b"/>
              <a:pathLst>
                <a:path w="481" h="396">
                  <a:moveTo>
                    <a:pt x="0" y="396"/>
                  </a:moveTo>
                  <a:lnTo>
                    <a:pt x="481" y="396"/>
                  </a:lnTo>
                  <a:lnTo>
                    <a:pt x="481" y="0"/>
                  </a:lnTo>
                </a:path>
              </a:pathLst>
            </a:custGeom>
            <a:noFill/>
            <a:ln w="28575" cmpd="sng">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pPr algn="ctr"/>
              <a:endParaRPr lang="en-US"/>
            </a:p>
          </p:txBody>
        </p:sp>
        <p:sp>
          <p:nvSpPr>
            <p:cNvPr id="65" name="Line 62"/>
            <p:cNvSpPr>
              <a:spLocks noChangeShapeType="1"/>
            </p:cNvSpPr>
            <p:nvPr/>
          </p:nvSpPr>
          <p:spPr bwMode="auto">
            <a:xfrm flipV="1">
              <a:off x="2922588" y="2695575"/>
              <a:ext cx="1587" cy="3362325"/>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66" name="Freeform 63"/>
            <p:cNvSpPr>
              <a:spLocks/>
            </p:cNvSpPr>
            <p:nvPr/>
          </p:nvSpPr>
          <p:spPr bwMode="auto">
            <a:xfrm>
              <a:off x="2922588" y="3359150"/>
              <a:ext cx="4279900" cy="2146300"/>
            </a:xfrm>
            <a:custGeom>
              <a:avLst/>
              <a:gdLst>
                <a:gd name="T0" fmla="*/ 0 w 2696"/>
                <a:gd name="T1" fmla="*/ 5 h 1352"/>
                <a:gd name="T2" fmla="*/ 297 w 2696"/>
                <a:gd name="T3" fmla="*/ 10 h 1352"/>
                <a:gd name="T4" fmla="*/ 599 w 2696"/>
                <a:gd name="T5" fmla="*/ 0 h 1352"/>
                <a:gd name="T6" fmla="*/ 897 w 2696"/>
                <a:gd name="T7" fmla="*/ 0 h 1352"/>
                <a:gd name="T8" fmla="*/ 1194 w 2696"/>
                <a:gd name="T9" fmla="*/ 187 h 1352"/>
                <a:gd name="T10" fmla="*/ 1502 w 2696"/>
                <a:gd name="T11" fmla="*/ 438 h 1352"/>
                <a:gd name="T12" fmla="*/ 1799 w 2696"/>
                <a:gd name="T13" fmla="*/ 743 h 1352"/>
                <a:gd name="T14" fmla="*/ 2097 w 2696"/>
                <a:gd name="T15" fmla="*/ 727 h 1352"/>
                <a:gd name="T16" fmla="*/ 2399 w 2696"/>
                <a:gd name="T17" fmla="*/ 1112 h 1352"/>
                <a:gd name="T18" fmla="*/ 2696 w 2696"/>
                <a:gd name="T19" fmla="*/ 1352 h 1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96" h="1352">
                  <a:moveTo>
                    <a:pt x="0" y="5"/>
                  </a:moveTo>
                  <a:lnTo>
                    <a:pt x="297" y="10"/>
                  </a:lnTo>
                  <a:lnTo>
                    <a:pt x="599" y="0"/>
                  </a:lnTo>
                  <a:lnTo>
                    <a:pt x="897" y="0"/>
                  </a:lnTo>
                  <a:lnTo>
                    <a:pt x="1194" y="187"/>
                  </a:lnTo>
                  <a:lnTo>
                    <a:pt x="1502" y="438"/>
                  </a:lnTo>
                  <a:lnTo>
                    <a:pt x="1799" y="743"/>
                  </a:lnTo>
                  <a:lnTo>
                    <a:pt x="2097" y="727"/>
                  </a:lnTo>
                  <a:lnTo>
                    <a:pt x="2399" y="1112"/>
                  </a:lnTo>
                  <a:lnTo>
                    <a:pt x="2696" y="1352"/>
                  </a:lnTo>
                </a:path>
              </a:pathLst>
            </a:custGeom>
            <a:noFill/>
            <a:ln w="28575" cmpd="sng">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pPr algn="ctr"/>
              <a:endParaRPr lang="en-US"/>
            </a:p>
          </p:txBody>
        </p:sp>
        <p:sp>
          <p:nvSpPr>
            <p:cNvPr id="67" name="Oval 64"/>
            <p:cNvSpPr>
              <a:spLocks noChangeArrowheads="1"/>
            </p:cNvSpPr>
            <p:nvPr/>
          </p:nvSpPr>
          <p:spPr bwMode="auto">
            <a:xfrm>
              <a:off x="2886075" y="3324225"/>
              <a:ext cx="71438" cy="76200"/>
            </a:xfrm>
            <a:prstGeom prst="ellipse">
              <a:avLst/>
            </a:prstGeom>
            <a:noFill/>
            <a:ln w="28575">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pPr algn="ctr"/>
              <a:endParaRPr lang="en-US"/>
            </a:p>
          </p:txBody>
        </p:sp>
        <p:sp>
          <p:nvSpPr>
            <p:cNvPr id="68" name="Oval 65"/>
            <p:cNvSpPr>
              <a:spLocks noChangeArrowheads="1"/>
            </p:cNvSpPr>
            <p:nvPr/>
          </p:nvSpPr>
          <p:spPr bwMode="auto">
            <a:xfrm>
              <a:off x="3357563" y="3333750"/>
              <a:ext cx="80962" cy="84138"/>
            </a:xfrm>
            <a:prstGeom prst="ellipse">
              <a:avLst/>
            </a:prstGeom>
            <a:noFill/>
            <a:ln w="28575">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pPr algn="ctr"/>
              <a:endParaRPr lang="en-US"/>
            </a:p>
          </p:txBody>
        </p:sp>
        <p:sp>
          <p:nvSpPr>
            <p:cNvPr id="69" name="Oval 66"/>
            <p:cNvSpPr>
              <a:spLocks noChangeArrowheads="1"/>
            </p:cNvSpPr>
            <p:nvPr/>
          </p:nvSpPr>
          <p:spPr bwMode="auto">
            <a:xfrm>
              <a:off x="3829050" y="3316288"/>
              <a:ext cx="80963" cy="76200"/>
            </a:xfrm>
            <a:prstGeom prst="ellipse">
              <a:avLst/>
            </a:prstGeom>
            <a:noFill/>
            <a:ln w="28575">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pPr algn="ctr"/>
              <a:endParaRPr lang="en-US"/>
            </a:p>
          </p:txBody>
        </p:sp>
        <p:sp>
          <p:nvSpPr>
            <p:cNvPr id="70" name="Oval 67"/>
            <p:cNvSpPr>
              <a:spLocks noChangeArrowheads="1"/>
            </p:cNvSpPr>
            <p:nvPr/>
          </p:nvSpPr>
          <p:spPr bwMode="auto">
            <a:xfrm>
              <a:off x="4310063" y="3316288"/>
              <a:ext cx="71437" cy="76200"/>
            </a:xfrm>
            <a:prstGeom prst="ellipse">
              <a:avLst/>
            </a:prstGeom>
            <a:noFill/>
            <a:ln w="28575">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pPr algn="ctr"/>
              <a:endParaRPr lang="en-US"/>
            </a:p>
          </p:txBody>
        </p:sp>
        <p:sp>
          <p:nvSpPr>
            <p:cNvPr id="71" name="Oval 68"/>
            <p:cNvSpPr>
              <a:spLocks noChangeArrowheads="1"/>
            </p:cNvSpPr>
            <p:nvPr/>
          </p:nvSpPr>
          <p:spPr bwMode="auto">
            <a:xfrm>
              <a:off x="4781550" y="3613150"/>
              <a:ext cx="80963" cy="76200"/>
            </a:xfrm>
            <a:prstGeom prst="ellipse">
              <a:avLst/>
            </a:prstGeom>
            <a:noFill/>
            <a:ln w="28575">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pPr algn="ctr"/>
              <a:endParaRPr lang="en-US"/>
            </a:p>
          </p:txBody>
        </p:sp>
        <p:sp>
          <p:nvSpPr>
            <p:cNvPr id="72" name="Oval 69"/>
            <p:cNvSpPr>
              <a:spLocks noChangeArrowheads="1"/>
            </p:cNvSpPr>
            <p:nvPr/>
          </p:nvSpPr>
          <p:spPr bwMode="auto">
            <a:xfrm>
              <a:off x="5262563" y="4021138"/>
              <a:ext cx="80962" cy="76200"/>
            </a:xfrm>
            <a:prstGeom prst="ellipse">
              <a:avLst/>
            </a:prstGeom>
            <a:noFill/>
            <a:ln w="28575">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pPr algn="ctr"/>
              <a:endParaRPr lang="en-US"/>
            </a:p>
          </p:txBody>
        </p:sp>
        <p:sp>
          <p:nvSpPr>
            <p:cNvPr id="73" name="Oval 70"/>
            <p:cNvSpPr>
              <a:spLocks noChangeArrowheads="1"/>
            </p:cNvSpPr>
            <p:nvPr/>
          </p:nvSpPr>
          <p:spPr bwMode="auto">
            <a:xfrm>
              <a:off x="5743575" y="4495800"/>
              <a:ext cx="71438" cy="85725"/>
            </a:xfrm>
            <a:prstGeom prst="ellipse">
              <a:avLst/>
            </a:prstGeom>
            <a:noFill/>
            <a:ln w="28575">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pPr algn="ctr"/>
              <a:endParaRPr lang="en-US"/>
            </a:p>
          </p:txBody>
        </p:sp>
        <p:sp>
          <p:nvSpPr>
            <p:cNvPr id="74" name="Oval 71"/>
            <p:cNvSpPr>
              <a:spLocks noChangeArrowheads="1"/>
            </p:cNvSpPr>
            <p:nvPr/>
          </p:nvSpPr>
          <p:spPr bwMode="auto">
            <a:xfrm>
              <a:off x="6215063" y="4470400"/>
              <a:ext cx="80962" cy="76200"/>
            </a:xfrm>
            <a:prstGeom prst="ellipse">
              <a:avLst/>
            </a:prstGeom>
            <a:noFill/>
            <a:ln w="28575">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pPr algn="ctr"/>
              <a:endParaRPr lang="en-US"/>
            </a:p>
          </p:txBody>
        </p:sp>
        <p:sp>
          <p:nvSpPr>
            <p:cNvPr id="75" name="Oval 72"/>
            <p:cNvSpPr>
              <a:spLocks noChangeArrowheads="1"/>
            </p:cNvSpPr>
            <p:nvPr/>
          </p:nvSpPr>
          <p:spPr bwMode="auto">
            <a:xfrm>
              <a:off x="6686550" y="5081588"/>
              <a:ext cx="80963" cy="76200"/>
            </a:xfrm>
            <a:prstGeom prst="ellipse">
              <a:avLst/>
            </a:prstGeom>
            <a:noFill/>
            <a:ln w="28575">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pPr algn="ctr"/>
              <a:endParaRPr lang="en-US"/>
            </a:p>
          </p:txBody>
        </p:sp>
        <p:sp>
          <p:nvSpPr>
            <p:cNvPr id="76" name="Oval 73"/>
            <p:cNvSpPr>
              <a:spLocks noChangeArrowheads="1"/>
            </p:cNvSpPr>
            <p:nvPr/>
          </p:nvSpPr>
          <p:spPr bwMode="auto">
            <a:xfrm>
              <a:off x="7167563" y="5464175"/>
              <a:ext cx="71437" cy="76200"/>
            </a:xfrm>
            <a:prstGeom prst="ellipse">
              <a:avLst/>
            </a:prstGeom>
            <a:noFill/>
            <a:ln w="28575">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pPr algn="ctr"/>
              <a:endParaRPr lang="en-US"/>
            </a:p>
          </p:txBody>
        </p:sp>
        <p:sp>
          <p:nvSpPr>
            <p:cNvPr id="77" name="Freeform 74"/>
            <p:cNvSpPr>
              <a:spLocks/>
            </p:cNvSpPr>
            <p:nvPr/>
          </p:nvSpPr>
          <p:spPr bwMode="auto">
            <a:xfrm>
              <a:off x="2922588" y="3367088"/>
              <a:ext cx="4279900" cy="2690812"/>
            </a:xfrm>
            <a:custGeom>
              <a:avLst/>
              <a:gdLst>
                <a:gd name="T0" fmla="*/ 0 w 2696"/>
                <a:gd name="T1" fmla="*/ 0 h 1695"/>
                <a:gd name="T2" fmla="*/ 297 w 2696"/>
                <a:gd name="T3" fmla="*/ 305 h 1695"/>
                <a:gd name="T4" fmla="*/ 599 w 2696"/>
                <a:gd name="T5" fmla="*/ 749 h 1695"/>
                <a:gd name="T6" fmla="*/ 897 w 2696"/>
                <a:gd name="T7" fmla="*/ 508 h 1695"/>
                <a:gd name="T8" fmla="*/ 1194 w 2696"/>
                <a:gd name="T9" fmla="*/ 706 h 1695"/>
                <a:gd name="T10" fmla="*/ 1502 w 2696"/>
                <a:gd name="T11" fmla="*/ 994 h 1695"/>
                <a:gd name="T12" fmla="*/ 1799 w 2696"/>
                <a:gd name="T13" fmla="*/ 1037 h 1695"/>
                <a:gd name="T14" fmla="*/ 2097 w 2696"/>
                <a:gd name="T15" fmla="*/ 1117 h 1695"/>
                <a:gd name="T16" fmla="*/ 2399 w 2696"/>
                <a:gd name="T17" fmla="*/ 1235 h 1695"/>
                <a:gd name="T18" fmla="*/ 2696 w 2696"/>
                <a:gd name="T19" fmla="*/ 1695 h 16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96" h="1695">
                  <a:moveTo>
                    <a:pt x="0" y="0"/>
                  </a:moveTo>
                  <a:lnTo>
                    <a:pt x="297" y="305"/>
                  </a:lnTo>
                  <a:lnTo>
                    <a:pt x="599" y="749"/>
                  </a:lnTo>
                  <a:lnTo>
                    <a:pt x="897" y="508"/>
                  </a:lnTo>
                  <a:lnTo>
                    <a:pt x="1194" y="706"/>
                  </a:lnTo>
                  <a:lnTo>
                    <a:pt x="1502" y="994"/>
                  </a:lnTo>
                  <a:lnTo>
                    <a:pt x="1799" y="1037"/>
                  </a:lnTo>
                  <a:lnTo>
                    <a:pt x="2097" y="1117"/>
                  </a:lnTo>
                  <a:lnTo>
                    <a:pt x="2399" y="1235"/>
                  </a:lnTo>
                  <a:lnTo>
                    <a:pt x="2696" y="1695"/>
                  </a:lnTo>
                </a:path>
              </a:pathLst>
            </a:custGeom>
            <a:noFill/>
            <a:ln w="28575" cmpd="sng">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pPr algn="ctr"/>
              <a:endParaRPr lang="en-US"/>
            </a:p>
          </p:txBody>
        </p:sp>
        <p:sp>
          <p:nvSpPr>
            <p:cNvPr id="78" name="Line 75"/>
            <p:cNvSpPr>
              <a:spLocks noChangeShapeType="1"/>
            </p:cNvSpPr>
            <p:nvPr/>
          </p:nvSpPr>
          <p:spPr bwMode="auto">
            <a:xfrm>
              <a:off x="2922588" y="3367088"/>
              <a:ext cx="34925" cy="1587"/>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79" name="Line 76"/>
            <p:cNvSpPr>
              <a:spLocks noChangeShapeType="1"/>
            </p:cNvSpPr>
            <p:nvPr/>
          </p:nvSpPr>
          <p:spPr bwMode="auto">
            <a:xfrm>
              <a:off x="2922588" y="3324225"/>
              <a:ext cx="1587" cy="85725"/>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80" name="Line 77"/>
            <p:cNvSpPr>
              <a:spLocks noChangeShapeType="1"/>
            </p:cNvSpPr>
            <p:nvPr/>
          </p:nvSpPr>
          <p:spPr bwMode="auto">
            <a:xfrm>
              <a:off x="3357563" y="3851275"/>
              <a:ext cx="80962" cy="1588"/>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81" name="Line 78"/>
            <p:cNvSpPr>
              <a:spLocks noChangeShapeType="1"/>
            </p:cNvSpPr>
            <p:nvPr/>
          </p:nvSpPr>
          <p:spPr bwMode="auto">
            <a:xfrm>
              <a:off x="3394075" y="3808413"/>
              <a:ext cx="1588" cy="7620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82" name="Line 79"/>
            <p:cNvSpPr>
              <a:spLocks noChangeShapeType="1"/>
            </p:cNvSpPr>
            <p:nvPr/>
          </p:nvSpPr>
          <p:spPr bwMode="auto">
            <a:xfrm>
              <a:off x="3829050" y="4556125"/>
              <a:ext cx="80963" cy="1588"/>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83" name="Line 80"/>
            <p:cNvSpPr>
              <a:spLocks noChangeShapeType="1"/>
            </p:cNvSpPr>
            <p:nvPr/>
          </p:nvSpPr>
          <p:spPr bwMode="auto">
            <a:xfrm>
              <a:off x="3873500" y="4521200"/>
              <a:ext cx="1588" cy="7620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84" name="Line 81"/>
            <p:cNvSpPr>
              <a:spLocks noChangeShapeType="1"/>
            </p:cNvSpPr>
            <p:nvPr/>
          </p:nvSpPr>
          <p:spPr bwMode="auto">
            <a:xfrm>
              <a:off x="4310063" y="4173538"/>
              <a:ext cx="71437" cy="1587"/>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85" name="Line 82"/>
            <p:cNvSpPr>
              <a:spLocks noChangeShapeType="1"/>
            </p:cNvSpPr>
            <p:nvPr/>
          </p:nvSpPr>
          <p:spPr bwMode="auto">
            <a:xfrm>
              <a:off x="4346575" y="4130675"/>
              <a:ext cx="1588" cy="85725"/>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86" name="Line 83"/>
            <p:cNvSpPr>
              <a:spLocks noChangeShapeType="1"/>
            </p:cNvSpPr>
            <p:nvPr/>
          </p:nvSpPr>
          <p:spPr bwMode="auto">
            <a:xfrm>
              <a:off x="4781550" y="4487863"/>
              <a:ext cx="80963" cy="1587"/>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87" name="Line 84"/>
            <p:cNvSpPr>
              <a:spLocks noChangeShapeType="1"/>
            </p:cNvSpPr>
            <p:nvPr/>
          </p:nvSpPr>
          <p:spPr bwMode="auto">
            <a:xfrm>
              <a:off x="4818063" y="4452938"/>
              <a:ext cx="1587" cy="7620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88" name="Line 85"/>
            <p:cNvSpPr>
              <a:spLocks noChangeShapeType="1"/>
            </p:cNvSpPr>
            <p:nvPr/>
          </p:nvSpPr>
          <p:spPr bwMode="auto">
            <a:xfrm>
              <a:off x="5262563" y="4945063"/>
              <a:ext cx="80962" cy="1587"/>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89" name="Line 86"/>
            <p:cNvSpPr>
              <a:spLocks noChangeShapeType="1"/>
            </p:cNvSpPr>
            <p:nvPr/>
          </p:nvSpPr>
          <p:spPr bwMode="auto">
            <a:xfrm>
              <a:off x="5307013" y="4903788"/>
              <a:ext cx="1587" cy="7620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90" name="Line 87"/>
            <p:cNvSpPr>
              <a:spLocks noChangeShapeType="1"/>
            </p:cNvSpPr>
            <p:nvPr/>
          </p:nvSpPr>
          <p:spPr bwMode="auto">
            <a:xfrm>
              <a:off x="5743575" y="5013325"/>
              <a:ext cx="79375" cy="1588"/>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91" name="Line 88"/>
            <p:cNvSpPr>
              <a:spLocks noChangeShapeType="1"/>
            </p:cNvSpPr>
            <p:nvPr/>
          </p:nvSpPr>
          <p:spPr bwMode="auto">
            <a:xfrm>
              <a:off x="5778500" y="4972050"/>
              <a:ext cx="1588" cy="7620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92" name="Line 89"/>
            <p:cNvSpPr>
              <a:spLocks noChangeShapeType="1"/>
            </p:cNvSpPr>
            <p:nvPr/>
          </p:nvSpPr>
          <p:spPr bwMode="auto">
            <a:xfrm>
              <a:off x="6215063" y="5140325"/>
              <a:ext cx="80962" cy="1588"/>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93" name="Line 90"/>
            <p:cNvSpPr>
              <a:spLocks noChangeShapeType="1"/>
            </p:cNvSpPr>
            <p:nvPr/>
          </p:nvSpPr>
          <p:spPr bwMode="auto">
            <a:xfrm>
              <a:off x="6251575" y="5099050"/>
              <a:ext cx="1588" cy="84138"/>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94" name="Line 91"/>
            <p:cNvSpPr>
              <a:spLocks noChangeShapeType="1"/>
            </p:cNvSpPr>
            <p:nvPr/>
          </p:nvSpPr>
          <p:spPr bwMode="auto">
            <a:xfrm>
              <a:off x="6686550" y="5327650"/>
              <a:ext cx="80963" cy="1588"/>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95" name="Line 92"/>
            <p:cNvSpPr>
              <a:spLocks noChangeShapeType="1"/>
            </p:cNvSpPr>
            <p:nvPr/>
          </p:nvSpPr>
          <p:spPr bwMode="auto">
            <a:xfrm>
              <a:off x="6731000" y="5284788"/>
              <a:ext cx="1588" cy="85725"/>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96" name="Line 93"/>
            <p:cNvSpPr>
              <a:spLocks noChangeShapeType="1"/>
            </p:cNvSpPr>
            <p:nvPr/>
          </p:nvSpPr>
          <p:spPr bwMode="auto">
            <a:xfrm>
              <a:off x="7167563" y="6057900"/>
              <a:ext cx="44450"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28575">
                  <a:solidFill>
                    <a:srgbClr val="0000FF"/>
                  </a:solidFill>
                  <a:round/>
                  <a:headEnd/>
                  <a:tailEnd/>
                </a14:hiddenLine>
              </a:ext>
            </a:extLst>
          </p:spPr>
          <p:txBody>
            <a:bodyPr/>
            <a:lstStyle/>
            <a:p>
              <a:pPr algn="ctr"/>
              <a:endParaRPr lang="en-US"/>
            </a:p>
          </p:txBody>
        </p:sp>
        <p:sp>
          <p:nvSpPr>
            <p:cNvPr id="97" name="Line 94"/>
            <p:cNvSpPr>
              <a:spLocks noChangeShapeType="1"/>
            </p:cNvSpPr>
            <p:nvPr/>
          </p:nvSpPr>
          <p:spPr bwMode="auto">
            <a:xfrm>
              <a:off x="7202488" y="6015038"/>
              <a:ext cx="1587" cy="508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28575">
                  <a:solidFill>
                    <a:srgbClr val="0000FF"/>
                  </a:solidFill>
                  <a:round/>
                  <a:headEnd/>
                  <a:tailEnd/>
                </a14:hiddenLine>
              </a:ext>
            </a:extLst>
          </p:spPr>
          <p:txBody>
            <a:bodyPr/>
            <a:lstStyle/>
            <a:p>
              <a:pPr algn="ctr"/>
              <a:endParaRPr lang="en-US"/>
            </a:p>
          </p:txBody>
        </p:sp>
        <p:sp>
          <p:nvSpPr>
            <p:cNvPr id="98" name="Line 95"/>
            <p:cNvSpPr>
              <a:spLocks noChangeShapeType="1"/>
            </p:cNvSpPr>
            <p:nvPr/>
          </p:nvSpPr>
          <p:spPr bwMode="auto">
            <a:xfrm>
              <a:off x="2922588" y="3367088"/>
              <a:ext cx="17462" cy="17462"/>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99" name="Line 96"/>
            <p:cNvSpPr>
              <a:spLocks noChangeShapeType="1"/>
            </p:cNvSpPr>
            <p:nvPr/>
          </p:nvSpPr>
          <p:spPr bwMode="auto">
            <a:xfrm flipH="1">
              <a:off x="2922588" y="3349625"/>
              <a:ext cx="17462" cy="15875"/>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100" name="Line 97"/>
            <p:cNvSpPr>
              <a:spLocks noChangeShapeType="1"/>
            </p:cNvSpPr>
            <p:nvPr/>
          </p:nvSpPr>
          <p:spPr bwMode="auto">
            <a:xfrm>
              <a:off x="3376613" y="3833813"/>
              <a:ext cx="44450" cy="33337"/>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101" name="Line 98"/>
            <p:cNvSpPr>
              <a:spLocks noChangeShapeType="1"/>
            </p:cNvSpPr>
            <p:nvPr/>
          </p:nvSpPr>
          <p:spPr bwMode="auto">
            <a:xfrm flipH="1">
              <a:off x="3376613" y="3833813"/>
              <a:ext cx="44450" cy="33337"/>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102" name="Line 99"/>
            <p:cNvSpPr>
              <a:spLocks noChangeShapeType="1"/>
            </p:cNvSpPr>
            <p:nvPr/>
          </p:nvSpPr>
          <p:spPr bwMode="auto">
            <a:xfrm>
              <a:off x="3848100" y="4538663"/>
              <a:ext cx="44450" cy="42862"/>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103" name="Line 100"/>
            <p:cNvSpPr>
              <a:spLocks noChangeShapeType="1"/>
            </p:cNvSpPr>
            <p:nvPr/>
          </p:nvSpPr>
          <p:spPr bwMode="auto">
            <a:xfrm flipH="1">
              <a:off x="3848100" y="4538663"/>
              <a:ext cx="44450" cy="42862"/>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104" name="Line 101"/>
            <p:cNvSpPr>
              <a:spLocks noChangeShapeType="1"/>
            </p:cNvSpPr>
            <p:nvPr/>
          </p:nvSpPr>
          <p:spPr bwMode="auto">
            <a:xfrm>
              <a:off x="4327525" y="4156075"/>
              <a:ext cx="36513" cy="34925"/>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105" name="Line 102"/>
            <p:cNvSpPr>
              <a:spLocks noChangeShapeType="1"/>
            </p:cNvSpPr>
            <p:nvPr/>
          </p:nvSpPr>
          <p:spPr bwMode="auto">
            <a:xfrm flipH="1">
              <a:off x="4327525" y="4156075"/>
              <a:ext cx="36513" cy="34925"/>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106" name="Line 103"/>
            <p:cNvSpPr>
              <a:spLocks noChangeShapeType="1"/>
            </p:cNvSpPr>
            <p:nvPr/>
          </p:nvSpPr>
          <p:spPr bwMode="auto">
            <a:xfrm>
              <a:off x="4800600" y="4470400"/>
              <a:ext cx="44450" cy="42863"/>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107" name="Line 104"/>
            <p:cNvSpPr>
              <a:spLocks noChangeShapeType="1"/>
            </p:cNvSpPr>
            <p:nvPr/>
          </p:nvSpPr>
          <p:spPr bwMode="auto">
            <a:xfrm flipH="1">
              <a:off x="4800600" y="4470400"/>
              <a:ext cx="44450" cy="42863"/>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108" name="Line 105"/>
            <p:cNvSpPr>
              <a:spLocks noChangeShapeType="1"/>
            </p:cNvSpPr>
            <p:nvPr/>
          </p:nvSpPr>
          <p:spPr bwMode="auto">
            <a:xfrm>
              <a:off x="5289550" y="4919663"/>
              <a:ext cx="34925" cy="42862"/>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109" name="Line 106"/>
            <p:cNvSpPr>
              <a:spLocks noChangeShapeType="1"/>
            </p:cNvSpPr>
            <p:nvPr/>
          </p:nvSpPr>
          <p:spPr bwMode="auto">
            <a:xfrm flipH="1">
              <a:off x="5289550" y="4919663"/>
              <a:ext cx="34925" cy="42862"/>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110" name="Line 107"/>
            <p:cNvSpPr>
              <a:spLocks noChangeShapeType="1"/>
            </p:cNvSpPr>
            <p:nvPr/>
          </p:nvSpPr>
          <p:spPr bwMode="auto">
            <a:xfrm>
              <a:off x="5761038" y="4997450"/>
              <a:ext cx="36512" cy="33338"/>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111" name="Line 108"/>
            <p:cNvSpPr>
              <a:spLocks noChangeShapeType="1"/>
            </p:cNvSpPr>
            <p:nvPr/>
          </p:nvSpPr>
          <p:spPr bwMode="auto">
            <a:xfrm flipH="1">
              <a:off x="5761038" y="4997450"/>
              <a:ext cx="36512" cy="33338"/>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112" name="Line 109"/>
            <p:cNvSpPr>
              <a:spLocks noChangeShapeType="1"/>
            </p:cNvSpPr>
            <p:nvPr/>
          </p:nvSpPr>
          <p:spPr bwMode="auto">
            <a:xfrm>
              <a:off x="6232525" y="5124450"/>
              <a:ext cx="44450" cy="33338"/>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113" name="Line 110"/>
            <p:cNvSpPr>
              <a:spLocks noChangeShapeType="1"/>
            </p:cNvSpPr>
            <p:nvPr/>
          </p:nvSpPr>
          <p:spPr bwMode="auto">
            <a:xfrm flipH="1">
              <a:off x="6232525" y="5124450"/>
              <a:ext cx="44450" cy="33338"/>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114" name="Line 111"/>
            <p:cNvSpPr>
              <a:spLocks noChangeShapeType="1"/>
            </p:cNvSpPr>
            <p:nvPr/>
          </p:nvSpPr>
          <p:spPr bwMode="auto">
            <a:xfrm>
              <a:off x="6713538" y="5310188"/>
              <a:ext cx="36512" cy="34925"/>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115" name="Line 112"/>
            <p:cNvSpPr>
              <a:spLocks noChangeShapeType="1"/>
            </p:cNvSpPr>
            <p:nvPr/>
          </p:nvSpPr>
          <p:spPr bwMode="auto">
            <a:xfrm flipH="1">
              <a:off x="6713538" y="5310188"/>
              <a:ext cx="36512" cy="34925"/>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116" name="Line 113"/>
            <p:cNvSpPr>
              <a:spLocks noChangeShapeType="1"/>
            </p:cNvSpPr>
            <p:nvPr/>
          </p:nvSpPr>
          <p:spPr bwMode="auto">
            <a:xfrm>
              <a:off x="7185025" y="6040438"/>
              <a:ext cx="26988" cy="254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28575">
                  <a:solidFill>
                    <a:srgbClr val="0000FF"/>
                  </a:solidFill>
                  <a:round/>
                  <a:headEnd/>
                  <a:tailEnd/>
                </a14:hiddenLine>
              </a:ext>
            </a:extLst>
          </p:spPr>
          <p:txBody>
            <a:bodyPr/>
            <a:lstStyle/>
            <a:p>
              <a:pPr algn="ctr"/>
              <a:endParaRPr lang="en-US"/>
            </a:p>
          </p:txBody>
        </p:sp>
        <p:sp>
          <p:nvSpPr>
            <p:cNvPr id="117" name="Line 114"/>
            <p:cNvSpPr>
              <a:spLocks noChangeShapeType="1"/>
            </p:cNvSpPr>
            <p:nvPr/>
          </p:nvSpPr>
          <p:spPr bwMode="auto">
            <a:xfrm flipH="1">
              <a:off x="7194550" y="6048375"/>
              <a:ext cx="17463" cy="17463"/>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28575">
                  <a:solidFill>
                    <a:srgbClr val="0000FF"/>
                  </a:solidFill>
                  <a:round/>
                  <a:headEnd/>
                  <a:tailEnd/>
                </a14:hiddenLine>
              </a:ext>
            </a:extLst>
          </p:spPr>
          <p:txBody>
            <a:bodyPr/>
            <a:lstStyle/>
            <a:p>
              <a:pPr algn="ctr"/>
              <a:endParaRPr lang="en-US"/>
            </a:p>
          </p:txBody>
        </p:sp>
        <p:sp>
          <p:nvSpPr>
            <p:cNvPr id="118" name="Freeform 115"/>
            <p:cNvSpPr>
              <a:spLocks/>
            </p:cNvSpPr>
            <p:nvPr/>
          </p:nvSpPr>
          <p:spPr bwMode="auto">
            <a:xfrm>
              <a:off x="2922588" y="3367088"/>
              <a:ext cx="4279900" cy="2690812"/>
            </a:xfrm>
            <a:custGeom>
              <a:avLst/>
              <a:gdLst>
                <a:gd name="T0" fmla="*/ 0 w 2696"/>
                <a:gd name="T1" fmla="*/ 0 h 1695"/>
                <a:gd name="T2" fmla="*/ 297 w 2696"/>
                <a:gd name="T3" fmla="*/ 962 h 1695"/>
                <a:gd name="T4" fmla="*/ 599 w 2696"/>
                <a:gd name="T5" fmla="*/ 893 h 1695"/>
                <a:gd name="T6" fmla="*/ 897 w 2696"/>
                <a:gd name="T7" fmla="*/ 845 h 1695"/>
                <a:gd name="T8" fmla="*/ 1194 w 2696"/>
                <a:gd name="T9" fmla="*/ 1011 h 1695"/>
                <a:gd name="T10" fmla="*/ 1502 w 2696"/>
                <a:gd name="T11" fmla="*/ 1000 h 1695"/>
                <a:gd name="T12" fmla="*/ 1799 w 2696"/>
                <a:gd name="T13" fmla="*/ 1150 h 1695"/>
                <a:gd name="T14" fmla="*/ 2097 w 2696"/>
                <a:gd name="T15" fmla="*/ 1321 h 1695"/>
                <a:gd name="T16" fmla="*/ 2399 w 2696"/>
                <a:gd name="T17" fmla="*/ 1417 h 1695"/>
                <a:gd name="T18" fmla="*/ 2696 w 2696"/>
                <a:gd name="T19" fmla="*/ 1695 h 16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96" h="1695">
                  <a:moveTo>
                    <a:pt x="0" y="0"/>
                  </a:moveTo>
                  <a:lnTo>
                    <a:pt x="297" y="962"/>
                  </a:lnTo>
                  <a:lnTo>
                    <a:pt x="599" y="893"/>
                  </a:lnTo>
                  <a:lnTo>
                    <a:pt x="897" y="845"/>
                  </a:lnTo>
                  <a:lnTo>
                    <a:pt x="1194" y="1011"/>
                  </a:lnTo>
                  <a:lnTo>
                    <a:pt x="1502" y="1000"/>
                  </a:lnTo>
                  <a:lnTo>
                    <a:pt x="1799" y="1150"/>
                  </a:lnTo>
                  <a:lnTo>
                    <a:pt x="2097" y="1321"/>
                  </a:lnTo>
                  <a:lnTo>
                    <a:pt x="2399" y="1417"/>
                  </a:lnTo>
                  <a:lnTo>
                    <a:pt x="2696" y="1695"/>
                  </a:lnTo>
                </a:path>
              </a:pathLst>
            </a:custGeom>
            <a:noFill/>
            <a:ln w="28575" cmpd="sng">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pPr algn="ctr"/>
              <a:endParaRPr lang="en-US"/>
            </a:p>
          </p:txBody>
        </p:sp>
        <p:sp>
          <p:nvSpPr>
            <p:cNvPr id="119" name="Rectangle 116"/>
            <p:cNvSpPr>
              <a:spLocks noChangeArrowheads="1"/>
            </p:cNvSpPr>
            <p:nvPr/>
          </p:nvSpPr>
          <p:spPr bwMode="auto">
            <a:xfrm>
              <a:off x="2886075" y="3324225"/>
              <a:ext cx="71438" cy="85725"/>
            </a:xfrm>
            <a:prstGeom prst="rect">
              <a:avLst/>
            </a:prstGeom>
            <a:noFill/>
            <a:ln w="28575">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a:lstStyle/>
            <a:p>
              <a:pPr algn="ctr"/>
              <a:endParaRPr lang="en-US"/>
            </a:p>
          </p:txBody>
        </p:sp>
        <p:sp>
          <p:nvSpPr>
            <p:cNvPr id="120" name="Rectangle 117"/>
            <p:cNvSpPr>
              <a:spLocks noChangeArrowheads="1"/>
            </p:cNvSpPr>
            <p:nvPr/>
          </p:nvSpPr>
          <p:spPr bwMode="auto">
            <a:xfrm>
              <a:off x="3357563" y="4852988"/>
              <a:ext cx="80962" cy="84137"/>
            </a:xfrm>
            <a:prstGeom prst="rect">
              <a:avLst/>
            </a:prstGeom>
            <a:noFill/>
            <a:ln w="28575">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a:lstStyle/>
            <a:p>
              <a:pPr algn="ctr"/>
              <a:endParaRPr lang="en-US"/>
            </a:p>
          </p:txBody>
        </p:sp>
        <p:sp>
          <p:nvSpPr>
            <p:cNvPr id="121" name="Rectangle 118"/>
            <p:cNvSpPr>
              <a:spLocks noChangeArrowheads="1"/>
            </p:cNvSpPr>
            <p:nvPr/>
          </p:nvSpPr>
          <p:spPr bwMode="auto">
            <a:xfrm>
              <a:off x="3829050" y="4741863"/>
              <a:ext cx="80963" cy="85725"/>
            </a:xfrm>
            <a:prstGeom prst="rect">
              <a:avLst/>
            </a:prstGeom>
            <a:noFill/>
            <a:ln w="28575">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a:lstStyle/>
            <a:p>
              <a:pPr algn="ctr"/>
              <a:endParaRPr lang="en-US"/>
            </a:p>
          </p:txBody>
        </p:sp>
        <p:sp>
          <p:nvSpPr>
            <p:cNvPr id="122" name="Rectangle 119"/>
            <p:cNvSpPr>
              <a:spLocks noChangeArrowheads="1"/>
            </p:cNvSpPr>
            <p:nvPr/>
          </p:nvSpPr>
          <p:spPr bwMode="auto">
            <a:xfrm>
              <a:off x="4310063" y="4665663"/>
              <a:ext cx="71437" cy="76200"/>
            </a:xfrm>
            <a:prstGeom prst="rect">
              <a:avLst/>
            </a:prstGeom>
            <a:noFill/>
            <a:ln w="28575">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a:lstStyle/>
            <a:p>
              <a:pPr algn="ctr"/>
              <a:endParaRPr lang="en-US"/>
            </a:p>
          </p:txBody>
        </p:sp>
        <p:sp>
          <p:nvSpPr>
            <p:cNvPr id="123" name="Rectangle 120"/>
            <p:cNvSpPr>
              <a:spLocks noChangeArrowheads="1"/>
            </p:cNvSpPr>
            <p:nvPr/>
          </p:nvSpPr>
          <p:spPr bwMode="auto">
            <a:xfrm>
              <a:off x="4781550" y="4937125"/>
              <a:ext cx="80963" cy="76200"/>
            </a:xfrm>
            <a:prstGeom prst="rect">
              <a:avLst/>
            </a:prstGeom>
            <a:noFill/>
            <a:ln w="28575">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a:lstStyle/>
            <a:p>
              <a:pPr algn="ctr"/>
              <a:endParaRPr lang="en-US"/>
            </a:p>
          </p:txBody>
        </p:sp>
        <p:sp>
          <p:nvSpPr>
            <p:cNvPr id="124" name="Rectangle 121"/>
            <p:cNvSpPr>
              <a:spLocks noChangeArrowheads="1"/>
            </p:cNvSpPr>
            <p:nvPr/>
          </p:nvSpPr>
          <p:spPr bwMode="auto">
            <a:xfrm>
              <a:off x="5262563" y="4911725"/>
              <a:ext cx="80962" cy="85725"/>
            </a:xfrm>
            <a:prstGeom prst="rect">
              <a:avLst/>
            </a:prstGeom>
            <a:noFill/>
            <a:ln w="28575">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a:lstStyle/>
            <a:p>
              <a:pPr algn="ctr"/>
              <a:endParaRPr lang="en-US"/>
            </a:p>
          </p:txBody>
        </p:sp>
        <p:sp>
          <p:nvSpPr>
            <p:cNvPr id="125" name="Rectangle 122"/>
            <p:cNvSpPr>
              <a:spLocks noChangeArrowheads="1"/>
            </p:cNvSpPr>
            <p:nvPr/>
          </p:nvSpPr>
          <p:spPr bwMode="auto">
            <a:xfrm>
              <a:off x="5743575" y="5149850"/>
              <a:ext cx="79375" cy="76200"/>
            </a:xfrm>
            <a:prstGeom prst="rect">
              <a:avLst/>
            </a:prstGeom>
            <a:noFill/>
            <a:ln w="28575">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a:lstStyle/>
            <a:p>
              <a:pPr algn="ctr"/>
              <a:endParaRPr lang="en-US"/>
            </a:p>
          </p:txBody>
        </p:sp>
        <p:sp>
          <p:nvSpPr>
            <p:cNvPr id="126" name="Rectangle 123"/>
            <p:cNvSpPr>
              <a:spLocks noChangeArrowheads="1"/>
            </p:cNvSpPr>
            <p:nvPr/>
          </p:nvSpPr>
          <p:spPr bwMode="auto">
            <a:xfrm>
              <a:off x="6215063" y="5429250"/>
              <a:ext cx="80962" cy="76200"/>
            </a:xfrm>
            <a:prstGeom prst="rect">
              <a:avLst/>
            </a:prstGeom>
            <a:noFill/>
            <a:ln w="28575">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a:lstStyle/>
            <a:p>
              <a:pPr algn="ctr"/>
              <a:endParaRPr lang="en-US"/>
            </a:p>
          </p:txBody>
        </p:sp>
        <p:sp>
          <p:nvSpPr>
            <p:cNvPr id="127" name="Rectangle 124"/>
            <p:cNvSpPr>
              <a:spLocks noChangeArrowheads="1"/>
            </p:cNvSpPr>
            <p:nvPr/>
          </p:nvSpPr>
          <p:spPr bwMode="auto">
            <a:xfrm>
              <a:off x="6686550" y="5573713"/>
              <a:ext cx="80963" cy="76200"/>
            </a:xfrm>
            <a:prstGeom prst="rect">
              <a:avLst/>
            </a:prstGeom>
            <a:noFill/>
            <a:ln w="28575">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a:lstStyle/>
            <a:p>
              <a:pPr algn="ctr"/>
              <a:endParaRPr lang="en-US"/>
            </a:p>
          </p:txBody>
        </p:sp>
        <p:sp>
          <p:nvSpPr>
            <p:cNvPr id="128" name="Rectangle 125"/>
            <p:cNvSpPr>
              <a:spLocks noChangeArrowheads="1"/>
            </p:cNvSpPr>
            <p:nvPr/>
          </p:nvSpPr>
          <p:spPr bwMode="auto">
            <a:xfrm>
              <a:off x="7167563" y="6015038"/>
              <a:ext cx="80962" cy="8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FF"/>
                  </a:solidFill>
                  <a:miter lim="800000"/>
                  <a:headEnd/>
                  <a:tailEnd/>
                </a14:hiddenLine>
              </a:ext>
            </a:extLst>
          </p:spPr>
          <p:txBody>
            <a:bodyPr/>
            <a:lstStyle/>
            <a:p>
              <a:pPr algn="ctr"/>
              <a:endParaRPr lang="en-US"/>
            </a:p>
          </p:txBody>
        </p:sp>
        <p:sp>
          <p:nvSpPr>
            <p:cNvPr id="129" name="Rectangle 126"/>
            <p:cNvSpPr>
              <a:spLocks noChangeArrowheads="1"/>
            </p:cNvSpPr>
            <p:nvPr/>
          </p:nvSpPr>
          <p:spPr bwMode="auto">
            <a:xfrm>
              <a:off x="3565154" y="2466975"/>
              <a:ext cx="2829666" cy="1363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none" lIns="0" tIns="0" rIns="0" bIns="0">
              <a:spAutoFit/>
            </a:bodyPr>
            <a:lstStyle/>
            <a:p>
              <a:pPr algn="ctr" eaLnBrk="1" hangingPunct="1"/>
              <a:r>
                <a:rPr lang="en-US" sz="1000" b="1">
                  <a:solidFill>
                    <a:srgbClr val="000000"/>
                  </a:solidFill>
                  <a:latin typeface="Helvetica" pitchFamily="34" charset="0"/>
                </a:rPr>
                <a:t>Virtually synchronous Ensemble multicast protocols</a:t>
              </a:r>
              <a:endParaRPr lang="en-US" sz="2400" b="1" i="1">
                <a:latin typeface="Times New Roman" pitchFamily="18" charset="0"/>
              </a:endParaRPr>
            </a:p>
          </p:txBody>
        </p:sp>
        <p:sp>
          <p:nvSpPr>
            <p:cNvPr id="130" name="Rectangle 127"/>
            <p:cNvSpPr>
              <a:spLocks noChangeArrowheads="1"/>
            </p:cNvSpPr>
            <p:nvPr/>
          </p:nvSpPr>
          <p:spPr bwMode="auto">
            <a:xfrm>
              <a:off x="4749264" y="6261100"/>
              <a:ext cx="636071" cy="1363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eaLnBrk="1" hangingPunct="1"/>
              <a:r>
                <a:rPr lang="en-US" sz="1000" b="1">
                  <a:solidFill>
                    <a:srgbClr val="000000"/>
                  </a:solidFill>
                  <a:latin typeface="Helvetica" pitchFamily="34" charset="0"/>
                </a:rPr>
                <a:t>perturb rate</a:t>
              </a:r>
              <a:endParaRPr lang="en-US" sz="2400" b="1" i="1">
                <a:latin typeface="Times New Roman" pitchFamily="18" charset="0"/>
              </a:endParaRPr>
            </a:p>
          </p:txBody>
        </p:sp>
        <p:sp>
          <p:nvSpPr>
            <p:cNvPr id="131" name="Rectangle 128"/>
            <p:cNvSpPr>
              <a:spLocks noChangeArrowheads="1"/>
            </p:cNvSpPr>
            <p:nvPr/>
          </p:nvSpPr>
          <p:spPr bwMode="auto">
            <a:xfrm rot="16200000">
              <a:off x="1280222" y="4199049"/>
              <a:ext cx="2538607" cy="1363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eaLnBrk="1" hangingPunct="1"/>
              <a:r>
                <a:rPr lang="en-US" sz="1000" b="1">
                  <a:solidFill>
                    <a:srgbClr val="000000"/>
                  </a:solidFill>
                  <a:latin typeface="Helvetica" pitchFamily="34" charset="0"/>
                </a:rPr>
                <a:t>average throughput on nonperturbed members</a:t>
              </a:r>
              <a:endParaRPr lang="en-US" sz="2400" b="1" i="1">
                <a:latin typeface="Times New Roman" pitchFamily="18" charset="0"/>
              </a:endParaRPr>
            </a:p>
          </p:txBody>
        </p:sp>
        <p:sp>
          <p:nvSpPr>
            <p:cNvPr id="132" name="Rectangle 129"/>
            <p:cNvSpPr>
              <a:spLocks noChangeArrowheads="1"/>
            </p:cNvSpPr>
            <p:nvPr/>
          </p:nvSpPr>
          <p:spPr bwMode="auto">
            <a:xfrm>
              <a:off x="5689600" y="2705100"/>
              <a:ext cx="1504950" cy="560388"/>
            </a:xfrm>
            <a:prstGeom prst="rect">
              <a:avLst/>
            </a:prstGeom>
            <a:solidFill>
              <a:srgbClr val="FFFFFF"/>
            </a:solidFill>
            <a:ln w="28575">
              <a:solidFill>
                <a:srgbClr val="000000"/>
              </a:solidFill>
              <a:miter lim="800000"/>
              <a:headEnd/>
              <a:tailEnd/>
            </a:ln>
          </p:spPr>
          <p:txBody>
            <a:bodyPr/>
            <a:lstStyle/>
            <a:p>
              <a:pPr algn="ctr"/>
              <a:endParaRPr lang="en-US"/>
            </a:p>
          </p:txBody>
        </p:sp>
        <p:sp>
          <p:nvSpPr>
            <p:cNvPr id="133" name="Rectangle 130"/>
            <p:cNvSpPr>
              <a:spLocks noChangeArrowheads="1"/>
            </p:cNvSpPr>
            <p:nvPr/>
          </p:nvSpPr>
          <p:spPr bwMode="auto">
            <a:xfrm>
              <a:off x="5689600" y="2705100"/>
              <a:ext cx="1504950" cy="560388"/>
            </a:xfrm>
            <a:prstGeom prst="rect">
              <a:avLst/>
            </a:prstGeom>
            <a:noFill/>
            <a:ln w="28575">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a:lstStyle/>
            <a:p>
              <a:pPr algn="ctr"/>
              <a:endParaRPr lang="en-US"/>
            </a:p>
          </p:txBody>
        </p:sp>
        <p:sp>
          <p:nvSpPr>
            <p:cNvPr id="134" name="Line 131"/>
            <p:cNvSpPr>
              <a:spLocks noChangeShapeType="1"/>
            </p:cNvSpPr>
            <p:nvPr/>
          </p:nvSpPr>
          <p:spPr bwMode="auto">
            <a:xfrm>
              <a:off x="5689600" y="2705100"/>
              <a:ext cx="1504950" cy="1588"/>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135" name="Freeform 132"/>
            <p:cNvSpPr>
              <a:spLocks/>
            </p:cNvSpPr>
            <p:nvPr/>
          </p:nvSpPr>
          <p:spPr bwMode="auto">
            <a:xfrm>
              <a:off x="5689600" y="2705100"/>
              <a:ext cx="1504950" cy="560388"/>
            </a:xfrm>
            <a:custGeom>
              <a:avLst/>
              <a:gdLst>
                <a:gd name="T0" fmla="*/ 0 w 169"/>
                <a:gd name="T1" fmla="*/ 66 h 66"/>
                <a:gd name="T2" fmla="*/ 169 w 169"/>
                <a:gd name="T3" fmla="*/ 66 h 66"/>
                <a:gd name="T4" fmla="*/ 169 w 169"/>
                <a:gd name="T5" fmla="*/ 0 h 66"/>
              </a:gdLst>
              <a:ahLst/>
              <a:cxnLst>
                <a:cxn ang="0">
                  <a:pos x="T0" y="T1"/>
                </a:cxn>
                <a:cxn ang="0">
                  <a:pos x="T2" y="T3"/>
                </a:cxn>
                <a:cxn ang="0">
                  <a:pos x="T4" y="T5"/>
                </a:cxn>
              </a:cxnLst>
              <a:rect l="0" t="0" r="r" b="b"/>
              <a:pathLst>
                <a:path w="169" h="66">
                  <a:moveTo>
                    <a:pt x="0" y="66"/>
                  </a:moveTo>
                  <a:lnTo>
                    <a:pt x="169" y="66"/>
                  </a:lnTo>
                  <a:lnTo>
                    <a:pt x="169" y="0"/>
                  </a:lnTo>
                </a:path>
              </a:pathLst>
            </a:custGeom>
            <a:noFill/>
            <a:ln w="28575" cmpd="sng">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pPr algn="ctr"/>
              <a:endParaRPr lang="en-US"/>
            </a:p>
          </p:txBody>
        </p:sp>
        <p:sp>
          <p:nvSpPr>
            <p:cNvPr id="136" name="Line 133"/>
            <p:cNvSpPr>
              <a:spLocks noChangeShapeType="1"/>
            </p:cNvSpPr>
            <p:nvPr/>
          </p:nvSpPr>
          <p:spPr bwMode="auto">
            <a:xfrm flipV="1">
              <a:off x="5689600" y="2705100"/>
              <a:ext cx="1588" cy="560388"/>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137" name="Line 134"/>
            <p:cNvSpPr>
              <a:spLocks noChangeShapeType="1"/>
            </p:cNvSpPr>
            <p:nvPr/>
          </p:nvSpPr>
          <p:spPr bwMode="auto">
            <a:xfrm>
              <a:off x="5689600" y="3265488"/>
              <a:ext cx="1504950" cy="1587"/>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138" name="Freeform 135"/>
            <p:cNvSpPr>
              <a:spLocks/>
            </p:cNvSpPr>
            <p:nvPr/>
          </p:nvSpPr>
          <p:spPr bwMode="auto">
            <a:xfrm>
              <a:off x="5689600" y="2705100"/>
              <a:ext cx="1504950" cy="560388"/>
            </a:xfrm>
            <a:custGeom>
              <a:avLst/>
              <a:gdLst>
                <a:gd name="T0" fmla="*/ 0 w 169"/>
                <a:gd name="T1" fmla="*/ 66 h 66"/>
                <a:gd name="T2" fmla="*/ 0 w 169"/>
                <a:gd name="T3" fmla="*/ 0 h 66"/>
                <a:gd name="T4" fmla="*/ 169 w 169"/>
                <a:gd name="T5" fmla="*/ 0 h 66"/>
              </a:gdLst>
              <a:ahLst/>
              <a:cxnLst>
                <a:cxn ang="0">
                  <a:pos x="T0" y="T1"/>
                </a:cxn>
                <a:cxn ang="0">
                  <a:pos x="T2" y="T3"/>
                </a:cxn>
                <a:cxn ang="0">
                  <a:pos x="T4" y="T5"/>
                </a:cxn>
              </a:cxnLst>
              <a:rect l="0" t="0" r="r" b="b"/>
              <a:pathLst>
                <a:path w="169" h="66">
                  <a:moveTo>
                    <a:pt x="0" y="66"/>
                  </a:moveTo>
                  <a:lnTo>
                    <a:pt x="0" y="0"/>
                  </a:lnTo>
                  <a:lnTo>
                    <a:pt x="169" y="0"/>
                  </a:lnTo>
                </a:path>
              </a:pathLst>
            </a:custGeom>
            <a:noFill/>
            <a:ln w="28575" cmpd="sng">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pPr algn="ctr"/>
              <a:endParaRPr lang="en-US"/>
            </a:p>
          </p:txBody>
        </p:sp>
        <p:sp>
          <p:nvSpPr>
            <p:cNvPr id="139" name="Freeform 136"/>
            <p:cNvSpPr>
              <a:spLocks/>
            </p:cNvSpPr>
            <p:nvPr/>
          </p:nvSpPr>
          <p:spPr bwMode="auto">
            <a:xfrm>
              <a:off x="5689600" y="2705100"/>
              <a:ext cx="1504950" cy="560388"/>
            </a:xfrm>
            <a:custGeom>
              <a:avLst/>
              <a:gdLst>
                <a:gd name="T0" fmla="*/ 0 w 169"/>
                <a:gd name="T1" fmla="*/ 66 h 66"/>
                <a:gd name="T2" fmla="*/ 169 w 169"/>
                <a:gd name="T3" fmla="*/ 66 h 66"/>
                <a:gd name="T4" fmla="*/ 169 w 169"/>
                <a:gd name="T5" fmla="*/ 0 h 66"/>
              </a:gdLst>
              <a:ahLst/>
              <a:cxnLst>
                <a:cxn ang="0">
                  <a:pos x="T0" y="T1"/>
                </a:cxn>
                <a:cxn ang="0">
                  <a:pos x="T2" y="T3"/>
                </a:cxn>
                <a:cxn ang="0">
                  <a:pos x="T4" y="T5"/>
                </a:cxn>
              </a:cxnLst>
              <a:rect l="0" t="0" r="r" b="b"/>
              <a:pathLst>
                <a:path w="169" h="66">
                  <a:moveTo>
                    <a:pt x="0" y="66"/>
                  </a:moveTo>
                  <a:lnTo>
                    <a:pt x="169" y="66"/>
                  </a:lnTo>
                  <a:lnTo>
                    <a:pt x="169"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cmpd="sng">
                  <a:solidFill>
                    <a:srgbClr val="000000"/>
                  </a:solidFill>
                  <a:prstDash val="solid"/>
                  <a:round/>
                  <a:headEnd/>
                  <a:tailEnd/>
                </a14:hiddenLine>
              </a:ext>
            </a:extLst>
          </p:spPr>
          <p:txBody>
            <a:bodyPr/>
            <a:lstStyle/>
            <a:p>
              <a:pPr algn="ctr"/>
              <a:endParaRPr lang="en-US"/>
            </a:p>
          </p:txBody>
        </p:sp>
        <p:sp>
          <p:nvSpPr>
            <p:cNvPr id="140" name="Line 137"/>
            <p:cNvSpPr>
              <a:spLocks noChangeShapeType="1"/>
            </p:cNvSpPr>
            <p:nvPr/>
          </p:nvSpPr>
          <p:spPr bwMode="auto">
            <a:xfrm flipV="1">
              <a:off x="5689600" y="2705100"/>
              <a:ext cx="1588" cy="5603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28575">
                  <a:solidFill>
                    <a:srgbClr val="000000"/>
                  </a:solidFill>
                  <a:round/>
                  <a:headEnd/>
                  <a:tailEnd/>
                </a14:hiddenLine>
              </a:ext>
            </a:extLst>
          </p:spPr>
          <p:txBody>
            <a:bodyPr/>
            <a:lstStyle/>
            <a:p>
              <a:pPr algn="ctr"/>
              <a:endParaRPr lang="en-US"/>
            </a:p>
          </p:txBody>
        </p:sp>
        <p:sp>
          <p:nvSpPr>
            <p:cNvPr id="141" name="Rectangle 138"/>
            <p:cNvSpPr>
              <a:spLocks noChangeArrowheads="1"/>
            </p:cNvSpPr>
            <p:nvPr/>
          </p:nvSpPr>
          <p:spPr bwMode="auto">
            <a:xfrm>
              <a:off x="6318743" y="2763838"/>
              <a:ext cx="761015" cy="1363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none" lIns="0" tIns="0" rIns="0" bIns="0">
              <a:spAutoFit/>
            </a:bodyPr>
            <a:lstStyle/>
            <a:p>
              <a:pPr algn="ctr" eaLnBrk="1" hangingPunct="1"/>
              <a:r>
                <a:rPr lang="en-US" sz="1000" b="1">
                  <a:solidFill>
                    <a:srgbClr val="000000"/>
                  </a:solidFill>
                  <a:latin typeface="Helvetica" pitchFamily="34" charset="0"/>
                </a:rPr>
                <a:t>group size: 32</a:t>
              </a:r>
              <a:endParaRPr lang="en-US" sz="2400" b="1" i="1">
                <a:latin typeface="Times New Roman" pitchFamily="18" charset="0"/>
              </a:endParaRPr>
            </a:p>
          </p:txBody>
        </p:sp>
        <p:sp>
          <p:nvSpPr>
            <p:cNvPr id="142" name="Line 139"/>
            <p:cNvSpPr>
              <a:spLocks noChangeShapeType="1"/>
            </p:cNvSpPr>
            <p:nvPr/>
          </p:nvSpPr>
          <p:spPr bwMode="auto">
            <a:xfrm>
              <a:off x="5778500" y="2840038"/>
              <a:ext cx="338138" cy="1587"/>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143" name="Oval 140"/>
            <p:cNvSpPr>
              <a:spLocks noChangeArrowheads="1"/>
            </p:cNvSpPr>
            <p:nvPr/>
          </p:nvSpPr>
          <p:spPr bwMode="auto">
            <a:xfrm>
              <a:off x="5911850" y="2806700"/>
              <a:ext cx="71438" cy="76200"/>
            </a:xfrm>
            <a:prstGeom prst="ellipse">
              <a:avLst/>
            </a:prstGeom>
            <a:noFill/>
            <a:ln w="28575">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pPr algn="ctr"/>
              <a:endParaRPr lang="en-US"/>
            </a:p>
          </p:txBody>
        </p:sp>
        <p:sp>
          <p:nvSpPr>
            <p:cNvPr id="144" name="Rectangle 141"/>
            <p:cNvSpPr>
              <a:spLocks noChangeArrowheads="1"/>
            </p:cNvSpPr>
            <p:nvPr/>
          </p:nvSpPr>
          <p:spPr bwMode="auto">
            <a:xfrm>
              <a:off x="6318743" y="2917825"/>
              <a:ext cx="761015" cy="1363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none" lIns="0" tIns="0" rIns="0" bIns="0">
              <a:spAutoFit/>
            </a:bodyPr>
            <a:lstStyle/>
            <a:p>
              <a:pPr algn="ctr" eaLnBrk="1" hangingPunct="1"/>
              <a:r>
                <a:rPr lang="en-US" sz="1000" b="1">
                  <a:solidFill>
                    <a:srgbClr val="000000"/>
                  </a:solidFill>
                  <a:latin typeface="Helvetica" pitchFamily="34" charset="0"/>
                </a:rPr>
                <a:t>group size: 64</a:t>
              </a:r>
              <a:endParaRPr lang="en-US" sz="2400" b="1" i="1">
                <a:latin typeface="Times New Roman" pitchFamily="18" charset="0"/>
              </a:endParaRPr>
            </a:p>
          </p:txBody>
        </p:sp>
        <p:sp>
          <p:nvSpPr>
            <p:cNvPr id="145" name="Line 142"/>
            <p:cNvSpPr>
              <a:spLocks noChangeShapeType="1"/>
            </p:cNvSpPr>
            <p:nvPr/>
          </p:nvSpPr>
          <p:spPr bwMode="auto">
            <a:xfrm>
              <a:off x="5778500" y="2994025"/>
              <a:ext cx="338138" cy="1588"/>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146" name="Line 143"/>
            <p:cNvSpPr>
              <a:spLocks noChangeShapeType="1"/>
            </p:cNvSpPr>
            <p:nvPr/>
          </p:nvSpPr>
          <p:spPr bwMode="auto">
            <a:xfrm>
              <a:off x="5911850" y="2994025"/>
              <a:ext cx="71438" cy="1588"/>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147" name="Line 144"/>
            <p:cNvSpPr>
              <a:spLocks noChangeShapeType="1"/>
            </p:cNvSpPr>
            <p:nvPr/>
          </p:nvSpPr>
          <p:spPr bwMode="auto">
            <a:xfrm>
              <a:off x="5948363" y="2951163"/>
              <a:ext cx="1587" cy="7620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148" name="Line 145"/>
            <p:cNvSpPr>
              <a:spLocks noChangeShapeType="1"/>
            </p:cNvSpPr>
            <p:nvPr/>
          </p:nvSpPr>
          <p:spPr bwMode="auto">
            <a:xfrm>
              <a:off x="5930900" y="2968625"/>
              <a:ext cx="34925" cy="41275"/>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149" name="Line 146"/>
            <p:cNvSpPr>
              <a:spLocks noChangeShapeType="1"/>
            </p:cNvSpPr>
            <p:nvPr/>
          </p:nvSpPr>
          <p:spPr bwMode="auto">
            <a:xfrm flipH="1">
              <a:off x="5930900" y="2968625"/>
              <a:ext cx="34925" cy="41275"/>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150" name="Rectangle 147"/>
            <p:cNvSpPr>
              <a:spLocks noChangeArrowheads="1"/>
            </p:cNvSpPr>
            <p:nvPr/>
          </p:nvSpPr>
          <p:spPr bwMode="auto">
            <a:xfrm>
              <a:off x="6318743" y="3052763"/>
              <a:ext cx="761015" cy="1363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none" lIns="0" tIns="0" rIns="0" bIns="0">
              <a:spAutoFit/>
            </a:bodyPr>
            <a:lstStyle/>
            <a:p>
              <a:pPr algn="ctr" eaLnBrk="1" hangingPunct="1"/>
              <a:r>
                <a:rPr lang="en-US" sz="1000" b="1">
                  <a:solidFill>
                    <a:srgbClr val="000000"/>
                  </a:solidFill>
                  <a:latin typeface="Helvetica" pitchFamily="34" charset="0"/>
                </a:rPr>
                <a:t>group size: 96</a:t>
              </a:r>
              <a:endParaRPr lang="en-US" sz="2400" b="1" i="1">
                <a:latin typeface="Times New Roman" pitchFamily="18" charset="0"/>
              </a:endParaRPr>
            </a:p>
          </p:txBody>
        </p:sp>
        <p:sp>
          <p:nvSpPr>
            <p:cNvPr id="151" name="Line 148"/>
            <p:cNvSpPr>
              <a:spLocks noChangeShapeType="1"/>
            </p:cNvSpPr>
            <p:nvPr/>
          </p:nvSpPr>
          <p:spPr bwMode="auto">
            <a:xfrm>
              <a:off x="5778500" y="3128963"/>
              <a:ext cx="338138" cy="1587"/>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pPr algn="ctr"/>
              <a:endParaRPr lang="en-US"/>
            </a:p>
          </p:txBody>
        </p:sp>
        <p:sp>
          <p:nvSpPr>
            <p:cNvPr id="152" name="Rectangle 149"/>
            <p:cNvSpPr>
              <a:spLocks noChangeArrowheads="1"/>
            </p:cNvSpPr>
            <p:nvPr/>
          </p:nvSpPr>
          <p:spPr bwMode="auto">
            <a:xfrm>
              <a:off x="5911850" y="3086100"/>
              <a:ext cx="71438" cy="85725"/>
            </a:xfrm>
            <a:prstGeom prst="rect">
              <a:avLst/>
            </a:prstGeom>
            <a:noFill/>
            <a:ln w="28575">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a:lstStyle/>
            <a:p>
              <a:pPr algn="ctr"/>
              <a:endParaRPr lang="en-US"/>
            </a:p>
          </p:txBody>
        </p:sp>
        <p:grpSp>
          <p:nvGrpSpPr>
            <p:cNvPr id="153" name="Group 150"/>
            <p:cNvGrpSpPr>
              <a:grpSpLocks/>
            </p:cNvGrpSpPr>
            <p:nvPr/>
          </p:nvGrpSpPr>
          <p:grpSpPr bwMode="auto">
            <a:xfrm>
              <a:off x="3962400" y="3200399"/>
              <a:ext cx="990600" cy="1927225"/>
              <a:chOff x="2496" y="2016"/>
              <a:chExt cx="624" cy="1214"/>
            </a:xfrm>
          </p:grpSpPr>
          <p:sp>
            <p:nvSpPr>
              <p:cNvPr id="154" name="AutoShape 151"/>
              <p:cNvSpPr>
                <a:spLocks noChangeArrowheads="1"/>
              </p:cNvSpPr>
              <p:nvPr/>
            </p:nvSpPr>
            <p:spPr bwMode="auto">
              <a:xfrm rot="5400000">
                <a:off x="2400" y="2400"/>
                <a:ext cx="672" cy="288"/>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hlink"/>
              </a:solidFill>
              <a:ln w="9525">
                <a:solidFill>
                  <a:schemeClr va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eaLnBrk="1" hangingPunct="1"/>
                <a:endParaRPr lang="en-US" sz="2400">
                  <a:solidFill>
                    <a:schemeClr val="hlink"/>
                  </a:solidFill>
                </a:endParaRPr>
              </a:p>
            </p:txBody>
          </p:sp>
          <p:sp>
            <p:nvSpPr>
              <p:cNvPr id="155" name="Text Box 152"/>
              <p:cNvSpPr txBox="1">
                <a:spLocks noChangeArrowheads="1"/>
              </p:cNvSpPr>
              <p:nvPr/>
            </p:nvSpPr>
            <p:spPr bwMode="auto">
              <a:xfrm>
                <a:off x="2784" y="2016"/>
                <a:ext cx="336" cy="2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pPr>
                <a:r>
                  <a:rPr lang="en-US">
                    <a:solidFill>
                      <a:schemeClr val="hlink"/>
                    </a:solidFill>
                  </a:rPr>
                  <a:t>32</a:t>
                </a:r>
              </a:p>
            </p:txBody>
          </p:sp>
          <p:sp>
            <p:nvSpPr>
              <p:cNvPr id="156" name="Text Box 153"/>
              <p:cNvSpPr txBox="1">
                <a:spLocks noChangeArrowheads="1"/>
              </p:cNvSpPr>
              <p:nvPr/>
            </p:nvSpPr>
            <p:spPr bwMode="auto">
              <a:xfrm>
                <a:off x="2496" y="3024"/>
                <a:ext cx="336" cy="2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pPr>
                <a:r>
                  <a:rPr lang="en-US">
                    <a:solidFill>
                      <a:schemeClr val="hlink"/>
                    </a:solidFill>
                  </a:rPr>
                  <a:t>96</a:t>
                </a:r>
              </a:p>
            </p:txBody>
          </p:sp>
        </p:grpSp>
      </p:grpSp>
    </p:spTree>
    <p:extLst>
      <p:ext uri="{BB962C8B-B14F-4D97-AF65-F5344CB8AC3E}">
        <p14:creationId xmlns:p14="http://schemas.microsoft.com/office/powerpoint/2010/main" val="18780228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40"/>
        <p:cNvGrpSpPr/>
        <p:nvPr/>
      </p:nvGrpSpPr>
      <p:grpSpPr>
        <a:xfrm>
          <a:off x="0" y="0"/>
          <a:ext cx="0" cy="0"/>
          <a:chOff x="0" y="0"/>
          <a:chExt cx="0" cy="0"/>
        </a:xfrm>
      </p:grpSpPr>
      <p:sp>
        <p:nvSpPr>
          <p:cNvPr id="41" name="Shape 41"/>
          <p:cNvSpPr txBox="1">
            <a:spLocks noGrp="1"/>
          </p:cNvSpPr>
          <p:nvPr>
            <p:ph type="title"/>
          </p:nvPr>
        </p:nvSpPr>
        <p:spPr>
          <a:xfrm>
            <a:off x="457200" y="274637"/>
            <a:ext cx="82296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1"/>
              </a:buClr>
              <a:buSzPct val="25000"/>
              <a:buFont typeface="Calibri"/>
              <a:buNone/>
            </a:pPr>
            <a:r>
              <a:rPr lang="en-US" sz="3600" b="0" i="0" u="none" strike="noStrike" cap="none" baseline="0" dirty="0">
                <a:solidFill>
                  <a:schemeClr val="dk1"/>
                </a:solidFill>
                <a:latin typeface="Calibri"/>
                <a:ea typeface="Calibri"/>
                <a:cs typeface="Calibri"/>
                <a:sym typeface="Calibri"/>
                <a:rtl val="0"/>
              </a:rPr>
              <a:t>Scalability Challenges </a:t>
            </a:r>
            <a:r>
              <a:rPr lang="en-US" sz="3600" b="0" i="0" u="none" strike="noStrike" cap="none" baseline="0" dirty="0" smtClean="0">
                <a:solidFill>
                  <a:schemeClr val="dk1"/>
                </a:solidFill>
                <a:latin typeface="Calibri"/>
                <a:ea typeface="Calibri"/>
                <a:cs typeface="Calibri"/>
                <a:sym typeface="Calibri"/>
                <a:rtl val="0"/>
              </a:rPr>
              <a:t>- Virtual Synchrony</a:t>
            </a:r>
            <a:endParaRPr lang="en-US" sz="3600" b="0" i="0" u="none" strike="noStrike" cap="none" baseline="0" dirty="0">
              <a:solidFill>
                <a:schemeClr val="dk1"/>
              </a:solidFill>
              <a:latin typeface="Calibri"/>
              <a:ea typeface="Calibri"/>
              <a:cs typeface="Calibri"/>
              <a:sym typeface="Calibri"/>
              <a:rtl val="0"/>
            </a:endParaRPr>
          </a:p>
        </p:txBody>
      </p:sp>
      <p:sp>
        <p:nvSpPr>
          <p:cNvPr id="42" name="Shape 42"/>
          <p:cNvSpPr txBox="1">
            <a:spLocks noGrp="1"/>
          </p:cNvSpPr>
          <p:nvPr>
            <p:ph type="body" idx="1"/>
          </p:nvPr>
        </p:nvSpPr>
        <p:spPr>
          <a:xfrm>
            <a:off x="457200" y="1600200"/>
            <a:ext cx="8229600" cy="4525963"/>
          </a:xfrm>
          <a:prstGeom prst="rect">
            <a:avLst/>
          </a:prstGeom>
          <a:noFill/>
          <a:ln>
            <a:noFill/>
          </a:ln>
        </p:spPr>
        <p:txBody>
          <a:bodyPr lIns="91425" tIns="45700" rIns="91425" bIns="45700" anchor="t" anchorCtr="0">
            <a:noAutofit/>
          </a:bodyPr>
          <a:lstStyle/>
          <a:p>
            <a:pPr indent="-285750">
              <a:buSzPct val="101190"/>
            </a:pPr>
            <a:r>
              <a:rPr lang="en-US" dirty="0" smtClean="0">
                <a:latin typeface="Calibri" pitchFamily="34" charset="0"/>
              </a:rPr>
              <a:t>Micropartition</a:t>
            </a:r>
          </a:p>
          <a:p>
            <a:pPr marL="857250" lvl="1" indent="-419100">
              <a:buSzPct val="156249"/>
            </a:pPr>
            <a:r>
              <a:rPr lang="en-US" dirty="0">
                <a:latin typeface="Calibri" pitchFamily="34" charset="0"/>
              </a:rPr>
              <a:t>T</a:t>
            </a:r>
            <a:r>
              <a:rPr lang="en-US" dirty="0" smtClean="0">
                <a:latin typeface="Calibri" pitchFamily="34" charset="0"/>
              </a:rPr>
              <a:t>o </a:t>
            </a:r>
            <a:r>
              <a:rPr lang="en-US" dirty="0">
                <a:latin typeface="Calibri" pitchFamily="34" charset="0"/>
              </a:rPr>
              <a:t>sustain stable </a:t>
            </a:r>
            <a:r>
              <a:rPr lang="en-US" dirty="0" smtClean="0">
                <a:latin typeface="Calibri" pitchFamily="34" charset="0"/>
              </a:rPr>
              <a:t>throughput, </a:t>
            </a:r>
            <a:r>
              <a:rPr lang="en-US" dirty="0">
                <a:latin typeface="Calibri" pitchFamily="34" charset="0"/>
              </a:rPr>
              <a:t>f</a:t>
            </a:r>
            <a:r>
              <a:rPr lang="en-US" dirty="0" smtClean="0">
                <a:latin typeface="Calibri" pitchFamily="34" charset="0"/>
              </a:rPr>
              <a:t>ailure </a:t>
            </a:r>
            <a:r>
              <a:rPr lang="en-US" dirty="0">
                <a:latin typeface="Calibri" pitchFamily="34" charset="0"/>
              </a:rPr>
              <a:t>detection is set </a:t>
            </a:r>
            <a:r>
              <a:rPr lang="en-US" dirty="0" smtClean="0">
                <a:latin typeface="Calibri" pitchFamily="34" charset="0"/>
              </a:rPr>
              <a:t>aggressively</a:t>
            </a:r>
            <a:endParaRPr lang="en-US" dirty="0">
              <a:latin typeface="Calibri" pitchFamily="34" charset="0"/>
            </a:endParaRPr>
          </a:p>
          <a:p>
            <a:pPr marL="857250" lvl="1" indent="-419100">
              <a:buSzPct val="156249"/>
            </a:pPr>
            <a:r>
              <a:rPr lang="en-US" dirty="0">
                <a:latin typeface="Calibri" pitchFamily="34" charset="0"/>
              </a:rPr>
              <a:t>Healthy processes are frequently kicked out</a:t>
            </a:r>
          </a:p>
          <a:p>
            <a:pPr marL="857250" lvl="1" indent="-419100">
              <a:buSzPct val="156249"/>
            </a:pPr>
            <a:r>
              <a:rPr lang="en-US" dirty="0">
                <a:latin typeface="Calibri" pitchFamily="34" charset="0"/>
              </a:rPr>
              <a:t>Leave and rejoin are costly</a:t>
            </a:r>
          </a:p>
          <a:p>
            <a:pPr lvl="1" indent="-285750">
              <a:buSzPct val="101190"/>
            </a:pPr>
            <a:endParaRPr lang="en-US" dirty="0">
              <a:latin typeface="Calibri" pitchFamily="34" charset="0"/>
            </a:endParaRPr>
          </a:p>
        </p:txBody>
      </p:sp>
    </p:spTree>
    <p:extLst>
      <p:ext uri="{BB962C8B-B14F-4D97-AF65-F5344CB8AC3E}">
        <p14:creationId xmlns:p14="http://schemas.microsoft.com/office/powerpoint/2010/main" val="170398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40"/>
        <p:cNvGrpSpPr/>
        <p:nvPr/>
      </p:nvGrpSpPr>
      <p:grpSpPr>
        <a:xfrm>
          <a:off x="0" y="0"/>
          <a:ext cx="0" cy="0"/>
          <a:chOff x="0" y="0"/>
          <a:chExt cx="0" cy="0"/>
        </a:xfrm>
      </p:grpSpPr>
      <p:sp>
        <p:nvSpPr>
          <p:cNvPr id="41" name="Shape 41"/>
          <p:cNvSpPr txBox="1">
            <a:spLocks noGrp="1"/>
          </p:cNvSpPr>
          <p:nvPr>
            <p:ph type="title"/>
          </p:nvPr>
        </p:nvSpPr>
        <p:spPr>
          <a:xfrm>
            <a:off x="457200" y="274637"/>
            <a:ext cx="82296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1"/>
              </a:buClr>
              <a:buSzPct val="25000"/>
              <a:buFont typeface="Calibri"/>
              <a:buNone/>
            </a:pPr>
            <a:r>
              <a:rPr lang="en-US" sz="3600" b="0" i="0" u="none" strike="noStrike" cap="none" baseline="0" dirty="0">
                <a:solidFill>
                  <a:schemeClr val="dk1"/>
                </a:solidFill>
                <a:latin typeface="Calibri"/>
                <a:ea typeface="Calibri"/>
                <a:cs typeface="Calibri"/>
                <a:sym typeface="Calibri"/>
                <a:rtl val="0"/>
              </a:rPr>
              <a:t>Scalability Challenges </a:t>
            </a:r>
            <a:r>
              <a:rPr lang="en-US" sz="3600" b="0" i="0" u="none" strike="noStrike" cap="none" baseline="0" dirty="0" smtClean="0">
                <a:solidFill>
                  <a:schemeClr val="dk1"/>
                </a:solidFill>
                <a:latin typeface="Calibri"/>
                <a:ea typeface="Calibri"/>
                <a:cs typeface="Calibri"/>
                <a:sym typeface="Calibri"/>
                <a:rtl val="0"/>
              </a:rPr>
              <a:t>- Virtual Synchrony</a:t>
            </a:r>
            <a:endParaRPr lang="en-US" sz="3600" b="0" i="0" u="none" strike="noStrike" cap="none" baseline="0" dirty="0">
              <a:solidFill>
                <a:schemeClr val="dk1"/>
              </a:solidFill>
              <a:latin typeface="Calibri"/>
              <a:ea typeface="Calibri"/>
              <a:cs typeface="Calibri"/>
              <a:sym typeface="Calibri"/>
              <a:rtl val="0"/>
            </a:endParaRPr>
          </a:p>
        </p:txBody>
      </p:sp>
      <p:sp>
        <p:nvSpPr>
          <p:cNvPr id="42" name="Shape 42"/>
          <p:cNvSpPr txBox="1">
            <a:spLocks noGrp="1"/>
          </p:cNvSpPr>
          <p:nvPr>
            <p:ph type="body" idx="1"/>
          </p:nvPr>
        </p:nvSpPr>
        <p:spPr>
          <a:xfrm>
            <a:off x="457200" y="1600200"/>
            <a:ext cx="8229600" cy="4525963"/>
          </a:xfrm>
          <a:prstGeom prst="rect">
            <a:avLst/>
          </a:prstGeom>
          <a:noFill/>
          <a:ln>
            <a:noFill/>
          </a:ln>
        </p:spPr>
        <p:txBody>
          <a:bodyPr lIns="91425" tIns="45700" rIns="91425" bIns="45700" anchor="t" anchorCtr="0">
            <a:noAutofit/>
          </a:bodyPr>
          <a:lstStyle/>
          <a:p>
            <a:pPr indent="-285750">
              <a:buSzPct val="101190"/>
            </a:pPr>
            <a:r>
              <a:rPr lang="en-US" dirty="0" smtClean="0">
                <a:latin typeface="Calibri" pitchFamily="34" charset="0"/>
              </a:rPr>
              <a:t>Convoy</a:t>
            </a:r>
          </a:p>
          <a:p>
            <a:pPr lvl="1" indent="-285750">
              <a:buSzPct val="101190"/>
            </a:pPr>
            <a:r>
              <a:rPr lang="en-US" dirty="0" smtClean="0">
                <a:latin typeface="Calibri" pitchFamily="34" charset="0"/>
              </a:rPr>
              <a:t>Transmission </a:t>
            </a:r>
            <a:r>
              <a:rPr lang="en-US" dirty="0">
                <a:latin typeface="Calibri" pitchFamily="34" charset="0"/>
              </a:rPr>
              <a:t>bursts in a tree-based system</a:t>
            </a:r>
          </a:p>
          <a:p>
            <a:pPr lvl="1" indent="-184150">
              <a:buSzPct val="101190"/>
            </a:pPr>
            <a:r>
              <a:rPr lang="en-US" dirty="0">
                <a:latin typeface="Calibri" pitchFamily="34" charset="0"/>
              </a:rPr>
              <a:t>Increasingly bursty layer by layer</a:t>
            </a:r>
          </a:p>
          <a:p>
            <a:pPr lvl="1" indent="-184150">
              <a:buSzPct val="101190"/>
            </a:pPr>
            <a:r>
              <a:rPr lang="en-US" dirty="0">
                <a:latin typeface="Calibri" pitchFamily="34" charset="0"/>
              </a:rPr>
              <a:t>Poor utilization of network </a:t>
            </a:r>
            <a:r>
              <a:rPr lang="en-US" dirty="0" smtClean="0">
                <a:latin typeface="Calibri" pitchFamily="34" charset="0"/>
              </a:rPr>
              <a:t>bandwidth</a:t>
            </a:r>
            <a:endParaRPr lang="en-US" dirty="0">
              <a:latin typeface="Calibri" pitchFamily="34" charset="0"/>
            </a:endParaRPr>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43200" y="3657600"/>
            <a:ext cx="3295650" cy="30016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886178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62"/>
        <p:cNvGrpSpPr/>
        <p:nvPr/>
      </p:nvGrpSpPr>
      <p:grpSpPr>
        <a:xfrm>
          <a:off x="0" y="0"/>
          <a:ext cx="0" cy="0"/>
          <a:chOff x="0" y="0"/>
          <a:chExt cx="0" cy="0"/>
        </a:xfrm>
      </p:grpSpPr>
      <p:sp>
        <p:nvSpPr>
          <p:cNvPr id="263" name="Shape 263"/>
          <p:cNvSpPr txBox="1">
            <a:spLocks noGrp="1"/>
          </p:cNvSpPr>
          <p:nvPr>
            <p:ph type="title"/>
          </p:nvPr>
        </p:nvSpPr>
        <p:spPr>
          <a:xfrm>
            <a:off x="457200" y="274637"/>
            <a:ext cx="82296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1"/>
              </a:buClr>
              <a:buSzPct val="25000"/>
              <a:buFont typeface="Calibri"/>
              <a:buNone/>
            </a:pPr>
            <a:r>
              <a:rPr lang="en-US" sz="4400" b="0" i="0" u="none" strike="noStrike" cap="none" baseline="0">
                <a:solidFill>
                  <a:schemeClr val="dk1"/>
                </a:solidFill>
                <a:latin typeface="Calibri"/>
                <a:ea typeface="Calibri"/>
                <a:cs typeface="Calibri"/>
                <a:sym typeface="Calibri"/>
                <a:rtl val="0"/>
              </a:rPr>
              <a:t>Scalability Challenges</a:t>
            </a:r>
          </a:p>
        </p:txBody>
      </p:sp>
      <p:sp>
        <p:nvSpPr>
          <p:cNvPr id="264" name="Shape 264"/>
          <p:cNvSpPr txBox="1">
            <a:spLocks noGrp="1"/>
          </p:cNvSpPr>
          <p:nvPr>
            <p:ph type="body" idx="1"/>
          </p:nvPr>
        </p:nvSpPr>
        <p:spPr>
          <a:xfrm>
            <a:off x="457200" y="1600200"/>
            <a:ext cx="8229600" cy="4525963"/>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640"/>
              </a:spcBef>
              <a:spcAft>
                <a:spcPts val="0"/>
              </a:spcAft>
              <a:buClr>
                <a:schemeClr val="dk1"/>
              </a:buClr>
              <a:buSzPct val="98958"/>
              <a:buFont typeface="Arial"/>
              <a:buChar char="•"/>
            </a:pPr>
            <a:r>
              <a:rPr lang="en-US" sz="3200" b="0" i="0" u="none" strike="noStrike" cap="none" baseline="0" dirty="0" smtClean="0">
                <a:solidFill>
                  <a:schemeClr val="dk1"/>
                </a:solidFill>
                <a:latin typeface="Calibri"/>
                <a:ea typeface="Calibri"/>
                <a:cs typeface="Calibri"/>
                <a:sym typeface="Calibri"/>
                <a:rtl val="0"/>
              </a:rPr>
              <a:t>Goal</a:t>
            </a:r>
            <a:endParaRPr lang="en-US" sz="3200" b="0" i="0" u="none" strike="noStrike" cap="none" baseline="0" dirty="0">
              <a:solidFill>
                <a:schemeClr val="dk1"/>
              </a:solidFill>
              <a:latin typeface="Calibri"/>
              <a:ea typeface="Calibri"/>
              <a:cs typeface="Calibri"/>
              <a:sym typeface="Calibri"/>
              <a:rtl val="0"/>
            </a:endParaRPr>
          </a:p>
          <a:p>
            <a:pPr lvl="1" indent="-285750">
              <a:buSzPct val="101190"/>
            </a:pPr>
            <a:r>
              <a:rPr lang="en-US" sz="2800" b="0" i="0" u="none" strike="noStrike" cap="none" baseline="0" dirty="0">
                <a:solidFill>
                  <a:schemeClr val="dk1"/>
                </a:solidFill>
                <a:latin typeface="Calibri"/>
                <a:ea typeface="Calibri"/>
                <a:cs typeface="Calibri"/>
                <a:sym typeface="Calibri"/>
                <a:rtl val="0"/>
              </a:rPr>
              <a:t>Guarantees of scalability, performance, stability </a:t>
            </a:r>
            <a:r>
              <a:rPr lang="en-US" dirty="0" smtClean="0"/>
              <a:t>of </a:t>
            </a:r>
            <a:r>
              <a:rPr lang="en-US" sz="2800" b="0" i="0" u="none" strike="noStrike" cap="none" baseline="0" dirty="0">
                <a:solidFill>
                  <a:schemeClr val="dk1"/>
                </a:solidFill>
                <a:latin typeface="Calibri"/>
                <a:ea typeface="Calibri"/>
                <a:cs typeface="Calibri"/>
                <a:sym typeface="Calibri"/>
                <a:rtl val="0"/>
              </a:rPr>
              <a:t>throughput even under stress, and </a:t>
            </a:r>
            <a:r>
              <a:rPr lang="en-US" sz="2800" b="0" i="0" u="none" strike="noStrike" cap="none" baseline="0" dirty="0" smtClean="0">
                <a:solidFill>
                  <a:schemeClr val="dk1"/>
                </a:solidFill>
                <a:latin typeface="Calibri"/>
                <a:ea typeface="Calibri"/>
                <a:cs typeface="Calibri"/>
                <a:sym typeface="Calibri"/>
                <a:rtl val="0"/>
              </a:rPr>
              <a:t>even </a:t>
            </a:r>
            <a:r>
              <a:rPr lang="en-US" sz="2800" b="0" i="0" u="none" strike="noStrike" cap="none" baseline="0" dirty="0">
                <a:solidFill>
                  <a:schemeClr val="dk1"/>
                </a:solidFill>
                <a:latin typeface="Calibri"/>
                <a:ea typeface="Calibri"/>
                <a:cs typeface="Calibri"/>
                <a:sym typeface="Calibri"/>
                <a:rtl val="0"/>
              </a:rPr>
              <a:t>when a significant rate of packet loss is occurring.</a:t>
            </a:r>
          </a:p>
          <a:p>
            <a:pPr marL="342900" marR="0" lvl="0" indent="-342900" algn="l" rtl="0">
              <a:lnSpc>
                <a:spcPct val="100000"/>
              </a:lnSpc>
              <a:spcBef>
                <a:spcPts val="640"/>
              </a:spcBef>
              <a:spcAft>
                <a:spcPts val="0"/>
              </a:spcAft>
              <a:buClr>
                <a:schemeClr val="dk1"/>
              </a:buClr>
              <a:buSzPct val="98958"/>
              <a:buFont typeface="Arial"/>
              <a:buChar char="•"/>
            </a:pPr>
            <a:r>
              <a:rPr lang="en-US" sz="3200" b="0" i="0" u="none" strike="noStrike" cap="none" baseline="0" dirty="0">
                <a:solidFill>
                  <a:schemeClr val="dk1"/>
                </a:solidFill>
                <a:latin typeface="Calibri"/>
                <a:ea typeface="Calibri"/>
                <a:cs typeface="Calibri"/>
                <a:sym typeface="Calibri"/>
                <a:rtl val="0"/>
              </a:rPr>
              <a:t>Solution</a:t>
            </a:r>
          </a:p>
          <a:p>
            <a:pPr marL="742950" marR="0" lvl="1" indent="-285750" algn="l" rtl="0">
              <a:lnSpc>
                <a:spcPct val="100000"/>
              </a:lnSpc>
              <a:spcBef>
                <a:spcPts val="560"/>
              </a:spcBef>
              <a:spcAft>
                <a:spcPts val="0"/>
              </a:spcAft>
              <a:buClr>
                <a:schemeClr val="dk1"/>
              </a:buClr>
              <a:buSzPct val="101190"/>
              <a:buFont typeface="Arial"/>
              <a:buChar char="•"/>
            </a:pPr>
            <a:r>
              <a:rPr lang="en-US" sz="2800" b="0" i="0" u="none" strike="noStrike" cap="none" baseline="0" dirty="0">
                <a:solidFill>
                  <a:schemeClr val="dk1"/>
                </a:solidFill>
                <a:latin typeface="Calibri"/>
                <a:ea typeface="Calibri"/>
                <a:cs typeface="Calibri"/>
                <a:sym typeface="Calibri"/>
                <a:rtl val="0"/>
              </a:rPr>
              <a:t>Epidemic Protocol</a:t>
            </a:r>
          </a:p>
        </p:txBody>
      </p:sp>
    </p:spTree>
    <p:extLst>
      <p:ext uri="{BB962C8B-B14F-4D97-AF65-F5344CB8AC3E}">
        <p14:creationId xmlns:p14="http://schemas.microsoft.com/office/powerpoint/2010/main" val="15098103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68"/>
        <p:cNvGrpSpPr/>
        <p:nvPr/>
      </p:nvGrpSpPr>
      <p:grpSpPr>
        <a:xfrm>
          <a:off x="0" y="0"/>
          <a:ext cx="0" cy="0"/>
          <a:chOff x="0" y="0"/>
          <a:chExt cx="0" cy="0"/>
        </a:xfrm>
      </p:grpSpPr>
      <p:sp>
        <p:nvSpPr>
          <p:cNvPr id="269" name="Shape 269"/>
          <p:cNvSpPr txBox="1">
            <a:spLocks noGrp="1"/>
          </p:cNvSpPr>
          <p:nvPr>
            <p:ph type="title"/>
          </p:nvPr>
        </p:nvSpPr>
        <p:spPr>
          <a:xfrm>
            <a:off x="457200" y="274637"/>
            <a:ext cx="82296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1"/>
              </a:buClr>
              <a:buSzPct val="25000"/>
              <a:buFont typeface="Calibri"/>
              <a:buNone/>
            </a:pPr>
            <a:r>
              <a:rPr lang="en-US" sz="4400" b="0" i="0" u="none" strike="noStrike" cap="none" baseline="0">
                <a:solidFill>
                  <a:schemeClr val="dk1"/>
                </a:solidFill>
                <a:latin typeface="Calibri"/>
                <a:ea typeface="Calibri"/>
                <a:cs typeface="Calibri"/>
                <a:sym typeface="Calibri"/>
                <a:rtl val="0"/>
              </a:rPr>
              <a:t>Epidemic Protocol</a:t>
            </a:r>
          </a:p>
        </p:txBody>
      </p:sp>
      <p:sp>
        <p:nvSpPr>
          <p:cNvPr id="270" name="Shape 270"/>
          <p:cNvSpPr txBox="1">
            <a:spLocks noGrp="1"/>
          </p:cNvSpPr>
          <p:nvPr>
            <p:ph type="body" idx="1"/>
          </p:nvPr>
        </p:nvSpPr>
        <p:spPr>
          <a:xfrm>
            <a:off x="457200" y="1600200"/>
            <a:ext cx="8229600" cy="4525963"/>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640"/>
              </a:spcBef>
              <a:spcAft>
                <a:spcPts val="0"/>
              </a:spcAft>
              <a:buClr>
                <a:schemeClr val="dk1"/>
              </a:buClr>
              <a:buSzPct val="98958"/>
              <a:buFont typeface="Arial"/>
              <a:buChar char="•"/>
            </a:pPr>
            <a:r>
              <a:rPr lang="en-US" sz="3200" b="0" i="0" u="none" strike="noStrike" cap="none" baseline="0" dirty="0">
                <a:solidFill>
                  <a:schemeClr val="dk1"/>
                </a:solidFill>
                <a:latin typeface="Calibri"/>
                <a:ea typeface="Calibri"/>
                <a:cs typeface="Calibri"/>
                <a:sym typeface="Calibri"/>
                <a:rtl val="0"/>
              </a:rPr>
              <a:t>Analogy of epidemic or rumor spreading (gossip protocol</a:t>
            </a:r>
            <a:r>
              <a:rPr lang="en-US" sz="3200" b="0" i="0" u="none" strike="noStrike" cap="none" baseline="0" dirty="0" smtClean="0">
                <a:solidFill>
                  <a:schemeClr val="dk1"/>
                </a:solidFill>
                <a:latin typeface="Calibri"/>
                <a:ea typeface="Calibri"/>
                <a:cs typeface="Calibri"/>
                <a:sym typeface="Calibri"/>
                <a:rtl val="0"/>
              </a:rPr>
              <a:t>)</a:t>
            </a:r>
          </a:p>
          <a:p>
            <a:pPr marL="342900" marR="0" lvl="0" indent="-342900" algn="l" rtl="0">
              <a:lnSpc>
                <a:spcPct val="100000"/>
              </a:lnSpc>
              <a:spcBef>
                <a:spcPts val="640"/>
              </a:spcBef>
              <a:spcAft>
                <a:spcPts val="0"/>
              </a:spcAft>
              <a:buClr>
                <a:schemeClr val="dk1"/>
              </a:buClr>
              <a:buSzPct val="98958"/>
              <a:buFont typeface="Arial"/>
              <a:buChar char="•"/>
            </a:pPr>
            <a:endParaRPr lang="en-US" sz="3200" b="0" i="0" u="none" strike="noStrike" cap="none" baseline="0" dirty="0">
              <a:solidFill>
                <a:schemeClr val="dk1"/>
              </a:solidFill>
              <a:latin typeface="Calibri"/>
              <a:ea typeface="Calibri"/>
              <a:cs typeface="Calibri"/>
              <a:sym typeface="Calibri"/>
              <a:rtl val="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3600" y="2819399"/>
            <a:ext cx="4419600" cy="36257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28272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68"/>
        <p:cNvGrpSpPr/>
        <p:nvPr/>
      </p:nvGrpSpPr>
      <p:grpSpPr>
        <a:xfrm>
          <a:off x="0" y="0"/>
          <a:ext cx="0" cy="0"/>
          <a:chOff x="0" y="0"/>
          <a:chExt cx="0" cy="0"/>
        </a:xfrm>
      </p:grpSpPr>
      <p:sp>
        <p:nvSpPr>
          <p:cNvPr id="269" name="Shape 269"/>
          <p:cNvSpPr txBox="1">
            <a:spLocks noGrp="1"/>
          </p:cNvSpPr>
          <p:nvPr>
            <p:ph type="title"/>
          </p:nvPr>
        </p:nvSpPr>
        <p:spPr>
          <a:xfrm>
            <a:off x="457200" y="274637"/>
            <a:ext cx="82296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1"/>
              </a:buClr>
              <a:buSzPct val="25000"/>
              <a:buFont typeface="Calibri"/>
              <a:buNone/>
            </a:pPr>
            <a:r>
              <a:rPr lang="en-US" sz="4400" b="0" i="0" u="none" strike="noStrike" cap="none" baseline="0">
                <a:solidFill>
                  <a:schemeClr val="dk1"/>
                </a:solidFill>
                <a:latin typeface="Calibri"/>
                <a:ea typeface="Calibri"/>
                <a:cs typeface="Calibri"/>
                <a:sym typeface="Calibri"/>
                <a:rtl val="0"/>
              </a:rPr>
              <a:t>Epidemic Protocol</a:t>
            </a:r>
          </a:p>
        </p:txBody>
      </p:sp>
      <p:sp>
        <p:nvSpPr>
          <p:cNvPr id="270" name="Shape 270"/>
          <p:cNvSpPr txBox="1">
            <a:spLocks noGrp="1"/>
          </p:cNvSpPr>
          <p:nvPr>
            <p:ph type="body" idx="1"/>
          </p:nvPr>
        </p:nvSpPr>
        <p:spPr>
          <a:xfrm>
            <a:off x="457200" y="1600200"/>
            <a:ext cx="8229600" cy="4525963"/>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640"/>
              </a:spcBef>
              <a:spcAft>
                <a:spcPts val="0"/>
              </a:spcAft>
              <a:buClr>
                <a:schemeClr val="dk1"/>
              </a:buClr>
              <a:buSzPct val="98958"/>
              <a:buFont typeface="Arial"/>
              <a:buChar char="•"/>
            </a:pPr>
            <a:r>
              <a:rPr lang="en-US" sz="3200" b="0" i="0" u="none" strike="noStrike" cap="none" baseline="0" dirty="0">
                <a:solidFill>
                  <a:schemeClr val="dk1"/>
                </a:solidFill>
                <a:latin typeface="Calibri"/>
                <a:ea typeface="Calibri"/>
                <a:cs typeface="Calibri"/>
                <a:sym typeface="Calibri"/>
                <a:rtl val="0"/>
              </a:rPr>
              <a:t>Analogy of epidemic or rumor spreading (gossip protocol</a:t>
            </a:r>
            <a:r>
              <a:rPr lang="en-US" sz="3200" b="0" i="0" u="none" strike="noStrike" cap="none" baseline="0" dirty="0" smtClean="0">
                <a:solidFill>
                  <a:schemeClr val="dk1"/>
                </a:solidFill>
                <a:latin typeface="Calibri"/>
                <a:ea typeface="Calibri"/>
                <a:cs typeface="Calibri"/>
                <a:sym typeface="Calibri"/>
                <a:rtl val="0"/>
              </a:rPr>
              <a:t>)</a:t>
            </a:r>
          </a:p>
          <a:p>
            <a:pPr marL="342900" marR="0" lvl="0" indent="-342900" algn="l" rtl="0">
              <a:lnSpc>
                <a:spcPct val="100000"/>
              </a:lnSpc>
              <a:spcBef>
                <a:spcPts val="640"/>
              </a:spcBef>
              <a:spcAft>
                <a:spcPts val="0"/>
              </a:spcAft>
              <a:buClr>
                <a:schemeClr val="dk1"/>
              </a:buClr>
              <a:buSzPct val="98958"/>
              <a:buFont typeface="Arial"/>
              <a:buChar char="•"/>
            </a:pPr>
            <a:endParaRPr lang="en-US" sz="3200" b="0" i="0" u="none" strike="noStrike" cap="none" baseline="0" dirty="0">
              <a:solidFill>
                <a:schemeClr val="dk1"/>
              </a:solidFill>
              <a:latin typeface="Calibri"/>
              <a:ea typeface="Calibri"/>
              <a:cs typeface="Calibri"/>
              <a:sym typeface="Calibri"/>
              <a:rtl val="0"/>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81200" y="2743200"/>
            <a:ext cx="5267325" cy="3585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675618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68"/>
        <p:cNvGrpSpPr/>
        <p:nvPr/>
      </p:nvGrpSpPr>
      <p:grpSpPr>
        <a:xfrm>
          <a:off x="0" y="0"/>
          <a:ext cx="0" cy="0"/>
          <a:chOff x="0" y="0"/>
          <a:chExt cx="0" cy="0"/>
        </a:xfrm>
      </p:grpSpPr>
      <p:sp>
        <p:nvSpPr>
          <p:cNvPr id="269" name="Shape 269"/>
          <p:cNvSpPr txBox="1">
            <a:spLocks noGrp="1"/>
          </p:cNvSpPr>
          <p:nvPr>
            <p:ph type="title"/>
          </p:nvPr>
        </p:nvSpPr>
        <p:spPr>
          <a:xfrm>
            <a:off x="457200" y="274637"/>
            <a:ext cx="82296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1"/>
              </a:buClr>
              <a:buSzPct val="25000"/>
              <a:buFont typeface="Calibri"/>
              <a:buNone/>
            </a:pPr>
            <a:r>
              <a:rPr lang="en-US" sz="4400" b="0" i="0" u="none" strike="noStrike" cap="none" baseline="0">
                <a:solidFill>
                  <a:schemeClr val="dk1"/>
                </a:solidFill>
                <a:latin typeface="Calibri"/>
                <a:ea typeface="Calibri"/>
                <a:cs typeface="Calibri"/>
                <a:sym typeface="Calibri"/>
                <a:rtl val="0"/>
              </a:rPr>
              <a:t>Epidemic Protocol</a:t>
            </a:r>
          </a:p>
        </p:txBody>
      </p:sp>
      <p:sp>
        <p:nvSpPr>
          <p:cNvPr id="270" name="Shape 270"/>
          <p:cNvSpPr txBox="1">
            <a:spLocks noGrp="1"/>
          </p:cNvSpPr>
          <p:nvPr>
            <p:ph type="body" idx="1"/>
          </p:nvPr>
        </p:nvSpPr>
        <p:spPr>
          <a:xfrm>
            <a:off x="457200" y="1600200"/>
            <a:ext cx="8229600" cy="4525963"/>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640"/>
              </a:spcBef>
              <a:spcAft>
                <a:spcPts val="0"/>
              </a:spcAft>
              <a:buClr>
                <a:schemeClr val="dk1"/>
              </a:buClr>
              <a:buSzPct val="98958"/>
              <a:buFont typeface="Arial"/>
              <a:buChar char="•"/>
            </a:pPr>
            <a:r>
              <a:rPr lang="en-US" sz="3200" b="0" i="0" u="none" strike="noStrike" cap="none" baseline="0" dirty="0">
                <a:solidFill>
                  <a:schemeClr val="dk1"/>
                </a:solidFill>
                <a:latin typeface="Calibri"/>
                <a:ea typeface="Calibri"/>
                <a:cs typeface="Calibri"/>
                <a:sym typeface="Calibri"/>
                <a:rtl val="0"/>
              </a:rPr>
              <a:t>Analogy of epidemic or rumor spreading (gossip protocol</a:t>
            </a:r>
            <a:r>
              <a:rPr lang="en-US" sz="3200" b="0" i="0" u="none" strike="noStrike" cap="none" baseline="0" dirty="0" smtClean="0">
                <a:solidFill>
                  <a:schemeClr val="dk1"/>
                </a:solidFill>
                <a:latin typeface="Calibri"/>
                <a:ea typeface="Calibri"/>
                <a:cs typeface="Calibri"/>
                <a:sym typeface="Calibri"/>
                <a:rtl val="0"/>
              </a:rPr>
              <a:t>)</a:t>
            </a:r>
          </a:p>
          <a:p>
            <a:pPr marL="342900" marR="0" lvl="0" indent="-342900" algn="l" rtl="0">
              <a:lnSpc>
                <a:spcPct val="100000"/>
              </a:lnSpc>
              <a:spcBef>
                <a:spcPts val="640"/>
              </a:spcBef>
              <a:spcAft>
                <a:spcPts val="0"/>
              </a:spcAft>
              <a:buClr>
                <a:schemeClr val="dk1"/>
              </a:buClr>
              <a:buSzPct val="98958"/>
              <a:buFont typeface="Arial"/>
              <a:buChar char="•"/>
            </a:pPr>
            <a:endParaRPr lang="en-US" sz="3200" b="0" i="0" u="none" strike="noStrike" cap="none" baseline="0" dirty="0">
              <a:solidFill>
                <a:schemeClr val="dk1"/>
              </a:solidFill>
              <a:latin typeface="Calibri"/>
              <a:ea typeface="Calibri"/>
              <a:cs typeface="Calibri"/>
              <a:sym typeface="Calibri"/>
              <a:rtl val="0"/>
            </a:endParaRP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3600" y="2743200"/>
            <a:ext cx="5200650" cy="35344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136480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Reliable Multicasting</a:t>
            </a:r>
            <a:endParaRPr lang="zh-CN" altLang="en-US" dirty="0"/>
          </a:p>
        </p:txBody>
      </p:sp>
      <p:sp>
        <p:nvSpPr>
          <p:cNvPr id="3" name="Content Placeholder 2"/>
          <p:cNvSpPr>
            <a:spLocks noGrp="1"/>
          </p:cNvSpPr>
          <p:nvPr>
            <p:ph idx="1"/>
          </p:nvPr>
        </p:nvSpPr>
        <p:spPr>
          <a:xfrm>
            <a:off x="457200" y="1600200"/>
            <a:ext cx="8435280" cy="4525963"/>
          </a:xfrm>
        </p:spPr>
        <p:txBody>
          <a:bodyPr/>
          <a:lstStyle/>
          <a:p>
            <a:pPr marL="0" indent="0">
              <a:buNone/>
            </a:pPr>
            <a:r>
              <a:rPr lang="en-US" altLang="zh-CN" dirty="0" smtClean="0"/>
              <a:t>A message that is sent to a process group should be delivered to each member of that group. (ideal)</a:t>
            </a:r>
          </a:p>
          <a:p>
            <a:pPr marL="0" indent="0">
              <a:buNone/>
            </a:pPr>
            <a:endParaRPr lang="en-US" altLang="zh-CN" dirty="0"/>
          </a:p>
          <a:p>
            <a:r>
              <a:rPr lang="en-US" altLang="zh-CN" dirty="0" smtClean="0"/>
              <a:t>Problems</a:t>
            </a:r>
          </a:p>
          <a:p>
            <a:pPr lvl="1"/>
            <a:r>
              <a:rPr lang="en-US" altLang="zh-CN" dirty="0" smtClean="0"/>
              <a:t>During the communication a process joins the group</a:t>
            </a:r>
          </a:p>
          <a:p>
            <a:pPr lvl="2"/>
            <a:r>
              <a:rPr lang="en-US" altLang="zh-CN" dirty="0" smtClean="0"/>
              <a:t>Should the new joint process receive this msg.</a:t>
            </a:r>
          </a:p>
          <a:p>
            <a:pPr lvl="1"/>
            <a:r>
              <a:rPr lang="en-US" altLang="zh-CN" dirty="0" smtClean="0"/>
              <a:t>What happens if a process crashes during the communication.</a:t>
            </a:r>
            <a:endParaRPr lang="en-US" altLang="zh-CN" dirty="0"/>
          </a:p>
          <a:p>
            <a:endParaRPr lang="zh-CN" altLang="en-US" dirty="0"/>
          </a:p>
        </p:txBody>
      </p:sp>
    </p:spTree>
    <p:extLst>
      <p:ext uri="{BB962C8B-B14F-4D97-AF65-F5344CB8AC3E}">
        <p14:creationId xmlns:p14="http://schemas.microsoft.com/office/powerpoint/2010/main" val="178724403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68"/>
        <p:cNvGrpSpPr/>
        <p:nvPr/>
      </p:nvGrpSpPr>
      <p:grpSpPr>
        <a:xfrm>
          <a:off x="0" y="0"/>
          <a:ext cx="0" cy="0"/>
          <a:chOff x="0" y="0"/>
          <a:chExt cx="0" cy="0"/>
        </a:xfrm>
      </p:grpSpPr>
      <p:sp>
        <p:nvSpPr>
          <p:cNvPr id="269" name="Shape 269"/>
          <p:cNvSpPr txBox="1">
            <a:spLocks noGrp="1"/>
          </p:cNvSpPr>
          <p:nvPr>
            <p:ph type="title"/>
          </p:nvPr>
        </p:nvSpPr>
        <p:spPr>
          <a:xfrm>
            <a:off x="457200" y="274637"/>
            <a:ext cx="82296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1"/>
              </a:buClr>
              <a:buSzPct val="25000"/>
              <a:buFont typeface="Calibri"/>
              <a:buNone/>
            </a:pPr>
            <a:r>
              <a:rPr lang="en-US" sz="4400" b="0" i="0" u="none" strike="noStrike" cap="none" baseline="0">
                <a:solidFill>
                  <a:schemeClr val="dk1"/>
                </a:solidFill>
                <a:latin typeface="Calibri"/>
                <a:ea typeface="Calibri"/>
                <a:cs typeface="Calibri"/>
                <a:sym typeface="Calibri"/>
                <a:rtl val="0"/>
              </a:rPr>
              <a:t>Epidemic Protocol</a:t>
            </a:r>
          </a:p>
        </p:txBody>
      </p:sp>
      <p:sp>
        <p:nvSpPr>
          <p:cNvPr id="270" name="Shape 270"/>
          <p:cNvSpPr txBox="1">
            <a:spLocks noGrp="1"/>
          </p:cNvSpPr>
          <p:nvPr>
            <p:ph type="body" idx="1"/>
          </p:nvPr>
        </p:nvSpPr>
        <p:spPr>
          <a:xfrm>
            <a:off x="457200" y="1600200"/>
            <a:ext cx="8229600" cy="4525963"/>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640"/>
              </a:spcBef>
              <a:spcAft>
                <a:spcPts val="0"/>
              </a:spcAft>
              <a:buClr>
                <a:schemeClr val="dk1"/>
              </a:buClr>
              <a:buSzPct val="98958"/>
              <a:buFont typeface="Arial"/>
              <a:buChar char="•"/>
            </a:pPr>
            <a:r>
              <a:rPr lang="en-US" sz="3200" b="0" i="0" u="none" strike="noStrike" cap="none" baseline="0" dirty="0">
                <a:solidFill>
                  <a:schemeClr val="dk1"/>
                </a:solidFill>
                <a:latin typeface="Calibri"/>
                <a:ea typeface="Calibri"/>
                <a:cs typeface="Calibri"/>
                <a:sym typeface="Calibri"/>
                <a:rtl val="0"/>
              </a:rPr>
              <a:t>Analogy of epidemic or rumor spreading (gossip protocol</a:t>
            </a:r>
            <a:r>
              <a:rPr lang="en-US" sz="3200" b="0" i="0" u="none" strike="noStrike" cap="none" baseline="0" dirty="0" smtClean="0">
                <a:solidFill>
                  <a:schemeClr val="dk1"/>
                </a:solidFill>
                <a:latin typeface="Calibri"/>
                <a:ea typeface="Calibri"/>
                <a:cs typeface="Calibri"/>
                <a:sym typeface="Calibri"/>
                <a:rtl val="0"/>
              </a:rPr>
              <a:t>)</a:t>
            </a:r>
          </a:p>
          <a:p>
            <a:pPr marL="342900" marR="0" lvl="0" indent="-342900" algn="l" rtl="0">
              <a:lnSpc>
                <a:spcPct val="100000"/>
              </a:lnSpc>
              <a:spcBef>
                <a:spcPts val="640"/>
              </a:spcBef>
              <a:spcAft>
                <a:spcPts val="0"/>
              </a:spcAft>
              <a:buClr>
                <a:schemeClr val="dk1"/>
              </a:buClr>
              <a:buSzPct val="98958"/>
              <a:buFont typeface="Arial"/>
              <a:buChar char="•"/>
            </a:pPr>
            <a:endParaRPr lang="en-US" sz="3200" b="0" i="0" u="none" strike="noStrike" cap="none" baseline="0" dirty="0">
              <a:solidFill>
                <a:schemeClr val="dk1"/>
              </a:solidFill>
              <a:latin typeface="Calibri"/>
              <a:ea typeface="Calibri"/>
              <a:cs typeface="Calibri"/>
              <a:sym typeface="Calibri"/>
              <a:rtl val="0"/>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05050" y="2895600"/>
            <a:ext cx="5086350" cy="35482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99796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75"/>
        <p:cNvGrpSpPr/>
        <p:nvPr/>
      </p:nvGrpSpPr>
      <p:grpSpPr>
        <a:xfrm>
          <a:off x="0" y="0"/>
          <a:ext cx="0" cy="0"/>
          <a:chOff x="0" y="0"/>
          <a:chExt cx="0" cy="0"/>
        </a:xfrm>
      </p:grpSpPr>
      <p:sp>
        <p:nvSpPr>
          <p:cNvPr id="276" name="Shape 276"/>
          <p:cNvSpPr txBox="1">
            <a:spLocks noGrp="1"/>
          </p:cNvSpPr>
          <p:nvPr>
            <p:ph type="title"/>
          </p:nvPr>
        </p:nvSpPr>
        <p:spPr>
          <a:xfrm>
            <a:off x="457200" y="274637"/>
            <a:ext cx="82296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1"/>
              </a:buClr>
              <a:buSzPct val="25000"/>
              <a:buFont typeface="Calibri"/>
              <a:buNone/>
            </a:pPr>
            <a:r>
              <a:rPr lang="en-US" sz="4400" b="0" i="0" u="none" strike="noStrike" cap="none" baseline="0">
                <a:solidFill>
                  <a:schemeClr val="dk1"/>
                </a:solidFill>
                <a:latin typeface="Calibri"/>
                <a:ea typeface="Calibri"/>
                <a:cs typeface="Calibri"/>
                <a:sym typeface="Calibri"/>
                <a:rtl val="0"/>
              </a:rPr>
              <a:t>Epidemic Protocol</a:t>
            </a:r>
          </a:p>
        </p:txBody>
      </p:sp>
      <mc:AlternateContent xmlns:mc="http://schemas.openxmlformats.org/markup-compatibility/2006">
        <mc:Choice xmlns:a14="http://schemas.microsoft.com/office/drawing/2010/main" Requires="a14">
          <p:sp>
            <p:nvSpPr>
              <p:cNvPr id="277" name="Shape 277"/>
              <p:cNvSpPr txBox="1">
                <a:spLocks noGrp="1"/>
              </p:cNvSpPr>
              <p:nvPr>
                <p:ph type="body" idx="1"/>
              </p:nvPr>
            </p:nvSpPr>
            <p:spPr>
              <a:xfrm>
                <a:off x="457200" y="1600200"/>
                <a:ext cx="8229600" cy="4525963"/>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640"/>
                  </a:spcBef>
                  <a:spcAft>
                    <a:spcPts val="0"/>
                  </a:spcAft>
                  <a:buClr>
                    <a:schemeClr val="dk1"/>
                  </a:buClr>
                  <a:buSzPct val="98958"/>
                  <a:buFont typeface="Arial"/>
                  <a:buChar char="•"/>
                </a:pPr>
                <a:r>
                  <a:rPr lang="en-US" dirty="0" smtClean="0">
                    <a:latin typeface="Calibri" pitchFamily="34" charset="0"/>
                  </a:rPr>
                  <a:t>Assumptions</a:t>
                </a:r>
              </a:p>
              <a:p>
                <a:pPr lvl="1" indent="-342900">
                  <a:buSzPct val="98958"/>
                </a:pPr>
                <a:r>
                  <a:rPr lang="en-US" dirty="0" smtClean="0">
                    <a:latin typeface="Calibri" pitchFamily="34" charset="0"/>
                  </a:rPr>
                  <a:t>Fixed population</a:t>
                </a:r>
              </a:p>
              <a:p>
                <a:pPr lvl="1" indent="-342900">
                  <a:buSzPct val="98958"/>
                </a:pPr>
                <a:r>
                  <a:rPr lang="en-US" dirty="0" smtClean="0">
                    <a:latin typeface="Calibri" pitchFamily="34" charset="0"/>
                  </a:rPr>
                  <a:t>Unbiased infection</a:t>
                </a:r>
              </a:p>
              <a:p>
                <a:pPr lvl="1" indent="-342900">
                  <a:buSzPct val="98958"/>
                </a:pPr>
                <a:r>
                  <a:rPr lang="en-US" dirty="0" smtClean="0">
                    <a:latin typeface="Calibri" pitchFamily="34" charset="0"/>
                  </a:rPr>
                  <a:t>Infections </a:t>
                </a:r>
                <a:r>
                  <a:rPr lang="en-US" dirty="0">
                    <a:latin typeface="Calibri" pitchFamily="34" charset="0"/>
                  </a:rPr>
                  <a:t>occur in </a:t>
                </a:r>
                <a:r>
                  <a:rPr lang="en-US" dirty="0" smtClean="0">
                    <a:latin typeface="Calibri" pitchFamily="34" charset="0"/>
                  </a:rPr>
                  <a:t>rounds</a:t>
                </a:r>
              </a:p>
              <a:p>
                <a:pPr lvl="1" indent="-342900">
                  <a:buSzPct val="98958"/>
                </a:pPr>
                <a:r>
                  <a:rPr lang="en-US" sz="2800" b="0" i="0" u="none" strike="noStrike" cap="none" baseline="0" dirty="0" smtClean="0">
                    <a:solidFill>
                      <a:schemeClr val="dk1"/>
                    </a:solidFill>
                    <a:latin typeface="Calibri" pitchFamily="34" charset="0"/>
                    <a:ea typeface="Calibri"/>
                    <a:cs typeface="Calibri"/>
                    <a:sym typeface="Calibri"/>
                    <a:rtl val="0"/>
                  </a:rPr>
                  <a:t>Each round</a:t>
                </a:r>
                <a:r>
                  <a:rPr lang="en-US" sz="2800" b="0" i="0" u="none" strike="noStrike" cap="none" dirty="0" smtClean="0">
                    <a:solidFill>
                      <a:schemeClr val="dk1"/>
                    </a:solidFill>
                    <a:latin typeface="Calibri" pitchFamily="34" charset="0"/>
                    <a:ea typeface="Calibri"/>
                    <a:cs typeface="Calibri"/>
                    <a:sym typeface="Calibri"/>
                    <a:rtl val="0"/>
                  </a:rPr>
                  <a:t> </a:t>
                </a:r>
                <a:r>
                  <a:rPr lang="en-US" sz="2800" b="0" i="0" u="none" strike="noStrike" cap="none" baseline="0" dirty="0" smtClean="0">
                    <a:solidFill>
                      <a:schemeClr val="dk1"/>
                    </a:solidFill>
                    <a:latin typeface="Calibri" pitchFamily="34" charset="0"/>
                    <a:ea typeface="Calibri"/>
                    <a:cs typeface="Calibri"/>
                    <a:sym typeface="Calibri"/>
                    <a:rtl val="0"/>
                  </a:rPr>
                  <a:t>every</a:t>
                </a:r>
                <a:r>
                  <a:rPr lang="en-US" sz="2800" b="0" i="0" u="none" strike="noStrike" cap="none" dirty="0" smtClean="0">
                    <a:solidFill>
                      <a:schemeClr val="dk1"/>
                    </a:solidFill>
                    <a:latin typeface="Calibri" pitchFamily="34" charset="0"/>
                    <a:ea typeface="Calibri"/>
                    <a:cs typeface="Calibri"/>
                    <a:sym typeface="Calibri"/>
                    <a:rtl val="0"/>
                  </a:rPr>
                  <a:t> infective node  will only pick one</a:t>
                </a:r>
                <a:endParaRPr lang="en-US" sz="2800" b="0" i="0" u="none" strike="noStrike" cap="none" baseline="0" dirty="0" smtClean="0">
                  <a:solidFill>
                    <a:schemeClr val="dk1"/>
                  </a:solidFill>
                  <a:latin typeface="Calibri" pitchFamily="34" charset="0"/>
                  <a:ea typeface="Calibri"/>
                  <a:cs typeface="Calibri"/>
                  <a:sym typeface="Calibri"/>
                  <a:rtl val="0"/>
                </a:endParaRPr>
              </a:p>
              <a:p>
                <a:pPr marL="342900" marR="0" lvl="0" indent="-342900" algn="l" rtl="0">
                  <a:lnSpc>
                    <a:spcPct val="100000"/>
                  </a:lnSpc>
                  <a:spcBef>
                    <a:spcPts val="640"/>
                  </a:spcBef>
                  <a:spcAft>
                    <a:spcPts val="0"/>
                  </a:spcAft>
                  <a:buClr>
                    <a:schemeClr val="dk1"/>
                  </a:buClr>
                  <a:buSzPct val="98958"/>
                  <a:buFont typeface="Arial"/>
                  <a:buChar char="•"/>
                </a:pPr>
                <a:r>
                  <a:rPr lang="en-US" sz="3200" b="0" i="0" u="none" strike="noStrike" cap="none" baseline="0" dirty="0" smtClean="0">
                    <a:solidFill>
                      <a:schemeClr val="dk1"/>
                    </a:solidFill>
                    <a:latin typeface="Calibri" pitchFamily="34" charset="0"/>
                    <a:ea typeface="Calibri"/>
                    <a:cs typeface="Calibri"/>
                    <a:sym typeface="Calibri"/>
                    <a:rtl val="0"/>
                  </a:rPr>
                  <a:t>Probability of Infection</a:t>
                </a:r>
                <a:endParaRPr lang="en-US" dirty="0">
                  <a:solidFill>
                    <a:schemeClr val="dk1"/>
                  </a:solidFill>
                  <a:latin typeface="Calibri" pitchFamily="34" charset="0"/>
                  <a:ea typeface="Calibri"/>
                  <a:cs typeface="Calibri"/>
                  <a:sym typeface="Calibri"/>
                  <a:rtl val="0"/>
                </a:endParaRPr>
              </a:p>
              <a:p>
                <a:pPr lvl="1" indent="-342900">
                  <a:spcBef>
                    <a:spcPts val="640"/>
                  </a:spcBef>
                  <a:buClr>
                    <a:schemeClr val="dk1"/>
                  </a:buClr>
                  <a:buSzPct val="98958"/>
                  <a:buFont typeface="Arial"/>
                  <a:buChar char="•"/>
                </a:pPr>
                <a14:m>
                  <m:oMath xmlns:m="http://schemas.openxmlformats.org/officeDocument/2006/math">
                    <m:sSub>
                      <m:sSubPr>
                        <m:ctrlPr>
                          <a:rPr lang="en-US" b="0" i="1" u="none" strike="noStrike" cap="none" baseline="0" smtClean="0">
                            <a:solidFill>
                              <a:schemeClr val="dk1"/>
                            </a:solidFill>
                            <a:latin typeface="Cambria Math"/>
                            <a:sym typeface="Calibri"/>
                            <a:rtl val="0"/>
                          </a:rPr>
                        </m:ctrlPr>
                      </m:sSubPr>
                      <m:e>
                        <m:r>
                          <a:rPr lang="en-US" b="0" i="1" u="none" strike="noStrike" cap="none" baseline="0" smtClean="0">
                            <a:solidFill>
                              <a:schemeClr val="dk1"/>
                            </a:solidFill>
                            <a:latin typeface="Cambria Math"/>
                            <a:sym typeface="Calibri"/>
                            <a:rtl val="0"/>
                          </a:rPr>
                          <m:t>𝑃</m:t>
                        </m:r>
                      </m:e>
                      <m:sub>
                        <m:r>
                          <a:rPr lang="en-US" b="0" i="1" u="none" strike="noStrike" cap="none" baseline="0" smtClean="0">
                            <a:solidFill>
                              <a:schemeClr val="dk1"/>
                            </a:solidFill>
                            <a:latin typeface="Cambria Math"/>
                            <a:sym typeface="Calibri"/>
                            <a:rtl val="0"/>
                          </a:rPr>
                          <m:t>𝑖𝑛𝑓𝑒𝑐𝑡</m:t>
                        </m:r>
                      </m:sub>
                    </m:sSub>
                    <m:d>
                      <m:dPr>
                        <m:ctrlPr>
                          <a:rPr lang="en-US" b="0" i="1" u="none" strike="noStrike" cap="none" baseline="0" smtClean="0">
                            <a:solidFill>
                              <a:schemeClr val="dk1"/>
                            </a:solidFill>
                            <a:latin typeface="Cambria Math"/>
                            <a:sym typeface="Calibri"/>
                            <a:rtl val="0"/>
                          </a:rPr>
                        </m:ctrlPr>
                      </m:dPr>
                      <m:e>
                        <m:r>
                          <a:rPr lang="en-US" b="0" i="1" u="none" strike="noStrike" cap="none" baseline="0" smtClean="0">
                            <a:solidFill>
                              <a:schemeClr val="dk1"/>
                            </a:solidFill>
                            <a:latin typeface="Cambria Math"/>
                            <a:sym typeface="Calibri"/>
                            <a:rtl val="0"/>
                          </a:rPr>
                          <m:t>𝑘</m:t>
                        </m:r>
                        <m:r>
                          <a:rPr lang="en-US" b="0" i="1" u="none" strike="noStrike" cap="none" baseline="0" smtClean="0">
                            <a:solidFill>
                              <a:schemeClr val="dk1"/>
                            </a:solidFill>
                            <a:latin typeface="Cambria Math"/>
                            <a:sym typeface="Calibri"/>
                            <a:rtl val="0"/>
                          </a:rPr>
                          <m:t>, </m:t>
                        </m:r>
                        <m:r>
                          <a:rPr lang="en-US" b="0" i="1" u="none" strike="noStrike" cap="none" baseline="0" smtClean="0">
                            <a:solidFill>
                              <a:schemeClr val="dk1"/>
                            </a:solidFill>
                            <a:latin typeface="Cambria Math"/>
                            <a:sym typeface="Calibri"/>
                            <a:rtl val="0"/>
                          </a:rPr>
                          <m:t>𝑛</m:t>
                        </m:r>
                      </m:e>
                    </m:d>
                    <m:r>
                      <a:rPr lang="en-US" b="0" i="1" u="none" strike="noStrike" cap="none" baseline="0" smtClean="0">
                        <a:solidFill>
                          <a:schemeClr val="dk1"/>
                        </a:solidFill>
                        <a:latin typeface="Cambria Math"/>
                        <a:sym typeface="Calibri"/>
                        <a:rtl val="0"/>
                      </a:rPr>
                      <m:t>=1−</m:t>
                    </m:r>
                    <m:sSup>
                      <m:sSupPr>
                        <m:ctrlPr>
                          <a:rPr lang="en-US" b="0" i="1" u="none" strike="noStrike" cap="none" baseline="0" smtClean="0">
                            <a:solidFill>
                              <a:schemeClr val="dk1"/>
                            </a:solidFill>
                            <a:latin typeface="Cambria Math"/>
                            <a:sym typeface="Calibri"/>
                            <a:rtl val="0"/>
                          </a:rPr>
                        </m:ctrlPr>
                      </m:sSupPr>
                      <m:e>
                        <m:d>
                          <m:dPr>
                            <m:ctrlPr>
                              <a:rPr lang="en-US" b="0" i="1" u="none" strike="noStrike" cap="none" baseline="0" smtClean="0">
                                <a:solidFill>
                                  <a:schemeClr val="dk1"/>
                                </a:solidFill>
                                <a:latin typeface="Cambria Math"/>
                                <a:sym typeface="Calibri"/>
                                <a:rtl val="0"/>
                              </a:rPr>
                            </m:ctrlPr>
                          </m:dPr>
                          <m:e>
                            <m:r>
                              <a:rPr lang="en-US" b="0" i="1" u="none" strike="noStrike" cap="none" baseline="0" smtClean="0">
                                <a:solidFill>
                                  <a:schemeClr val="dk1"/>
                                </a:solidFill>
                                <a:latin typeface="Cambria Math"/>
                                <a:sym typeface="Calibri"/>
                                <a:rtl val="0"/>
                              </a:rPr>
                              <m:t>1−</m:t>
                            </m:r>
                            <m:f>
                              <m:fPr>
                                <m:type m:val="lin"/>
                                <m:ctrlPr>
                                  <a:rPr lang="en-US" b="0" i="1" u="none" strike="noStrike" cap="none" baseline="0" smtClean="0">
                                    <a:solidFill>
                                      <a:schemeClr val="dk1"/>
                                    </a:solidFill>
                                    <a:latin typeface="Cambria Math"/>
                                    <a:sym typeface="Calibri"/>
                                    <a:rtl val="0"/>
                                  </a:rPr>
                                </m:ctrlPr>
                              </m:fPr>
                              <m:num>
                                <m:r>
                                  <a:rPr lang="en-US" b="0" i="1" u="none" strike="noStrike" cap="none" baseline="0" smtClean="0">
                                    <a:solidFill>
                                      <a:schemeClr val="dk1"/>
                                    </a:solidFill>
                                    <a:latin typeface="Cambria Math"/>
                                    <a:sym typeface="Calibri"/>
                                    <a:rtl val="0"/>
                                  </a:rPr>
                                  <m:t>1</m:t>
                                </m:r>
                              </m:num>
                              <m:den>
                                <m:r>
                                  <a:rPr lang="en-US" b="0" i="1" u="none" strike="noStrike" cap="none" baseline="0" smtClean="0">
                                    <a:solidFill>
                                      <a:schemeClr val="dk1"/>
                                    </a:solidFill>
                                    <a:latin typeface="Cambria Math"/>
                                    <a:sym typeface="Calibri"/>
                                    <a:rtl val="0"/>
                                  </a:rPr>
                                  <m:t>𝑛</m:t>
                                </m:r>
                              </m:den>
                            </m:f>
                          </m:e>
                        </m:d>
                      </m:e>
                      <m:sup>
                        <m:r>
                          <a:rPr lang="en-US" b="0" i="1" u="none" strike="noStrike" cap="none" baseline="0" smtClean="0">
                            <a:solidFill>
                              <a:schemeClr val="dk1"/>
                            </a:solidFill>
                            <a:latin typeface="Cambria Math"/>
                            <a:sym typeface="Calibri"/>
                            <a:rtl val="0"/>
                          </a:rPr>
                          <m:t>𝑘</m:t>
                        </m:r>
                      </m:sup>
                    </m:sSup>
                  </m:oMath>
                </a14:m>
                <a:endParaRPr lang="en-US" sz="2000" b="0" i="1" u="none" strike="noStrike" cap="none" baseline="0" dirty="0" smtClean="0">
                  <a:solidFill>
                    <a:schemeClr val="dk1"/>
                  </a:solidFill>
                  <a:latin typeface="Calibri" pitchFamily="34" charset="0"/>
                  <a:sym typeface="Calibri"/>
                  <a:rtl val="0"/>
                </a:endParaRPr>
              </a:p>
              <a:p>
                <a:pPr lvl="1" indent="-342900">
                  <a:spcBef>
                    <a:spcPts val="640"/>
                  </a:spcBef>
                  <a:buClr>
                    <a:schemeClr val="dk1"/>
                  </a:buClr>
                  <a:buSzPct val="98958"/>
                  <a:buFont typeface="Arial"/>
                  <a:buChar char="•"/>
                </a:pPr>
                <a14:m>
                  <m:oMath xmlns:m="http://schemas.openxmlformats.org/officeDocument/2006/math">
                    <m:sSub>
                      <m:sSubPr>
                        <m:ctrlPr>
                          <a:rPr lang="en-US" sz="2800" b="0" i="1" u="none" strike="noStrike" cap="none" baseline="0" smtClean="0">
                            <a:solidFill>
                              <a:schemeClr val="dk1"/>
                            </a:solidFill>
                            <a:latin typeface="Cambria Math"/>
                            <a:sym typeface="Calibri"/>
                            <a:rtl val="0"/>
                          </a:rPr>
                        </m:ctrlPr>
                      </m:sSubPr>
                      <m:e>
                        <m:r>
                          <a:rPr lang="en-US" sz="2800" b="0" i="1" u="none" strike="noStrike" cap="none" baseline="0" smtClean="0">
                            <a:solidFill>
                              <a:schemeClr val="dk1"/>
                            </a:solidFill>
                            <a:latin typeface="Cambria Math"/>
                            <a:sym typeface="Calibri"/>
                            <a:rtl val="0"/>
                          </a:rPr>
                          <m:t>𝐸</m:t>
                        </m:r>
                      </m:e>
                      <m:sub>
                        <m:r>
                          <a:rPr lang="en-US" sz="2800" b="0" i="1" u="none" strike="noStrike" cap="none" baseline="0" smtClean="0">
                            <a:solidFill>
                              <a:schemeClr val="dk1"/>
                            </a:solidFill>
                            <a:latin typeface="Cambria Math"/>
                            <a:sym typeface="Calibri"/>
                            <a:rtl val="0"/>
                          </a:rPr>
                          <m:t>𝑖𝑛𝑓𝑒𝑐𝑡</m:t>
                        </m:r>
                      </m:sub>
                    </m:sSub>
                    <m:r>
                      <a:rPr lang="en-US" sz="2800" b="0" i="1" u="none" strike="noStrike" cap="none" baseline="0" smtClean="0">
                        <a:solidFill>
                          <a:schemeClr val="dk1"/>
                        </a:solidFill>
                        <a:latin typeface="Cambria Math"/>
                        <a:sym typeface="Calibri"/>
                        <a:rtl val="0"/>
                      </a:rPr>
                      <m:t>(</m:t>
                    </m:r>
                    <m:r>
                      <a:rPr lang="en-US" sz="2800" b="0" i="1" u="none" strike="noStrike" cap="none" baseline="0" smtClean="0">
                        <a:solidFill>
                          <a:schemeClr val="dk1"/>
                        </a:solidFill>
                        <a:latin typeface="Cambria Math"/>
                        <a:sym typeface="Calibri"/>
                        <a:rtl val="0"/>
                      </a:rPr>
                      <m:t>𝑘</m:t>
                    </m:r>
                    <m:r>
                      <a:rPr lang="en-US" sz="2800" b="0" i="1" u="none" strike="noStrike" cap="none" baseline="0" smtClean="0">
                        <a:solidFill>
                          <a:schemeClr val="dk1"/>
                        </a:solidFill>
                        <a:latin typeface="Cambria Math"/>
                        <a:sym typeface="Calibri"/>
                        <a:rtl val="0"/>
                      </a:rPr>
                      <m:t>, </m:t>
                    </m:r>
                    <m:r>
                      <a:rPr lang="en-US" sz="2800" b="0" i="1" u="none" strike="noStrike" cap="none" baseline="0" smtClean="0">
                        <a:solidFill>
                          <a:schemeClr val="dk1"/>
                        </a:solidFill>
                        <a:latin typeface="Cambria Math"/>
                        <a:sym typeface="Calibri"/>
                        <a:rtl val="0"/>
                      </a:rPr>
                      <m:t>𝑛</m:t>
                    </m:r>
                    <m:r>
                      <a:rPr lang="en-US" sz="2800" b="0" i="1" u="none" strike="noStrike" cap="none" baseline="0" smtClean="0">
                        <a:solidFill>
                          <a:schemeClr val="dk1"/>
                        </a:solidFill>
                        <a:latin typeface="Cambria Math"/>
                        <a:sym typeface="Calibri"/>
                        <a:rtl val="0"/>
                      </a:rPr>
                      <m:t>)=</m:t>
                    </m:r>
                    <m:d>
                      <m:dPr>
                        <m:ctrlPr>
                          <a:rPr lang="en-US" sz="2800" b="0" i="1" u="none" strike="noStrike" cap="none" baseline="0" smtClean="0">
                            <a:solidFill>
                              <a:schemeClr val="dk1"/>
                            </a:solidFill>
                            <a:latin typeface="Cambria Math"/>
                            <a:sym typeface="Calibri"/>
                            <a:rtl val="0"/>
                          </a:rPr>
                        </m:ctrlPr>
                      </m:dPr>
                      <m:e>
                        <m:r>
                          <a:rPr lang="en-US" sz="2800" b="0" i="1" u="none" strike="noStrike" cap="none" baseline="0" smtClean="0">
                            <a:solidFill>
                              <a:schemeClr val="dk1"/>
                            </a:solidFill>
                            <a:latin typeface="Cambria Math"/>
                            <a:sym typeface="Calibri"/>
                            <a:rtl val="0"/>
                          </a:rPr>
                          <m:t>𝑛</m:t>
                        </m:r>
                        <m:r>
                          <a:rPr lang="en-US" sz="2800" b="0" i="1" u="none" strike="noStrike" cap="none" baseline="0" smtClean="0">
                            <a:solidFill>
                              <a:schemeClr val="dk1"/>
                            </a:solidFill>
                            <a:latin typeface="Cambria Math"/>
                            <a:sym typeface="Calibri"/>
                            <a:rtl val="0"/>
                          </a:rPr>
                          <m:t>−</m:t>
                        </m:r>
                        <m:r>
                          <a:rPr lang="en-US" sz="2800" b="0" i="1" u="none" strike="noStrike" cap="none" baseline="0" smtClean="0">
                            <a:solidFill>
                              <a:schemeClr val="dk1"/>
                            </a:solidFill>
                            <a:latin typeface="Cambria Math"/>
                            <a:sym typeface="Calibri"/>
                            <a:rtl val="0"/>
                          </a:rPr>
                          <m:t>𝑘</m:t>
                        </m:r>
                      </m:e>
                    </m:d>
                    <m:r>
                      <a:rPr lang="en-US" sz="2800" b="0" i="1" u="none" strike="noStrike" cap="none" baseline="0" smtClean="0">
                        <a:solidFill>
                          <a:schemeClr val="dk1"/>
                        </a:solidFill>
                        <a:latin typeface="Cambria Math"/>
                        <a:ea typeface="Cambria Math"/>
                        <a:sym typeface="Calibri"/>
                        <a:rtl val="0"/>
                      </a:rPr>
                      <m:t>×</m:t>
                    </m:r>
                    <m:sSub>
                      <m:sSubPr>
                        <m:ctrlPr>
                          <a:rPr lang="en-US" i="1">
                            <a:latin typeface="Cambria Math"/>
                          </a:rPr>
                        </m:ctrlPr>
                      </m:sSubPr>
                      <m:e>
                        <m:r>
                          <a:rPr lang="en-US" i="1">
                            <a:latin typeface="Cambria Math"/>
                          </a:rPr>
                          <m:t>𝑃</m:t>
                        </m:r>
                      </m:e>
                      <m:sub>
                        <m:r>
                          <a:rPr lang="en-US" i="1">
                            <a:latin typeface="Cambria Math"/>
                          </a:rPr>
                          <m:t>𝑖𝑛𝑓𝑒𝑐𝑡</m:t>
                        </m:r>
                      </m:sub>
                    </m:sSub>
                    <m:r>
                      <a:rPr lang="en-US" b="0" i="1" smtClean="0">
                        <a:latin typeface="Cambria Math"/>
                      </a:rPr>
                      <m:t>(</m:t>
                    </m:r>
                    <m:r>
                      <a:rPr lang="en-US" b="0" i="1" smtClean="0">
                        <a:latin typeface="Cambria Math"/>
                      </a:rPr>
                      <m:t>𝑘</m:t>
                    </m:r>
                    <m:r>
                      <a:rPr lang="en-US" b="0" i="1" smtClean="0">
                        <a:latin typeface="Cambria Math"/>
                      </a:rPr>
                      <m:t>, </m:t>
                    </m:r>
                    <m:r>
                      <a:rPr lang="en-US" b="0" i="1" smtClean="0">
                        <a:latin typeface="Cambria Math"/>
                      </a:rPr>
                      <m:t>𝑛</m:t>
                    </m:r>
                    <m:r>
                      <a:rPr lang="en-US" b="0" i="1" smtClean="0">
                        <a:latin typeface="Cambria Math"/>
                      </a:rPr>
                      <m:t>)</m:t>
                    </m:r>
                  </m:oMath>
                </a14:m>
                <a:endParaRPr lang="en-US" sz="2800" b="0" i="0" u="none" strike="noStrike" cap="none" baseline="0" dirty="0" smtClean="0">
                  <a:solidFill>
                    <a:schemeClr val="dk1"/>
                  </a:solidFill>
                  <a:latin typeface="Calibri" pitchFamily="34" charset="0"/>
                  <a:ea typeface="Calibri"/>
                  <a:cs typeface="Calibri"/>
                  <a:sym typeface="Calibri"/>
                  <a:rtl val="0"/>
                </a:endParaRPr>
              </a:p>
            </p:txBody>
          </p:sp>
        </mc:Choice>
        <mc:Fallback>
          <p:sp>
            <p:nvSpPr>
              <p:cNvPr id="277" name="Shape 277"/>
              <p:cNvSpPr txBox="1">
                <a:spLocks noGrp="1" noRot="1" noChangeAspect="1" noMove="1" noResize="1" noEditPoints="1" noAdjustHandles="1" noChangeArrowheads="1" noChangeShapeType="1" noTextEdit="1"/>
              </p:cNvSpPr>
              <p:nvPr>
                <p:ph type="body" idx="1"/>
              </p:nvPr>
            </p:nvSpPr>
            <p:spPr>
              <a:xfrm>
                <a:off x="457200" y="1600200"/>
                <a:ext cx="8229600" cy="4525963"/>
              </a:xfrm>
              <a:prstGeom prst="rect">
                <a:avLst/>
              </a:prstGeom>
              <a:blipFill rotWithShape="1">
                <a:blip r:embed="rId3"/>
                <a:stretch>
                  <a:fillRect l="-1704" t="-1887" r="-1111"/>
                </a:stretch>
              </a:blipFill>
              <a:ln>
                <a:noFill/>
              </a:ln>
            </p:spPr>
            <p:txBody>
              <a:bodyPr/>
              <a:lstStyle/>
              <a:p>
                <a:r>
                  <a:rPr lang="zh-CN" altLang="en-US">
                    <a:noFill/>
                  </a:rPr>
                  <a:t> </a:t>
                </a:r>
              </a:p>
            </p:txBody>
          </p:sp>
        </mc:Fallback>
      </mc:AlternateContent>
    </p:spTree>
    <p:extLst>
      <p:ext uri="{BB962C8B-B14F-4D97-AF65-F5344CB8AC3E}">
        <p14:creationId xmlns:p14="http://schemas.microsoft.com/office/powerpoint/2010/main" val="39758897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75"/>
        <p:cNvGrpSpPr/>
        <p:nvPr/>
      </p:nvGrpSpPr>
      <p:grpSpPr>
        <a:xfrm>
          <a:off x="0" y="0"/>
          <a:ext cx="0" cy="0"/>
          <a:chOff x="0" y="0"/>
          <a:chExt cx="0" cy="0"/>
        </a:xfrm>
      </p:grpSpPr>
      <p:sp>
        <p:nvSpPr>
          <p:cNvPr id="276" name="Shape 276"/>
          <p:cNvSpPr txBox="1">
            <a:spLocks noGrp="1"/>
          </p:cNvSpPr>
          <p:nvPr>
            <p:ph type="title"/>
          </p:nvPr>
        </p:nvSpPr>
        <p:spPr>
          <a:xfrm>
            <a:off x="457200" y="274637"/>
            <a:ext cx="82296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1"/>
              </a:buClr>
              <a:buSzPct val="25000"/>
              <a:buFont typeface="Calibri"/>
              <a:buNone/>
            </a:pPr>
            <a:r>
              <a:rPr lang="en-US" sz="4400" b="0" i="0" u="none" strike="noStrike" cap="none" baseline="0" dirty="0">
                <a:solidFill>
                  <a:schemeClr val="dk1"/>
                </a:solidFill>
                <a:latin typeface="Calibri"/>
                <a:ea typeface="Calibri"/>
                <a:cs typeface="Calibri"/>
                <a:sym typeface="Calibri"/>
                <a:rtl val="0"/>
              </a:rPr>
              <a:t>Epidemic Protocol</a:t>
            </a:r>
          </a:p>
        </p:txBody>
      </p:sp>
      <p:sp>
        <p:nvSpPr>
          <p:cNvPr id="277" name="Shape 277"/>
          <p:cNvSpPr txBox="1">
            <a:spLocks noGrp="1"/>
          </p:cNvSpPr>
          <p:nvPr>
            <p:ph type="body" idx="1"/>
          </p:nvPr>
        </p:nvSpPr>
        <p:spPr>
          <a:xfrm>
            <a:off x="457200" y="1600200"/>
            <a:ext cx="8229600" cy="4525963"/>
          </a:xfrm>
          <a:prstGeom prst="rect">
            <a:avLst/>
          </a:prstGeom>
          <a:noFill/>
          <a:ln>
            <a:noFill/>
          </a:ln>
        </p:spPr>
        <p:txBody>
          <a:bodyPr lIns="91425" tIns="45700" rIns="91425" bIns="45700" anchor="t" anchorCtr="0">
            <a:noAutofit/>
          </a:bodyPr>
          <a:lstStyle/>
          <a:p>
            <a:pPr indent="-342900">
              <a:buSzPct val="98958"/>
            </a:pPr>
            <a:r>
              <a:rPr lang="en-US" dirty="0">
                <a:latin typeface="Calibri" pitchFamily="34" charset="0"/>
              </a:rPr>
              <a:t>Binomial Distribution</a:t>
            </a:r>
          </a:p>
          <a:p>
            <a:pPr marL="342900" marR="0" lvl="0" indent="-342900" algn="l" rtl="0">
              <a:lnSpc>
                <a:spcPct val="100000"/>
              </a:lnSpc>
              <a:spcBef>
                <a:spcPts val="640"/>
              </a:spcBef>
              <a:spcAft>
                <a:spcPts val="0"/>
              </a:spcAft>
              <a:buClr>
                <a:schemeClr val="dk1"/>
              </a:buClr>
              <a:buSzPct val="98958"/>
              <a:buFont typeface="Arial"/>
              <a:buChar char="•"/>
            </a:pPr>
            <a:endParaRPr lang="en-US" sz="2800" b="0" i="0" u="none" strike="noStrike" cap="none" baseline="0" dirty="0" smtClean="0">
              <a:solidFill>
                <a:schemeClr val="dk1"/>
              </a:solidFill>
              <a:latin typeface="Calibri" pitchFamily="34" charset="0"/>
              <a:ea typeface="Calibri"/>
              <a:cs typeface="Calibri"/>
              <a:sym typeface="Calibri"/>
              <a:rtl val="0"/>
            </a:endParaRPr>
          </a:p>
        </p:txBody>
      </p:sp>
      <p:sp>
        <p:nvSpPr>
          <p:cNvPr id="278" name="Shape 278"/>
          <p:cNvSpPr/>
          <p:nvPr/>
        </p:nvSpPr>
        <p:spPr>
          <a:xfrm>
            <a:off x="361950" y="2527504"/>
            <a:ext cx="4267200" cy="3549446"/>
          </a:xfrm>
          <a:prstGeom prst="rect">
            <a:avLst/>
          </a:prstGeom>
          <a:blipFill>
            <a:blip r:embed="rId3"/>
            <a:stretch>
              <a:fillRect/>
            </a:stretch>
          </a:blipFill>
        </p:spPr>
      </p:sp>
      <p:sp>
        <p:nvSpPr>
          <p:cNvPr id="5" name="Shape 286"/>
          <p:cNvSpPr/>
          <p:nvPr/>
        </p:nvSpPr>
        <p:spPr>
          <a:xfrm>
            <a:off x="4629150" y="2508454"/>
            <a:ext cx="4267200" cy="3295650"/>
          </a:xfrm>
          <a:prstGeom prst="rect">
            <a:avLst/>
          </a:prstGeom>
          <a:blipFill>
            <a:blip r:embed="rId4"/>
            <a:stretch>
              <a:fillRect/>
            </a:stretch>
          </a:blipFill>
        </p:spPr>
      </p:sp>
    </p:spTree>
    <p:extLst>
      <p:ext uri="{BB962C8B-B14F-4D97-AF65-F5344CB8AC3E}">
        <p14:creationId xmlns:p14="http://schemas.microsoft.com/office/powerpoint/2010/main" val="10232982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282"/>
        <p:cNvGrpSpPr/>
        <p:nvPr/>
      </p:nvGrpSpPr>
      <p:grpSpPr>
        <a:xfrm>
          <a:off x="0" y="0"/>
          <a:ext cx="0" cy="0"/>
          <a:chOff x="0" y="0"/>
          <a:chExt cx="0" cy="0"/>
        </a:xfrm>
      </p:grpSpPr>
      <p:sp>
        <p:nvSpPr>
          <p:cNvPr id="283" name="Shape 283"/>
          <p:cNvSpPr txBox="1">
            <a:spLocks noGrp="1"/>
          </p:cNvSpPr>
          <p:nvPr>
            <p:ph type="title"/>
          </p:nvPr>
        </p:nvSpPr>
        <p:spPr>
          <a:xfrm>
            <a:off x="457200" y="274637"/>
            <a:ext cx="82296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1"/>
              </a:buClr>
              <a:buSzPct val="25000"/>
              <a:buFont typeface="Calibri"/>
              <a:buNone/>
            </a:pPr>
            <a:r>
              <a:rPr lang="en-US" sz="4400" b="0" i="0" u="none" strike="noStrike" cap="none" baseline="0">
                <a:solidFill>
                  <a:schemeClr val="dk1"/>
                </a:solidFill>
                <a:latin typeface="Calibri"/>
                <a:ea typeface="Calibri"/>
                <a:cs typeface="Calibri"/>
                <a:sym typeface="Calibri"/>
                <a:rtl val="0"/>
              </a:rPr>
              <a:t>Epidemic Protocol</a:t>
            </a:r>
          </a:p>
        </p:txBody>
      </p:sp>
      <p:sp>
        <p:nvSpPr>
          <p:cNvPr id="284" name="Shape 284"/>
          <p:cNvSpPr txBox="1">
            <a:spLocks noGrp="1"/>
          </p:cNvSpPr>
          <p:nvPr>
            <p:ph type="body" idx="1"/>
          </p:nvPr>
        </p:nvSpPr>
        <p:spPr>
          <a:xfrm>
            <a:off x="457200" y="1600200"/>
            <a:ext cx="8763000" cy="4525963"/>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640"/>
              </a:spcBef>
              <a:spcAft>
                <a:spcPts val="0"/>
              </a:spcAft>
              <a:buClr>
                <a:schemeClr val="dk1"/>
              </a:buClr>
              <a:buSzPct val="98958"/>
              <a:buFont typeface="Arial"/>
              <a:buChar char="•"/>
            </a:pPr>
            <a:r>
              <a:rPr lang="en-US" sz="3200" b="0" i="0" u="none" strike="noStrike" cap="none" baseline="0" dirty="0" smtClean="0">
                <a:solidFill>
                  <a:schemeClr val="dk1"/>
                </a:solidFill>
                <a:latin typeface="Calibri"/>
                <a:ea typeface="Calibri"/>
                <a:cs typeface="Calibri"/>
                <a:sym typeface="Calibri"/>
                <a:rtl val="0"/>
              </a:rPr>
              <a:t>Propagation </a:t>
            </a:r>
            <a:r>
              <a:rPr lang="en-US" sz="3200" b="0" i="0" u="none" strike="noStrike" cap="none" baseline="0" dirty="0">
                <a:solidFill>
                  <a:schemeClr val="dk1"/>
                </a:solidFill>
                <a:latin typeface="Calibri"/>
                <a:ea typeface="Calibri"/>
                <a:cs typeface="Calibri"/>
                <a:sym typeface="Calibri"/>
                <a:rtl val="0"/>
              </a:rPr>
              <a:t>Time</a:t>
            </a:r>
          </a:p>
          <a:p>
            <a:pPr marL="742950" marR="0" lvl="1" indent="-285750" algn="l" rtl="0">
              <a:lnSpc>
                <a:spcPct val="100000"/>
              </a:lnSpc>
              <a:spcBef>
                <a:spcPts val="560"/>
              </a:spcBef>
              <a:spcAft>
                <a:spcPts val="0"/>
              </a:spcAft>
              <a:buClr>
                <a:schemeClr val="dk1"/>
              </a:buClr>
              <a:buSzPct val="101190"/>
              <a:buFont typeface="Arial"/>
              <a:buChar char="•"/>
            </a:pPr>
            <a:r>
              <a:rPr lang="en-US" sz="2800" b="0" i="0" u="none" strike="noStrike" cap="none" baseline="0" dirty="0">
                <a:solidFill>
                  <a:schemeClr val="dk1"/>
                </a:solidFill>
                <a:latin typeface="Calibri"/>
                <a:ea typeface="Calibri"/>
                <a:cs typeface="Calibri"/>
                <a:sym typeface="Calibri"/>
                <a:rtl val="0"/>
              </a:rPr>
              <a:t>Time to complete infection: O(log n)</a:t>
            </a:r>
          </a:p>
        </p:txBody>
      </p:sp>
      <p:sp>
        <p:nvSpPr>
          <p:cNvPr id="285" name="Shape 285"/>
          <p:cNvSpPr/>
          <p:nvPr/>
        </p:nvSpPr>
        <p:spPr>
          <a:xfrm>
            <a:off x="1447800" y="2743200"/>
            <a:ext cx="5525187" cy="3998490"/>
          </a:xfrm>
          <a:prstGeom prst="rect">
            <a:avLst/>
          </a:prstGeom>
          <a:blipFill>
            <a:blip r:embed="rId3"/>
            <a:stretch>
              <a:fillRect/>
            </a:stretch>
          </a:blipFill>
        </p:spPr>
      </p:sp>
    </p:spTree>
    <p:extLst>
      <p:ext uri="{BB962C8B-B14F-4D97-AF65-F5344CB8AC3E}">
        <p14:creationId xmlns:p14="http://schemas.microsoft.com/office/powerpoint/2010/main" val="33852018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290"/>
        <p:cNvGrpSpPr/>
        <p:nvPr/>
      </p:nvGrpSpPr>
      <p:grpSpPr>
        <a:xfrm>
          <a:off x="0" y="0"/>
          <a:ext cx="0" cy="0"/>
          <a:chOff x="0" y="0"/>
          <a:chExt cx="0" cy="0"/>
        </a:xfrm>
      </p:grpSpPr>
      <p:sp>
        <p:nvSpPr>
          <p:cNvPr id="292" name="Shape 292"/>
          <p:cNvSpPr txBox="1">
            <a:spLocks noGrp="1"/>
          </p:cNvSpPr>
          <p:nvPr>
            <p:ph type="body" idx="1"/>
          </p:nvPr>
        </p:nvSpPr>
        <p:spPr>
          <a:xfrm>
            <a:off x="457200" y="1600200"/>
            <a:ext cx="8229600" cy="4525963"/>
          </a:xfrm>
          <a:prstGeom prst="rect">
            <a:avLst/>
          </a:prstGeom>
          <a:noFill/>
          <a:ln>
            <a:noFill/>
          </a:ln>
        </p:spPr>
        <p:txBody>
          <a:bodyPr lIns="91425" tIns="45700" rIns="91425" bIns="45700" anchor="t" anchorCtr="0">
            <a:noAutofit/>
          </a:bodyPr>
          <a:lstStyle/>
          <a:p>
            <a:pPr indent="-342900">
              <a:buSzPct val="98958"/>
            </a:pPr>
            <a:r>
              <a:rPr lang="en-US" sz="3200" dirty="0" smtClean="0">
                <a:latin typeface="Calibri" pitchFamily="34" charset="0"/>
              </a:rPr>
              <a:t>Anti-Entropy</a:t>
            </a:r>
          </a:p>
          <a:p>
            <a:pPr lvl="1" indent="-342900">
              <a:buSzPct val="98958"/>
            </a:pPr>
            <a:r>
              <a:rPr lang="en-US" dirty="0" smtClean="0">
                <a:latin typeface="Calibri" pitchFamily="34" charset="0"/>
              </a:rPr>
              <a:t>Monotonicity</a:t>
            </a:r>
          </a:p>
          <a:p>
            <a:pPr lvl="2" indent="-342900">
              <a:buSzPct val="98958"/>
            </a:pPr>
            <a:r>
              <a:rPr lang="en-US" dirty="0" smtClean="0">
                <a:latin typeface="Calibri" pitchFamily="34" charset="0"/>
              </a:rPr>
              <a:t>Order preservation</a:t>
            </a:r>
            <a:endParaRPr lang="en-US" sz="2400" dirty="0" smtClean="0">
              <a:latin typeface="Calibri" pitchFamily="34" charset="0"/>
            </a:endParaRPr>
          </a:p>
          <a:p>
            <a:pPr marL="742950" marR="0" lvl="1" indent="-285750" algn="l" rtl="0">
              <a:lnSpc>
                <a:spcPct val="100000"/>
              </a:lnSpc>
              <a:spcBef>
                <a:spcPts val="560"/>
              </a:spcBef>
              <a:spcAft>
                <a:spcPts val="0"/>
              </a:spcAft>
              <a:buClr>
                <a:schemeClr val="dk1"/>
              </a:buClr>
              <a:buSzPct val="101190"/>
              <a:buFont typeface="Arial"/>
              <a:buChar char="•"/>
            </a:pPr>
            <a:r>
              <a:rPr lang="en-US" sz="2800" b="0" i="0" u="none" strike="noStrike" cap="none" baseline="0" dirty="0" smtClean="0">
                <a:solidFill>
                  <a:schemeClr val="dk1"/>
                </a:solidFill>
                <a:latin typeface="Calibri" pitchFamily="34" charset="0"/>
                <a:ea typeface="Calibri"/>
                <a:cs typeface="Calibri"/>
                <a:sym typeface="Calibri"/>
                <a:rtl val="0"/>
              </a:rPr>
              <a:t>Implementation</a:t>
            </a:r>
          </a:p>
          <a:p>
            <a:pPr lvl="2" indent="-285750">
              <a:spcBef>
                <a:spcPts val="560"/>
              </a:spcBef>
              <a:buSzPct val="101190"/>
            </a:pPr>
            <a:r>
              <a:rPr lang="en-US" dirty="0" smtClean="0">
                <a:latin typeface="Calibri" pitchFamily="34" charset="0"/>
              </a:rPr>
              <a:t>O</a:t>
            </a:r>
            <a:r>
              <a:rPr lang="en-US" sz="2400" dirty="0" smtClean="0">
                <a:latin typeface="Calibri" pitchFamily="34" charset="0"/>
              </a:rPr>
              <a:t>rdered update logs are maintained at each node</a:t>
            </a:r>
          </a:p>
          <a:p>
            <a:pPr lvl="2" indent="-285750">
              <a:spcBef>
                <a:spcPts val="560"/>
              </a:spcBef>
              <a:buSzPct val="101190"/>
            </a:pPr>
            <a:r>
              <a:rPr lang="en-US" b="0" i="0" u="none" strike="noStrike" cap="none" baseline="0" dirty="0" smtClean="0">
                <a:solidFill>
                  <a:schemeClr val="dk1"/>
                </a:solidFill>
                <a:latin typeface="Calibri" pitchFamily="34" charset="0"/>
                <a:ea typeface="Calibri"/>
                <a:cs typeface="Calibri"/>
                <a:sym typeface="Calibri"/>
                <a:rtl val="0"/>
              </a:rPr>
              <a:t>Each</a:t>
            </a:r>
            <a:r>
              <a:rPr lang="en-US" b="0" i="0" u="none" strike="noStrike" cap="none" dirty="0" smtClean="0">
                <a:solidFill>
                  <a:schemeClr val="dk1"/>
                </a:solidFill>
                <a:latin typeface="Calibri" pitchFamily="34" charset="0"/>
                <a:ea typeface="Calibri"/>
                <a:cs typeface="Calibri"/>
                <a:sym typeface="Calibri"/>
                <a:rtl val="0"/>
              </a:rPr>
              <a:t> update is assigned with (timestamp, node id)</a:t>
            </a:r>
          </a:p>
          <a:p>
            <a:pPr lvl="2" indent="-285750">
              <a:spcBef>
                <a:spcPts val="560"/>
              </a:spcBef>
              <a:buSzPct val="101190"/>
            </a:pPr>
            <a:r>
              <a:rPr lang="en-US" sz="2400" baseline="0" dirty="0" smtClean="0">
                <a:latin typeface="Calibri" pitchFamily="34" charset="0"/>
              </a:rPr>
              <a:t>Compare incoming updates</a:t>
            </a:r>
            <a:r>
              <a:rPr lang="en-US" sz="2400" dirty="0" smtClean="0">
                <a:latin typeface="Calibri" pitchFamily="34" charset="0"/>
              </a:rPr>
              <a:t> with the log and decide to merge / rollback and merge / discard</a:t>
            </a:r>
            <a:endParaRPr lang="en-US" sz="2400" b="0" i="0" u="none" strike="noStrike" cap="none" baseline="0" dirty="0">
              <a:solidFill>
                <a:schemeClr val="dk1"/>
              </a:solidFill>
              <a:latin typeface="Calibri" pitchFamily="34" charset="0"/>
              <a:ea typeface="Calibri"/>
              <a:cs typeface="Calibri"/>
              <a:sym typeface="Calibri"/>
              <a:rtl val="0"/>
            </a:endParaRPr>
          </a:p>
        </p:txBody>
      </p:sp>
      <p:sp>
        <p:nvSpPr>
          <p:cNvPr id="5" name="Shape 297"/>
          <p:cNvSpPr txBox="1">
            <a:spLocks noGrp="1"/>
          </p:cNvSpPr>
          <p:nvPr>
            <p:ph type="title"/>
          </p:nvPr>
        </p:nvSpPr>
        <p:spPr>
          <a:xfrm>
            <a:off x="457200" y="274637"/>
            <a:ext cx="8229600" cy="1143000"/>
          </a:xfrm>
          <a:prstGeom prst="rect">
            <a:avLst/>
          </a:prstGeom>
          <a:noFill/>
          <a:ln>
            <a:noFill/>
          </a:ln>
        </p:spPr>
        <p:txBody>
          <a:bodyPr lIns="91425" tIns="45700" rIns="91425" bIns="45700" anchor="ctr" anchorCtr="0">
            <a:noAutofit/>
          </a:bodyPr>
          <a:lstStyle/>
          <a:p>
            <a:pPr lvl="0" indent="0">
              <a:buSzPct val="25000"/>
            </a:pPr>
            <a:r>
              <a:rPr lang="en-US" b="0" dirty="0"/>
              <a:t>Update Propagation Model</a:t>
            </a:r>
            <a:endParaRPr lang="en-US" sz="4400" b="0" i="0" u="none" strike="noStrike" cap="none" baseline="0" dirty="0">
              <a:solidFill>
                <a:schemeClr val="dk1"/>
              </a:solidFill>
              <a:latin typeface="Calibri"/>
              <a:ea typeface="Calibri"/>
              <a:cs typeface="Calibri"/>
              <a:sym typeface="Calibri"/>
              <a:rtl val="0"/>
            </a:endParaRPr>
          </a:p>
        </p:txBody>
      </p:sp>
    </p:spTree>
    <p:extLst>
      <p:ext uri="{BB962C8B-B14F-4D97-AF65-F5344CB8AC3E}">
        <p14:creationId xmlns:p14="http://schemas.microsoft.com/office/powerpoint/2010/main" val="18233147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296"/>
        <p:cNvGrpSpPr/>
        <p:nvPr/>
      </p:nvGrpSpPr>
      <p:grpSpPr>
        <a:xfrm>
          <a:off x="0" y="0"/>
          <a:ext cx="0" cy="0"/>
          <a:chOff x="0" y="0"/>
          <a:chExt cx="0" cy="0"/>
        </a:xfrm>
      </p:grpSpPr>
      <p:sp>
        <p:nvSpPr>
          <p:cNvPr id="297" name="Shape 297"/>
          <p:cNvSpPr txBox="1">
            <a:spLocks noGrp="1"/>
          </p:cNvSpPr>
          <p:nvPr>
            <p:ph type="title"/>
          </p:nvPr>
        </p:nvSpPr>
        <p:spPr>
          <a:xfrm>
            <a:off x="457200" y="274637"/>
            <a:ext cx="8229600" cy="1143000"/>
          </a:xfrm>
          <a:prstGeom prst="rect">
            <a:avLst/>
          </a:prstGeom>
          <a:noFill/>
          <a:ln>
            <a:noFill/>
          </a:ln>
        </p:spPr>
        <p:txBody>
          <a:bodyPr lIns="91425" tIns="45700" rIns="91425" bIns="45700" anchor="ctr" anchorCtr="0">
            <a:noAutofit/>
          </a:bodyPr>
          <a:lstStyle/>
          <a:p>
            <a:pPr lvl="0" indent="0">
              <a:buSzPct val="25000"/>
            </a:pPr>
            <a:r>
              <a:rPr lang="en-US" b="0" dirty="0"/>
              <a:t>Update Propagation Model</a:t>
            </a:r>
            <a:endParaRPr lang="en-US" sz="4400" b="0" i="0" u="none" strike="noStrike" cap="none" baseline="0" dirty="0">
              <a:solidFill>
                <a:schemeClr val="dk1"/>
              </a:solidFill>
              <a:latin typeface="Calibri"/>
              <a:ea typeface="Calibri"/>
              <a:cs typeface="Calibri"/>
              <a:sym typeface="Calibri"/>
              <a:rtl val="0"/>
            </a:endParaRPr>
          </a:p>
        </p:txBody>
      </p:sp>
      <mc:AlternateContent xmlns:mc="http://schemas.openxmlformats.org/markup-compatibility/2006">
        <mc:Choice xmlns:a14="http://schemas.microsoft.com/office/drawing/2010/main" Requires="a14">
          <p:sp>
            <p:nvSpPr>
              <p:cNvPr id="298" name="Shape 298"/>
              <p:cNvSpPr txBox="1">
                <a:spLocks noGrp="1"/>
              </p:cNvSpPr>
              <p:nvPr>
                <p:ph type="body" idx="1"/>
              </p:nvPr>
            </p:nvSpPr>
            <p:spPr>
              <a:xfrm>
                <a:off x="457200" y="1600200"/>
                <a:ext cx="8229600" cy="4525963"/>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640"/>
                  </a:spcBef>
                  <a:spcAft>
                    <a:spcPts val="0"/>
                  </a:spcAft>
                  <a:buClr>
                    <a:schemeClr val="dk1"/>
                  </a:buClr>
                  <a:buSzPct val="98958"/>
                  <a:buFont typeface="Arial"/>
                  <a:buChar char="•"/>
                </a:pPr>
                <a:r>
                  <a:rPr lang="en-US" sz="3200" b="0" i="0" u="none" strike="noStrike" cap="none" baseline="0" dirty="0" smtClean="0">
                    <a:solidFill>
                      <a:schemeClr val="dk1"/>
                    </a:solidFill>
                    <a:latin typeface="Calibri" pitchFamily="34" charset="0"/>
                    <a:ea typeface="Calibri"/>
                    <a:cs typeface="Calibri"/>
                    <a:sym typeface="Calibri"/>
                    <a:rtl val="0"/>
                  </a:rPr>
                  <a:t>Anti-Entropy</a:t>
                </a:r>
                <a:endParaRPr lang="en-US" sz="2800" b="0" i="0" u="none" strike="noStrike" cap="none" baseline="0" dirty="0">
                  <a:solidFill>
                    <a:schemeClr val="dk1"/>
                  </a:solidFill>
                  <a:latin typeface="Calibri" pitchFamily="34" charset="0"/>
                  <a:ea typeface="Calibri"/>
                  <a:cs typeface="Calibri"/>
                  <a:sym typeface="Calibri"/>
                  <a:rtl val="0"/>
                </a:endParaRPr>
              </a:p>
              <a:p>
                <a:pPr lvl="1" indent="-285750">
                  <a:buSzPct val="101190"/>
                </a:pPr>
                <a:r>
                  <a:rPr lang="en-US" sz="2800" b="0" i="0" u="none" strike="noStrike" cap="none" baseline="0" dirty="0">
                    <a:solidFill>
                      <a:schemeClr val="dk1"/>
                    </a:solidFill>
                    <a:latin typeface="Calibri" pitchFamily="34" charset="0"/>
                    <a:ea typeface="Calibri"/>
                    <a:cs typeface="Calibri"/>
                    <a:sym typeface="Calibri"/>
                    <a:rtl val="0"/>
                  </a:rPr>
                  <a:t>Push Only</a:t>
                </a:r>
              </a:p>
              <a:p>
                <a:pPr lvl="1" indent="-285750">
                  <a:buSzPct val="101190"/>
                </a:pPr>
                <a:r>
                  <a:rPr lang="en-US" sz="2800" b="0" i="0" u="none" strike="noStrike" cap="none" baseline="0" dirty="0" smtClean="0">
                    <a:solidFill>
                      <a:schemeClr val="dk1"/>
                    </a:solidFill>
                    <a:latin typeface="Calibri" pitchFamily="34" charset="0"/>
                    <a:ea typeface="Calibri"/>
                    <a:cs typeface="Calibri"/>
                    <a:sym typeface="Calibri"/>
                    <a:rtl val="0"/>
                  </a:rPr>
                  <a:t>Pull Only</a:t>
                </a:r>
              </a:p>
              <a:p>
                <a:pPr lvl="1" indent="-285750">
                  <a:buSzPct val="101190"/>
                </a:pPr>
                <a:r>
                  <a:rPr lang="en-US" sz="2800" b="0" i="0" u="none" strike="noStrike" cap="none" baseline="0" dirty="0" smtClean="0">
                    <a:solidFill>
                      <a:schemeClr val="dk1"/>
                    </a:solidFill>
                    <a:latin typeface="Calibri" pitchFamily="34" charset="0"/>
                    <a:ea typeface="Calibri"/>
                    <a:cs typeface="Calibri"/>
                    <a:sym typeface="Calibri"/>
                    <a:rtl val="0"/>
                  </a:rPr>
                  <a:t>Push </a:t>
                </a:r>
                <a:r>
                  <a:rPr lang="en-US" dirty="0" smtClean="0">
                    <a:latin typeface="Calibri" pitchFamily="34" charset="0"/>
                  </a:rPr>
                  <a:t>and</a:t>
                </a:r>
                <a:r>
                  <a:rPr lang="en-US" sz="2800" b="0" i="0" u="none" strike="noStrike" cap="none" baseline="0" dirty="0" smtClean="0">
                    <a:solidFill>
                      <a:schemeClr val="dk1"/>
                    </a:solidFill>
                    <a:latin typeface="Calibri" pitchFamily="34" charset="0"/>
                    <a:ea typeface="Calibri"/>
                    <a:cs typeface="Calibri"/>
                    <a:sym typeface="Calibri"/>
                    <a:rtl val="0"/>
                  </a:rPr>
                  <a:t> </a:t>
                </a:r>
                <a:r>
                  <a:rPr lang="en-US" sz="2800" b="0" i="0" u="none" strike="noStrike" cap="none" baseline="0" dirty="0">
                    <a:solidFill>
                      <a:schemeClr val="dk1"/>
                    </a:solidFill>
                    <a:latin typeface="Calibri" pitchFamily="34" charset="0"/>
                    <a:ea typeface="Calibri"/>
                    <a:cs typeface="Calibri"/>
                    <a:sym typeface="Calibri"/>
                    <a:rtl val="0"/>
                  </a:rPr>
                  <a:t>Pull</a:t>
                </a:r>
              </a:p>
              <a:p>
                <a:pPr lvl="1" indent="-228600">
                  <a:buSzPct val="100694"/>
                </a:pPr>
                <a:r>
                  <a:rPr lang="en-US" sz="2800" b="0" i="0" u="none" strike="noStrike" cap="none" baseline="0" dirty="0" smtClean="0">
                    <a:solidFill>
                      <a:schemeClr val="dk1"/>
                    </a:solidFill>
                    <a:latin typeface="Calibri" pitchFamily="34" charset="0"/>
                    <a:ea typeface="Calibri"/>
                    <a:cs typeface="Calibri"/>
                    <a:sym typeface="Calibri"/>
                    <a:rtl val="0"/>
                  </a:rPr>
                  <a:t>Gossiping</a:t>
                </a:r>
              </a:p>
              <a:p>
                <a:pPr lvl="2" indent="-228600">
                  <a:buSzPct val="100694"/>
                </a:pPr>
                <a:r>
                  <a:rPr lang="en-US" dirty="0">
                    <a:latin typeface="Calibri" pitchFamily="34" charset="0"/>
                  </a:rPr>
                  <a:t>V</a:t>
                </a:r>
                <a:r>
                  <a:rPr lang="en-US" dirty="0" smtClean="0">
                    <a:latin typeface="Calibri" pitchFamily="34" charset="0"/>
                  </a:rPr>
                  <a:t>ariable level of infectiveness – analogous to real life</a:t>
                </a:r>
                <a:endParaRPr lang="en-US" sz="2400" b="0" i="0" u="none" strike="noStrike" cap="none" baseline="0" dirty="0" smtClean="0">
                  <a:solidFill>
                    <a:schemeClr val="dk1"/>
                  </a:solidFill>
                  <a:latin typeface="Calibri" pitchFamily="34" charset="0"/>
                  <a:ea typeface="Calibri"/>
                  <a:cs typeface="Calibri"/>
                  <a:sym typeface="Calibri"/>
                  <a:rtl val="0"/>
                </a:endParaRPr>
              </a:p>
              <a:p>
                <a:pPr lvl="2" indent="-228600">
                  <a:buSzPct val="100694"/>
                </a:pPr>
                <a:r>
                  <a:rPr lang="en-US" dirty="0" smtClean="0">
                    <a:latin typeface="Calibri" pitchFamily="34" charset="0"/>
                  </a:rPr>
                  <a:t>Good propagation latency</a:t>
                </a:r>
              </a:p>
              <a:p>
                <a:pPr lvl="2" indent="-228600">
                  <a:buSzPct val="100694"/>
                </a:pPr>
                <a:r>
                  <a:rPr lang="en-US" dirty="0" smtClean="0">
                    <a:latin typeface="Calibri" pitchFamily="34" charset="0"/>
                  </a:rPr>
                  <a:t>No guarantee that all nodes will be eventually updated, </a:t>
                </a:r>
                <a14:m>
                  <m:oMath xmlns:m="http://schemas.openxmlformats.org/officeDocument/2006/math">
                    <m:r>
                      <a:rPr lang="en-US" b="0" i="1" smtClean="0">
                        <a:latin typeface="Cambria Math"/>
                      </a:rPr>
                      <m:t>𝑠</m:t>
                    </m:r>
                    <m:r>
                      <a:rPr lang="en-US" b="0" i="1" smtClean="0">
                        <a:latin typeface="Cambria Math"/>
                      </a:rPr>
                      <m:t>=</m:t>
                    </m:r>
                    <m:sSup>
                      <m:sSupPr>
                        <m:ctrlPr>
                          <a:rPr lang="en-US" b="0" i="1" smtClean="0">
                            <a:latin typeface="Cambria Math"/>
                          </a:rPr>
                        </m:ctrlPr>
                      </m:sSupPr>
                      <m:e>
                        <m:r>
                          <a:rPr lang="en-US" b="0" i="1" smtClean="0">
                            <a:latin typeface="Cambria Math"/>
                          </a:rPr>
                          <m:t>𝑒</m:t>
                        </m:r>
                      </m:e>
                      <m:sup>
                        <m:r>
                          <a:rPr lang="en-US" b="0" i="1" smtClean="0">
                            <a:latin typeface="Cambria Math"/>
                          </a:rPr>
                          <m:t>−(</m:t>
                        </m:r>
                        <m:r>
                          <a:rPr lang="en-US" b="0" i="1" smtClean="0">
                            <a:latin typeface="Cambria Math"/>
                          </a:rPr>
                          <m:t>𝑘</m:t>
                        </m:r>
                        <m:r>
                          <a:rPr lang="en-US" b="0" i="1" smtClean="0">
                            <a:latin typeface="Cambria Math"/>
                          </a:rPr>
                          <m:t>+1)(1−</m:t>
                        </m:r>
                        <m:r>
                          <a:rPr lang="en-US" b="0" i="1" smtClean="0">
                            <a:latin typeface="Cambria Math"/>
                          </a:rPr>
                          <m:t>𝑠</m:t>
                        </m:r>
                        <m:r>
                          <a:rPr lang="en-US" b="0" i="1" smtClean="0">
                            <a:latin typeface="Cambria Math"/>
                          </a:rPr>
                          <m:t>)</m:t>
                        </m:r>
                      </m:sup>
                    </m:sSup>
                  </m:oMath>
                </a14:m>
                <a:r>
                  <a:rPr lang="en-US" sz="2000" b="0" i="0" u="none" strike="noStrike" cap="none" baseline="0" dirty="0" smtClean="0">
                    <a:solidFill>
                      <a:schemeClr val="dk1"/>
                    </a:solidFill>
                    <a:latin typeface="Calibri" pitchFamily="34" charset="0"/>
                    <a:ea typeface="Calibri"/>
                    <a:cs typeface="Calibri"/>
                    <a:sym typeface="Calibri"/>
                    <a:rtl val="0"/>
                  </a:rPr>
                  <a:t>,</a:t>
                </a:r>
                <a:r>
                  <a:rPr lang="en-US" sz="2000" b="0" i="0" u="none" strike="noStrike" cap="none" dirty="0" smtClean="0">
                    <a:solidFill>
                      <a:schemeClr val="dk1"/>
                    </a:solidFill>
                    <a:latin typeface="Calibri" pitchFamily="34" charset="0"/>
                    <a:ea typeface="Calibri"/>
                    <a:cs typeface="Calibri"/>
                    <a:sym typeface="Calibri"/>
                    <a:rtl val="0"/>
                  </a:rPr>
                  <a:t> k is the fraction of servers remain ignorant</a:t>
                </a:r>
                <a:endParaRPr lang="en-US" sz="2000" b="0" i="0" u="none" strike="noStrike" cap="none" baseline="0" dirty="0" smtClean="0">
                  <a:solidFill>
                    <a:schemeClr val="dk1"/>
                  </a:solidFill>
                  <a:latin typeface="Calibri" pitchFamily="34" charset="0"/>
                  <a:ea typeface="Calibri"/>
                  <a:cs typeface="Calibri"/>
                  <a:sym typeface="Calibri"/>
                  <a:rtl val="0"/>
                </a:endParaRPr>
              </a:p>
              <a:p>
                <a:pPr lvl="3" indent="-228600">
                  <a:buSzPct val="100694"/>
                </a:pPr>
                <a:endParaRPr lang="en-US" sz="2000" b="0" i="0" u="none" strike="noStrike" cap="none" baseline="0" dirty="0">
                  <a:solidFill>
                    <a:schemeClr val="dk1"/>
                  </a:solidFill>
                  <a:latin typeface="Calibri" pitchFamily="34" charset="0"/>
                  <a:ea typeface="Calibri"/>
                  <a:cs typeface="Calibri"/>
                  <a:sym typeface="Calibri"/>
                  <a:rtl val="0"/>
                </a:endParaRPr>
              </a:p>
            </p:txBody>
          </p:sp>
        </mc:Choice>
        <mc:Fallback>
          <p:sp>
            <p:nvSpPr>
              <p:cNvPr id="298" name="Shape 298"/>
              <p:cNvSpPr txBox="1">
                <a:spLocks noGrp="1" noRot="1" noChangeAspect="1" noMove="1" noResize="1" noEditPoints="1" noAdjustHandles="1" noChangeArrowheads="1" noChangeShapeType="1" noTextEdit="1"/>
              </p:cNvSpPr>
              <p:nvPr>
                <p:ph type="body" idx="1"/>
              </p:nvPr>
            </p:nvSpPr>
            <p:spPr>
              <a:xfrm>
                <a:off x="457200" y="1600200"/>
                <a:ext cx="8229600" cy="4525963"/>
              </a:xfrm>
              <a:prstGeom prst="rect">
                <a:avLst/>
              </a:prstGeom>
              <a:blipFill rotWithShape="1">
                <a:blip r:embed="rId3"/>
                <a:stretch>
                  <a:fillRect l="-1704" t="-1887" r="-1185"/>
                </a:stretch>
              </a:blipFill>
              <a:ln>
                <a:noFill/>
              </a:ln>
            </p:spPr>
            <p:txBody>
              <a:bodyPr/>
              <a:lstStyle/>
              <a:p>
                <a:r>
                  <a:rPr lang="zh-CN" altLang="en-US">
                    <a:noFill/>
                  </a:rPr>
                  <a:t> </a:t>
                </a:r>
              </a:p>
            </p:txBody>
          </p:sp>
        </mc:Fallback>
      </mc:AlternateContent>
    </p:spTree>
    <p:extLst>
      <p:ext uri="{BB962C8B-B14F-4D97-AF65-F5344CB8AC3E}">
        <p14:creationId xmlns:p14="http://schemas.microsoft.com/office/powerpoint/2010/main" val="9974549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302"/>
        <p:cNvGrpSpPr/>
        <p:nvPr/>
      </p:nvGrpSpPr>
      <p:grpSpPr>
        <a:xfrm>
          <a:off x="0" y="0"/>
          <a:ext cx="0" cy="0"/>
          <a:chOff x="0" y="0"/>
          <a:chExt cx="0" cy="0"/>
        </a:xfrm>
      </p:grpSpPr>
      <p:sp>
        <p:nvSpPr>
          <p:cNvPr id="303" name="Shape 303"/>
          <p:cNvSpPr txBox="1">
            <a:spLocks noGrp="1"/>
          </p:cNvSpPr>
          <p:nvPr>
            <p:ph type="title"/>
          </p:nvPr>
        </p:nvSpPr>
        <p:spPr>
          <a:xfrm>
            <a:off x="457200" y="274637"/>
            <a:ext cx="82296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1"/>
              </a:buClr>
              <a:buSzPct val="25000"/>
              <a:buFont typeface="Calibri"/>
              <a:buNone/>
            </a:pPr>
            <a:r>
              <a:rPr lang="en-US" sz="4400" b="0" i="0" u="none" strike="noStrike" cap="none" baseline="0" dirty="0" smtClean="0">
                <a:solidFill>
                  <a:schemeClr val="dk1"/>
                </a:solidFill>
                <a:latin typeface="Calibri"/>
                <a:ea typeface="Calibri"/>
                <a:cs typeface="Calibri"/>
                <a:sym typeface="Calibri"/>
                <a:rtl val="0"/>
              </a:rPr>
              <a:t>Optimization</a:t>
            </a:r>
            <a:endParaRPr lang="en-US" sz="4400" b="0" i="0" u="none" strike="noStrike" cap="none" baseline="0" dirty="0">
              <a:solidFill>
                <a:schemeClr val="dk1"/>
              </a:solidFill>
              <a:latin typeface="Calibri"/>
              <a:ea typeface="Calibri"/>
              <a:cs typeface="Calibri"/>
              <a:sym typeface="Calibri"/>
              <a:rtl val="0"/>
            </a:endParaRPr>
          </a:p>
        </p:txBody>
      </p:sp>
      <p:sp>
        <p:nvSpPr>
          <p:cNvPr id="304" name="Shape 304"/>
          <p:cNvSpPr txBox="1">
            <a:spLocks noGrp="1"/>
          </p:cNvSpPr>
          <p:nvPr>
            <p:ph type="body" idx="1"/>
          </p:nvPr>
        </p:nvSpPr>
        <p:spPr>
          <a:xfrm>
            <a:off x="457200" y="1600200"/>
            <a:ext cx="8229600" cy="4525963"/>
          </a:xfrm>
          <a:prstGeom prst="rect">
            <a:avLst/>
          </a:prstGeom>
          <a:noFill/>
          <a:ln>
            <a:noFill/>
          </a:ln>
        </p:spPr>
        <p:txBody>
          <a:bodyPr lIns="91425" tIns="45700" rIns="91425" bIns="45700" anchor="t" anchorCtr="0">
            <a:noAutofit/>
          </a:bodyPr>
          <a:lstStyle/>
          <a:p>
            <a:pPr indent="-342900">
              <a:buSzPct val="98958"/>
            </a:pPr>
            <a:r>
              <a:rPr lang="en-US" dirty="0">
                <a:latin typeface="Calibri" pitchFamily="34" charset="0"/>
              </a:rPr>
              <a:t>Unreliable </a:t>
            </a:r>
            <a:r>
              <a:rPr lang="en-US" dirty="0" smtClean="0">
                <a:latin typeface="Calibri" pitchFamily="34" charset="0"/>
              </a:rPr>
              <a:t>Multicast </a:t>
            </a:r>
          </a:p>
          <a:p>
            <a:pPr lvl="1" indent="-342900">
              <a:buSzPct val="98958"/>
            </a:pPr>
            <a:r>
              <a:rPr lang="en-US" dirty="0">
                <a:latin typeface="Calibri" pitchFamily="34" charset="0"/>
              </a:rPr>
              <a:t>R</a:t>
            </a:r>
            <a:r>
              <a:rPr lang="en-US" dirty="0" smtClean="0">
                <a:latin typeface="Calibri" pitchFamily="34" charset="0"/>
              </a:rPr>
              <a:t>apidly distribute messages with message loss (gap)</a:t>
            </a:r>
            <a:endParaRPr lang="en-US" sz="2800" b="0" i="0" u="none" strike="noStrike" cap="none" baseline="0" dirty="0" smtClean="0">
              <a:solidFill>
                <a:schemeClr val="dk1"/>
              </a:solidFill>
              <a:latin typeface="Calibri" pitchFamily="34" charset="0"/>
              <a:ea typeface="Calibri"/>
              <a:cs typeface="Calibri"/>
              <a:sym typeface="Calibri"/>
              <a:rtl val="0"/>
            </a:endParaRPr>
          </a:p>
          <a:p>
            <a:pPr marL="342900" marR="0" lvl="0" indent="-342900" algn="l" rtl="0">
              <a:lnSpc>
                <a:spcPct val="100000"/>
              </a:lnSpc>
              <a:spcBef>
                <a:spcPts val="640"/>
              </a:spcBef>
              <a:spcAft>
                <a:spcPts val="0"/>
              </a:spcAft>
              <a:buClr>
                <a:schemeClr val="dk1"/>
              </a:buClr>
              <a:buSzPct val="98958"/>
              <a:buFont typeface="Arial"/>
              <a:buChar char="•"/>
            </a:pPr>
            <a:r>
              <a:rPr lang="en-US" sz="3200" b="0" i="0" u="none" strike="noStrike" cap="none" baseline="0" dirty="0" smtClean="0">
                <a:solidFill>
                  <a:schemeClr val="dk1"/>
                </a:solidFill>
                <a:latin typeface="Calibri" pitchFamily="34" charset="0"/>
                <a:ea typeface="Calibri"/>
                <a:cs typeface="Calibri"/>
                <a:sym typeface="Calibri"/>
                <a:rtl val="0"/>
              </a:rPr>
              <a:t>Gap </a:t>
            </a:r>
            <a:r>
              <a:rPr lang="en-US" sz="3200" b="0" i="0" u="none" strike="noStrike" cap="none" baseline="0" dirty="0">
                <a:solidFill>
                  <a:schemeClr val="dk1"/>
                </a:solidFill>
                <a:latin typeface="Calibri" pitchFamily="34" charset="0"/>
                <a:ea typeface="Calibri"/>
                <a:cs typeface="Calibri"/>
                <a:sym typeface="Calibri"/>
                <a:rtl val="0"/>
              </a:rPr>
              <a:t>Repairing</a:t>
            </a:r>
          </a:p>
          <a:p>
            <a:pPr marL="742950" marR="0" lvl="1" indent="-349250" algn="l" rtl="0">
              <a:lnSpc>
                <a:spcPct val="100000"/>
              </a:lnSpc>
              <a:spcBef>
                <a:spcPts val="640"/>
              </a:spcBef>
              <a:spcAft>
                <a:spcPts val="0"/>
              </a:spcAft>
              <a:buClr>
                <a:schemeClr val="dk1"/>
              </a:buClr>
              <a:buSzPct val="98214"/>
              <a:buFont typeface="Arial"/>
              <a:buChar char="•"/>
            </a:pPr>
            <a:r>
              <a:rPr lang="en-US" sz="2800" b="0" i="0" u="none" strike="noStrike" cap="none" baseline="0" dirty="0" smtClean="0">
                <a:solidFill>
                  <a:schemeClr val="dk1"/>
                </a:solidFill>
                <a:latin typeface="Calibri" pitchFamily="34" charset="0"/>
                <a:ea typeface="Calibri"/>
                <a:cs typeface="Calibri"/>
                <a:sym typeface="Calibri"/>
                <a:rtl val="0"/>
              </a:rPr>
              <a:t>Processes </a:t>
            </a:r>
            <a:r>
              <a:rPr lang="en-US" sz="2800" b="0" i="0" u="none" strike="noStrike" cap="none" baseline="0" dirty="0">
                <a:solidFill>
                  <a:schemeClr val="dk1"/>
                </a:solidFill>
                <a:latin typeface="Calibri" pitchFamily="34" charset="0"/>
                <a:ea typeface="Calibri"/>
                <a:cs typeface="Calibri"/>
                <a:sym typeface="Calibri"/>
                <a:rtl val="0"/>
              </a:rPr>
              <a:t>periodically gossip to a random process to exchange digests of its current received </a:t>
            </a:r>
            <a:r>
              <a:rPr lang="en-US" sz="2800" b="0" i="0" u="none" strike="noStrike" cap="none" baseline="0" dirty="0" smtClean="0">
                <a:solidFill>
                  <a:schemeClr val="dk1"/>
                </a:solidFill>
                <a:latin typeface="Calibri" pitchFamily="34" charset="0"/>
                <a:ea typeface="Calibri"/>
                <a:cs typeface="Calibri"/>
                <a:sym typeface="Calibri"/>
                <a:rtl val="0"/>
              </a:rPr>
              <a:t>messages</a:t>
            </a:r>
            <a:r>
              <a:rPr lang="en-US" sz="2800" b="0" i="0" u="none" strike="noStrike" cap="none" dirty="0" smtClean="0">
                <a:solidFill>
                  <a:schemeClr val="dk1"/>
                </a:solidFill>
                <a:latin typeface="Calibri" pitchFamily="34" charset="0"/>
                <a:ea typeface="Calibri"/>
                <a:cs typeface="Calibri"/>
                <a:sym typeface="Calibri"/>
                <a:rtl val="0"/>
              </a:rPr>
              <a:t> and repair gaps</a:t>
            </a:r>
            <a:endParaRPr lang="en-US" sz="2800" b="0" i="0" u="none" strike="noStrike" cap="none" baseline="0" dirty="0">
              <a:solidFill>
                <a:schemeClr val="dk1"/>
              </a:solidFill>
              <a:latin typeface="Calibri" pitchFamily="34" charset="0"/>
              <a:ea typeface="Calibri"/>
              <a:cs typeface="Calibri"/>
              <a:sym typeface="Calibri"/>
              <a:rtl val="0"/>
            </a:endParaRPr>
          </a:p>
          <a:p>
            <a:endParaRPr lang="en-US" sz="2800" b="0" i="0" u="none" strike="noStrike" cap="none" baseline="0" dirty="0">
              <a:solidFill>
                <a:schemeClr val="dk1"/>
              </a:solidFill>
              <a:latin typeface="Calibri" pitchFamily="34" charset="0"/>
              <a:ea typeface="Calibri"/>
              <a:cs typeface="Calibri"/>
              <a:sym typeface="Calibri"/>
              <a:rtl val="0"/>
            </a:endParaRPr>
          </a:p>
        </p:txBody>
      </p:sp>
    </p:spTree>
    <p:extLst>
      <p:ext uri="{BB962C8B-B14F-4D97-AF65-F5344CB8AC3E}">
        <p14:creationId xmlns:p14="http://schemas.microsoft.com/office/powerpoint/2010/main" val="21089008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Group 20"/>
          <p:cNvGrpSpPr>
            <a:grpSpLocks/>
          </p:cNvGrpSpPr>
          <p:nvPr/>
        </p:nvGrpSpPr>
        <p:grpSpPr bwMode="auto">
          <a:xfrm>
            <a:off x="1676400" y="1219200"/>
            <a:ext cx="1600200" cy="2895600"/>
            <a:chOff x="3456" y="768"/>
            <a:chExt cx="1008" cy="1824"/>
          </a:xfrm>
        </p:grpSpPr>
        <p:sp>
          <p:nvSpPr>
            <p:cNvPr id="21" name="Rectangle 21"/>
            <p:cNvSpPr>
              <a:spLocks noChangeArrowheads="1"/>
            </p:cNvSpPr>
            <p:nvPr/>
          </p:nvSpPr>
          <p:spPr bwMode="auto">
            <a:xfrm>
              <a:off x="3456" y="768"/>
              <a:ext cx="1008" cy="1824"/>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 name="Line 22"/>
            <p:cNvSpPr>
              <a:spLocks noChangeShapeType="1"/>
            </p:cNvSpPr>
            <p:nvPr/>
          </p:nvSpPr>
          <p:spPr bwMode="auto">
            <a:xfrm>
              <a:off x="3696" y="1200"/>
              <a:ext cx="96" cy="864"/>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 name="Line 23"/>
            <p:cNvSpPr>
              <a:spLocks noChangeShapeType="1"/>
            </p:cNvSpPr>
            <p:nvPr/>
          </p:nvSpPr>
          <p:spPr bwMode="auto">
            <a:xfrm>
              <a:off x="3648" y="960"/>
              <a:ext cx="96" cy="28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 name="Line 24"/>
            <p:cNvSpPr>
              <a:spLocks noChangeShapeType="1"/>
            </p:cNvSpPr>
            <p:nvPr/>
          </p:nvSpPr>
          <p:spPr bwMode="auto">
            <a:xfrm flipV="1">
              <a:off x="3648" y="912"/>
              <a:ext cx="96" cy="144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 name="Line 25"/>
            <p:cNvSpPr>
              <a:spLocks noChangeShapeType="1"/>
            </p:cNvSpPr>
            <p:nvPr/>
          </p:nvSpPr>
          <p:spPr bwMode="auto">
            <a:xfrm flipV="1">
              <a:off x="3648" y="1536"/>
              <a:ext cx="48" cy="24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6" name="Line 26"/>
            <p:cNvSpPr>
              <a:spLocks noChangeShapeType="1"/>
            </p:cNvSpPr>
            <p:nvPr/>
          </p:nvSpPr>
          <p:spPr bwMode="auto">
            <a:xfrm flipV="1">
              <a:off x="3648" y="1536"/>
              <a:ext cx="96" cy="52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 name="Line 27"/>
            <p:cNvSpPr>
              <a:spLocks noChangeShapeType="1"/>
            </p:cNvSpPr>
            <p:nvPr/>
          </p:nvSpPr>
          <p:spPr bwMode="auto">
            <a:xfrm flipV="1">
              <a:off x="3696" y="1200"/>
              <a:ext cx="48" cy="28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76802" name="Line 2"/>
          <p:cNvSpPr>
            <a:spLocks noChangeShapeType="1"/>
          </p:cNvSpPr>
          <p:nvPr/>
        </p:nvSpPr>
        <p:spPr bwMode="auto">
          <a:xfrm>
            <a:off x="1676400" y="1447800"/>
            <a:ext cx="5638800"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803" name="Line 3"/>
          <p:cNvSpPr>
            <a:spLocks noChangeShapeType="1"/>
          </p:cNvSpPr>
          <p:nvPr/>
        </p:nvSpPr>
        <p:spPr bwMode="auto">
          <a:xfrm>
            <a:off x="1676400" y="1905000"/>
            <a:ext cx="5638800"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804" name="Line 4"/>
          <p:cNvSpPr>
            <a:spLocks noChangeShapeType="1"/>
          </p:cNvSpPr>
          <p:nvPr/>
        </p:nvSpPr>
        <p:spPr bwMode="auto">
          <a:xfrm>
            <a:off x="1676400" y="2362200"/>
            <a:ext cx="5638800"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805" name="Line 5"/>
          <p:cNvSpPr>
            <a:spLocks noChangeShapeType="1"/>
          </p:cNvSpPr>
          <p:nvPr/>
        </p:nvSpPr>
        <p:spPr bwMode="auto">
          <a:xfrm>
            <a:off x="1676400" y="2819400"/>
            <a:ext cx="5638800"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806" name="Line 6"/>
          <p:cNvSpPr>
            <a:spLocks noChangeShapeType="1"/>
          </p:cNvSpPr>
          <p:nvPr/>
        </p:nvSpPr>
        <p:spPr bwMode="auto">
          <a:xfrm>
            <a:off x="1676400" y="3276600"/>
            <a:ext cx="5638800"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807" name="Line 7"/>
          <p:cNvSpPr>
            <a:spLocks noChangeShapeType="1"/>
          </p:cNvSpPr>
          <p:nvPr/>
        </p:nvSpPr>
        <p:spPr bwMode="auto">
          <a:xfrm>
            <a:off x="1676400" y="3733800"/>
            <a:ext cx="5638800"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76808" name="Group 8"/>
          <p:cNvGrpSpPr>
            <a:grpSpLocks/>
          </p:cNvGrpSpPr>
          <p:nvPr/>
        </p:nvGrpSpPr>
        <p:grpSpPr bwMode="auto">
          <a:xfrm>
            <a:off x="3352800" y="1371600"/>
            <a:ext cx="762000" cy="2362200"/>
            <a:chOff x="1200" y="912"/>
            <a:chExt cx="480" cy="1488"/>
          </a:xfrm>
        </p:grpSpPr>
        <p:sp>
          <p:nvSpPr>
            <p:cNvPr id="76809" name="Line 9"/>
            <p:cNvSpPr>
              <a:spLocks noChangeShapeType="1"/>
            </p:cNvSpPr>
            <p:nvPr/>
          </p:nvSpPr>
          <p:spPr bwMode="auto">
            <a:xfrm>
              <a:off x="1200" y="912"/>
              <a:ext cx="48" cy="28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810" name="Line 10"/>
            <p:cNvSpPr>
              <a:spLocks noChangeShapeType="1"/>
            </p:cNvSpPr>
            <p:nvPr/>
          </p:nvSpPr>
          <p:spPr bwMode="auto">
            <a:xfrm>
              <a:off x="1200" y="912"/>
              <a:ext cx="48" cy="576"/>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811" name="Line 11"/>
            <p:cNvSpPr>
              <a:spLocks noChangeShapeType="1"/>
            </p:cNvSpPr>
            <p:nvPr/>
          </p:nvSpPr>
          <p:spPr bwMode="auto">
            <a:xfrm>
              <a:off x="1200" y="912"/>
              <a:ext cx="96" cy="720"/>
            </a:xfrm>
            <a:prstGeom prst="line">
              <a:avLst/>
            </a:prstGeom>
            <a:noFill/>
            <a:ln w="9525">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812" name="Line 12"/>
            <p:cNvSpPr>
              <a:spLocks noChangeShapeType="1"/>
            </p:cNvSpPr>
            <p:nvPr/>
          </p:nvSpPr>
          <p:spPr bwMode="auto">
            <a:xfrm>
              <a:off x="1200" y="912"/>
              <a:ext cx="48" cy="115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813" name="Line 13"/>
            <p:cNvSpPr>
              <a:spLocks noChangeShapeType="1"/>
            </p:cNvSpPr>
            <p:nvPr/>
          </p:nvSpPr>
          <p:spPr bwMode="auto">
            <a:xfrm>
              <a:off x="1200" y="912"/>
              <a:ext cx="0" cy="1344"/>
            </a:xfrm>
            <a:prstGeom prst="line">
              <a:avLst/>
            </a:prstGeom>
            <a:noFill/>
            <a:ln w="9525">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814" name="Line 14"/>
            <p:cNvSpPr>
              <a:spLocks noChangeShapeType="1"/>
            </p:cNvSpPr>
            <p:nvPr/>
          </p:nvSpPr>
          <p:spPr bwMode="auto">
            <a:xfrm flipV="1">
              <a:off x="1488" y="2208"/>
              <a:ext cx="48" cy="144"/>
            </a:xfrm>
            <a:prstGeom prst="line">
              <a:avLst/>
            </a:prstGeom>
            <a:noFill/>
            <a:ln w="9525">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815" name="Line 15"/>
            <p:cNvSpPr>
              <a:spLocks noChangeShapeType="1"/>
            </p:cNvSpPr>
            <p:nvPr/>
          </p:nvSpPr>
          <p:spPr bwMode="auto">
            <a:xfrm flipV="1">
              <a:off x="1488" y="1776"/>
              <a:ext cx="48" cy="624"/>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816" name="Line 16"/>
            <p:cNvSpPr>
              <a:spLocks noChangeShapeType="1"/>
            </p:cNvSpPr>
            <p:nvPr/>
          </p:nvSpPr>
          <p:spPr bwMode="auto">
            <a:xfrm flipV="1">
              <a:off x="1488" y="1536"/>
              <a:ext cx="192" cy="864"/>
            </a:xfrm>
            <a:prstGeom prst="line">
              <a:avLst/>
            </a:prstGeom>
            <a:noFill/>
            <a:ln w="9525">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817" name="Line 17"/>
            <p:cNvSpPr>
              <a:spLocks noChangeShapeType="1"/>
            </p:cNvSpPr>
            <p:nvPr/>
          </p:nvSpPr>
          <p:spPr bwMode="auto">
            <a:xfrm flipV="1">
              <a:off x="1488" y="1248"/>
              <a:ext cx="192" cy="1104"/>
            </a:xfrm>
            <a:prstGeom prst="line">
              <a:avLst/>
            </a:prstGeom>
            <a:noFill/>
            <a:ln w="9525">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818" name="Line 18"/>
            <p:cNvSpPr>
              <a:spLocks noChangeShapeType="1"/>
            </p:cNvSpPr>
            <p:nvPr/>
          </p:nvSpPr>
          <p:spPr bwMode="auto">
            <a:xfrm flipV="1">
              <a:off x="1488" y="912"/>
              <a:ext cx="192" cy="144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76819" name="Text Box 19"/>
          <p:cNvSpPr txBox="1">
            <a:spLocks noChangeArrowheads="1"/>
          </p:cNvSpPr>
          <p:nvPr/>
        </p:nvSpPr>
        <p:spPr bwMode="auto">
          <a:xfrm>
            <a:off x="1600200" y="4419600"/>
            <a:ext cx="59436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sz="2400" dirty="0">
                <a:latin typeface="Calibri" pitchFamily="34" charset="0"/>
              </a:rPr>
              <a:t>Start by using </a:t>
            </a:r>
            <a:r>
              <a:rPr lang="en-US" sz="2400" i="1" dirty="0">
                <a:latin typeface="Calibri" pitchFamily="34" charset="0"/>
              </a:rPr>
              <a:t>unreliable </a:t>
            </a:r>
            <a:r>
              <a:rPr lang="en-US" sz="2400" dirty="0">
                <a:latin typeface="Calibri" pitchFamily="34" charset="0"/>
              </a:rPr>
              <a:t>multicast to rapidly distribute the message. </a:t>
            </a:r>
          </a:p>
        </p:txBody>
      </p:sp>
    </p:spTree>
    <p:extLst>
      <p:ext uri="{BB962C8B-B14F-4D97-AF65-F5344CB8AC3E}">
        <p14:creationId xmlns:p14="http://schemas.microsoft.com/office/powerpoint/2010/main" val="32442295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7826" name="Group 2"/>
          <p:cNvGrpSpPr>
            <a:grpSpLocks/>
          </p:cNvGrpSpPr>
          <p:nvPr/>
        </p:nvGrpSpPr>
        <p:grpSpPr bwMode="auto">
          <a:xfrm>
            <a:off x="3352800" y="1219200"/>
            <a:ext cx="2667000" cy="2895600"/>
            <a:chOff x="1200" y="768"/>
            <a:chExt cx="1680" cy="1824"/>
          </a:xfrm>
        </p:grpSpPr>
        <p:sp>
          <p:nvSpPr>
            <p:cNvPr id="77827" name="Rectangle 3"/>
            <p:cNvSpPr>
              <a:spLocks noChangeArrowheads="1"/>
            </p:cNvSpPr>
            <p:nvPr/>
          </p:nvSpPr>
          <p:spPr bwMode="auto">
            <a:xfrm>
              <a:off x="1872" y="768"/>
              <a:ext cx="1008" cy="1824"/>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828" name="Line 4"/>
            <p:cNvSpPr>
              <a:spLocks noChangeShapeType="1"/>
            </p:cNvSpPr>
            <p:nvPr/>
          </p:nvSpPr>
          <p:spPr bwMode="auto">
            <a:xfrm>
              <a:off x="1200" y="912"/>
              <a:ext cx="48" cy="28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829" name="Line 5"/>
            <p:cNvSpPr>
              <a:spLocks noChangeShapeType="1"/>
            </p:cNvSpPr>
            <p:nvPr/>
          </p:nvSpPr>
          <p:spPr bwMode="auto">
            <a:xfrm>
              <a:off x="1200" y="912"/>
              <a:ext cx="48" cy="576"/>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830" name="Line 6"/>
            <p:cNvSpPr>
              <a:spLocks noChangeShapeType="1"/>
            </p:cNvSpPr>
            <p:nvPr/>
          </p:nvSpPr>
          <p:spPr bwMode="auto">
            <a:xfrm>
              <a:off x="1200" y="912"/>
              <a:ext cx="96" cy="720"/>
            </a:xfrm>
            <a:prstGeom prst="line">
              <a:avLst/>
            </a:prstGeom>
            <a:noFill/>
            <a:ln w="9525">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831" name="Line 7"/>
            <p:cNvSpPr>
              <a:spLocks noChangeShapeType="1"/>
            </p:cNvSpPr>
            <p:nvPr/>
          </p:nvSpPr>
          <p:spPr bwMode="auto">
            <a:xfrm>
              <a:off x="1200" y="912"/>
              <a:ext cx="48" cy="115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832" name="Line 8"/>
            <p:cNvSpPr>
              <a:spLocks noChangeShapeType="1"/>
            </p:cNvSpPr>
            <p:nvPr/>
          </p:nvSpPr>
          <p:spPr bwMode="auto">
            <a:xfrm>
              <a:off x="1200" y="912"/>
              <a:ext cx="0" cy="1344"/>
            </a:xfrm>
            <a:prstGeom prst="line">
              <a:avLst/>
            </a:prstGeom>
            <a:noFill/>
            <a:ln w="9525">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833" name="Line 9"/>
            <p:cNvSpPr>
              <a:spLocks noChangeShapeType="1"/>
            </p:cNvSpPr>
            <p:nvPr/>
          </p:nvSpPr>
          <p:spPr bwMode="auto">
            <a:xfrm flipV="1">
              <a:off x="1488" y="2208"/>
              <a:ext cx="48" cy="144"/>
            </a:xfrm>
            <a:prstGeom prst="line">
              <a:avLst/>
            </a:prstGeom>
            <a:noFill/>
            <a:ln w="9525">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834" name="Line 10"/>
            <p:cNvSpPr>
              <a:spLocks noChangeShapeType="1"/>
            </p:cNvSpPr>
            <p:nvPr/>
          </p:nvSpPr>
          <p:spPr bwMode="auto">
            <a:xfrm flipV="1">
              <a:off x="1488" y="1776"/>
              <a:ext cx="48" cy="624"/>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835" name="Line 11"/>
            <p:cNvSpPr>
              <a:spLocks noChangeShapeType="1"/>
            </p:cNvSpPr>
            <p:nvPr/>
          </p:nvSpPr>
          <p:spPr bwMode="auto">
            <a:xfrm flipV="1">
              <a:off x="1488" y="1536"/>
              <a:ext cx="192" cy="864"/>
            </a:xfrm>
            <a:prstGeom prst="line">
              <a:avLst/>
            </a:prstGeom>
            <a:noFill/>
            <a:ln w="9525">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836" name="Line 12"/>
            <p:cNvSpPr>
              <a:spLocks noChangeShapeType="1"/>
            </p:cNvSpPr>
            <p:nvPr/>
          </p:nvSpPr>
          <p:spPr bwMode="auto">
            <a:xfrm flipV="1">
              <a:off x="1488" y="1248"/>
              <a:ext cx="192" cy="1104"/>
            </a:xfrm>
            <a:prstGeom prst="line">
              <a:avLst/>
            </a:prstGeom>
            <a:noFill/>
            <a:ln w="9525">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837" name="Line 13"/>
            <p:cNvSpPr>
              <a:spLocks noChangeShapeType="1"/>
            </p:cNvSpPr>
            <p:nvPr/>
          </p:nvSpPr>
          <p:spPr bwMode="auto">
            <a:xfrm flipV="1">
              <a:off x="1488" y="912"/>
              <a:ext cx="192" cy="144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838" name="Line 14"/>
            <p:cNvSpPr>
              <a:spLocks noChangeShapeType="1"/>
            </p:cNvSpPr>
            <p:nvPr/>
          </p:nvSpPr>
          <p:spPr bwMode="auto">
            <a:xfrm>
              <a:off x="2064" y="912"/>
              <a:ext cx="96" cy="864"/>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839" name="Line 15"/>
            <p:cNvSpPr>
              <a:spLocks noChangeShapeType="1"/>
            </p:cNvSpPr>
            <p:nvPr/>
          </p:nvSpPr>
          <p:spPr bwMode="auto">
            <a:xfrm>
              <a:off x="2064" y="2064"/>
              <a:ext cx="96" cy="28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840" name="Line 16"/>
            <p:cNvSpPr>
              <a:spLocks noChangeShapeType="1"/>
            </p:cNvSpPr>
            <p:nvPr/>
          </p:nvSpPr>
          <p:spPr bwMode="auto">
            <a:xfrm flipV="1">
              <a:off x="2064" y="1776"/>
              <a:ext cx="144" cy="576"/>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841" name="Line 17"/>
            <p:cNvSpPr>
              <a:spLocks noChangeShapeType="1"/>
            </p:cNvSpPr>
            <p:nvPr/>
          </p:nvSpPr>
          <p:spPr bwMode="auto">
            <a:xfrm flipV="1">
              <a:off x="2064" y="1536"/>
              <a:ext cx="48" cy="24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842" name="Line 18"/>
            <p:cNvSpPr>
              <a:spLocks noChangeShapeType="1"/>
            </p:cNvSpPr>
            <p:nvPr/>
          </p:nvSpPr>
          <p:spPr bwMode="auto">
            <a:xfrm flipV="1">
              <a:off x="2160" y="960"/>
              <a:ext cx="96" cy="52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843" name="Line 19"/>
            <p:cNvSpPr>
              <a:spLocks noChangeShapeType="1"/>
            </p:cNvSpPr>
            <p:nvPr/>
          </p:nvSpPr>
          <p:spPr bwMode="auto">
            <a:xfrm flipV="1">
              <a:off x="2160" y="960"/>
              <a:ext cx="48" cy="24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77844" name="Group 20"/>
          <p:cNvGrpSpPr>
            <a:grpSpLocks/>
          </p:cNvGrpSpPr>
          <p:nvPr/>
        </p:nvGrpSpPr>
        <p:grpSpPr bwMode="auto">
          <a:xfrm>
            <a:off x="1676400" y="1219200"/>
            <a:ext cx="1600200" cy="2895600"/>
            <a:chOff x="3456" y="768"/>
            <a:chExt cx="1008" cy="1824"/>
          </a:xfrm>
        </p:grpSpPr>
        <p:sp>
          <p:nvSpPr>
            <p:cNvPr id="77845" name="Rectangle 21"/>
            <p:cNvSpPr>
              <a:spLocks noChangeArrowheads="1"/>
            </p:cNvSpPr>
            <p:nvPr/>
          </p:nvSpPr>
          <p:spPr bwMode="auto">
            <a:xfrm>
              <a:off x="3456" y="768"/>
              <a:ext cx="1008" cy="1824"/>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846" name="Line 22"/>
            <p:cNvSpPr>
              <a:spLocks noChangeShapeType="1"/>
            </p:cNvSpPr>
            <p:nvPr/>
          </p:nvSpPr>
          <p:spPr bwMode="auto">
            <a:xfrm>
              <a:off x="3696" y="1200"/>
              <a:ext cx="96" cy="864"/>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847" name="Line 23"/>
            <p:cNvSpPr>
              <a:spLocks noChangeShapeType="1"/>
            </p:cNvSpPr>
            <p:nvPr/>
          </p:nvSpPr>
          <p:spPr bwMode="auto">
            <a:xfrm>
              <a:off x="3648" y="960"/>
              <a:ext cx="96" cy="28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848" name="Line 24"/>
            <p:cNvSpPr>
              <a:spLocks noChangeShapeType="1"/>
            </p:cNvSpPr>
            <p:nvPr/>
          </p:nvSpPr>
          <p:spPr bwMode="auto">
            <a:xfrm flipV="1">
              <a:off x="3648" y="912"/>
              <a:ext cx="96" cy="144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849" name="Line 25"/>
            <p:cNvSpPr>
              <a:spLocks noChangeShapeType="1"/>
            </p:cNvSpPr>
            <p:nvPr/>
          </p:nvSpPr>
          <p:spPr bwMode="auto">
            <a:xfrm flipV="1">
              <a:off x="3648" y="1536"/>
              <a:ext cx="48" cy="24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850" name="Line 26"/>
            <p:cNvSpPr>
              <a:spLocks noChangeShapeType="1"/>
            </p:cNvSpPr>
            <p:nvPr/>
          </p:nvSpPr>
          <p:spPr bwMode="auto">
            <a:xfrm flipV="1">
              <a:off x="3648" y="1536"/>
              <a:ext cx="96" cy="52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851" name="Line 27"/>
            <p:cNvSpPr>
              <a:spLocks noChangeShapeType="1"/>
            </p:cNvSpPr>
            <p:nvPr/>
          </p:nvSpPr>
          <p:spPr bwMode="auto">
            <a:xfrm flipV="1">
              <a:off x="3696" y="1200"/>
              <a:ext cx="48" cy="28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77852" name="Line 28"/>
          <p:cNvSpPr>
            <a:spLocks noChangeShapeType="1"/>
          </p:cNvSpPr>
          <p:nvPr/>
        </p:nvSpPr>
        <p:spPr bwMode="auto">
          <a:xfrm>
            <a:off x="1676400" y="1447800"/>
            <a:ext cx="5638800"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853" name="Line 29"/>
          <p:cNvSpPr>
            <a:spLocks noChangeShapeType="1"/>
          </p:cNvSpPr>
          <p:nvPr/>
        </p:nvSpPr>
        <p:spPr bwMode="auto">
          <a:xfrm>
            <a:off x="1676400" y="1905000"/>
            <a:ext cx="5638800"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854" name="Line 30"/>
          <p:cNvSpPr>
            <a:spLocks noChangeShapeType="1"/>
          </p:cNvSpPr>
          <p:nvPr/>
        </p:nvSpPr>
        <p:spPr bwMode="auto">
          <a:xfrm>
            <a:off x="1676400" y="2362200"/>
            <a:ext cx="5638800"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855" name="Line 31"/>
          <p:cNvSpPr>
            <a:spLocks noChangeShapeType="1"/>
          </p:cNvSpPr>
          <p:nvPr/>
        </p:nvSpPr>
        <p:spPr bwMode="auto">
          <a:xfrm>
            <a:off x="1676400" y="2819400"/>
            <a:ext cx="5638800"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856" name="Line 32"/>
          <p:cNvSpPr>
            <a:spLocks noChangeShapeType="1"/>
          </p:cNvSpPr>
          <p:nvPr/>
        </p:nvSpPr>
        <p:spPr bwMode="auto">
          <a:xfrm>
            <a:off x="1676400" y="3276600"/>
            <a:ext cx="5638800"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857" name="Line 33"/>
          <p:cNvSpPr>
            <a:spLocks noChangeShapeType="1"/>
          </p:cNvSpPr>
          <p:nvPr/>
        </p:nvSpPr>
        <p:spPr bwMode="auto">
          <a:xfrm>
            <a:off x="1676400" y="3733800"/>
            <a:ext cx="5638800"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858" name="Text Box 34"/>
          <p:cNvSpPr txBox="1">
            <a:spLocks noChangeArrowheads="1"/>
          </p:cNvSpPr>
          <p:nvPr/>
        </p:nvSpPr>
        <p:spPr bwMode="auto">
          <a:xfrm>
            <a:off x="1600200" y="4419600"/>
            <a:ext cx="617220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sz="2400" dirty="0">
                <a:latin typeface="Calibri" pitchFamily="34" charset="0"/>
              </a:rPr>
              <a:t>Periodically (e.g. every 100ms) each process sends a digest describing its state to </a:t>
            </a:r>
            <a:r>
              <a:rPr lang="en-US" sz="2400" dirty="0" smtClean="0">
                <a:latin typeface="Calibri" pitchFamily="34" charset="0"/>
              </a:rPr>
              <a:t>a randomly </a:t>
            </a:r>
            <a:r>
              <a:rPr lang="en-US" sz="2400" dirty="0">
                <a:latin typeface="Calibri" pitchFamily="34" charset="0"/>
              </a:rPr>
              <a:t>selected group member</a:t>
            </a:r>
            <a:r>
              <a:rPr lang="en-US" sz="2400" dirty="0" smtClean="0">
                <a:latin typeface="Calibri" pitchFamily="34" charset="0"/>
              </a:rPr>
              <a:t>. </a:t>
            </a:r>
            <a:endParaRPr lang="en-US" sz="2400" dirty="0">
              <a:latin typeface="Calibri" pitchFamily="34" charset="0"/>
            </a:endParaRPr>
          </a:p>
        </p:txBody>
      </p:sp>
    </p:spTree>
    <p:extLst>
      <p:ext uri="{BB962C8B-B14F-4D97-AF65-F5344CB8AC3E}">
        <p14:creationId xmlns:p14="http://schemas.microsoft.com/office/powerpoint/2010/main" val="34022205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8850" name="Group 2"/>
          <p:cNvGrpSpPr>
            <a:grpSpLocks/>
          </p:cNvGrpSpPr>
          <p:nvPr/>
        </p:nvGrpSpPr>
        <p:grpSpPr bwMode="auto">
          <a:xfrm>
            <a:off x="3352800" y="1219200"/>
            <a:ext cx="2667000" cy="2895600"/>
            <a:chOff x="1200" y="768"/>
            <a:chExt cx="1680" cy="1824"/>
          </a:xfrm>
        </p:grpSpPr>
        <p:sp>
          <p:nvSpPr>
            <p:cNvPr id="78851" name="Rectangle 3"/>
            <p:cNvSpPr>
              <a:spLocks noChangeArrowheads="1"/>
            </p:cNvSpPr>
            <p:nvPr/>
          </p:nvSpPr>
          <p:spPr bwMode="auto">
            <a:xfrm>
              <a:off x="1872" y="768"/>
              <a:ext cx="1008" cy="1824"/>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8852" name="Line 4"/>
            <p:cNvSpPr>
              <a:spLocks noChangeShapeType="1"/>
            </p:cNvSpPr>
            <p:nvPr/>
          </p:nvSpPr>
          <p:spPr bwMode="auto">
            <a:xfrm>
              <a:off x="1200" y="912"/>
              <a:ext cx="48" cy="28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8853" name="Line 5"/>
            <p:cNvSpPr>
              <a:spLocks noChangeShapeType="1"/>
            </p:cNvSpPr>
            <p:nvPr/>
          </p:nvSpPr>
          <p:spPr bwMode="auto">
            <a:xfrm>
              <a:off x="1200" y="912"/>
              <a:ext cx="48" cy="576"/>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8854" name="Line 6"/>
            <p:cNvSpPr>
              <a:spLocks noChangeShapeType="1"/>
            </p:cNvSpPr>
            <p:nvPr/>
          </p:nvSpPr>
          <p:spPr bwMode="auto">
            <a:xfrm>
              <a:off x="1200" y="912"/>
              <a:ext cx="96" cy="720"/>
            </a:xfrm>
            <a:prstGeom prst="line">
              <a:avLst/>
            </a:prstGeom>
            <a:noFill/>
            <a:ln w="9525">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8855" name="Line 7"/>
            <p:cNvSpPr>
              <a:spLocks noChangeShapeType="1"/>
            </p:cNvSpPr>
            <p:nvPr/>
          </p:nvSpPr>
          <p:spPr bwMode="auto">
            <a:xfrm>
              <a:off x="1200" y="912"/>
              <a:ext cx="48" cy="115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8856" name="Line 8"/>
            <p:cNvSpPr>
              <a:spLocks noChangeShapeType="1"/>
            </p:cNvSpPr>
            <p:nvPr/>
          </p:nvSpPr>
          <p:spPr bwMode="auto">
            <a:xfrm>
              <a:off x="1200" y="912"/>
              <a:ext cx="0" cy="1344"/>
            </a:xfrm>
            <a:prstGeom prst="line">
              <a:avLst/>
            </a:prstGeom>
            <a:noFill/>
            <a:ln w="9525">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8857" name="Line 9"/>
            <p:cNvSpPr>
              <a:spLocks noChangeShapeType="1"/>
            </p:cNvSpPr>
            <p:nvPr/>
          </p:nvSpPr>
          <p:spPr bwMode="auto">
            <a:xfrm flipV="1">
              <a:off x="1488" y="2208"/>
              <a:ext cx="48" cy="144"/>
            </a:xfrm>
            <a:prstGeom prst="line">
              <a:avLst/>
            </a:prstGeom>
            <a:noFill/>
            <a:ln w="9525">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8858" name="Line 10"/>
            <p:cNvSpPr>
              <a:spLocks noChangeShapeType="1"/>
            </p:cNvSpPr>
            <p:nvPr/>
          </p:nvSpPr>
          <p:spPr bwMode="auto">
            <a:xfrm flipV="1">
              <a:off x="1488" y="1776"/>
              <a:ext cx="48" cy="624"/>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8859" name="Line 11"/>
            <p:cNvSpPr>
              <a:spLocks noChangeShapeType="1"/>
            </p:cNvSpPr>
            <p:nvPr/>
          </p:nvSpPr>
          <p:spPr bwMode="auto">
            <a:xfrm flipV="1">
              <a:off x="1488" y="1536"/>
              <a:ext cx="192" cy="864"/>
            </a:xfrm>
            <a:prstGeom prst="line">
              <a:avLst/>
            </a:prstGeom>
            <a:noFill/>
            <a:ln w="9525">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8860" name="Line 12"/>
            <p:cNvSpPr>
              <a:spLocks noChangeShapeType="1"/>
            </p:cNvSpPr>
            <p:nvPr/>
          </p:nvSpPr>
          <p:spPr bwMode="auto">
            <a:xfrm flipV="1">
              <a:off x="1488" y="1248"/>
              <a:ext cx="192" cy="1104"/>
            </a:xfrm>
            <a:prstGeom prst="line">
              <a:avLst/>
            </a:prstGeom>
            <a:noFill/>
            <a:ln w="9525">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8861" name="Line 13"/>
            <p:cNvSpPr>
              <a:spLocks noChangeShapeType="1"/>
            </p:cNvSpPr>
            <p:nvPr/>
          </p:nvSpPr>
          <p:spPr bwMode="auto">
            <a:xfrm flipV="1">
              <a:off x="1488" y="912"/>
              <a:ext cx="192" cy="144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8862" name="Line 14"/>
            <p:cNvSpPr>
              <a:spLocks noChangeShapeType="1"/>
            </p:cNvSpPr>
            <p:nvPr/>
          </p:nvSpPr>
          <p:spPr bwMode="auto">
            <a:xfrm>
              <a:off x="2064" y="912"/>
              <a:ext cx="96" cy="864"/>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8863" name="Line 15"/>
            <p:cNvSpPr>
              <a:spLocks noChangeShapeType="1"/>
            </p:cNvSpPr>
            <p:nvPr/>
          </p:nvSpPr>
          <p:spPr bwMode="auto">
            <a:xfrm>
              <a:off x="2064" y="2064"/>
              <a:ext cx="96" cy="28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8864" name="Line 16"/>
            <p:cNvSpPr>
              <a:spLocks noChangeShapeType="1"/>
            </p:cNvSpPr>
            <p:nvPr/>
          </p:nvSpPr>
          <p:spPr bwMode="auto">
            <a:xfrm flipV="1">
              <a:off x="2064" y="1776"/>
              <a:ext cx="144" cy="576"/>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8865" name="Line 17"/>
            <p:cNvSpPr>
              <a:spLocks noChangeShapeType="1"/>
            </p:cNvSpPr>
            <p:nvPr/>
          </p:nvSpPr>
          <p:spPr bwMode="auto">
            <a:xfrm flipV="1">
              <a:off x="2064" y="1536"/>
              <a:ext cx="48" cy="24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8866" name="Line 18"/>
            <p:cNvSpPr>
              <a:spLocks noChangeShapeType="1"/>
            </p:cNvSpPr>
            <p:nvPr/>
          </p:nvSpPr>
          <p:spPr bwMode="auto">
            <a:xfrm flipV="1">
              <a:off x="2160" y="960"/>
              <a:ext cx="96" cy="52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8867" name="Line 19"/>
            <p:cNvSpPr>
              <a:spLocks noChangeShapeType="1"/>
            </p:cNvSpPr>
            <p:nvPr/>
          </p:nvSpPr>
          <p:spPr bwMode="auto">
            <a:xfrm flipV="1">
              <a:off x="2160" y="960"/>
              <a:ext cx="48" cy="24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78868" name="Group 20"/>
          <p:cNvGrpSpPr>
            <a:grpSpLocks/>
          </p:cNvGrpSpPr>
          <p:nvPr/>
        </p:nvGrpSpPr>
        <p:grpSpPr bwMode="auto">
          <a:xfrm>
            <a:off x="1676400" y="1219200"/>
            <a:ext cx="1600200" cy="2895600"/>
            <a:chOff x="3456" y="768"/>
            <a:chExt cx="1008" cy="1824"/>
          </a:xfrm>
        </p:grpSpPr>
        <p:sp>
          <p:nvSpPr>
            <p:cNvPr id="78869" name="Rectangle 21"/>
            <p:cNvSpPr>
              <a:spLocks noChangeArrowheads="1"/>
            </p:cNvSpPr>
            <p:nvPr/>
          </p:nvSpPr>
          <p:spPr bwMode="auto">
            <a:xfrm>
              <a:off x="3456" y="768"/>
              <a:ext cx="1008" cy="1824"/>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8870" name="Line 22"/>
            <p:cNvSpPr>
              <a:spLocks noChangeShapeType="1"/>
            </p:cNvSpPr>
            <p:nvPr/>
          </p:nvSpPr>
          <p:spPr bwMode="auto">
            <a:xfrm>
              <a:off x="3696" y="1200"/>
              <a:ext cx="96" cy="864"/>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8871" name="Line 23"/>
            <p:cNvSpPr>
              <a:spLocks noChangeShapeType="1"/>
            </p:cNvSpPr>
            <p:nvPr/>
          </p:nvSpPr>
          <p:spPr bwMode="auto">
            <a:xfrm>
              <a:off x="3648" y="960"/>
              <a:ext cx="96" cy="28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8872" name="Line 24"/>
            <p:cNvSpPr>
              <a:spLocks noChangeShapeType="1"/>
            </p:cNvSpPr>
            <p:nvPr/>
          </p:nvSpPr>
          <p:spPr bwMode="auto">
            <a:xfrm flipV="1">
              <a:off x="3648" y="912"/>
              <a:ext cx="96" cy="144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8873" name="Line 25"/>
            <p:cNvSpPr>
              <a:spLocks noChangeShapeType="1"/>
            </p:cNvSpPr>
            <p:nvPr/>
          </p:nvSpPr>
          <p:spPr bwMode="auto">
            <a:xfrm flipV="1">
              <a:off x="3648" y="1536"/>
              <a:ext cx="48" cy="24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8874" name="Line 26"/>
            <p:cNvSpPr>
              <a:spLocks noChangeShapeType="1"/>
            </p:cNvSpPr>
            <p:nvPr/>
          </p:nvSpPr>
          <p:spPr bwMode="auto">
            <a:xfrm flipV="1">
              <a:off x="3648" y="1536"/>
              <a:ext cx="96" cy="52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8875" name="Line 27"/>
            <p:cNvSpPr>
              <a:spLocks noChangeShapeType="1"/>
            </p:cNvSpPr>
            <p:nvPr/>
          </p:nvSpPr>
          <p:spPr bwMode="auto">
            <a:xfrm flipV="1">
              <a:off x="3696" y="1200"/>
              <a:ext cx="48" cy="28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78876" name="Line 28"/>
          <p:cNvSpPr>
            <a:spLocks noChangeShapeType="1"/>
          </p:cNvSpPr>
          <p:nvPr/>
        </p:nvSpPr>
        <p:spPr bwMode="auto">
          <a:xfrm>
            <a:off x="1676400" y="1447800"/>
            <a:ext cx="5638800"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8877" name="Line 29"/>
          <p:cNvSpPr>
            <a:spLocks noChangeShapeType="1"/>
          </p:cNvSpPr>
          <p:nvPr/>
        </p:nvSpPr>
        <p:spPr bwMode="auto">
          <a:xfrm>
            <a:off x="1676400" y="1905000"/>
            <a:ext cx="5638800"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8878" name="Line 30"/>
          <p:cNvSpPr>
            <a:spLocks noChangeShapeType="1"/>
          </p:cNvSpPr>
          <p:nvPr/>
        </p:nvSpPr>
        <p:spPr bwMode="auto">
          <a:xfrm>
            <a:off x="1676400" y="2362200"/>
            <a:ext cx="5638800"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8879" name="Line 31"/>
          <p:cNvSpPr>
            <a:spLocks noChangeShapeType="1"/>
          </p:cNvSpPr>
          <p:nvPr/>
        </p:nvSpPr>
        <p:spPr bwMode="auto">
          <a:xfrm>
            <a:off x="1676400" y="2819400"/>
            <a:ext cx="5638800"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8880" name="Line 32"/>
          <p:cNvSpPr>
            <a:spLocks noChangeShapeType="1"/>
          </p:cNvSpPr>
          <p:nvPr/>
        </p:nvSpPr>
        <p:spPr bwMode="auto">
          <a:xfrm>
            <a:off x="1676400" y="3276600"/>
            <a:ext cx="5638800"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8881" name="Line 33"/>
          <p:cNvSpPr>
            <a:spLocks noChangeShapeType="1"/>
          </p:cNvSpPr>
          <p:nvPr/>
        </p:nvSpPr>
        <p:spPr bwMode="auto">
          <a:xfrm>
            <a:off x="1676400" y="3733800"/>
            <a:ext cx="5638800"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8882" name="Text Box 34"/>
          <p:cNvSpPr txBox="1">
            <a:spLocks noChangeArrowheads="1"/>
          </p:cNvSpPr>
          <p:nvPr/>
        </p:nvSpPr>
        <p:spPr bwMode="auto">
          <a:xfrm>
            <a:off x="1600200" y="4419600"/>
            <a:ext cx="617220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sz="2400" dirty="0">
                <a:latin typeface="Calibri" pitchFamily="34" charset="0"/>
              </a:rPr>
              <a:t>Recipient checks the gossip digest against its own history and solicits </a:t>
            </a:r>
            <a:r>
              <a:rPr lang="en-US" sz="2400" dirty="0" smtClean="0">
                <a:latin typeface="Calibri" pitchFamily="34" charset="0"/>
              </a:rPr>
              <a:t>any </a:t>
            </a:r>
            <a:r>
              <a:rPr lang="en-US" sz="2400" dirty="0">
                <a:latin typeface="Calibri" pitchFamily="34" charset="0"/>
              </a:rPr>
              <a:t>missing message from the process that sent the gossip</a:t>
            </a:r>
          </a:p>
        </p:txBody>
      </p:sp>
      <p:sp>
        <p:nvSpPr>
          <p:cNvPr id="78883" name="Line 35"/>
          <p:cNvSpPr>
            <a:spLocks noChangeShapeType="1"/>
          </p:cNvSpPr>
          <p:nvPr/>
        </p:nvSpPr>
        <p:spPr bwMode="auto">
          <a:xfrm>
            <a:off x="5105400" y="2362200"/>
            <a:ext cx="152400" cy="457200"/>
          </a:xfrm>
          <a:prstGeom prst="line">
            <a:avLst/>
          </a:prstGeom>
          <a:noFill/>
          <a:ln w="38100">
            <a:solidFill>
              <a:srgbClr val="FF33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8884" name="Line 36"/>
          <p:cNvSpPr>
            <a:spLocks noChangeShapeType="1"/>
          </p:cNvSpPr>
          <p:nvPr/>
        </p:nvSpPr>
        <p:spPr bwMode="auto">
          <a:xfrm flipV="1">
            <a:off x="5181600" y="3276600"/>
            <a:ext cx="76200" cy="457200"/>
          </a:xfrm>
          <a:prstGeom prst="line">
            <a:avLst/>
          </a:prstGeom>
          <a:noFill/>
          <a:ln w="38100">
            <a:solidFill>
              <a:srgbClr val="FF33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914686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What is reliable communication</a:t>
            </a:r>
            <a:endParaRPr lang="zh-CN" altLang="en-US" dirty="0"/>
          </a:p>
        </p:txBody>
      </p:sp>
      <p:sp>
        <p:nvSpPr>
          <p:cNvPr id="3" name="Content Placeholder 2"/>
          <p:cNvSpPr>
            <a:spLocks noGrp="1"/>
          </p:cNvSpPr>
          <p:nvPr>
            <p:ph idx="1"/>
          </p:nvPr>
        </p:nvSpPr>
        <p:spPr/>
        <p:txBody>
          <a:bodyPr/>
          <a:lstStyle/>
          <a:p>
            <a:r>
              <a:rPr lang="en-US" altLang="zh-CN" dirty="0" smtClean="0"/>
              <a:t>Presence of faulty processes</a:t>
            </a:r>
          </a:p>
          <a:p>
            <a:pPr lvl="1"/>
            <a:r>
              <a:rPr lang="en-US" altLang="zh-CN" dirty="0" smtClean="0"/>
              <a:t>All </a:t>
            </a:r>
            <a:r>
              <a:rPr lang="en-US" altLang="zh-CN" dirty="0" err="1" smtClean="0"/>
              <a:t>nonfaulty</a:t>
            </a:r>
            <a:r>
              <a:rPr lang="en-US" altLang="zh-CN" dirty="0" smtClean="0"/>
              <a:t> group members receive the message</a:t>
            </a:r>
          </a:p>
          <a:p>
            <a:endParaRPr lang="en-US" altLang="zh-CN" dirty="0"/>
          </a:p>
          <a:p>
            <a:r>
              <a:rPr lang="en-US" altLang="zh-CN" dirty="0" smtClean="0"/>
              <a:t>All processes operate correctly</a:t>
            </a:r>
          </a:p>
          <a:p>
            <a:pPr lvl="1"/>
            <a:r>
              <a:rPr lang="en-US" altLang="zh-CN" dirty="0" smtClean="0"/>
              <a:t>Every message should be delivered to each current group member.</a:t>
            </a:r>
          </a:p>
          <a:p>
            <a:pPr lvl="1"/>
            <a:endParaRPr lang="zh-CN" altLang="en-US" dirty="0"/>
          </a:p>
        </p:txBody>
      </p:sp>
    </p:spTree>
    <p:extLst>
      <p:ext uri="{BB962C8B-B14F-4D97-AF65-F5344CB8AC3E}">
        <p14:creationId xmlns:p14="http://schemas.microsoft.com/office/powerpoint/2010/main" val="81894387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9874" name="Group 2"/>
          <p:cNvGrpSpPr>
            <a:grpSpLocks/>
          </p:cNvGrpSpPr>
          <p:nvPr/>
        </p:nvGrpSpPr>
        <p:grpSpPr bwMode="auto">
          <a:xfrm>
            <a:off x="3352800" y="1219200"/>
            <a:ext cx="2667000" cy="2895600"/>
            <a:chOff x="1200" y="768"/>
            <a:chExt cx="1680" cy="1824"/>
          </a:xfrm>
        </p:grpSpPr>
        <p:sp>
          <p:nvSpPr>
            <p:cNvPr id="79875" name="Rectangle 3"/>
            <p:cNvSpPr>
              <a:spLocks noChangeArrowheads="1"/>
            </p:cNvSpPr>
            <p:nvPr/>
          </p:nvSpPr>
          <p:spPr bwMode="auto">
            <a:xfrm>
              <a:off x="1872" y="768"/>
              <a:ext cx="1008" cy="1824"/>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9876" name="Line 4"/>
            <p:cNvSpPr>
              <a:spLocks noChangeShapeType="1"/>
            </p:cNvSpPr>
            <p:nvPr/>
          </p:nvSpPr>
          <p:spPr bwMode="auto">
            <a:xfrm>
              <a:off x="1200" y="912"/>
              <a:ext cx="48" cy="28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9877" name="Line 5"/>
            <p:cNvSpPr>
              <a:spLocks noChangeShapeType="1"/>
            </p:cNvSpPr>
            <p:nvPr/>
          </p:nvSpPr>
          <p:spPr bwMode="auto">
            <a:xfrm>
              <a:off x="1200" y="912"/>
              <a:ext cx="48" cy="576"/>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9878" name="Line 6"/>
            <p:cNvSpPr>
              <a:spLocks noChangeShapeType="1"/>
            </p:cNvSpPr>
            <p:nvPr/>
          </p:nvSpPr>
          <p:spPr bwMode="auto">
            <a:xfrm>
              <a:off x="1200" y="912"/>
              <a:ext cx="96" cy="720"/>
            </a:xfrm>
            <a:prstGeom prst="line">
              <a:avLst/>
            </a:prstGeom>
            <a:noFill/>
            <a:ln w="9525">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9879" name="Line 7"/>
            <p:cNvSpPr>
              <a:spLocks noChangeShapeType="1"/>
            </p:cNvSpPr>
            <p:nvPr/>
          </p:nvSpPr>
          <p:spPr bwMode="auto">
            <a:xfrm>
              <a:off x="1200" y="912"/>
              <a:ext cx="48" cy="115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9880" name="Line 8"/>
            <p:cNvSpPr>
              <a:spLocks noChangeShapeType="1"/>
            </p:cNvSpPr>
            <p:nvPr/>
          </p:nvSpPr>
          <p:spPr bwMode="auto">
            <a:xfrm>
              <a:off x="1200" y="912"/>
              <a:ext cx="0" cy="1344"/>
            </a:xfrm>
            <a:prstGeom prst="line">
              <a:avLst/>
            </a:prstGeom>
            <a:noFill/>
            <a:ln w="9525">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9881" name="Line 9"/>
            <p:cNvSpPr>
              <a:spLocks noChangeShapeType="1"/>
            </p:cNvSpPr>
            <p:nvPr/>
          </p:nvSpPr>
          <p:spPr bwMode="auto">
            <a:xfrm flipV="1">
              <a:off x="1488" y="2208"/>
              <a:ext cx="48" cy="144"/>
            </a:xfrm>
            <a:prstGeom prst="line">
              <a:avLst/>
            </a:prstGeom>
            <a:noFill/>
            <a:ln w="9525">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9882" name="Line 10"/>
            <p:cNvSpPr>
              <a:spLocks noChangeShapeType="1"/>
            </p:cNvSpPr>
            <p:nvPr/>
          </p:nvSpPr>
          <p:spPr bwMode="auto">
            <a:xfrm flipV="1">
              <a:off x="1488" y="1776"/>
              <a:ext cx="48" cy="624"/>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9883" name="Line 11"/>
            <p:cNvSpPr>
              <a:spLocks noChangeShapeType="1"/>
            </p:cNvSpPr>
            <p:nvPr/>
          </p:nvSpPr>
          <p:spPr bwMode="auto">
            <a:xfrm flipV="1">
              <a:off x="1488" y="1536"/>
              <a:ext cx="192" cy="864"/>
            </a:xfrm>
            <a:prstGeom prst="line">
              <a:avLst/>
            </a:prstGeom>
            <a:noFill/>
            <a:ln w="9525">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9884" name="Line 12"/>
            <p:cNvSpPr>
              <a:spLocks noChangeShapeType="1"/>
            </p:cNvSpPr>
            <p:nvPr/>
          </p:nvSpPr>
          <p:spPr bwMode="auto">
            <a:xfrm flipV="1">
              <a:off x="1488" y="1248"/>
              <a:ext cx="192" cy="1104"/>
            </a:xfrm>
            <a:prstGeom prst="line">
              <a:avLst/>
            </a:prstGeom>
            <a:noFill/>
            <a:ln w="9525">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9885" name="Line 13"/>
            <p:cNvSpPr>
              <a:spLocks noChangeShapeType="1"/>
            </p:cNvSpPr>
            <p:nvPr/>
          </p:nvSpPr>
          <p:spPr bwMode="auto">
            <a:xfrm flipV="1">
              <a:off x="1488" y="912"/>
              <a:ext cx="192" cy="144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9886" name="Line 14"/>
            <p:cNvSpPr>
              <a:spLocks noChangeShapeType="1"/>
            </p:cNvSpPr>
            <p:nvPr/>
          </p:nvSpPr>
          <p:spPr bwMode="auto">
            <a:xfrm>
              <a:off x="2064" y="912"/>
              <a:ext cx="96" cy="864"/>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9887" name="Line 15"/>
            <p:cNvSpPr>
              <a:spLocks noChangeShapeType="1"/>
            </p:cNvSpPr>
            <p:nvPr/>
          </p:nvSpPr>
          <p:spPr bwMode="auto">
            <a:xfrm>
              <a:off x="2064" y="2064"/>
              <a:ext cx="96" cy="28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9888" name="Line 16"/>
            <p:cNvSpPr>
              <a:spLocks noChangeShapeType="1"/>
            </p:cNvSpPr>
            <p:nvPr/>
          </p:nvSpPr>
          <p:spPr bwMode="auto">
            <a:xfrm flipV="1">
              <a:off x="2064" y="1776"/>
              <a:ext cx="144" cy="576"/>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9889" name="Line 17"/>
            <p:cNvSpPr>
              <a:spLocks noChangeShapeType="1"/>
            </p:cNvSpPr>
            <p:nvPr/>
          </p:nvSpPr>
          <p:spPr bwMode="auto">
            <a:xfrm flipV="1">
              <a:off x="2064" y="1536"/>
              <a:ext cx="48" cy="24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9890" name="Line 18"/>
            <p:cNvSpPr>
              <a:spLocks noChangeShapeType="1"/>
            </p:cNvSpPr>
            <p:nvPr/>
          </p:nvSpPr>
          <p:spPr bwMode="auto">
            <a:xfrm flipV="1">
              <a:off x="2160" y="960"/>
              <a:ext cx="96" cy="52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9891" name="Line 19"/>
            <p:cNvSpPr>
              <a:spLocks noChangeShapeType="1"/>
            </p:cNvSpPr>
            <p:nvPr/>
          </p:nvSpPr>
          <p:spPr bwMode="auto">
            <a:xfrm flipV="1">
              <a:off x="2160" y="960"/>
              <a:ext cx="48" cy="24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79892" name="Group 20"/>
          <p:cNvGrpSpPr>
            <a:grpSpLocks/>
          </p:cNvGrpSpPr>
          <p:nvPr/>
        </p:nvGrpSpPr>
        <p:grpSpPr bwMode="auto">
          <a:xfrm>
            <a:off x="1676400" y="1219200"/>
            <a:ext cx="1600200" cy="2895600"/>
            <a:chOff x="3456" y="768"/>
            <a:chExt cx="1008" cy="1824"/>
          </a:xfrm>
        </p:grpSpPr>
        <p:sp>
          <p:nvSpPr>
            <p:cNvPr id="79893" name="Rectangle 21"/>
            <p:cNvSpPr>
              <a:spLocks noChangeArrowheads="1"/>
            </p:cNvSpPr>
            <p:nvPr/>
          </p:nvSpPr>
          <p:spPr bwMode="auto">
            <a:xfrm>
              <a:off x="3456" y="768"/>
              <a:ext cx="1008" cy="1824"/>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9894" name="Line 22"/>
            <p:cNvSpPr>
              <a:spLocks noChangeShapeType="1"/>
            </p:cNvSpPr>
            <p:nvPr/>
          </p:nvSpPr>
          <p:spPr bwMode="auto">
            <a:xfrm>
              <a:off x="3696" y="1200"/>
              <a:ext cx="96" cy="864"/>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9895" name="Line 23"/>
            <p:cNvSpPr>
              <a:spLocks noChangeShapeType="1"/>
            </p:cNvSpPr>
            <p:nvPr/>
          </p:nvSpPr>
          <p:spPr bwMode="auto">
            <a:xfrm>
              <a:off x="3648" y="960"/>
              <a:ext cx="96" cy="28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9896" name="Line 24"/>
            <p:cNvSpPr>
              <a:spLocks noChangeShapeType="1"/>
            </p:cNvSpPr>
            <p:nvPr/>
          </p:nvSpPr>
          <p:spPr bwMode="auto">
            <a:xfrm flipV="1">
              <a:off x="3648" y="912"/>
              <a:ext cx="96" cy="144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9897" name="Line 25"/>
            <p:cNvSpPr>
              <a:spLocks noChangeShapeType="1"/>
            </p:cNvSpPr>
            <p:nvPr/>
          </p:nvSpPr>
          <p:spPr bwMode="auto">
            <a:xfrm flipV="1">
              <a:off x="3648" y="1536"/>
              <a:ext cx="48" cy="24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9898" name="Line 26"/>
            <p:cNvSpPr>
              <a:spLocks noChangeShapeType="1"/>
            </p:cNvSpPr>
            <p:nvPr/>
          </p:nvSpPr>
          <p:spPr bwMode="auto">
            <a:xfrm flipV="1">
              <a:off x="3648" y="1536"/>
              <a:ext cx="96" cy="52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9899" name="Line 27"/>
            <p:cNvSpPr>
              <a:spLocks noChangeShapeType="1"/>
            </p:cNvSpPr>
            <p:nvPr/>
          </p:nvSpPr>
          <p:spPr bwMode="auto">
            <a:xfrm flipV="1">
              <a:off x="3696" y="1200"/>
              <a:ext cx="48" cy="28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79900" name="Line 28"/>
          <p:cNvSpPr>
            <a:spLocks noChangeShapeType="1"/>
          </p:cNvSpPr>
          <p:nvPr/>
        </p:nvSpPr>
        <p:spPr bwMode="auto">
          <a:xfrm>
            <a:off x="1676400" y="1447800"/>
            <a:ext cx="5638800"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9901" name="Line 29"/>
          <p:cNvSpPr>
            <a:spLocks noChangeShapeType="1"/>
          </p:cNvSpPr>
          <p:nvPr/>
        </p:nvSpPr>
        <p:spPr bwMode="auto">
          <a:xfrm>
            <a:off x="1676400" y="1905000"/>
            <a:ext cx="5638800"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9902" name="Line 30"/>
          <p:cNvSpPr>
            <a:spLocks noChangeShapeType="1"/>
          </p:cNvSpPr>
          <p:nvPr/>
        </p:nvSpPr>
        <p:spPr bwMode="auto">
          <a:xfrm>
            <a:off x="1676400" y="2362200"/>
            <a:ext cx="5638800"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9903" name="Line 31"/>
          <p:cNvSpPr>
            <a:spLocks noChangeShapeType="1"/>
          </p:cNvSpPr>
          <p:nvPr/>
        </p:nvSpPr>
        <p:spPr bwMode="auto">
          <a:xfrm>
            <a:off x="1676400" y="2819400"/>
            <a:ext cx="5638800"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9904" name="Line 32"/>
          <p:cNvSpPr>
            <a:spLocks noChangeShapeType="1"/>
          </p:cNvSpPr>
          <p:nvPr/>
        </p:nvSpPr>
        <p:spPr bwMode="auto">
          <a:xfrm>
            <a:off x="1676400" y="3276600"/>
            <a:ext cx="5638800"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9905" name="Line 33"/>
          <p:cNvSpPr>
            <a:spLocks noChangeShapeType="1"/>
          </p:cNvSpPr>
          <p:nvPr/>
        </p:nvSpPr>
        <p:spPr bwMode="auto">
          <a:xfrm>
            <a:off x="1676400" y="3733800"/>
            <a:ext cx="5638800"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9906" name="Text Box 34"/>
          <p:cNvSpPr txBox="1">
            <a:spLocks noChangeArrowheads="1"/>
          </p:cNvSpPr>
          <p:nvPr/>
        </p:nvSpPr>
        <p:spPr bwMode="auto">
          <a:xfrm>
            <a:off x="1600200" y="4419600"/>
            <a:ext cx="61722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sz="2400" dirty="0">
                <a:latin typeface="Calibri" pitchFamily="34" charset="0"/>
              </a:rPr>
              <a:t>Processes respond to solicitations received </a:t>
            </a:r>
            <a:r>
              <a:rPr lang="en-US" sz="2400" dirty="0" smtClean="0">
                <a:latin typeface="Calibri" pitchFamily="34" charset="0"/>
              </a:rPr>
              <a:t>and retransmit </a:t>
            </a:r>
            <a:r>
              <a:rPr lang="en-US" sz="2400" dirty="0">
                <a:latin typeface="Calibri" pitchFamily="34" charset="0"/>
              </a:rPr>
              <a:t>the requested message.  </a:t>
            </a:r>
          </a:p>
        </p:txBody>
      </p:sp>
      <p:sp>
        <p:nvSpPr>
          <p:cNvPr id="79907" name="Line 35"/>
          <p:cNvSpPr>
            <a:spLocks noChangeShapeType="1"/>
          </p:cNvSpPr>
          <p:nvPr/>
        </p:nvSpPr>
        <p:spPr bwMode="auto">
          <a:xfrm>
            <a:off x="5105400" y="2362200"/>
            <a:ext cx="152400" cy="457200"/>
          </a:xfrm>
          <a:prstGeom prst="line">
            <a:avLst/>
          </a:prstGeom>
          <a:noFill/>
          <a:ln w="38100">
            <a:solidFill>
              <a:srgbClr val="FF33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9908" name="Line 36"/>
          <p:cNvSpPr>
            <a:spLocks noChangeShapeType="1"/>
          </p:cNvSpPr>
          <p:nvPr/>
        </p:nvSpPr>
        <p:spPr bwMode="auto">
          <a:xfrm flipV="1">
            <a:off x="5181600" y="3276600"/>
            <a:ext cx="76200" cy="457200"/>
          </a:xfrm>
          <a:prstGeom prst="line">
            <a:avLst/>
          </a:prstGeom>
          <a:noFill/>
          <a:ln w="38100">
            <a:solidFill>
              <a:srgbClr val="FF33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9909" name="Line 37"/>
          <p:cNvSpPr>
            <a:spLocks noChangeShapeType="1"/>
          </p:cNvSpPr>
          <p:nvPr/>
        </p:nvSpPr>
        <p:spPr bwMode="auto">
          <a:xfrm>
            <a:off x="5410200" y="3276600"/>
            <a:ext cx="152400" cy="457200"/>
          </a:xfrm>
          <a:prstGeom prst="line">
            <a:avLst/>
          </a:prstGeom>
          <a:noFill/>
          <a:ln w="38100">
            <a:solidFill>
              <a:srgbClr val="FF33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9910" name="Line 38"/>
          <p:cNvSpPr>
            <a:spLocks noChangeShapeType="1"/>
          </p:cNvSpPr>
          <p:nvPr/>
        </p:nvSpPr>
        <p:spPr bwMode="auto">
          <a:xfrm flipV="1">
            <a:off x="5410200" y="2362200"/>
            <a:ext cx="76200" cy="457200"/>
          </a:xfrm>
          <a:prstGeom prst="line">
            <a:avLst/>
          </a:prstGeom>
          <a:noFill/>
          <a:ln w="38100">
            <a:solidFill>
              <a:srgbClr val="FF33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1922950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308"/>
        <p:cNvGrpSpPr/>
        <p:nvPr/>
      </p:nvGrpSpPr>
      <p:grpSpPr>
        <a:xfrm>
          <a:off x="0" y="0"/>
          <a:ext cx="0" cy="0"/>
          <a:chOff x="0" y="0"/>
          <a:chExt cx="0" cy="0"/>
        </a:xfrm>
      </p:grpSpPr>
      <p:sp>
        <p:nvSpPr>
          <p:cNvPr id="309" name="Shape 309"/>
          <p:cNvSpPr txBox="1">
            <a:spLocks noGrp="1"/>
          </p:cNvSpPr>
          <p:nvPr>
            <p:ph type="title"/>
          </p:nvPr>
        </p:nvSpPr>
        <p:spPr>
          <a:xfrm>
            <a:off x="457200" y="274637"/>
            <a:ext cx="82296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1"/>
              </a:buClr>
              <a:buSzPct val="25000"/>
              <a:buFont typeface="Calibri"/>
              <a:buNone/>
            </a:pPr>
            <a:r>
              <a:rPr lang="en-US" sz="4400" b="0" i="0" u="none" strike="noStrike" cap="none" baseline="0" dirty="0" smtClean="0">
                <a:solidFill>
                  <a:schemeClr val="dk1"/>
                </a:solidFill>
                <a:latin typeface="Calibri"/>
                <a:ea typeface="Calibri"/>
                <a:cs typeface="Calibri"/>
                <a:sym typeface="Calibri"/>
                <a:rtl val="0"/>
              </a:rPr>
              <a:t>Optimization</a:t>
            </a:r>
            <a:endParaRPr lang="en-US" sz="4400" b="0" i="0" u="none" strike="noStrike" cap="none" baseline="0" dirty="0">
              <a:solidFill>
                <a:schemeClr val="dk1"/>
              </a:solidFill>
              <a:latin typeface="Calibri"/>
              <a:ea typeface="Calibri"/>
              <a:cs typeface="Calibri"/>
              <a:sym typeface="Calibri"/>
              <a:rtl val="0"/>
            </a:endParaRPr>
          </a:p>
        </p:txBody>
      </p:sp>
      <p:sp>
        <p:nvSpPr>
          <p:cNvPr id="310" name="Shape 310"/>
          <p:cNvSpPr txBox="1">
            <a:spLocks noGrp="1"/>
          </p:cNvSpPr>
          <p:nvPr>
            <p:ph type="body" idx="1"/>
          </p:nvPr>
        </p:nvSpPr>
        <p:spPr>
          <a:xfrm>
            <a:off x="457200" y="1600200"/>
            <a:ext cx="8229600" cy="4525963"/>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640"/>
              </a:spcBef>
              <a:spcAft>
                <a:spcPts val="0"/>
              </a:spcAft>
              <a:buClr>
                <a:schemeClr val="dk1"/>
              </a:buClr>
              <a:buSzPct val="98958"/>
              <a:buFont typeface="Arial"/>
              <a:buChar char="•"/>
            </a:pPr>
            <a:r>
              <a:rPr lang="en-US" sz="3200" b="0" i="0" u="none" strike="noStrike" cap="none" baseline="0" dirty="0" smtClean="0">
                <a:solidFill>
                  <a:schemeClr val="dk1"/>
                </a:solidFill>
                <a:latin typeface="Calibri" pitchFamily="34" charset="0"/>
                <a:ea typeface="Calibri"/>
                <a:cs typeface="Calibri"/>
                <a:sym typeface="Calibri"/>
                <a:rtl val="0"/>
              </a:rPr>
              <a:t>Bounded Overhead</a:t>
            </a:r>
            <a:r>
              <a:rPr lang="en-US" sz="3200" b="0" i="0" u="none" strike="noStrike" cap="none" dirty="0" smtClean="0">
                <a:solidFill>
                  <a:schemeClr val="dk1"/>
                </a:solidFill>
                <a:latin typeface="Calibri" pitchFamily="34" charset="0"/>
                <a:ea typeface="Calibri"/>
                <a:cs typeface="Calibri"/>
                <a:sym typeface="Calibri"/>
                <a:rtl val="0"/>
              </a:rPr>
              <a:t> of Gossiping</a:t>
            </a:r>
            <a:endParaRPr lang="en-US" dirty="0">
              <a:latin typeface="Calibri" pitchFamily="34" charset="0"/>
            </a:endParaRPr>
          </a:p>
          <a:p>
            <a:pPr lvl="1" indent="-342900">
              <a:spcBef>
                <a:spcPts val="640"/>
              </a:spcBef>
              <a:buSzPct val="98958"/>
            </a:pPr>
            <a:r>
              <a:rPr lang="en-US" dirty="0" smtClean="0">
                <a:latin typeface="Calibri" pitchFamily="34" charset="0"/>
              </a:rPr>
              <a:t>For </a:t>
            </a:r>
            <a:r>
              <a:rPr lang="en-US" dirty="0">
                <a:latin typeface="Calibri" pitchFamily="34" charset="0"/>
              </a:rPr>
              <a:t>a given </a:t>
            </a:r>
            <a:r>
              <a:rPr lang="en-US" dirty="0" smtClean="0">
                <a:latin typeface="Calibri" pitchFamily="34" charset="0"/>
              </a:rPr>
              <a:t>process, amount </a:t>
            </a:r>
            <a:r>
              <a:rPr lang="en-US" dirty="0">
                <a:latin typeface="Calibri" pitchFamily="34" charset="0"/>
              </a:rPr>
              <a:t>of </a:t>
            </a:r>
            <a:r>
              <a:rPr lang="en-US" dirty="0" smtClean="0">
                <a:latin typeface="Calibri" pitchFamily="34" charset="0"/>
              </a:rPr>
              <a:t>data retransmitted will be </a:t>
            </a:r>
            <a:r>
              <a:rPr lang="en-US" dirty="0">
                <a:latin typeface="Calibri" pitchFamily="34" charset="0"/>
              </a:rPr>
              <a:t>bounded </a:t>
            </a:r>
            <a:r>
              <a:rPr lang="en-US" dirty="0" smtClean="0">
                <a:latin typeface="Calibri" pitchFamily="34" charset="0"/>
              </a:rPr>
              <a:t>and </a:t>
            </a:r>
            <a:r>
              <a:rPr lang="en-US" dirty="0">
                <a:latin typeface="Calibri" pitchFamily="34" charset="0"/>
              </a:rPr>
              <a:t>excess requests will be </a:t>
            </a:r>
            <a:r>
              <a:rPr lang="en-US" dirty="0" smtClean="0">
                <a:latin typeface="Calibri" pitchFamily="34" charset="0"/>
              </a:rPr>
              <a:t>ignored</a:t>
            </a:r>
          </a:p>
          <a:p>
            <a:pPr lvl="1" indent="-342900">
              <a:spcBef>
                <a:spcPts val="640"/>
              </a:spcBef>
              <a:buSzPct val="98958"/>
            </a:pPr>
            <a:r>
              <a:rPr lang="en-US" dirty="0" smtClean="0">
                <a:latin typeface="Calibri" pitchFamily="34" charset="0"/>
              </a:rPr>
              <a:t>Hash scheme is used to spread the buffering load around the system</a:t>
            </a:r>
          </a:p>
          <a:p>
            <a:pPr lvl="1" indent="-342900">
              <a:spcBef>
                <a:spcPts val="640"/>
              </a:spcBef>
              <a:buSzPct val="98958"/>
            </a:pPr>
            <a:endParaRPr lang="en-US" dirty="0">
              <a:latin typeface="Calibri" pitchFamily="34" charset="0"/>
            </a:endParaRPr>
          </a:p>
          <a:p>
            <a:endParaRPr lang="en-US" sz="2800" b="0" i="0" u="none" strike="noStrike" cap="none" baseline="0" dirty="0">
              <a:solidFill>
                <a:schemeClr val="dk1"/>
              </a:solidFill>
              <a:latin typeface="Calibri" pitchFamily="34" charset="0"/>
              <a:ea typeface="Calibri"/>
              <a:cs typeface="Calibri"/>
              <a:sym typeface="Calibri"/>
              <a:rtl val="0"/>
            </a:endParaRPr>
          </a:p>
        </p:txBody>
      </p:sp>
    </p:spTree>
    <p:extLst>
      <p:ext uri="{BB962C8B-B14F-4D97-AF65-F5344CB8AC3E}">
        <p14:creationId xmlns:p14="http://schemas.microsoft.com/office/powerpoint/2010/main" val="14742710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326"/>
        <p:cNvGrpSpPr/>
        <p:nvPr/>
      </p:nvGrpSpPr>
      <p:grpSpPr>
        <a:xfrm>
          <a:off x="0" y="0"/>
          <a:ext cx="0" cy="0"/>
          <a:chOff x="0" y="0"/>
          <a:chExt cx="0" cy="0"/>
        </a:xfrm>
      </p:grpSpPr>
      <p:sp>
        <p:nvSpPr>
          <p:cNvPr id="327" name="Shape 327"/>
          <p:cNvSpPr txBox="1">
            <a:spLocks noGrp="1"/>
          </p:cNvSpPr>
          <p:nvPr>
            <p:ph type="title"/>
          </p:nvPr>
        </p:nvSpPr>
        <p:spPr>
          <a:xfrm>
            <a:off x="457200" y="274637"/>
            <a:ext cx="82296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1"/>
              </a:buClr>
              <a:buSzPct val="25000"/>
              <a:buFont typeface="Calibri"/>
              <a:buNone/>
            </a:pPr>
            <a:r>
              <a:rPr lang="en-US" sz="4400" b="0" i="0" u="none" strike="noStrike" cap="none" baseline="0" dirty="0" smtClean="0">
                <a:solidFill>
                  <a:schemeClr val="dk1"/>
                </a:solidFill>
                <a:latin typeface="Calibri"/>
                <a:ea typeface="Calibri"/>
                <a:cs typeface="Calibri"/>
                <a:sym typeface="Calibri"/>
                <a:rtl val="0"/>
              </a:rPr>
              <a:t>Optimization</a:t>
            </a:r>
            <a:endParaRPr lang="en-US" sz="4400" b="0" i="0" u="none" strike="noStrike" cap="none" baseline="0" dirty="0">
              <a:solidFill>
                <a:schemeClr val="dk1"/>
              </a:solidFill>
              <a:latin typeface="Calibri"/>
              <a:ea typeface="Calibri"/>
              <a:cs typeface="Calibri"/>
              <a:sym typeface="Calibri"/>
              <a:rtl val="0"/>
            </a:endParaRPr>
          </a:p>
        </p:txBody>
      </p:sp>
      <p:sp>
        <p:nvSpPr>
          <p:cNvPr id="328" name="Shape 328"/>
          <p:cNvSpPr txBox="1">
            <a:spLocks noGrp="1"/>
          </p:cNvSpPr>
          <p:nvPr>
            <p:ph type="body" idx="1"/>
          </p:nvPr>
        </p:nvSpPr>
        <p:spPr>
          <a:xfrm>
            <a:off x="457200" y="1600200"/>
            <a:ext cx="8229600" cy="4525963"/>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640"/>
              </a:spcBef>
              <a:spcAft>
                <a:spcPts val="0"/>
              </a:spcAft>
              <a:buClr>
                <a:schemeClr val="dk1"/>
              </a:buClr>
              <a:buSzPct val="98958"/>
              <a:buFont typeface="Arial"/>
              <a:buChar char="•"/>
            </a:pPr>
            <a:r>
              <a:rPr lang="en-US" sz="3200" b="0" i="0" u="none" strike="noStrike" cap="none" baseline="0" dirty="0">
                <a:solidFill>
                  <a:schemeClr val="dk1"/>
                </a:solidFill>
                <a:latin typeface="Calibri" pitchFamily="34" charset="0"/>
                <a:ea typeface="Calibri"/>
                <a:cs typeface="Calibri"/>
                <a:sym typeface="Calibri"/>
                <a:rtl val="0"/>
              </a:rPr>
              <a:t>Hierarchical Gossip</a:t>
            </a:r>
          </a:p>
          <a:p>
            <a:pPr marL="742950" marR="0" lvl="1" indent="-349250" algn="l" rtl="0">
              <a:lnSpc>
                <a:spcPct val="100000"/>
              </a:lnSpc>
              <a:spcBef>
                <a:spcPts val="640"/>
              </a:spcBef>
              <a:spcAft>
                <a:spcPts val="0"/>
              </a:spcAft>
              <a:buClr>
                <a:schemeClr val="dk1"/>
              </a:buClr>
              <a:buSzPct val="98214"/>
              <a:buFont typeface="Arial"/>
              <a:buChar char="•"/>
            </a:pPr>
            <a:r>
              <a:rPr lang="en-US" sz="2800" b="0" i="0" u="none" strike="noStrike" cap="none" baseline="0" dirty="0">
                <a:solidFill>
                  <a:schemeClr val="dk1"/>
                </a:solidFill>
                <a:latin typeface="Calibri" pitchFamily="34" charset="0"/>
                <a:ea typeface="Calibri"/>
                <a:cs typeface="Calibri"/>
                <a:sym typeface="Calibri"/>
                <a:rtl val="0"/>
              </a:rPr>
              <a:t>The gossips are weighted </a:t>
            </a:r>
            <a:r>
              <a:rPr lang="en-US" sz="2800" b="0" i="0" u="none" strike="noStrike" cap="none" baseline="0" dirty="0" smtClean="0">
                <a:solidFill>
                  <a:schemeClr val="dk1"/>
                </a:solidFill>
                <a:latin typeface="Calibri" pitchFamily="34" charset="0"/>
                <a:ea typeface="Calibri"/>
                <a:cs typeface="Calibri"/>
                <a:sym typeface="Calibri"/>
                <a:rtl val="0"/>
              </a:rPr>
              <a:t>so that nearby </a:t>
            </a:r>
            <a:r>
              <a:rPr lang="en-US" sz="2800" b="0" i="0" u="none" strike="noStrike" cap="none" baseline="0" dirty="0">
                <a:solidFill>
                  <a:schemeClr val="dk1"/>
                </a:solidFill>
                <a:latin typeface="Calibri" pitchFamily="34" charset="0"/>
                <a:ea typeface="Calibri"/>
                <a:cs typeface="Calibri"/>
                <a:sym typeface="Calibri"/>
                <a:rtl val="0"/>
              </a:rPr>
              <a:t>processes </a:t>
            </a:r>
            <a:r>
              <a:rPr lang="en-US" dirty="0" smtClean="0">
                <a:latin typeface="Calibri" pitchFamily="34" charset="0"/>
              </a:rPr>
              <a:t>over low-latency links </a:t>
            </a:r>
            <a:r>
              <a:rPr lang="en-US" sz="2800" b="0" i="0" u="none" strike="noStrike" cap="none" baseline="0" dirty="0" smtClean="0">
                <a:solidFill>
                  <a:schemeClr val="dk1"/>
                </a:solidFill>
                <a:latin typeface="Calibri" pitchFamily="34" charset="0"/>
                <a:ea typeface="Calibri"/>
                <a:cs typeface="Calibri"/>
                <a:sym typeface="Calibri"/>
                <a:rtl val="0"/>
              </a:rPr>
              <a:t>are preferred</a:t>
            </a:r>
          </a:p>
          <a:p>
            <a:pPr marL="742950" marR="0" lvl="1" indent="-349250" algn="l" rtl="0">
              <a:lnSpc>
                <a:spcPct val="100000"/>
              </a:lnSpc>
              <a:spcBef>
                <a:spcPts val="640"/>
              </a:spcBef>
              <a:spcAft>
                <a:spcPts val="0"/>
              </a:spcAft>
              <a:buClr>
                <a:schemeClr val="dk1"/>
              </a:buClr>
              <a:buSzPct val="98214"/>
              <a:buFont typeface="Arial"/>
              <a:buChar char="•"/>
            </a:pPr>
            <a:r>
              <a:rPr lang="en-US" dirty="0" smtClean="0">
                <a:latin typeface="Calibri" pitchFamily="34" charset="0"/>
                <a:rtl val="0"/>
              </a:rPr>
              <a:t>Each node maintains a subset of full system membership</a:t>
            </a:r>
          </a:p>
          <a:p>
            <a:pPr lvl="1" indent="-349250">
              <a:spcBef>
                <a:spcPts val="640"/>
              </a:spcBef>
              <a:buSzPct val="98214"/>
            </a:pPr>
            <a:r>
              <a:rPr lang="en-US" dirty="0">
                <a:latin typeface="Calibri" pitchFamily="34" charset="0"/>
              </a:rPr>
              <a:t>Increase the rate of gossip to compensate the increasing propagation </a:t>
            </a:r>
            <a:r>
              <a:rPr lang="en-US" dirty="0" smtClean="0">
                <a:latin typeface="Calibri" pitchFamily="34" charset="0"/>
              </a:rPr>
              <a:t>delays</a:t>
            </a:r>
            <a:endParaRPr lang="en-US" sz="2800" b="0" i="0" u="none" strike="noStrike" cap="none" baseline="0" dirty="0">
              <a:solidFill>
                <a:schemeClr val="dk1"/>
              </a:solidFill>
              <a:latin typeface="Calibri" pitchFamily="34" charset="0"/>
              <a:ea typeface="Calibri"/>
              <a:cs typeface="Calibri"/>
              <a:sym typeface="Calibri"/>
              <a:rtl val="0"/>
            </a:endParaRPr>
          </a:p>
          <a:p>
            <a:pPr marL="742950" marR="0" lvl="1" indent="-349250" algn="l" rtl="0">
              <a:lnSpc>
                <a:spcPct val="100000"/>
              </a:lnSpc>
              <a:spcBef>
                <a:spcPts val="640"/>
              </a:spcBef>
              <a:spcAft>
                <a:spcPts val="0"/>
              </a:spcAft>
              <a:buClr>
                <a:schemeClr val="dk1"/>
              </a:buClr>
              <a:buSzPct val="98214"/>
              <a:buFont typeface="Arial"/>
              <a:buChar char="•"/>
            </a:pPr>
            <a:r>
              <a:rPr lang="en-US" sz="2800" b="0" i="0" u="none" strike="noStrike" cap="none" baseline="0" dirty="0">
                <a:solidFill>
                  <a:schemeClr val="dk1"/>
                </a:solidFill>
                <a:latin typeface="Calibri" pitchFamily="34" charset="0"/>
                <a:ea typeface="Calibri"/>
                <a:cs typeface="Calibri"/>
                <a:sym typeface="Calibri"/>
                <a:rtl val="0"/>
              </a:rPr>
              <a:t>The weight of each node is adjusted to sustain constant load on </a:t>
            </a:r>
            <a:r>
              <a:rPr lang="en-US" sz="2800" b="0" i="0" u="none" strike="noStrike" cap="none" baseline="0" dirty="0" smtClean="0">
                <a:solidFill>
                  <a:schemeClr val="dk1"/>
                </a:solidFill>
                <a:latin typeface="Calibri" pitchFamily="34" charset="0"/>
                <a:ea typeface="Calibri"/>
                <a:cs typeface="Calibri"/>
                <a:sym typeface="Calibri"/>
                <a:rtl val="0"/>
              </a:rPr>
              <a:t>routers</a:t>
            </a:r>
            <a:endParaRPr lang="en-US" sz="2800" b="0" i="0" u="none" strike="noStrike" cap="none" baseline="0" dirty="0">
              <a:solidFill>
                <a:schemeClr val="dk1"/>
              </a:solidFill>
              <a:latin typeface="Calibri" pitchFamily="34" charset="0"/>
              <a:ea typeface="Calibri"/>
              <a:cs typeface="Calibri"/>
              <a:sym typeface="Calibri"/>
              <a:rtl val="0"/>
            </a:endParaRPr>
          </a:p>
        </p:txBody>
      </p:sp>
    </p:spTree>
    <p:extLst>
      <p:ext uri="{BB962C8B-B14F-4D97-AF65-F5344CB8AC3E}">
        <p14:creationId xmlns:p14="http://schemas.microsoft.com/office/powerpoint/2010/main" val="27817630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338"/>
        <p:cNvGrpSpPr/>
        <p:nvPr/>
      </p:nvGrpSpPr>
      <p:grpSpPr>
        <a:xfrm>
          <a:off x="0" y="0"/>
          <a:ext cx="0" cy="0"/>
          <a:chOff x="0" y="0"/>
          <a:chExt cx="0" cy="0"/>
        </a:xfrm>
      </p:grpSpPr>
      <p:sp>
        <p:nvSpPr>
          <p:cNvPr id="339" name="Shape 339"/>
          <p:cNvSpPr txBox="1">
            <a:spLocks noGrp="1"/>
          </p:cNvSpPr>
          <p:nvPr>
            <p:ph type="title"/>
          </p:nvPr>
        </p:nvSpPr>
        <p:spPr>
          <a:xfrm>
            <a:off x="457200" y="274637"/>
            <a:ext cx="82296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1"/>
              </a:buClr>
              <a:buSzPct val="25000"/>
              <a:buFont typeface="Calibri"/>
              <a:buNone/>
            </a:pPr>
            <a:r>
              <a:rPr lang="en-US" sz="4400" b="0" i="0" u="none" strike="noStrike" cap="none" baseline="0" dirty="0">
                <a:solidFill>
                  <a:schemeClr val="dk1"/>
                </a:solidFill>
                <a:latin typeface="Calibri"/>
                <a:ea typeface="Calibri"/>
                <a:cs typeface="Calibri"/>
                <a:sym typeface="Calibri"/>
                <a:rtl val="0"/>
              </a:rPr>
              <a:t>Scalability</a:t>
            </a:r>
          </a:p>
        </p:txBody>
      </p:sp>
      <p:sp>
        <p:nvSpPr>
          <p:cNvPr id="340" name="Shape 340"/>
          <p:cNvSpPr txBox="1">
            <a:spLocks noGrp="1"/>
          </p:cNvSpPr>
          <p:nvPr>
            <p:ph type="body" idx="1"/>
          </p:nvPr>
        </p:nvSpPr>
        <p:spPr>
          <a:xfrm>
            <a:off x="457200" y="1600200"/>
            <a:ext cx="8229600" cy="4525963"/>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640"/>
              </a:spcBef>
              <a:spcAft>
                <a:spcPts val="0"/>
              </a:spcAft>
              <a:buClr>
                <a:schemeClr val="dk1"/>
              </a:buClr>
              <a:buSzPct val="98958"/>
              <a:buFont typeface="Arial"/>
              <a:buChar char="•"/>
            </a:pPr>
            <a:r>
              <a:rPr lang="en-US" sz="3200" b="0" i="0" u="none" strike="noStrike" cap="none" baseline="0" dirty="0">
                <a:solidFill>
                  <a:schemeClr val="dk1"/>
                </a:solidFill>
                <a:latin typeface="Calibri"/>
                <a:ea typeface="Calibri"/>
                <a:cs typeface="Calibri"/>
                <a:sym typeface="Calibri"/>
                <a:rtl val="0"/>
              </a:rPr>
              <a:t>Each gossip round = 1 message sent + 1 message received (with high probability) + retransmit a bounded amount of data</a:t>
            </a:r>
          </a:p>
          <a:p>
            <a:pPr marL="342900" marR="0" lvl="0" indent="-342900" algn="l" rtl="0">
              <a:lnSpc>
                <a:spcPct val="100000"/>
              </a:lnSpc>
              <a:spcBef>
                <a:spcPts val="640"/>
              </a:spcBef>
              <a:spcAft>
                <a:spcPts val="0"/>
              </a:spcAft>
              <a:buClr>
                <a:schemeClr val="dk1"/>
              </a:buClr>
              <a:buSzPct val="98958"/>
              <a:buFont typeface="Arial"/>
              <a:buChar char="•"/>
            </a:pPr>
            <a:r>
              <a:rPr lang="en-US" sz="3200" b="0" i="0" u="none" strike="noStrike" cap="none" baseline="0" dirty="0">
                <a:solidFill>
                  <a:schemeClr val="dk1"/>
                </a:solidFill>
                <a:latin typeface="Calibri"/>
                <a:ea typeface="Calibri"/>
                <a:cs typeface="Calibri"/>
                <a:sym typeface="Calibri"/>
                <a:rtl val="0"/>
              </a:rPr>
              <a:t>Loads between nodes are constant which means almost unlimited scalability</a:t>
            </a:r>
          </a:p>
          <a:p>
            <a:pPr marL="342900" marR="0" lvl="0" indent="-342900" algn="l" rtl="0">
              <a:lnSpc>
                <a:spcPct val="100000"/>
              </a:lnSpc>
              <a:spcBef>
                <a:spcPts val="640"/>
              </a:spcBef>
              <a:spcAft>
                <a:spcPts val="0"/>
              </a:spcAft>
              <a:buClr>
                <a:schemeClr val="dk1"/>
              </a:buClr>
              <a:buSzPct val="98958"/>
              <a:buFont typeface="Arial"/>
              <a:buChar char="•"/>
            </a:pPr>
            <a:r>
              <a:rPr lang="en-US" sz="3200" b="0" i="0" u="none" strike="noStrike" cap="none" baseline="0" dirty="0">
                <a:solidFill>
                  <a:schemeClr val="dk1"/>
                </a:solidFill>
                <a:latin typeface="Calibri"/>
                <a:ea typeface="Calibri"/>
                <a:cs typeface="Calibri"/>
                <a:sym typeface="Calibri"/>
                <a:rtl val="0"/>
              </a:rPr>
              <a:t>In reality, scalability is limited due to </a:t>
            </a:r>
            <a:r>
              <a:rPr lang="en-US" sz="3200" b="0" i="0" u="none" strike="noStrike" cap="none" baseline="0" dirty="0" smtClean="0">
                <a:solidFill>
                  <a:schemeClr val="dk1"/>
                </a:solidFill>
                <a:latin typeface="Calibri"/>
                <a:ea typeface="Calibri"/>
                <a:cs typeface="Calibri"/>
                <a:sym typeface="Calibri"/>
                <a:rtl val="0"/>
              </a:rPr>
              <a:t>propagation</a:t>
            </a:r>
            <a:r>
              <a:rPr lang="en-US" sz="3200" b="0" i="0" u="none" strike="noStrike" cap="none" dirty="0" smtClean="0">
                <a:solidFill>
                  <a:schemeClr val="dk1"/>
                </a:solidFill>
                <a:latin typeface="Calibri"/>
                <a:ea typeface="Calibri"/>
                <a:cs typeface="Calibri"/>
                <a:sym typeface="Calibri"/>
                <a:rtl val="0"/>
              </a:rPr>
              <a:t> latency and group membership tracking</a:t>
            </a:r>
            <a:endParaRPr lang="en-US" sz="3200" b="0" i="0" u="none" strike="noStrike" cap="none" baseline="0" dirty="0">
              <a:solidFill>
                <a:schemeClr val="dk1"/>
              </a:solidFill>
              <a:latin typeface="Calibri"/>
              <a:ea typeface="Calibri"/>
              <a:cs typeface="Calibri"/>
              <a:sym typeface="Calibri"/>
              <a:rtl val="0"/>
            </a:endParaRPr>
          </a:p>
        </p:txBody>
      </p:sp>
    </p:spTree>
    <p:extLst>
      <p:ext uri="{BB962C8B-B14F-4D97-AF65-F5344CB8AC3E}">
        <p14:creationId xmlns:p14="http://schemas.microsoft.com/office/powerpoint/2010/main" val="34621601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b="0" dirty="0"/>
              <a:t>Scalability</a:t>
            </a:r>
            <a:endParaRPr lang="en-US" dirty="0"/>
          </a:p>
        </p:txBody>
      </p:sp>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5287" y="1143000"/>
            <a:ext cx="7088113" cy="53108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567992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b="0" dirty="0"/>
              <a:t>Scalability</a:t>
            </a:r>
            <a:endParaRPr lang="en-US"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5000" y="1447800"/>
            <a:ext cx="5592795" cy="4619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74217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332"/>
        <p:cNvGrpSpPr/>
        <p:nvPr/>
      </p:nvGrpSpPr>
      <p:grpSpPr>
        <a:xfrm>
          <a:off x="0" y="0"/>
          <a:ext cx="0" cy="0"/>
          <a:chOff x="0" y="0"/>
          <a:chExt cx="0" cy="0"/>
        </a:xfrm>
      </p:grpSpPr>
      <p:sp>
        <p:nvSpPr>
          <p:cNvPr id="333" name="Shape 333"/>
          <p:cNvSpPr txBox="1">
            <a:spLocks noGrp="1"/>
          </p:cNvSpPr>
          <p:nvPr>
            <p:ph type="title"/>
          </p:nvPr>
        </p:nvSpPr>
        <p:spPr>
          <a:xfrm>
            <a:off x="457200" y="274637"/>
            <a:ext cx="82296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1"/>
              </a:buClr>
              <a:buSzPct val="25000"/>
              <a:buFont typeface="Calibri"/>
              <a:buNone/>
            </a:pPr>
            <a:r>
              <a:rPr lang="en-US" sz="4400" b="0" i="0" u="none" strike="noStrike" cap="none" baseline="0" dirty="0">
                <a:solidFill>
                  <a:schemeClr val="dk1"/>
                </a:solidFill>
                <a:latin typeface="Calibri"/>
                <a:ea typeface="Calibri"/>
                <a:cs typeface="Calibri"/>
                <a:sym typeface="Calibri"/>
                <a:rtl val="0"/>
              </a:rPr>
              <a:t>Reliability</a:t>
            </a:r>
          </a:p>
        </p:txBody>
      </p:sp>
      <p:sp>
        <p:nvSpPr>
          <p:cNvPr id="334" name="Shape 334"/>
          <p:cNvSpPr txBox="1">
            <a:spLocks noGrp="1"/>
          </p:cNvSpPr>
          <p:nvPr>
            <p:ph type="body" idx="1"/>
          </p:nvPr>
        </p:nvSpPr>
        <p:spPr>
          <a:xfrm>
            <a:off x="457200" y="1600200"/>
            <a:ext cx="8229600" cy="4525963"/>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640"/>
              </a:spcBef>
              <a:spcAft>
                <a:spcPts val="0"/>
              </a:spcAft>
              <a:buClr>
                <a:schemeClr val="dk1"/>
              </a:buClr>
              <a:buSzPct val="98958"/>
              <a:buFont typeface="Arial"/>
              <a:buChar char="•"/>
            </a:pPr>
            <a:r>
              <a:rPr lang="en-US" sz="3200" b="0" i="0" u="none" strike="noStrike" cap="none" baseline="0" dirty="0">
                <a:solidFill>
                  <a:schemeClr val="dk1"/>
                </a:solidFill>
                <a:latin typeface="Calibri"/>
                <a:ea typeface="Calibri"/>
                <a:cs typeface="Calibri"/>
                <a:sym typeface="Calibri"/>
                <a:rtl val="0"/>
              </a:rPr>
              <a:t>Tunable reliability </a:t>
            </a:r>
          </a:p>
          <a:p>
            <a:pPr marL="742950" marR="0" lvl="1" indent="-285750" algn="l" rtl="0">
              <a:lnSpc>
                <a:spcPct val="100000"/>
              </a:lnSpc>
              <a:spcBef>
                <a:spcPts val="560"/>
              </a:spcBef>
              <a:spcAft>
                <a:spcPts val="0"/>
              </a:spcAft>
              <a:buClr>
                <a:schemeClr val="dk1"/>
              </a:buClr>
              <a:buSzPct val="101190"/>
              <a:buFont typeface="Arial"/>
              <a:buChar char="•"/>
            </a:pPr>
            <a:r>
              <a:rPr lang="en-US" sz="2800" b="0" i="0" u="none" strike="noStrike" cap="none" baseline="0" dirty="0" smtClean="0">
                <a:solidFill>
                  <a:schemeClr val="dk1"/>
                </a:solidFill>
                <a:latin typeface="Calibri"/>
                <a:ea typeface="Calibri"/>
                <a:cs typeface="Calibri"/>
                <a:sym typeface="Calibri"/>
                <a:rtl val="0"/>
              </a:rPr>
              <a:t>Replicate messages in the buffer across the system</a:t>
            </a:r>
          </a:p>
          <a:p>
            <a:pPr marL="742950" marR="0" lvl="1" indent="-285750" algn="l" rtl="0">
              <a:lnSpc>
                <a:spcPct val="100000"/>
              </a:lnSpc>
              <a:spcBef>
                <a:spcPts val="560"/>
              </a:spcBef>
              <a:spcAft>
                <a:spcPts val="0"/>
              </a:spcAft>
              <a:buClr>
                <a:schemeClr val="dk1"/>
              </a:buClr>
              <a:buSzPct val="101190"/>
              <a:buFont typeface="Arial"/>
              <a:buChar char="•"/>
            </a:pPr>
            <a:r>
              <a:rPr lang="en-US" sz="2800" b="0" i="0" u="none" strike="noStrike" cap="none" baseline="0" dirty="0" smtClean="0">
                <a:solidFill>
                  <a:schemeClr val="dk1"/>
                </a:solidFill>
                <a:latin typeface="Calibri"/>
                <a:ea typeface="Calibri"/>
                <a:cs typeface="Calibri"/>
                <a:sym typeface="Calibri"/>
                <a:rtl val="0"/>
              </a:rPr>
              <a:t>Increasing </a:t>
            </a:r>
            <a:r>
              <a:rPr lang="en-US" sz="2800" b="0" i="0" u="none" strike="noStrike" cap="none" baseline="0" dirty="0">
                <a:solidFill>
                  <a:schemeClr val="dk1"/>
                </a:solidFill>
                <a:latin typeface="Calibri"/>
                <a:ea typeface="Calibri"/>
                <a:cs typeface="Calibri"/>
                <a:sym typeface="Calibri"/>
                <a:rtl val="0"/>
              </a:rPr>
              <a:t>reliability by increasing the time length before a message is garbage </a:t>
            </a:r>
            <a:r>
              <a:rPr lang="en-US" sz="2800" b="0" i="0" u="none" strike="noStrike" cap="none" baseline="0" dirty="0" smtClean="0">
                <a:solidFill>
                  <a:schemeClr val="dk1"/>
                </a:solidFill>
                <a:latin typeface="Calibri"/>
                <a:ea typeface="Calibri"/>
                <a:cs typeface="Calibri"/>
                <a:sym typeface="Calibri"/>
                <a:rtl val="0"/>
              </a:rPr>
              <a:t>collected</a:t>
            </a:r>
            <a:endParaRPr lang="en-US" sz="2800" b="0" i="0" u="none" strike="noStrike" cap="none" baseline="0" dirty="0">
              <a:solidFill>
                <a:schemeClr val="dk1"/>
              </a:solidFill>
              <a:latin typeface="Calibri"/>
              <a:ea typeface="Calibri"/>
              <a:cs typeface="Calibri"/>
              <a:sym typeface="Calibri"/>
              <a:rtl val="0"/>
            </a:endParaRPr>
          </a:p>
        </p:txBody>
      </p:sp>
    </p:spTree>
    <p:extLst>
      <p:ext uri="{BB962C8B-B14F-4D97-AF65-F5344CB8AC3E}">
        <p14:creationId xmlns:p14="http://schemas.microsoft.com/office/powerpoint/2010/main" val="35843432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356"/>
        <p:cNvGrpSpPr/>
        <p:nvPr/>
      </p:nvGrpSpPr>
      <p:grpSpPr>
        <a:xfrm>
          <a:off x="0" y="0"/>
          <a:ext cx="0" cy="0"/>
          <a:chOff x="0" y="0"/>
          <a:chExt cx="0" cy="0"/>
        </a:xfrm>
      </p:grpSpPr>
      <p:sp>
        <p:nvSpPr>
          <p:cNvPr id="357" name="Shape 357"/>
          <p:cNvSpPr txBox="1">
            <a:spLocks noGrp="1"/>
          </p:cNvSpPr>
          <p:nvPr>
            <p:ph type="title"/>
          </p:nvPr>
        </p:nvSpPr>
        <p:spPr>
          <a:xfrm>
            <a:off x="457200" y="274637"/>
            <a:ext cx="82296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1"/>
              </a:buClr>
              <a:buSzPct val="25000"/>
              <a:buFont typeface="Calibri"/>
              <a:buNone/>
            </a:pPr>
            <a:r>
              <a:rPr lang="en-US" sz="4400" b="0" i="0" u="none" strike="noStrike" cap="none" baseline="0" dirty="0" smtClean="0">
                <a:solidFill>
                  <a:schemeClr val="dk1"/>
                </a:solidFill>
                <a:latin typeface="Calibri"/>
                <a:ea typeface="Calibri"/>
                <a:cs typeface="Calibri"/>
                <a:sym typeface="Calibri"/>
                <a:rtl val="0"/>
              </a:rPr>
              <a:t>Summary</a:t>
            </a:r>
            <a:endParaRPr lang="en-US" sz="4400" b="0" i="0" u="none" strike="noStrike" cap="none" baseline="0" dirty="0">
              <a:solidFill>
                <a:schemeClr val="dk1"/>
              </a:solidFill>
              <a:latin typeface="Calibri"/>
              <a:ea typeface="Calibri"/>
              <a:cs typeface="Calibri"/>
              <a:sym typeface="Calibri"/>
              <a:rtl val="0"/>
            </a:endParaRPr>
          </a:p>
        </p:txBody>
      </p:sp>
      <p:sp>
        <p:nvSpPr>
          <p:cNvPr id="358" name="Shape 358"/>
          <p:cNvSpPr txBox="1">
            <a:spLocks noGrp="1"/>
          </p:cNvSpPr>
          <p:nvPr>
            <p:ph type="body" idx="1"/>
          </p:nvPr>
        </p:nvSpPr>
        <p:spPr>
          <a:xfrm>
            <a:off x="457200" y="1600200"/>
            <a:ext cx="8458200" cy="4525963"/>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640"/>
              </a:spcBef>
              <a:spcAft>
                <a:spcPts val="0"/>
              </a:spcAft>
              <a:buClr>
                <a:schemeClr val="dk1"/>
              </a:buClr>
              <a:buSzPct val="102777"/>
              <a:buFont typeface="Arial"/>
              <a:buChar char="•"/>
            </a:pPr>
            <a:r>
              <a:rPr lang="en-US" sz="2950" b="0" i="0" u="none" strike="noStrike" cap="none" baseline="0" dirty="0">
                <a:solidFill>
                  <a:schemeClr val="dk1"/>
                </a:solidFill>
                <a:latin typeface="Calibri"/>
                <a:ea typeface="Calibri"/>
                <a:cs typeface="Calibri"/>
                <a:sym typeface="Calibri"/>
                <a:rtl val="0"/>
              </a:rPr>
              <a:t>SRM is a best-effort group communication protocol. Reliability is not guaranteed </a:t>
            </a:r>
            <a:endParaRPr lang="en-US" sz="2950" b="0" i="0" u="none" strike="noStrike" cap="none" baseline="0" dirty="0" smtClean="0">
              <a:solidFill>
                <a:schemeClr val="dk1"/>
              </a:solidFill>
              <a:latin typeface="Calibri"/>
              <a:ea typeface="Calibri"/>
              <a:cs typeface="Calibri"/>
              <a:sym typeface="Calibri"/>
              <a:rtl val="0"/>
            </a:endParaRPr>
          </a:p>
          <a:p>
            <a:pPr marL="342900" marR="0" lvl="0" indent="-342900" algn="l" rtl="0">
              <a:lnSpc>
                <a:spcPct val="100000"/>
              </a:lnSpc>
              <a:spcBef>
                <a:spcPts val="640"/>
              </a:spcBef>
              <a:spcAft>
                <a:spcPts val="0"/>
              </a:spcAft>
              <a:buClr>
                <a:schemeClr val="dk1"/>
              </a:buClr>
              <a:buSzPct val="102777"/>
              <a:buFont typeface="Arial"/>
              <a:buChar char="•"/>
            </a:pPr>
            <a:r>
              <a:rPr lang="en-US" sz="2950" b="0" i="0" u="none" strike="noStrike" cap="none" baseline="0" dirty="0" smtClean="0">
                <a:solidFill>
                  <a:schemeClr val="dk1"/>
                </a:solidFill>
                <a:latin typeface="Calibri"/>
                <a:ea typeface="Calibri"/>
                <a:cs typeface="Calibri"/>
                <a:sym typeface="Calibri"/>
                <a:rtl val="0"/>
              </a:rPr>
              <a:t>Virtual </a:t>
            </a:r>
            <a:r>
              <a:rPr lang="en-US" sz="2950" b="0" i="0" u="none" strike="noStrike" cap="none" baseline="0" dirty="0">
                <a:solidFill>
                  <a:schemeClr val="dk1"/>
                </a:solidFill>
                <a:latin typeface="Calibri"/>
                <a:ea typeface="Calibri"/>
                <a:cs typeface="Calibri"/>
                <a:sym typeface="Calibri"/>
                <a:rtl val="0"/>
              </a:rPr>
              <a:t>synchrony is a reliable group communication protocol</a:t>
            </a:r>
          </a:p>
          <a:p>
            <a:pPr marL="342900" marR="0" lvl="0" indent="-342900" algn="l" rtl="0">
              <a:lnSpc>
                <a:spcPct val="100000"/>
              </a:lnSpc>
              <a:spcBef>
                <a:spcPts val="640"/>
              </a:spcBef>
              <a:spcAft>
                <a:spcPts val="0"/>
              </a:spcAft>
              <a:buClr>
                <a:schemeClr val="dk1"/>
              </a:buClr>
              <a:buSzPct val="102777"/>
              <a:buFont typeface="Arial"/>
              <a:buChar char="•"/>
            </a:pPr>
            <a:r>
              <a:rPr lang="en-US" sz="2950" b="0" i="0" u="none" strike="noStrike" cap="none" baseline="0" dirty="0">
                <a:solidFill>
                  <a:schemeClr val="dk1"/>
                </a:solidFill>
                <a:latin typeface="Calibri"/>
                <a:ea typeface="Calibri"/>
                <a:cs typeface="Calibri"/>
                <a:sym typeface="Calibri"/>
                <a:rtl val="0"/>
              </a:rPr>
              <a:t>Both SRM and virtual synchrony do not scale well</a:t>
            </a:r>
          </a:p>
          <a:p>
            <a:pPr marL="342900" marR="0" lvl="0" indent="-342900" algn="l" rtl="0">
              <a:lnSpc>
                <a:spcPct val="100000"/>
              </a:lnSpc>
              <a:spcBef>
                <a:spcPts val="640"/>
              </a:spcBef>
              <a:spcAft>
                <a:spcPts val="0"/>
              </a:spcAft>
              <a:buClr>
                <a:schemeClr val="dk1"/>
              </a:buClr>
              <a:buSzPct val="102777"/>
              <a:buFont typeface="Arial"/>
              <a:buChar char="•"/>
            </a:pPr>
            <a:r>
              <a:rPr lang="en-US" sz="2950" b="0" i="0" u="none" strike="noStrike" cap="none" baseline="0" dirty="0">
                <a:solidFill>
                  <a:schemeClr val="dk1"/>
                </a:solidFill>
                <a:latin typeface="Calibri"/>
                <a:ea typeface="Calibri"/>
                <a:cs typeface="Calibri"/>
                <a:sym typeface="Calibri"/>
                <a:rtl val="0"/>
              </a:rPr>
              <a:t>Gossip-based protocols can provide good scalability while provid</a:t>
            </a:r>
            <a:r>
              <a:rPr lang="en-US" sz="2950" dirty="0">
                <a:rtl val="0"/>
              </a:rPr>
              <a:t>ing</a:t>
            </a:r>
            <a:r>
              <a:rPr lang="en-US" sz="2950" b="0" i="0" u="none" strike="noStrike" cap="none" baseline="0" dirty="0">
                <a:solidFill>
                  <a:schemeClr val="dk1"/>
                </a:solidFill>
                <a:latin typeface="Calibri"/>
                <a:ea typeface="Calibri"/>
                <a:cs typeface="Calibri"/>
                <a:sym typeface="Calibri"/>
                <a:rtl val="0"/>
              </a:rPr>
              <a:t> probabilistic reliability guarantees</a:t>
            </a:r>
          </a:p>
        </p:txBody>
      </p:sp>
    </p:spTree>
    <p:extLst>
      <p:ext uri="{BB962C8B-B14F-4D97-AF65-F5344CB8AC3E}">
        <p14:creationId xmlns:p14="http://schemas.microsoft.com/office/powerpoint/2010/main" val="25468821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Shape 362"/>
        <p:cNvGrpSpPr/>
        <p:nvPr/>
      </p:nvGrpSpPr>
      <p:grpSpPr>
        <a:xfrm>
          <a:off x="0" y="0"/>
          <a:ext cx="0" cy="0"/>
          <a:chOff x="0" y="0"/>
          <a:chExt cx="0" cy="0"/>
        </a:xfrm>
      </p:grpSpPr>
      <p:sp>
        <p:nvSpPr>
          <p:cNvPr id="363" name="Shape 363"/>
          <p:cNvSpPr txBox="1">
            <a:spLocks noGrp="1"/>
          </p:cNvSpPr>
          <p:nvPr>
            <p:ph type="title"/>
          </p:nvPr>
        </p:nvSpPr>
        <p:spPr>
          <a:xfrm>
            <a:off x="457200" y="274637"/>
            <a:ext cx="82296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1"/>
              </a:buClr>
              <a:buSzPct val="25000"/>
              <a:buFont typeface="Calibri"/>
              <a:buNone/>
            </a:pPr>
            <a:r>
              <a:rPr lang="en-US" sz="4400" b="0" i="0" u="none" strike="noStrike" cap="none" baseline="0" dirty="0">
                <a:solidFill>
                  <a:schemeClr val="dk1"/>
                </a:solidFill>
                <a:latin typeface="Calibri"/>
                <a:ea typeface="Calibri"/>
                <a:cs typeface="Calibri"/>
                <a:sym typeface="Calibri"/>
                <a:rtl val="0"/>
              </a:rPr>
              <a:t>Reference</a:t>
            </a:r>
          </a:p>
        </p:txBody>
      </p:sp>
      <p:sp>
        <p:nvSpPr>
          <p:cNvPr id="364" name="Shape 364"/>
          <p:cNvSpPr txBox="1">
            <a:spLocks noGrp="1"/>
          </p:cNvSpPr>
          <p:nvPr>
            <p:ph type="body" idx="1"/>
          </p:nvPr>
        </p:nvSpPr>
        <p:spPr>
          <a:xfrm>
            <a:off x="457200" y="1600200"/>
            <a:ext cx="8229600" cy="4525963"/>
          </a:xfrm>
          <a:prstGeom prst="rect">
            <a:avLst/>
          </a:prstGeom>
          <a:noFill/>
          <a:ln>
            <a:noFill/>
          </a:ln>
        </p:spPr>
        <p:txBody>
          <a:bodyPr lIns="91425" tIns="45700" rIns="91425" bIns="45700" anchor="t" anchorCtr="0">
            <a:noAutofit/>
          </a:bodyPr>
          <a:lstStyle/>
          <a:p>
            <a:r>
              <a:rPr lang="en-US" sz="2400" dirty="0"/>
              <a:t>Bimodal </a:t>
            </a:r>
            <a:r>
              <a:rPr lang="en-US" sz="2400" dirty="0" smtClean="0"/>
              <a:t>multicast, Kenneth </a:t>
            </a:r>
            <a:r>
              <a:rPr lang="en-US" sz="2400" dirty="0"/>
              <a:t>P. </a:t>
            </a:r>
            <a:r>
              <a:rPr lang="en-US" sz="2400" dirty="0" err="1" smtClean="0"/>
              <a:t>Birman</a:t>
            </a:r>
            <a:r>
              <a:rPr lang="en-US" sz="2400" dirty="0" smtClean="0"/>
              <a:t>, et.al.</a:t>
            </a:r>
          </a:p>
          <a:p>
            <a:r>
              <a:rPr lang="en-US" sz="2400" dirty="0" err="1" smtClean="0"/>
              <a:t>Spinglass</a:t>
            </a:r>
            <a:r>
              <a:rPr lang="en-US" sz="2400" dirty="0"/>
              <a:t>: Secure and </a:t>
            </a:r>
            <a:r>
              <a:rPr lang="en-US" sz="2400" dirty="0" smtClean="0"/>
              <a:t>Scalable Communication </a:t>
            </a:r>
            <a:r>
              <a:rPr lang="en-US" sz="2400" dirty="0"/>
              <a:t>Tools for </a:t>
            </a:r>
            <a:r>
              <a:rPr lang="en-US" sz="2400" dirty="0" smtClean="0"/>
              <a:t>Mission-Critical Computing, </a:t>
            </a:r>
            <a:r>
              <a:rPr lang="en-US" sz="2400" dirty="0"/>
              <a:t>Kenneth P. </a:t>
            </a:r>
            <a:r>
              <a:rPr lang="en-US" sz="2400" dirty="0" err="1" smtClean="0"/>
              <a:t>Birman</a:t>
            </a:r>
            <a:r>
              <a:rPr lang="en-US" sz="2400" dirty="0" smtClean="0"/>
              <a:t>, et.al.</a:t>
            </a:r>
          </a:p>
          <a:p>
            <a:r>
              <a:rPr lang="en-US" sz="2400" dirty="0"/>
              <a:t>Distributed Systems, Principles and Paradigms, </a:t>
            </a:r>
            <a:r>
              <a:rPr lang="en-US" sz="2400" dirty="0" smtClean="0"/>
              <a:t>Andrew </a:t>
            </a:r>
            <a:r>
              <a:rPr lang="en-US" sz="2400" dirty="0"/>
              <a:t>S. </a:t>
            </a:r>
            <a:r>
              <a:rPr lang="en-US" sz="2400" dirty="0" err="1" smtClean="0"/>
              <a:t>Tanenbaum</a:t>
            </a:r>
            <a:r>
              <a:rPr lang="en-US" sz="2400" dirty="0" smtClean="0"/>
              <a:t>, et.al.</a:t>
            </a:r>
            <a:endParaRPr sz="2400" dirty="0"/>
          </a:p>
        </p:txBody>
      </p:sp>
    </p:spTree>
    <p:extLst>
      <p:ext uri="{BB962C8B-B14F-4D97-AF65-F5344CB8AC3E}">
        <p14:creationId xmlns:p14="http://schemas.microsoft.com/office/powerpoint/2010/main" val="7735797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ltLang="zh-CN" dirty="0" smtClean="0"/>
              <a:t>Basic Reliable-Multicasting Schemes (BRMS)</a:t>
            </a:r>
            <a:endParaRPr lang="zh-CN" altLang="en-US" dirty="0"/>
          </a:p>
        </p:txBody>
      </p:sp>
      <p:sp>
        <p:nvSpPr>
          <p:cNvPr id="3" name="Content Placeholder 2"/>
          <p:cNvSpPr>
            <a:spLocks noGrp="1"/>
          </p:cNvSpPr>
          <p:nvPr>
            <p:ph idx="1"/>
          </p:nvPr>
        </p:nvSpPr>
        <p:spPr>
          <a:xfrm>
            <a:off x="395536" y="1234650"/>
            <a:ext cx="8229600" cy="4525963"/>
          </a:xfrm>
        </p:spPr>
        <p:txBody>
          <a:bodyPr/>
          <a:lstStyle/>
          <a:p>
            <a:r>
              <a:rPr lang="en-US" altLang="zh-CN" dirty="0" smtClean="0"/>
              <a:t>Assumption</a:t>
            </a:r>
          </a:p>
          <a:p>
            <a:pPr lvl="1"/>
            <a:r>
              <a:rPr lang="en-US" altLang="zh-CN" dirty="0" smtClean="0"/>
              <a:t>Processes do not fail</a:t>
            </a:r>
          </a:p>
          <a:p>
            <a:pPr lvl="1"/>
            <a:r>
              <a:rPr lang="en-US" altLang="zh-CN" dirty="0" smtClean="0"/>
              <a:t>Processes do not join or leave the group</a:t>
            </a:r>
          </a:p>
          <a:p>
            <a:pPr lvl="1"/>
            <a:r>
              <a:rPr lang="en-US" altLang="zh-CN" dirty="0" smtClean="0"/>
              <a:t>However, with unreliable multicasting channels.</a:t>
            </a:r>
          </a:p>
          <a:p>
            <a:pPr lvl="1"/>
            <a:endParaRPr lang="en-US" altLang="zh-CN" dirty="0" smtClean="0"/>
          </a:p>
          <a:p>
            <a:pPr lvl="1"/>
            <a:endParaRPr lang="zh-CN" altLang="en-US"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63122" y="3458788"/>
            <a:ext cx="5638403" cy="337585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179512" y="3645024"/>
            <a:ext cx="2867586" cy="923330"/>
          </a:xfrm>
          <a:prstGeom prst="rect">
            <a:avLst/>
          </a:prstGeom>
          <a:noFill/>
        </p:spPr>
        <p:txBody>
          <a:bodyPr wrap="square" rtlCol="0">
            <a:spAutoFit/>
          </a:bodyPr>
          <a:lstStyle/>
          <a:p>
            <a:r>
              <a:rPr lang="en-US" altLang="zh-CN" b="1" dirty="0" smtClean="0"/>
              <a:t>Assume messages are received in the order they are sent.</a:t>
            </a:r>
            <a:endParaRPr lang="zh-CN" altLang="en-US" b="1" dirty="0"/>
          </a:p>
        </p:txBody>
      </p:sp>
      <p:sp>
        <p:nvSpPr>
          <p:cNvPr id="6" name="TextBox 5"/>
          <p:cNvSpPr txBox="1"/>
          <p:nvPr/>
        </p:nvSpPr>
        <p:spPr>
          <a:xfrm>
            <a:off x="174014" y="4653136"/>
            <a:ext cx="3677906" cy="1477328"/>
          </a:xfrm>
          <a:prstGeom prst="rect">
            <a:avLst/>
          </a:prstGeom>
          <a:noFill/>
        </p:spPr>
        <p:txBody>
          <a:bodyPr wrap="square" rtlCol="0">
            <a:spAutoFit/>
          </a:bodyPr>
          <a:lstStyle/>
          <a:p>
            <a:r>
              <a:rPr lang="en-US" altLang="zh-CN" dirty="0" smtClean="0"/>
              <a:t>Retransmission choices:</a:t>
            </a:r>
          </a:p>
          <a:p>
            <a:pPr marL="342900" indent="-342900">
              <a:buAutoNum type="arabicPeriod"/>
            </a:pPr>
            <a:r>
              <a:rPr lang="en-US" altLang="zh-CN" dirty="0" smtClean="0"/>
              <a:t>Receiver send requesting </a:t>
            </a:r>
            <a:r>
              <a:rPr lang="en-US" altLang="zh-CN" dirty="0" err="1" smtClean="0"/>
              <a:t>msg</a:t>
            </a:r>
            <a:r>
              <a:rPr lang="en-US" altLang="zh-CN" dirty="0" smtClean="0"/>
              <a:t> to sender</a:t>
            </a:r>
          </a:p>
          <a:p>
            <a:pPr marL="342900" indent="-342900">
              <a:buAutoNum type="arabicPeriod"/>
            </a:pPr>
            <a:r>
              <a:rPr lang="en-US" altLang="zh-CN" dirty="0" smtClean="0"/>
              <a:t>Sender automatically retransmit </a:t>
            </a:r>
            <a:r>
              <a:rPr lang="en-US" altLang="zh-CN" dirty="0" err="1" smtClean="0"/>
              <a:t>msg</a:t>
            </a:r>
            <a:r>
              <a:rPr lang="en-US" altLang="zh-CN" dirty="0" smtClean="0"/>
              <a:t> within a certain time</a:t>
            </a:r>
          </a:p>
        </p:txBody>
      </p:sp>
      <p:sp>
        <p:nvSpPr>
          <p:cNvPr id="7" name="TextBox 6"/>
          <p:cNvSpPr txBox="1"/>
          <p:nvPr/>
        </p:nvSpPr>
        <p:spPr>
          <a:xfrm>
            <a:off x="35496" y="6165304"/>
            <a:ext cx="4032448" cy="646331"/>
          </a:xfrm>
          <a:prstGeom prst="rect">
            <a:avLst/>
          </a:prstGeom>
          <a:noFill/>
        </p:spPr>
        <p:txBody>
          <a:bodyPr wrap="square" rtlCol="0">
            <a:spAutoFit/>
          </a:bodyPr>
          <a:lstStyle/>
          <a:p>
            <a:r>
              <a:rPr lang="en-US" altLang="zh-CN" dirty="0" smtClean="0"/>
              <a:t>Design trade-off: </a:t>
            </a:r>
            <a:r>
              <a:rPr lang="en-US" altLang="zh-CN" dirty="0" smtClean="0"/>
              <a:t>p-to-p retransmission, </a:t>
            </a:r>
            <a:r>
              <a:rPr lang="en-US" altLang="zh-CN" dirty="0" smtClean="0"/>
              <a:t>piggybacked </a:t>
            </a:r>
            <a:r>
              <a:rPr lang="en-US" altLang="zh-CN" dirty="0" err="1" smtClean="0"/>
              <a:t>ack</a:t>
            </a:r>
            <a:endParaRPr lang="zh-CN" altLang="en-US" dirty="0"/>
          </a:p>
        </p:txBody>
      </p:sp>
    </p:spTree>
    <p:extLst>
      <p:ext uri="{BB962C8B-B14F-4D97-AF65-F5344CB8AC3E}">
        <p14:creationId xmlns:p14="http://schemas.microsoft.com/office/powerpoint/2010/main" val="523991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Scalability in Reliable Multicasting</a:t>
            </a:r>
            <a:endParaRPr lang="zh-CN" altLang="en-US" dirty="0"/>
          </a:p>
        </p:txBody>
      </p:sp>
      <p:sp>
        <p:nvSpPr>
          <p:cNvPr id="3" name="Content Placeholder 2"/>
          <p:cNvSpPr>
            <a:spLocks noGrp="1"/>
          </p:cNvSpPr>
          <p:nvPr>
            <p:ph idx="1"/>
          </p:nvPr>
        </p:nvSpPr>
        <p:spPr/>
        <p:txBody>
          <a:bodyPr/>
          <a:lstStyle/>
          <a:p>
            <a:r>
              <a:rPr lang="en-US" altLang="zh-CN" dirty="0" smtClean="0"/>
              <a:t>Issues with BRMS</a:t>
            </a:r>
          </a:p>
          <a:p>
            <a:pPr lvl="1"/>
            <a:r>
              <a:rPr lang="en-US" altLang="zh-CN" dirty="0" smtClean="0"/>
              <a:t>Sender needs to keep a history buffer</a:t>
            </a:r>
          </a:p>
          <a:p>
            <a:pPr lvl="2"/>
            <a:r>
              <a:rPr lang="en-US" altLang="zh-CN" dirty="0" smtClean="0"/>
              <a:t>Until every receiver has returned ACK </a:t>
            </a:r>
            <a:r>
              <a:rPr lang="en-US" altLang="zh-CN" dirty="0" err="1" smtClean="0"/>
              <a:t>msg</a:t>
            </a:r>
            <a:endParaRPr lang="en-US" altLang="zh-CN" dirty="0" smtClean="0"/>
          </a:p>
          <a:p>
            <a:pPr lvl="1"/>
            <a:r>
              <a:rPr lang="en-US" altLang="zh-CN" dirty="0" smtClean="0"/>
              <a:t>Cannot support large numbers of receivers</a:t>
            </a:r>
          </a:p>
          <a:p>
            <a:pPr marL="0" indent="0">
              <a:buNone/>
            </a:pPr>
            <a:endParaRPr lang="en-US" altLang="zh-CN" dirty="0" smtClean="0"/>
          </a:p>
          <a:p>
            <a:pPr marL="0" indent="0">
              <a:buNone/>
            </a:pPr>
            <a:r>
              <a:rPr lang="en-US" altLang="zh-CN" dirty="0" smtClean="0"/>
              <a:t>Solutions:</a:t>
            </a:r>
          </a:p>
          <a:p>
            <a:pPr lvl="1"/>
            <a:r>
              <a:rPr lang="en-US" altLang="zh-CN" dirty="0" smtClean="0"/>
              <a:t>Only return feedback when missing a </a:t>
            </a:r>
            <a:r>
              <a:rPr lang="en-US" altLang="zh-CN" dirty="0" err="1" smtClean="0"/>
              <a:t>msg</a:t>
            </a:r>
            <a:endParaRPr lang="en-US" altLang="zh-CN" dirty="0" smtClean="0"/>
          </a:p>
          <a:p>
            <a:endParaRPr lang="zh-CN" altLang="en-US" dirty="0"/>
          </a:p>
        </p:txBody>
      </p:sp>
    </p:spTree>
    <p:extLst>
      <p:ext uri="{BB962C8B-B14F-4D97-AF65-F5344CB8AC3E}">
        <p14:creationId xmlns:p14="http://schemas.microsoft.com/office/powerpoint/2010/main" val="34363171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Nonhierarchical Feedback Control</a:t>
            </a:r>
            <a:endParaRPr lang="zh-CN" altLang="en-US" dirty="0"/>
          </a:p>
        </p:txBody>
      </p:sp>
      <p:sp>
        <p:nvSpPr>
          <p:cNvPr id="3" name="Content Placeholder 2"/>
          <p:cNvSpPr>
            <a:spLocks noGrp="1"/>
          </p:cNvSpPr>
          <p:nvPr>
            <p:ph idx="1"/>
          </p:nvPr>
        </p:nvSpPr>
        <p:spPr/>
        <p:txBody>
          <a:bodyPr/>
          <a:lstStyle/>
          <a:p>
            <a:r>
              <a:rPr lang="en-US" altLang="zh-CN" dirty="0" smtClean="0"/>
              <a:t>Key: Reduce number of feedback </a:t>
            </a:r>
            <a:r>
              <a:rPr lang="en-US" altLang="zh-CN" dirty="0" err="1" smtClean="0"/>
              <a:t>msgs</a:t>
            </a:r>
            <a:endParaRPr lang="en-US" altLang="zh-CN" dirty="0"/>
          </a:p>
          <a:p>
            <a:pPr lvl="1"/>
            <a:r>
              <a:rPr lang="en-US" altLang="zh-CN" dirty="0" smtClean="0"/>
              <a:t>feedback suppression</a:t>
            </a:r>
          </a:p>
          <a:p>
            <a:r>
              <a:rPr lang="en-US" altLang="zh-CN" dirty="0" smtClean="0"/>
              <a:t>Features:</a:t>
            </a:r>
          </a:p>
          <a:p>
            <a:pPr lvl="1"/>
            <a:r>
              <a:rPr lang="en-US" altLang="zh-CN" dirty="0" smtClean="0"/>
              <a:t>Never </a:t>
            </a:r>
            <a:r>
              <a:rPr lang="en-US" altLang="zh-CN" dirty="0" err="1" smtClean="0"/>
              <a:t>ack</a:t>
            </a:r>
            <a:r>
              <a:rPr lang="en-US" altLang="zh-CN" dirty="0" smtClean="0"/>
              <a:t> successful multicast </a:t>
            </a:r>
            <a:r>
              <a:rPr lang="en-US" altLang="zh-CN" dirty="0" err="1" smtClean="0"/>
              <a:t>msg</a:t>
            </a:r>
            <a:endParaRPr lang="en-US" altLang="zh-CN" dirty="0" smtClean="0"/>
          </a:p>
          <a:p>
            <a:pPr lvl="1"/>
            <a:r>
              <a:rPr lang="en-US" altLang="zh-CN" dirty="0" smtClean="0"/>
              <a:t>Report the miss of a </a:t>
            </a:r>
            <a:r>
              <a:rPr lang="en-US" altLang="zh-CN" dirty="0" err="1" smtClean="0"/>
              <a:t>msg</a:t>
            </a:r>
            <a:r>
              <a:rPr lang="en-US" altLang="zh-CN" dirty="0" smtClean="0"/>
              <a:t> (NACK)</a:t>
            </a:r>
          </a:p>
          <a:p>
            <a:pPr lvl="1"/>
            <a:r>
              <a:rPr lang="en-US" altLang="zh-CN" dirty="0" err="1" smtClean="0"/>
              <a:t>Msg</a:t>
            </a:r>
            <a:r>
              <a:rPr lang="en-US" altLang="zh-CN" dirty="0" smtClean="0"/>
              <a:t> missing detection is left to the application</a:t>
            </a:r>
          </a:p>
          <a:p>
            <a:pPr lvl="1"/>
            <a:r>
              <a:rPr lang="en-US" altLang="zh-CN" dirty="0" smtClean="0"/>
              <a:t>Assume retransmissions are always multicast to entire group</a:t>
            </a:r>
          </a:p>
          <a:p>
            <a:pPr lvl="1"/>
            <a:endParaRPr lang="zh-CN" altLang="en-US" dirty="0"/>
          </a:p>
        </p:txBody>
      </p:sp>
    </p:spTree>
    <p:extLst>
      <p:ext uri="{BB962C8B-B14F-4D97-AF65-F5344CB8AC3E}">
        <p14:creationId xmlns:p14="http://schemas.microsoft.com/office/powerpoint/2010/main" val="13992412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Nonhierarchical Feedback Control</a:t>
            </a:r>
            <a:endParaRPr lang="zh-CN" alt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4813" y="1957388"/>
            <a:ext cx="8334375" cy="2943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755576" y="5301208"/>
            <a:ext cx="7488832" cy="400110"/>
          </a:xfrm>
          <a:prstGeom prst="rect">
            <a:avLst/>
          </a:prstGeom>
          <a:noFill/>
        </p:spPr>
        <p:txBody>
          <a:bodyPr wrap="square" rtlCol="0">
            <a:spAutoFit/>
          </a:bodyPr>
          <a:lstStyle/>
          <a:p>
            <a:r>
              <a:rPr lang="en-US" altLang="zh-CN" sz="2000" dirty="0" smtClean="0"/>
              <a:t>The first retransmission request leads to the suppression of others.</a:t>
            </a:r>
            <a:endParaRPr lang="zh-CN" altLang="en-US" sz="2000" dirty="0"/>
          </a:p>
        </p:txBody>
      </p:sp>
    </p:spTree>
    <p:extLst>
      <p:ext uri="{BB962C8B-B14F-4D97-AF65-F5344CB8AC3E}">
        <p14:creationId xmlns:p14="http://schemas.microsoft.com/office/powerpoint/2010/main" val="9643855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Issues</a:t>
            </a:r>
            <a:endParaRPr lang="zh-CN" altLang="en-US" dirty="0"/>
          </a:p>
        </p:txBody>
      </p:sp>
      <p:sp>
        <p:nvSpPr>
          <p:cNvPr id="3" name="Content Placeholder 2"/>
          <p:cNvSpPr>
            <a:spLocks noGrp="1"/>
          </p:cNvSpPr>
          <p:nvPr>
            <p:ph idx="1"/>
          </p:nvPr>
        </p:nvSpPr>
        <p:spPr>
          <a:xfrm>
            <a:off x="457200" y="1600200"/>
            <a:ext cx="8229600" cy="4997152"/>
          </a:xfrm>
        </p:spPr>
        <p:txBody>
          <a:bodyPr>
            <a:normAutofit fontScale="92500" lnSpcReduction="10000"/>
          </a:bodyPr>
          <a:lstStyle/>
          <a:p>
            <a:r>
              <a:rPr lang="en-US" altLang="zh-CN" dirty="0" smtClean="0"/>
              <a:t>Still need history </a:t>
            </a:r>
            <a:r>
              <a:rPr lang="en-US" altLang="zh-CN" dirty="0" smtClean="0"/>
              <a:t>buffer</a:t>
            </a:r>
          </a:p>
          <a:p>
            <a:pPr lvl="1"/>
            <a:r>
              <a:rPr lang="en-US" altLang="zh-CN" dirty="0"/>
              <a:t>May force the sender to keep a </a:t>
            </a:r>
            <a:r>
              <a:rPr lang="en-US" altLang="zh-CN" dirty="0" err="1"/>
              <a:t>msg</a:t>
            </a:r>
            <a:r>
              <a:rPr lang="en-US" altLang="zh-CN" dirty="0"/>
              <a:t> </a:t>
            </a:r>
            <a:r>
              <a:rPr lang="en-US" altLang="zh-CN" dirty="0" smtClean="0"/>
              <a:t>forever</a:t>
            </a:r>
            <a:endParaRPr lang="en-US" altLang="zh-CN" dirty="0" smtClean="0"/>
          </a:p>
          <a:p>
            <a:r>
              <a:rPr lang="en-US" altLang="zh-CN" dirty="0" smtClean="0"/>
              <a:t>Ensuring only one request for retransmission</a:t>
            </a:r>
          </a:p>
          <a:p>
            <a:pPr lvl="1"/>
            <a:r>
              <a:rPr lang="en-US" altLang="zh-CN" dirty="0" smtClean="0"/>
              <a:t>accurate scheduling of feedback </a:t>
            </a:r>
            <a:r>
              <a:rPr lang="en-US" altLang="zh-CN" dirty="0" err="1" smtClean="0"/>
              <a:t>msg</a:t>
            </a:r>
            <a:r>
              <a:rPr lang="en-US" altLang="zh-CN" dirty="0" smtClean="0"/>
              <a:t> at each receiver</a:t>
            </a:r>
          </a:p>
          <a:p>
            <a:pPr lvl="1"/>
            <a:r>
              <a:rPr lang="en-US" altLang="zh-CN" dirty="0" smtClean="0"/>
              <a:t>Across a wide-area network is not easy</a:t>
            </a:r>
          </a:p>
          <a:p>
            <a:r>
              <a:rPr lang="en-US" altLang="zh-CN" dirty="0" smtClean="0"/>
              <a:t>Interruptions (NACK) to processes which have successfully received the </a:t>
            </a:r>
            <a:r>
              <a:rPr lang="en-US" altLang="zh-CN" dirty="0" err="1" smtClean="0"/>
              <a:t>msg</a:t>
            </a:r>
            <a:endParaRPr lang="en-US" altLang="zh-CN" dirty="0" smtClean="0"/>
          </a:p>
          <a:p>
            <a:r>
              <a:rPr lang="en-US" altLang="zh-CN" dirty="0" smtClean="0"/>
              <a:t>Solutions</a:t>
            </a:r>
          </a:p>
          <a:p>
            <a:pPr lvl="1"/>
            <a:r>
              <a:rPr lang="en-US" altLang="zh-CN" sz="1900" dirty="0" smtClean="0"/>
              <a:t>Dynamically group the processes that have not received </a:t>
            </a:r>
            <a:r>
              <a:rPr lang="en-US" altLang="zh-CN" sz="1900" dirty="0" err="1" smtClean="0"/>
              <a:t>msg</a:t>
            </a:r>
            <a:r>
              <a:rPr lang="en-US" altLang="zh-CN" sz="1900" dirty="0" smtClean="0"/>
              <a:t> into a separate multicast group</a:t>
            </a:r>
          </a:p>
          <a:p>
            <a:pPr lvl="1"/>
            <a:r>
              <a:rPr lang="en-US" altLang="zh-CN" sz="1900" dirty="0" smtClean="0"/>
              <a:t>Group processes that tend to miss the same messages  in a new group (share the same multicast channel)</a:t>
            </a:r>
          </a:p>
        </p:txBody>
      </p:sp>
    </p:spTree>
    <p:extLst>
      <p:ext uri="{BB962C8B-B14F-4D97-AF65-F5344CB8AC3E}">
        <p14:creationId xmlns:p14="http://schemas.microsoft.com/office/powerpoint/2010/main" val="195780899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Times New Roman"/>
        <a:ea typeface="宋体"/>
        <a:cs typeface=""/>
      </a:majorFont>
      <a:minorFont>
        <a:latin typeface="Times New Roman"/>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1299</TotalTime>
  <Words>2521</Words>
  <Application>Microsoft Office PowerPoint</Application>
  <PresentationFormat>On-screen Show (4:3)</PresentationFormat>
  <Paragraphs>291</Paragraphs>
  <Slides>48</Slides>
  <Notes>26</Notes>
  <HiddenSlides>0</HiddenSlides>
  <MMClips>0</MMClips>
  <ScaleCrop>false</ScaleCrop>
  <HeadingPairs>
    <vt:vector size="4" baseType="variant">
      <vt:variant>
        <vt:lpstr>Theme</vt:lpstr>
      </vt:variant>
      <vt:variant>
        <vt:i4>1</vt:i4>
      </vt:variant>
      <vt:variant>
        <vt:lpstr>Slide Titles</vt:lpstr>
      </vt:variant>
      <vt:variant>
        <vt:i4>48</vt:i4>
      </vt:variant>
    </vt:vector>
  </HeadingPairs>
  <TitlesOfParts>
    <vt:vector size="49" baseType="lpstr">
      <vt:lpstr>Office Theme</vt:lpstr>
      <vt:lpstr>Reliable Group Communication</vt:lpstr>
      <vt:lpstr>Topics</vt:lpstr>
      <vt:lpstr>Reliable Multicasting</vt:lpstr>
      <vt:lpstr>What is reliable communication</vt:lpstr>
      <vt:lpstr>Basic Reliable-Multicasting Schemes (BRMS)</vt:lpstr>
      <vt:lpstr>Scalability in Reliable Multicasting</vt:lpstr>
      <vt:lpstr>Nonhierarchical Feedback Control</vt:lpstr>
      <vt:lpstr>Nonhierarchical Feedback Control</vt:lpstr>
      <vt:lpstr>Issues</vt:lpstr>
      <vt:lpstr>Hierarchical Feedback Control</vt:lpstr>
      <vt:lpstr>Hierarchical Feedback Control</vt:lpstr>
      <vt:lpstr>Reliable Multicasting</vt:lpstr>
      <vt:lpstr>Virtual Synchrony</vt:lpstr>
      <vt:lpstr>Virtual Synchrony</vt:lpstr>
      <vt:lpstr>Requirement</vt:lpstr>
      <vt:lpstr>Virtually Synchronous</vt:lpstr>
      <vt:lpstr>Message Ordering</vt:lpstr>
      <vt:lpstr>Message Ordering</vt:lpstr>
      <vt:lpstr>Different versions of virtual synchrony</vt:lpstr>
      <vt:lpstr>Implementation of Virtual Synchrony</vt:lpstr>
      <vt:lpstr>Scalability Challenges</vt:lpstr>
      <vt:lpstr>Scalability Challenges - SRM</vt:lpstr>
      <vt:lpstr>Scalability Challenges - Virtual Synchrony</vt:lpstr>
      <vt:lpstr>Scalability Challenges - Virtual Synchrony</vt:lpstr>
      <vt:lpstr>Scalability Challenges - Virtual Synchrony</vt:lpstr>
      <vt:lpstr>Scalability Challenges</vt:lpstr>
      <vt:lpstr>Epidemic Protocol</vt:lpstr>
      <vt:lpstr>Epidemic Protocol</vt:lpstr>
      <vt:lpstr>Epidemic Protocol</vt:lpstr>
      <vt:lpstr>Epidemic Protocol</vt:lpstr>
      <vt:lpstr>Epidemic Protocol</vt:lpstr>
      <vt:lpstr>Epidemic Protocol</vt:lpstr>
      <vt:lpstr>Epidemic Protocol</vt:lpstr>
      <vt:lpstr>Update Propagation Model</vt:lpstr>
      <vt:lpstr>Update Propagation Model</vt:lpstr>
      <vt:lpstr>Optimization</vt:lpstr>
      <vt:lpstr>PowerPoint Presentation</vt:lpstr>
      <vt:lpstr>PowerPoint Presentation</vt:lpstr>
      <vt:lpstr>PowerPoint Presentation</vt:lpstr>
      <vt:lpstr>PowerPoint Presentation</vt:lpstr>
      <vt:lpstr>Optimization</vt:lpstr>
      <vt:lpstr>Optimization</vt:lpstr>
      <vt:lpstr>Scalability</vt:lpstr>
      <vt:lpstr>Scalability</vt:lpstr>
      <vt:lpstr>Scalability</vt:lpstr>
      <vt:lpstr>Reliability</vt:lpstr>
      <vt:lpstr>Summary</vt:lpstr>
      <vt:lpstr>Reference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qyou</dc:creator>
  <cp:lastModifiedBy>qyou</cp:lastModifiedBy>
  <cp:revision>178</cp:revision>
  <dcterms:created xsi:type="dcterms:W3CDTF">2013-04-20T19:41:27Z</dcterms:created>
  <dcterms:modified xsi:type="dcterms:W3CDTF">2013-04-25T19:21:05Z</dcterms:modified>
</cp:coreProperties>
</file>