
<file path=[Content_Types].xml><?xml version="1.0" encoding="utf-8"?>
<Types xmlns="http://schemas.openxmlformats.org/package/2006/content-types">
  <Default Extension="xml" ContentType="application/xml"/>
  <Default Extension="doc" ContentType="application/msword"/>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4"/>
  </p:notesMasterIdLst>
  <p:handoutMasterIdLst>
    <p:handoutMasterId r:id="rId45"/>
  </p:handoutMasterIdLst>
  <p:sldIdLst>
    <p:sldId id="271" r:id="rId2"/>
    <p:sldId id="606" r:id="rId3"/>
    <p:sldId id="609" r:id="rId4"/>
    <p:sldId id="607" r:id="rId5"/>
    <p:sldId id="599" r:id="rId6"/>
    <p:sldId id="598" r:id="rId7"/>
    <p:sldId id="608" r:id="rId8"/>
    <p:sldId id="334" r:id="rId9"/>
    <p:sldId id="338" r:id="rId10"/>
    <p:sldId id="610" r:id="rId11"/>
    <p:sldId id="593" r:id="rId12"/>
    <p:sldId id="626" r:id="rId13"/>
    <p:sldId id="628" r:id="rId14"/>
    <p:sldId id="611" r:id="rId15"/>
    <p:sldId id="612" r:id="rId16"/>
    <p:sldId id="627" r:id="rId17"/>
    <p:sldId id="613" r:id="rId18"/>
    <p:sldId id="614" r:id="rId19"/>
    <p:sldId id="629" r:id="rId20"/>
    <p:sldId id="615" r:id="rId21"/>
    <p:sldId id="600" r:id="rId22"/>
    <p:sldId id="479" r:id="rId23"/>
    <p:sldId id="589" r:id="rId24"/>
    <p:sldId id="630" r:id="rId25"/>
    <p:sldId id="621" r:id="rId26"/>
    <p:sldId id="631" r:id="rId27"/>
    <p:sldId id="624" r:id="rId28"/>
    <p:sldId id="409" r:id="rId29"/>
    <p:sldId id="642" r:id="rId30"/>
    <p:sldId id="632" r:id="rId31"/>
    <p:sldId id="633" r:id="rId32"/>
    <p:sldId id="634" r:id="rId33"/>
    <p:sldId id="635" r:id="rId34"/>
    <p:sldId id="636" r:id="rId35"/>
    <p:sldId id="637" r:id="rId36"/>
    <p:sldId id="638" r:id="rId37"/>
    <p:sldId id="639" r:id="rId38"/>
    <p:sldId id="640" r:id="rId39"/>
    <p:sldId id="641" r:id="rId40"/>
    <p:sldId id="381" r:id="rId41"/>
    <p:sldId id="436" r:id="rId42"/>
    <p:sldId id="596" r:id="rId43"/>
  </p:sldIdLst>
  <p:sldSz cx="9372600" cy="6858000"/>
  <p:notesSz cx="6858000" cy="9144000"/>
  <p:defaultTextStyle>
    <a:defPPr>
      <a:defRPr lang="en-US"/>
    </a:defPPr>
    <a:lvl1pPr algn="r" rtl="0" fontAlgn="base">
      <a:spcBef>
        <a:spcPct val="0"/>
      </a:spcBef>
      <a:spcAft>
        <a:spcPct val="0"/>
      </a:spcAft>
      <a:defRPr sz="800" kern="1200">
        <a:solidFill>
          <a:schemeClr val="tx1"/>
        </a:solidFill>
        <a:latin typeface="Verdana" charset="0"/>
        <a:ea typeface="ＭＳ Ｐゴシック" charset="0"/>
        <a:cs typeface="ＭＳ Ｐゴシック" charset="0"/>
      </a:defRPr>
    </a:lvl1pPr>
    <a:lvl2pPr marL="457200" algn="r" rtl="0" fontAlgn="base">
      <a:spcBef>
        <a:spcPct val="0"/>
      </a:spcBef>
      <a:spcAft>
        <a:spcPct val="0"/>
      </a:spcAft>
      <a:defRPr sz="800" kern="1200">
        <a:solidFill>
          <a:schemeClr val="tx1"/>
        </a:solidFill>
        <a:latin typeface="Verdana" charset="0"/>
        <a:ea typeface="ＭＳ Ｐゴシック" charset="0"/>
        <a:cs typeface="ＭＳ Ｐゴシック" charset="0"/>
      </a:defRPr>
    </a:lvl2pPr>
    <a:lvl3pPr marL="914400" algn="r" rtl="0" fontAlgn="base">
      <a:spcBef>
        <a:spcPct val="0"/>
      </a:spcBef>
      <a:spcAft>
        <a:spcPct val="0"/>
      </a:spcAft>
      <a:defRPr sz="800" kern="1200">
        <a:solidFill>
          <a:schemeClr val="tx1"/>
        </a:solidFill>
        <a:latin typeface="Verdana" charset="0"/>
        <a:ea typeface="ＭＳ Ｐゴシック" charset="0"/>
        <a:cs typeface="ＭＳ Ｐゴシック" charset="0"/>
      </a:defRPr>
    </a:lvl3pPr>
    <a:lvl4pPr marL="1371600" algn="r" rtl="0" fontAlgn="base">
      <a:spcBef>
        <a:spcPct val="0"/>
      </a:spcBef>
      <a:spcAft>
        <a:spcPct val="0"/>
      </a:spcAft>
      <a:defRPr sz="800" kern="1200">
        <a:solidFill>
          <a:schemeClr val="tx1"/>
        </a:solidFill>
        <a:latin typeface="Verdana" charset="0"/>
        <a:ea typeface="ＭＳ Ｐゴシック" charset="0"/>
        <a:cs typeface="ＭＳ Ｐゴシック" charset="0"/>
      </a:defRPr>
    </a:lvl4pPr>
    <a:lvl5pPr marL="1828800" algn="r" rtl="0" fontAlgn="base">
      <a:spcBef>
        <a:spcPct val="0"/>
      </a:spcBef>
      <a:spcAft>
        <a:spcPct val="0"/>
      </a:spcAft>
      <a:defRPr sz="800" kern="1200">
        <a:solidFill>
          <a:schemeClr val="tx1"/>
        </a:solidFill>
        <a:latin typeface="Verdana" charset="0"/>
        <a:ea typeface="ＭＳ Ｐゴシック" charset="0"/>
        <a:cs typeface="ＭＳ Ｐゴシック" charset="0"/>
      </a:defRPr>
    </a:lvl5pPr>
    <a:lvl6pPr marL="2286000" algn="l" defTabSz="457200" rtl="0" eaLnBrk="1" latinLnBrk="0" hangingPunct="1">
      <a:defRPr sz="800" kern="1200">
        <a:solidFill>
          <a:schemeClr val="tx1"/>
        </a:solidFill>
        <a:latin typeface="Verdana" charset="0"/>
        <a:ea typeface="ＭＳ Ｐゴシック" charset="0"/>
        <a:cs typeface="ＭＳ Ｐゴシック" charset="0"/>
      </a:defRPr>
    </a:lvl6pPr>
    <a:lvl7pPr marL="2743200" algn="l" defTabSz="457200" rtl="0" eaLnBrk="1" latinLnBrk="0" hangingPunct="1">
      <a:defRPr sz="800" kern="1200">
        <a:solidFill>
          <a:schemeClr val="tx1"/>
        </a:solidFill>
        <a:latin typeface="Verdana" charset="0"/>
        <a:ea typeface="ＭＳ Ｐゴシック" charset="0"/>
        <a:cs typeface="ＭＳ Ｐゴシック" charset="0"/>
      </a:defRPr>
    </a:lvl7pPr>
    <a:lvl8pPr marL="3200400" algn="l" defTabSz="457200" rtl="0" eaLnBrk="1" latinLnBrk="0" hangingPunct="1">
      <a:defRPr sz="800" kern="1200">
        <a:solidFill>
          <a:schemeClr val="tx1"/>
        </a:solidFill>
        <a:latin typeface="Verdana" charset="0"/>
        <a:ea typeface="ＭＳ Ｐゴシック" charset="0"/>
        <a:cs typeface="ＭＳ Ｐゴシック" charset="0"/>
      </a:defRPr>
    </a:lvl8pPr>
    <a:lvl9pPr marL="3657600" algn="l" defTabSz="457200" rtl="0" eaLnBrk="1" latinLnBrk="0" hangingPunct="1">
      <a:defRPr sz="800" kern="1200">
        <a:solidFill>
          <a:schemeClr val="tx1"/>
        </a:solidFill>
        <a:latin typeface="Verdan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0D2"/>
    <a:srgbClr val="333092"/>
    <a:srgbClr val="B32317"/>
    <a:srgbClr val="B2730E"/>
    <a:srgbClr val="BDDEB1"/>
    <a:srgbClr val="E7D8AC"/>
    <a:srgbClr val="80A1B7"/>
    <a:srgbClr val="19458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729" autoAdjust="0"/>
  </p:normalViewPr>
  <p:slideViewPr>
    <p:cSldViewPr snapToGrid="0">
      <p:cViewPr varScale="1">
        <p:scale>
          <a:sx n="182" d="100"/>
          <a:sy n="182" d="100"/>
        </p:scale>
        <p:origin x="-1384" y="-104"/>
      </p:cViewPr>
      <p:guideLst>
        <p:guide orient="horz" pos="2160"/>
        <p:guide pos="2952"/>
      </p:guideLst>
    </p:cSldViewPr>
  </p:slideViewPr>
  <p:notesTextViewPr>
    <p:cViewPr>
      <p:scale>
        <a:sx n="100" d="100"/>
        <a:sy n="100" d="100"/>
      </p:scale>
      <p:origin x="0" y="0"/>
    </p:cViewPr>
  </p:notesTextViewPr>
  <p:sorterViewPr>
    <p:cViewPr>
      <p:scale>
        <a:sx n="232" d="100"/>
        <a:sy n="232" d="100"/>
      </p:scale>
      <p:origin x="0" y="1798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SIS score</c:v>
                </c:pt>
              </c:strCache>
            </c:strRef>
          </c:tx>
          <c:spPr>
            <a:pattFill prst="dkDnDiag">
              <a:fgClr>
                <a:srgbClr val="FF6600"/>
              </a:fgClr>
              <a:bgClr>
                <a:srgbClr val="FF0000"/>
              </a:bgClr>
            </a:pattFill>
          </c:spPr>
          <c:invertIfNegative val="0"/>
          <c:cat>
            <c:strRef>
              <c:f>Sheet1!$A$2:$A$5</c:f>
              <c:strCache>
                <c:ptCount val="4"/>
                <c:pt idx="0">
                  <c:v>21-34</c:v>
                </c:pt>
                <c:pt idx="1">
                  <c:v>35-54</c:v>
                </c:pt>
                <c:pt idx="2">
                  <c:v>55-74</c:v>
                </c:pt>
                <c:pt idx="3">
                  <c:v>75-92</c:v>
                </c:pt>
              </c:strCache>
            </c:strRef>
          </c:cat>
          <c:val>
            <c:numRef>
              <c:f>Sheet1!$B$2:$B$5</c:f>
              <c:numCache>
                <c:formatCode>General</c:formatCode>
                <c:ptCount val="4"/>
                <c:pt idx="0">
                  <c:v>7.4</c:v>
                </c:pt>
                <c:pt idx="1">
                  <c:v>8.3</c:v>
                </c:pt>
                <c:pt idx="2">
                  <c:v>9.0</c:v>
                </c:pt>
                <c:pt idx="3">
                  <c:v>10.2</c:v>
                </c:pt>
              </c:numCache>
            </c:numRef>
          </c:val>
        </c:ser>
        <c:dLbls>
          <c:showLegendKey val="0"/>
          <c:showVal val="0"/>
          <c:showCatName val="0"/>
          <c:showSerName val="0"/>
          <c:showPercent val="0"/>
          <c:showBubbleSize val="0"/>
        </c:dLbls>
        <c:gapWidth val="150"/>
        <c:axId val="-2113034104"/>
        <c:axId val="-2113029960"/>
      </c:barChart>
      <c:catAx>
        <c:axId val="-2113034104"/>
        <c:scaling>
          <c:orientation val="minMax"/>
        </c:scaling>
        <c:delete val="0"/>
        <c:axPos val="b"/>
        <c:title>
          <c:tx>
            <c:rich>
              <a:bodyPr/>
              <a:lstStyle/>
              <a:p>
                <a:pPr>
                  <a:defRPr/>
                </a:pPr>
                <a:r>
                  <a:rPr lang="en-US" sz="1600" b="0" dirty="0" smtClean="0"/>
                  <a:t>Age group</a:t>
                </a:r>
                <a:endParaRPr lang="en-US" sz="1600" b="0" dirty="0"/>
              </a:p>
            </c:rich>
          </c:tx>
          <c:layout/>
          <c:overlay val="0"/>
        </c:title>
        <c:majorTickMark val="out"/>
        <c:minorTickMark val="none"/>
        <c:tickLblPos val="nextTo"/>
        <c:crossAx val="-2113029960"/>
        <c:crosses val="autoZero"/>
        <c:auto val="1"/>
        <c:lblAlgn val="ctr"/>
        <c:lblOffset val="100"/>
        <c:noMultiLvlLbl val="0"/>
      </c:catAx>
      <c:valAx>
        <c:axId val="-2113029960"/>
        <c:scaling>
          <c:orientation val="minMax"/>
        </c:scaling>
        <c:delete val="0"/>
        <c:axPos val="l"/>
        <c:majorGridlines/>
        <c:title>
          <c:tx>
            <c:rich>
              <a:bodyPr rot="-5400000" vert="horz"/>
              <a:lstStyle/>
              <a:p>
                <a:pPr>
                  <a:defRPr/>
                </a:pPr>
                <a:r>
                  <a:rPr lang="en-US" sz="1600" b="0" dirty="0" smtClean="0"/>
                  <a:t>Total score</a:t>
                </a:r>
                <a:endParaRPr lang="en-US" sz="1600" b="0" dirty="0"/>
              </a:p>
            </c:rich>
          </c:tx>
          <c:layout/>
          <c:overlay val="0"/>
        </c:title>
        <c:numFmt formatCode="General" sourceLinked="1"/>
        <c:majorTickMark val="out"/>
        <c:minorTickMark val="none"/>
        <c:tickLblPos val="nextTo"/>
        <c:crossAx val="-2113034104"/>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Warning - past week</c:v>
                </c:pt>
              </c:strCache>
            </c:strRef>
          </c:tx>
          <c:invertIfNegative val="0"/>
          <c:cat>
            <c:strRef>
              <c:f>Sheet1!$A$2:$A$5</c:f>
              <c:strCache>
                <c:ptCount val="4"/>
                <c:pt idx="0">
                  <c:v>21-34</c:v>
                </c:pt>
                <c:pt idx="1">
                  <c:v>35-54</c:v>
                </c:pt>
                <c:pt idx="2">
                  <c:v>55-74</c:v>
                </c:pt>
                <c:pt idx="3">
                  <c:v>75-92</c:v>
                </c:pt>
              </c:strCache>
            </c:strRef>
          </c:cat>
          <c:val>
            <c:numRef>
              <c:f>Sheet1!$B$2:$B$5</c:f>
              <c:numCache>
                <c:formatCode>General</c:formatCode>
                <c:ptCount val="4"/>
                <c:pt idx="0">
                  <c:v>46.5</c:v>
                </c:pt>
                <c:pt idx="1">
                  <c:v>31.8</c:v>
                </c:pt>
                <c:pt idx="2">
                  <c:v>33.3</c:v>
                </c:pt>
                <c:pt idx="3">
                  <c:v>23.1</c:v>
                </c:pt>
              </c:numCache>
            </c:numRef>
          </c:val>
        </c:ser>
        <c:ser>
          <c:idx val="1"/>
          <c:order val="1"/>
          <c:tx>
            <c:strRef>
              <c:f>Sheet1!$C$1</c:f>
              <c:strCache>
                <c:ptCount val="1"/>
                <c:pt idx="0">
                  <c:v>Prior SA - male</c:v>
                </c:pt>
              </c:strCache>
            </c:strRef>
          </c:tx>
          <c:invertIfNegative val="0"/>
          <c:cat>
            <c:strRef>
              <c:f>Sheet1!$A$2:$A$5</c:f>
              <c:strCache>
                <c:ptCount val="4"/>
                <c:pt idx="0">
                  <c:v>21-34</c:v>
                </c:pt>
                <c:pt idx="1">
                  <c:v>35-54</c:v>
                </c:pt>
                <c:pt idx="2">
                  <c:v>55-74</c:v>
                </c:pt>
                <c:pt idx="3">
                  <c:v>75-92</c:v>
                </c:pt>
              </c:strCache>
            </c:strRef>
          </c:cat>
          <c:val>
            <c:numRef>
              <c:f>Sheet1!$C$2:$C$5</c:f>
              <c:numCache>
                <c:formatCode>General</c:formatCode>
                <c:ptCount val="4"/>
                <c:pt idx="0">
                  <c:v>61.8</c:v>
                </c:pt>
                <c:pt idx="1">
                  <c:v>41.0</c:v>
                </c:pt>
                <c:pt idx="2">
                  <c:v>28.6</c:v>
                </c:pt>
                <c:pt idx="3">
                  <c:v>0.0</c:v>
                </c:pt>
              </c:numCache>
            </c:numRef>
          </c:val>
        </c:ser>
        <c:ser>
          <c:idx val="2"/>
          <c:order val="2"/>
          <c:tx>
            <c:strRef>
              <c:f>Sheet1!$D$1</c:f>
              <c:strCache>
                <c:ptCount val="1"/>
                <c:pt idx="0">
                  <c:v>Prior SA - female</c:v>
                </c:pt>
              </c:strCache>
            </c:strRef>
          </c:tx>
          <c:spPr>
            <a:ln>
              <a:solidFill>
                <a:srgbClr val="B32317"/>
              </a:solidFill>
            </a:ln>
          </c:spPr>
          <c:invertIfNegative val="0"/>
          <c:cat>
            <c:strRef>
              <c:f>Sheet1!$A$2:$A$5</c:f>
              <c:strCache>
                <c:ptCount val="4"/>
                <c:pt idx="0">
                  <c:v>21-34</c:v>
                </c:pt>
                <c:pt idx="1">
                  <c:v>35-54</c:v>
                </c:pt>
                <c:pt idx="2">
                  <c:v>55-74</c:v>
                </c:pt>
                <c:pt idx="3">
                  <c:v>75-92</c:v>
                </c:pt>
              </c:strCache>
            </c:strRef>
          </c:cat>
          <c:val>
            <c:numRef>
              <c:f>Sheet1!$D$2:$D$5</c:f>
              <c:numCache>
                <c:formatCode>General</c:formatCode>
                <c:ptCount val="4"/>
                <c:pt idx="0">
                  <c:v>22.2</c:v>
                </c:pt>
                <c:pt idx="1">
                  <c:v>40.0</c:v>
                </c:pt>
                <c:pt idx="2">
                  <c:v>75.0</c:v>
                </c:pt>
                <c:pt idx="3">
                  <c:v>60.0</c:v>
                </c:pt>
              </c:numCache>
            </c:numRef>
          </c:val>
        </c:ser>
        <c:dLbls>
          <c:showLegendKey val="0"/>
          <c:showVal val="0"/>
          <c:showCatName val="0"/>
          <c:showSerName val="0"/>
          <c:showPercent val="0"/>
          <c:showBubbleSize val="0"/>
        </c:dLbls>
        <c:gapWidth val="150"/>
        <c:axId val="-2125480856"/>
        <c:axId val="-2125522680"/>
      </c:barChart>
      <c:catAx>
        <c:axId val="-2125480856"/>
        <c:scaling>
          <c:orientation val="minMax"/>
        </c:scaling>
        <c:delete val="0"/>
        <c:axPos val="b"/>
        <c:title>
          <c:tx>
            <c:rich>
              <a:bodyPr/>
              <a:lstStyle/>
              <a:p>
                <a:pPr>
                  <a:defRPr/>
                </a:pPr>
                <a:r>
                  <a:rPr lang="en-US" sz="1600" b="0" dirty="0" smtClean="0"/>
                  <a:t>Age group</a:t>
                </a:r>
                <a:endParaRPr lang="en-US" sz="1600" b="0" dirty="0"/>
              </a:p>
            </c:rich>
          </c:tx>
          <c:layout/>
          <c:overlay val="0"/>
        </c:title>
        <c:majorTickMark val="out"/>
        <c:minorTickMark val="none"/>
        <c:tickLblPos val="nextTo"/>
        <c:crossAx val="-2125522680"/>
        <c:crosses val="autoZero"/>
        <c:auto val="1"/>
        <c:lblAlgn val="ctr"/>
        <c:lblOffset val="100"/>
        <c:noMultiLvlLbl val="0"/>
      </c:catAx>
      <c:valAx>
        <c:axId val="-2125522680"/>
        <c:scaling>
          <c:orientation val="minMax"/>
        </c:scaling>
        <c:delete val="0"/>
        <c:axPos val="l"/>
        <c:majorGridlines/>
        <c:title>
          <c:tx>
            <c:rich>
              <a:bodyPr rot="-5400000" vert="horz"/>
              <a:lstStyle/>
              <a:p>
                <a:pPr>
                  <a:defRPr/>
                </a:pPr>
                <a:r>
                  <a:rPr lang="en-US" sz="1600" b="0" dirty="0" smtClean="0"/>
                  <a:t>Percent</a:t>
                </a:r>
                <a:endParaRPr lang="en-US" sz="1600" b="0" dirty="0"/>
              </a:p>
            </c:rich>
          </c:tx>
          <c:layout/>
          <c:overlay val="0"/>
        </c:title>
        <c:numFmt formatCode="General" sourceLinked="1"/>
        <c:majorTickMark val="out"/>
        <c:minorTickMark val="none"/>
        <c:tickLblPos val="nextTo"/>
        <c:crossAx val="-2125480856"/>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46965098872406"/>
          <c:y val="0.0310344827586207"/>
          <c:w val="0.739526303731762"/>
          <c:h val="0.866484749751109"/>
        </c:manualLayout>
      </c:layout>
      <c:barChart>
        <c:barDir val="col"/>
        <c:grouping val="clustered"/>
        <c:varyColors val="0"/>
        <c:ser>
          <c:idx val="0"/>
          <c:order val="0"/>
          <c:tx>
            <c:strRef>
              <c:f>Sheet1!$B$1</c:f>
              <c:strCache>
                <c:ptCount val="1"/>
                <c:pt idx="0">
                  <c:v>Suicides &lt;65</c:v>
                </c:pt>
              </c:strCache>
            </c:strRef>
          </c:tx>
          <c:spPr>
            <a:solidFill>
              <a:schemeClr val="accent2">
                <a:lumMod val="50000"/>
              </a:schemeClr>
            </a:solidFill>
          </c:spPr>
          <c:invertIfNegative val="0"/>
          <c:cat>
            <c:strRef>
              <c:f>Sheet1!$A$2:$A$4</c:f>
              <c:strCache>
                <c:ptCount val="3"/>
                <c:pt idx="0">
                  <c:v>≥1 gun in home</c:v>
                </c:pt>
                <c:pt idx="1">
                  <c:v>Handgun</c:v>
                </c:pt>
                <c:pt idx="2">
                  <c:v>Long gun</c:v>
                </c:pt>
              </c:strCache>
            </c:strRef>
          </c:cat>
          <c:val>
            <c:numRef>
              <c:f>Sheet1!$B$2:$B$4</c:f>
              <c:numCache>
                <c:formatCode>General</c:formatCode>
                <c:ptCount val="3"/>
                <c:pt idx="0">
                  <c:v>57.6</c:v>
                </c:pt>
                <c:pt idx="1">
                  <c:v>36.4</c:v>
                </c:pt>
                <c:pt idx="2">
                  <c:v>21.2</c:v>
                </c:pt>
              </c:numCache>
            </c:numRef>
          </c:val>
        </c:ser>
        <c:ser>
          <c:idx val="1"/>
          <c:order val="1"/>
          <c:tx>
            <c:strRef>
              <c:f>Sheet1!$C$1</c:f>
              <c:strCache>
                <c:ptCount val="1"/>
                <c:pt idx="0">
                  <c:v>Controls &lt;65</c:v>
                </c:pt>
              </c:strCache>
            </c:strRef>
          </c:tx>
          <c:invertIfNegative val="0"/>
          <c:cat>
            <c:strRef>
              <c:f>Sheet1!$A$2:$A$4</c:f>
              <c:strCache>
                <c:ptCount val="3"/>
                <c:pt idx="0">
                  <c:v>≥1 gun in home</c:v>
                </c:pt>
                <c:pt idx="1">
                  <c:v>Handgun</c:v>
                </c:pt>
                <c:pt idx="2">
                  <c:v>Long gun</c:v>
                </c:pt>
              </c:strCache>
            </c:strRef>
          </c:cat>
          <c:val>
            <c:numRef>
              <c:f>Sheet1!$C$2:$C$4</c:f>
              <c:numCache>
                <c:formatCode>General</c:formatCode>
                <c:ptCount val="3"/>
                <c:pt idx="0">
                  <c:v>38.2</c:v>
                </c:pt>
                <c:pt idx="1">
                  <c:v>23.5</c:v>
                </c:pt>
                <c:pt idx="2">
                  <c:v>14.7</c:v>
                </c:pt>
              </c:numCache>
            </c:numRef>
          </c:val>
        </c:ser>
        <c:ser>
          <c:idx val="2"/>
          <c:order val="2"/>
          <c:tx>
            <c:strRef>
              <c:f>Sheet1!$D$1</c:f>
              <c:strCache>
                <c:ptCount val="1"/>
                <c:pt idx="0">
                  <c:v>Controls &lt;66</c:v>
                </c:pt>
              </c:strCache>
            </c:strRef>
          </c:tx>
          <c:invertIfNegative val="0"/>
          <c:cat>
            <c:strRef>
              <c:f>Sheet1!$A$2:$A$4</c:f>
              <c:strCache>
                <c:ptCount val="3"/>
                <c:pt idx="0">
                  <c:v>≥1 gun in home</c:v>
                </c:pt>
                <c:pt idx="1">
                  <c:v>Handgun</c:v>
                </c:pt>
                <c:pt idx="2">
                  <c:v>Long gun</c:v>
                </c:pt>
              </c:strCache>
            </c:strRef>
          </c:cat>
          <c:val>
            <c:numRef>
              <c:f>Sheet1!$D$2:$D$4</c:f>
              <c:numCache>
                <c:formatCode>General</c:formatCode>
                <c:ptCount val="3"/>
              </c:numCache>
            </c:numRef>
          </c:val>
        </c:ser>
        <c:ser>
          <c:idx val="3"/>
          <c:order val="3"/>
          <c:tx>
            <c:strRef>
              <c:f>Sheet1!$E$1</c:f>
              <c:strCache>
                <c:ptCount val="1"/>
                <c:pt idx="0">
                  <c:v>Suicide ≥65</c:v>
                </c:pt>
              </c:strCache>
            </c:strRef>
          </c:tx>
          <c:spPr>
            <a:solidFill>
              <a:schemeClr val="accent1">
                <a:lumMod val="50000"/>
              </a:schemeClr>
            </a:solidFill>
          </c:spPr>
          <c:invertIfNegative val="0"/>
          <c:cat>
            <c:strRef>
              <c:f>Sheet1!$A$2:$A$4</c:f>
              <c:strCache>
                <c:ptCount val="3"/>
                <c:pt idx="0">
                  <c:v>≥1 gun in home</c:v>
                </c:pt>
                <c:pt idx="1">
                  <c:v>Handgun</c:v>
                </c:pt>
                <c:pt idx="2">
                  <c:v>Long gun</c:v>
                </c:pt>
              </c:strCache>
            </c:strRef>
          </c:cat>
          <c:val>
            <c:numRef>
              <c:f>Sheet1!$E$2:$E$4</c:f>
              <c:numCache>
                <c:formatCode>General</c:formatCode>
                <c:ptCount val="3"/>
                <c:pt idx="0">
                  <c:v>66.0</c:v>
                </c:pt>
                <c:pt idx="1">
                  <c:v>36.0</c:v>
                </c:pt>
                <c:pt idx="2">
                  <c:v>30.0</c:v>
                </c:pt>
              </c:numCache>
            </c:numRef>
          </c:val>
        </c:ser>
        <c:ser>
          <c:idx val="4"/>
          <c:order val="4"/>
          <c:tx>
            <c:strRef>
              <c:f>Sheet1!$F$1</c:f>
              <c:strCache>
                <c:ptCount val="1"/>
                <c:pt idx="0">
                  <c:v>Controls ≥65</c:v>
                </c:pt>
              </c:strCache>
            </c:strRef>
          </c:tx>
          <c:invertIfNegative val="0"/>
          <c:cat>
            <c:strRef>
              <c:f>Sheet1!$A$2:$A$4</c:f>
              <c:strCache>
                <c:ptCount val="3"/>
                <c:pt idx="0">
                  <c:v>≥1 gun in home</c:v>
                </c:pt>
                <c:pt idx="1">
                  <c:v>Handgun</c:v>
                </c:pt>
                <c:pt idx="2">
                  <c:v>Long gun</c:v>
                </c:pt>
              </c:strCache>
            </c:strRef>
          </c:cat>
          <c:val>
            <c:numRef>
              <c:f>Sheet1!$F$2:$F$4</c:f>
              <c:numCache>
                <c:formatCode>General</c:formatCode>
                <c:ptCount val="3"/>
                <c:pt idx="0">
                  <c:v>43.5</c:v>
                </c:pt>
                <c:pt idx="1">
                  <c:v>15.2</c:v>
                </c:pt>
                <c:pt idx="2">
                  <c:v>28.3</c:v>
                </c:pt>
              </c:numCache>
            </c:numRef>
          </c:val>
        </c:ser>
        <c:dLbls>
          <c:showLegendKey val="0"/>
          <c:showVal val="0"/>
          <c:showCatName val="0"/>
          <c:showSerName val="0"/>
          <c:showPercent val="0"/>
          <c:showBubbleSize val="0"/>
        </c:dLbls>
        <c:gapWidth val="150"/>
        <c:axId val="2134769592"/>
        <c:axId val="2134772648"/>
      </c:barChart>
      <c:catAx>
        <c:axId val="2134769592"/>
        <c:scaling>
          <c:orientation val="minMax"/>
        </c:scaling>
        <c:delete val="0"/>
        <c:axPos val="b"/>
        <c:majorTickMark val="out"/>
        <c:minorTickMark val="none"/>
        <c:tickLblPos val="nextTo"/>
        <c:crossAx val="2134772648"/>
        <c:crosses val="autoZero"/>
        <c:auto val="1"/>
        <c:lblAlgn val="ctr"/>
        <c:lblOffset val="100"/>
        <c:noMultiLvlLbl val="0"/>
      </c:catAx>
      <c:valAx>
        <c:axId val="2134772648"/>
        <c:scaling>
          <c:orientation val="minMax"/>
        </c:scaling>
        <c:delete val="0"/>
        <c:axPos val="l"/>
        <c:majorGridlines/>
        <c:numFmt formatCode="General" sourceLinked="1"/>
        <c:majorTickMark val="out"/>
        <c:minorTickMark val="none"/>
        <c:tickLblPos val="nextTo"/>
        <c:crossAx val="2134769592"/>
        <c:crosses val="autoZero"/>
        <c:crossBetween val="between"/>
      </c:valAx>
      <c:spPr>
        <a:solidFill>
          <a:schemeClr val="bg1"/>
        </a:solidFill>
      </c:spPr>
    </c:plotArea>
    <c:legend>
      <c:legendPos val="r"/>
      <c:legendEntry>
        <c:idx val="2"/>
        <c:delete val="1"/>
      </c:legendEntry>
      <c:layout>
        <c:manualLayout>
          <c:xMode val="edge"/>
          <c:yMode val="edge"/>
          <c:x val="0.732915519876476"/>
          <c:y val="0.0824635713639243"/>
          <c:w val="0.211912292317037"/>
          <c:h val="0.299537535655253"/>
        </c:manualLayout>
      </c:layout>
      <c:overlay val="0"/>
      <c:spPr>
        <a:solidFill>
          <a:schemeClr val="bg1"/>
        </a:solidFill>
      </c:spPr>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E27E9D-004C-BF44-B6BB-965FF961CDCB}" type="datetimeFigureOut">
              <a:rPr lang="en-US" smtClean="0"/>
              <a:t>10/17/17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2F80C1E-1B7C-2F4B-A071-A07E9D5E0F9A}" type="slidenum">
              <a:rPr lang="en-US" smtClean="0"/>
              <a:t>‹#›</a:t>
            </a:fld>
            <a:endParaRPr lang="en-US"/>
          </a:p>
        </p:txBody>
      </p:sp>
    </p:spTree>
    <p:extLst>
      <p:ext uri="{BB962C8B-B14F-4D97-AF65-F5344CB8AC3E}">
        <p14:creationId xmlns:p14="http://schemas.microsoft.com/office/powerpoint/2010/main" val="4104553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Verdana" pitchFamily="1" charset="0"/>
                <a:ea typeface="+mn-ea"/>
                <a:cs typeface="+mn-cs"/>
              </a:defRPr>
            </a:lvl1pPr>
          </a:lstStyle>
          <a:p>
            <a:pPr>
              <a:defRPr/>
            </a:pPr>
            <a:endParaRPr lang="en-US"/>
          </a:p>
        </p:txBody>
      </p:sp>
      <p:sp>
        <p:nvSpPr>
          <p:cNvPr id="368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Verdana" pitchFamily="1"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085850" y="685800"/>
            <a:ext cx="46863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Verdana" pitchFamily="1" charset="0"/>
                <a:ea typeface="+mn-ea"/>
                <a:cs typeface="+mn-cs"/>
              </a:defRPr>
            </a:lvl1pPr>
          </a:lstStyle>
          <a:p>
            <a:pPr>
              <a:defRPr/>
            </a:pPr>
            <a:endParaRPr lang="en-US"/>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fld id="{EED79BF9-2FE3-EF4E-855E-AE0A6CAE341F}" type="slidenum">
              <a:rPr lang="en-US"/>
              <a:pPr>
                <a:defRPr/>
              </a:pPr>
              <a:t>‹#›</a:t>
            </a:fld>
            <a:endParaRPr lang="en-US"/>
          </a:p>
        </p:txBody>
      </p:sp>
    </p:spTree>
    <p:extLst>
      <p:ext uri="{BB962C8B-B14F-4D97-AF65-F5344CB8AC3E}">
        <p14:creationId xmlns:p14="http://schemas.microsoft.com/office/powerpoint/2010/main" val="13758517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1"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Verdana" pitchFamily="1"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Verdana" pitchFamily="1"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Verdana" pitchFamily="1"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Verdana" pitchFamily="1"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image" Target="../media/image15.png"/></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Verdana" charset="0"/>
                <a:ea typeface="ＭＳ Ｐゴシック" charset="0"/>
                <a:cs typeface="ＭＳ Ｐゴシック" charset="0"/>
              </a:defRPr>
            </a:lvl1pPr>
            <a:lvl2pPr marL="742950" indent="-285750" eaLnBrk="0" hangingPunct="0">
              <a:defRPr sz="800">
                <a:solidFill>
                  <a:schemeClr val="tx1"/>
                </a:solidFill>
                <a:latin typeface="Verdana" charset="0"/>
                <a:ea typeface="ＭＳ Ｐゴシック" charset="0"/>
              </a:defRPr>
            </a:lvl2pPr>
            <a:lvl3pPr marL="1143000" indent="-228600" eaLnBrk="0" hangingPunct="0">
              <a:defRPr sz="800">
                <a:solidFill>
                  <a:schemeClr val="tx1"/>
                </a:solidFill>
                <a:latin typeface="Verdana" charset="0"/>
                <a:ea typeface="ＭＳ Ｐゴシック" charset="0"/>
              </a:defRPr>
            </a:lvl3pPr>
            <a:lvl4pPr marL="1600200" indent="-228600" eaLnBrk="0" hangingPunct="0">
              <a:defRPr sz="800">
                <a:solidFill>
                  <a:schemeClr val="tx1"/>
                </a:solidFill>
                <a:latin typeface="Verdana" charset="0"/>
                <a:ea typeface="ＭＳ Ｐゴシック" charset="0"/>
              </a:defRPr>
            </a:lvl4pPr>
            <a:lvl5pPr marL="2057400" indent="-228600" eaLnBrk="0" hangingPunct="0">
              <a:defRPr sz="800">
                <a:solidFill>
                  <a:schemeClr val="tx1"/>
                </a:solidFill>
                <a:latin typeface="Verdana" charset="0"/>
                <a:ea typeface="ＭＳ Ｐゴシック" charset="0"/>
              </a:defRPr>
            </a:lvl5pPr>
            <a:lvl6pPr marL="2514600" indent="-228600" algn="r" eaLnBrk="0" fontAlgn="base" hangingPunct="0">
              <a:spcBef>
                <a:spcPct val="0"/>
              </a:spcBef>
              <a:spcAft>
                <a:spcPct val="0"/>
              </a:spcAft>
              <a:defRPr sz="800">
                <a:solidFill>
                  <a:schemeClr val="tx1"/>
                </a:solidFill>
                <a:latin typeface="Verdana" charset="0"/>
                <a:ea typeface="ＭＳ Ｐゴシック" charset="0"/>
              </a:defRPr>
            </a:lvl6pPr>
            <a:lvl7pPr marL="2971800" indent="-228600" algn="r" eaLnBrk="0" fontAlgn="base" hangingPunct="0">
              <a:spcBef>
                <a:spcPct val="0"/>
              </a:spcBef>
              <a:spcAft>
                <a:spcPct val="0"/>
              </a:spcAft>
              <a:defRPr sz="800">
                <a:solidFill>
                  <a:schemeClr val="tx1"/>
                </a:solidFill>
                <a:latin typeface="Verdana" charset="0"/>
                <a:ea typeface="ＭＳ Ｐゴシック" charset="0"/>
              </a:defRPr>
            </a:lvl7pPr>
            <a:lvl8pPr marL="3429000" indent="-228600" algn="r" eaLnBrk="0" fontAlgn="base" hangingPunct="0">
              <a:spcBef>
                <a:spcPct val="0"/>
              </a:spcBef>
              <a:spcAft>
                <a:spcPct val="0"/>
              </a:spcAft>
              <a:defRPr sz="800">
                <a:solidFill>
                  <a:schemeClr val="tx1"/>
                </a:solidFill>
                <a:latin typeface="Verdana" charset="0"/>
                <a:ea typeface="ＭＳ Ｐゴシック" charset="0"/>
              </a:defRPr>
            </a:lvl8pPr>
            <a:lvl9pPr marL="3886200" indent="-228600" algn="r" eaLnBrk="0" fontAlgn="base" hangingPunct="0">
              <a:spcBef>
                <a:spcPct val="0"/>
              </a:spcBef>
              <a:spcAft>
                <a:spcPct val="0"/>
              </a:spcAft>
              <a:defRPr sz="800">
                <a:solidFill>
                  <a:schemeClr val="tx1"/>
                </a:solidFill>
                <a:latin typeface="Verdana" charset="0"/>
                <a:ea typeface="ＭＳ Ｐゴシック" charset="0"/>
              </a:defRPr>
            </a:lvl9pPr>
          </a:lstStyle>
          <a:p>
            <a:pPr eaLnBrk="1" hangingPunct="1"/>
            <a:fld id="{B58A3F6B-0E0C-3A4C-8A91-E8704373D396}" type="slidenum">
              <a:rPr lang="en-US" sz="1200"/>
              <a:pPr eaLnBrk="1" hangingPunct="1"/>
              <a:t>1</a:t>
            </a:fld>
            <a:endParaRPr lang="en-US" sz="1200"/>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Verdana"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ln/>
        </p:spPr>
      </p:sp>
      <p:pic>
        <p:nvPicPr>
          <p:cNvPr id="70658"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914400" y="4572000"/>
            <a:ext cx="5029200" cy="1131888"/>
          </a:xfrm>
          <a:noFill/>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085850" y="687388"/>
            <a:ext cx="4686300" cy="3429000"/>
          </a:xfrm>
          <a:ln/>
        </p:spPr>
      </p:sp>
      <p:sp>
        <p:nvSpPr>
          <p:cNvPr id="64514" name="Rectangle 3"/>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689" tIns="45844" rIns="91689" bIns="4584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Verdana" pitchFamily="1" charset="0"/>
                <a:ea typeface="ＭＳ Ｐゴシック" charset="0"/>
                <a:cs typeface="ＭＳ Ｐゴシック" charset="0"/>
              </a:rPr>
              <a:t>Design: </a:t>
            </a:r>
            <a:r>
              <a:rPr lang="en-US" sz="1200" kern="1200" dirty="0" smtClean="0">
                <a:solidFill>
                  <a:schemeClr val="tx1"/>
                </a:solidFill>
                <a:effectLst/>
                <a:latin typeface="Verdana" pitchFamily="1" charset="0"/>
                <a:ea typeface="ＭＳ Ｐゴシック" charset="0"/>
                <a:cs typeface="ＭＳ Ｐゴシック" charset="0"/>
              </a:rPr>
              <a:t>Prospective cohort study initiated in 1988. </a:t>
            </a:r>
            <a:r>
              <a:rPr lang="en-US" sz="1200" b="1" kern="1200" dirty="0" smtClean="0">
                <a:solidFill>
                  <a:schemeClr val="tx1"/>
                </a:solidFill>
                <a:effectLst/>
                <a:latin typeface="Verdana" pitchFamily="1" charset="0"/>
                <a:ea typeface="ＭＳ Ｐゴシック" charset="0"/>
                <a:cs typeface="ＭＳ Ｐゴシック" charset="0"/>
              </a:rPr>
              <a:t>Setting: </a:t>
            </a:r>
            <a:r>
              <a:rPr lang="en-US" sz="1200" kern="1200" dirty="0" smtClean="0">
                <a:solidFill>
                  <a:schemeClr val="tx1"/>
                </a:solidFill>
                <a:effectLst/>
                <a:latin typeface="Verdana" pitchFamily="1" charset="0"/>
                <a:ea typeface="ＭＳ Ｐゴシック" charset="0"/>
                <a:cs typeface="ＭＳ Ｐゴシック" charset="0"/>
              </a:rPr>
              <a:t>United States.</a:t>
            </a:r>
            <a:br>
              <a:rPr lang="en-US" sz="1200" kern="1200" dirty="0" smtClean="0">
                <a:solidFill>
                  <a:schemeClr val="tx1"/>
                </a:solidFill>
                <a:effectLst/>
                <a:latin typeface="Verdana" pitchFamily="1" charset="0"/>
                <a:ea typeface="ＭＳ Ｐゴシック" charset="0"/>
                <a:cs typeface="ＭＳ Ｐゴシック" charset="0"/>
              </a:rPr>
            </a:br>
            <a:r>
              <a:rPr lang="en-US" sz="1200" b="1" kern="1200" dirty="0" smtClean="0">
                <a:solidFill>
                  <a:schemeClr val="tx1"/>
                </a:solidFill>
                <a:effectLst/>
                <a:latin typeface="Verdana" pitchFamily="1" charset="0"/>
                <a:ea typeface="ＭＳ Ｐゴシック" charset="0"/>
                <a:cs typeface="ＭＳ Ｐゴシック" charset="0"/>
              </a:rPr>
              <a:t>Participants: </a:t>
            </a:r>
            <a:r>
              <a:rPr lang="en-US" sz="1200" kern="1200" dirty="0" smtClean="0">
                <a:solidFill>
                  <a:schemeClr val="tx1"/>
                </a:solidFill>
                <a:effectLst/>
                <a:latin typeface="Verdana" pitchFamily="1" charset="0"/>
                <a:ea typeface="ＭＳ Ｐゴシック" charset="0"/>
                <a:cs typeface="ＭＳ Ｐゴシック" charset="0"/>
              </a:rPr>
              <a:t>34 901 men aged 40 to 75 years. The </a:t>
            </a:r>
            <a:r>
              <a:rPr lang="en-US" sz="1200" i="1" u="sng" kern="1200" dirty="0" smtClean="0">
                <a:solidFill>
                  <a:schemeClr val="tx1"/>
                </a:solidFill>
                <a:effectLst/>
                <a:latin typeface="Verdana" pitchFamily="1" charset="0"/>
                <a:ea typeface="ＭＳ Ｐゴシック" charset="0"/>
                <a:cs typeface="ＭＳ Ｐゴシック" charset="0"/>
              </a:rPr>
              <a:t>Health Professionals Follow-up Study</a:t>
            </a:r>
            <a:r>
              <a:rPr lang="en-US" sz="1200" i="1" u="sng" kern="1200" baseline="0" dirty="0" smtClean="0">
                <a:solidFill>
                  <a:schemeClr val="tx1"/>
                </a:solidFill>
                <a:effectLst/>
                <a:latin typeface="Verdana" pitchFamily="1" charset="0"/>
                <a:ea typeface="ＭＳ Ｐゴシック" charset="0"/>
                <a:cs typeface="ＭＳ Ｐゴシック" charset="0"/>
              </a:rPr>
              <a:t> </a:t>
            </a:r>
            <a:r>
              <a:rPr lang="en-US" sz="1200" kern="1200" baseline="0" dirty="0" smtClean="0">
                <a:solidFill>
                  <a:schemeClr val="tx1"/>
                </a:solidFill>
                <a:effectLst/>
                <a:latin typeface="Verdana" pitchFamily="1" charset="0"/>
                <a:ea typeface="ＭＳ Ｐゴシック" charset="0"/>
                <a:cs typeface="ＭＳ Ｐゴシック" charset="0"/>
              </a:rPr>
              <a:t>(</a:t>
            </a:r>
            <a:r>
              <a:rPr lang="en-US" sz="1200" kern="1200" dirty="0" smtClean="0">
                <a:solidFill>
                  <a:schemeClr val="tx1"/>
                </a:solidFill>
                <a:effectLst/>
                <a:latin typeface="Verdana" pitchFamily="1" charset="0"/>
                <a:ea typeface="ＭＳ Ｐゴシック" charset="0"/>
                <a:cs typeface="ＭＳ Ｐゴシック" charset="0"/>
              </a:rPr>
              <a:t>HPFS) is an ongoing prospective cohort study of men in the United States who were aged 40 to 75 years when the study was initiated in 1986 (14). Women were not eligible for participation. dentists, optometrists, osteopathic physicians, pharmacists, podiatrists, and veterinarians </a:t>
            </a:r>
            <a:endParaRPr lang="en-US" dirty="0" smtClean="0"/>
          </a:p>
          <a:p>
            <a:endParaRPr lang="en-US" dirty="0" smtClean="0"/>
          </a:p>
          <a:p>
            <a:r>
              <a:rPr lang="en-US" sz="1200" b="1" kern="1200" dirty="0" smtClean="0">
                <a:solidFill>
                  <a:schemeClr val="tx1"/>
                </a:solidFill>
                <a:effectLst/>
                <a:latin typeface="Verdana" pitchFamily="1" charset="0"/>
                <a:ea typeface="ＭＳ Ｐゴシック" charset="0"/>
                <a:cs typeface="ＭＳ Ｐゴシック" charset="0"/>
              </a:rPr>
              <a:t>Measurements: </a:t>
            </a:r>
            <a:r>
              <a:rPr lang="en-US" sz="1200" kern="1200" dirty="0" smtClean="0">
                <a:solidFill>
                  <a:schemeClr val="tx1"/>
                </a:solidFill>
                <a:effectLst/>
                <a:latin typeface="Verdana" pitchFamily="1" charset="0"/>
                <a:ea typeface="ＭＳ Ｐゴシック" charset="0"/>
                <a:cs typeface="ＭＳ Ｐゴシック" charset="0"/>
              </a:rPr>
              <a:t>Social integration was measured with a 7-item index that included marital status, social network size, frequency of contact, religious participation, and participation in other social groups. Vital status of study participants was ascertained through 1 February 2012. The primary outcome of interest was suicide mortality, defined as deaths classified with codes E950 to E959 from the International Classification of Diseases, Ninth Revision. </a:t>
            </a:r>
          </a:p>
          <a:p>
            <a:r>
              <a:rPr lang="en-US" sz="1200" b="1" kern="1200" dirty="0" smtClean="0">
                <a:solidFill>
                  <a:schemeClr val="tx1"/>
                </a:solidFill>
                <a:effectLst/>
                <a:latin typeface="Verdana" pitchFamily="1" charset="0"/>
                <a:ea typeface="ＭＳ Ｐゴシック" charset="0"/>
                <a:cs typeface="ＭＳ Ｐゴシック" charset="0"/>
              </a:rPr>
              <a:t>Results: </a:t>
            </a:r>
            <a:r>
              <a:rPr lang="en-US" sz="1200" kern="1200" dirty="0" smtClean="0">
                <a:solidFill>
                  <a:schemeClr val="tx1"/>
                </a:solidFill>
                <a:effectLst/>
                <a:latin typeface="Verdana" pitchFamily="1" charset="0"/>
                <a:ea typeface="ＭＳ Ｐゴシック" charset="0"/>
                <a:cs typeface="ＭＳ Ｐゴシック" charset="0"/>
              </a:rPr>
              <a:t>Over 708 945 person-years of follow-up, there were 147 suicides. The incidence of suicide decreased with increasing social integration. In a multivariable Cox proportional hazards regression model, the relative hazard of suicide was lowest among participants in the highest (adjusted hazard ratio [AHR], 0.41 [95% CI, 0.24 to 0.69]) and second-highest (AHR, 0.52 [CI, 0.30 to 0.91]) categories of social integration. Three components (marital status, social network size, and religious service attendance) showed the strongest protective associations. Social integration was also inversely associated with all-cause and cardiovascular-related mortality, but accounting for competing causes of death did not substantively alter the findings. </a:t>
            </a:r>
            <a:endParaRPr lang="en-US" dirty="0" smtClean="0"/>
          </a:p>
          <a:p>
            <a:r>
              <a:rPr lang="en-US" sz="1200" b="1" kern="1200" dirty="0" smtClean="0">
                <a:solidFill>
                  <a:schemeClr val="tx1"/>
                </a:solidFill>
                <a:effectLst/>
                <a:latin typeface="Verdana" pitchFamily="1" charset="0"/>
                <a:ea typeface="ＭＳ Ｐゴシック" charset="0"/>
                <a:cs typeface="ＭＳ Ｐゴシック" charset="0"/>
              </a:rPr>
              <a:t>Conclusion: </a:t>
            </a:r>
            <a:r>
              <a:rPr lang="en-US" sz="1200" kern="1200" dirty="0" smtClean="0">
                <a:solidFill>
                  <a:schemeClr val="tx1"/>
                </a:solidFill>
                <a:effectLst/>
                <a:latin typeface="Verdana" pitchFamily="1" charset="0"/>
                <a:ea typeface="ＭＳ Ｐゴシック" charset="0"/>
                <a:cs typeface="ＭＳ Ｐゴシック" charset="0"/>
              </a:rPr>
              <a:t>Men who were socially well-integrated had a more than 2-fold reduced risk for suicide over 24 years of follow-up. </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ED79BF9-2FE3-EF4E-855E-AE0A6CAE341F}" type="slidenum">
              <a:rPr lang="en-US" smtClean="0"/>
              <a:pPr>
                <a:defRPr/>
              </a:pPr>
              <a:t>22</a:t>
            </a:fld>
            <a:endParaRPr lang="en-US"/>
          </a:p>
        </p:txBody>
      </p:sp>
    </p:spTree>
    <p:extLst>
      <p:ext uri="{BB962C8B-B14F-4D97-AF65-F5344CB8AC3E}">
        <p14:creationId xmlns:p14="http://schemas.microsoft.com/office/powerpoint/2010/main" val="478953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Verdana" pitchFamily="1" charset="0"/>
                <a:ea typeface="ＭＳ Ｐゴシック" charset="0"/>
                <a:cs typeface="ＭＳ Ｐゴシック" charset="0"/>
              </a:rPr>
              <a:t>DESIGN:</a:t>
            </a:r>
            <a:r>
              <a:rPr lang="en-US" sz="1200" b="1" kern="1200" baseline="0" dirty="0" smtClean="0">
                <a:solidFill>
                  <a:schemeClr val="tx1"/>
                </a:solidFill>
                <a:effectLst/>
                <a:latin typeface="Verdana" pitchFamily="1" charset="0"/>
                <a:ea typeface="ＭＳ Ｐゴシック" charset="0"/>
                <a:cs typeface="ＭＳ Ｐゴシック" charset="0"/>
              </a:rPr>
              <a:t> </a:t>
            </a:r>
            <a:r>
              <a:rPr lang="en-US" sz="1200" kern="1200" dirty="0" smtClean="0">
                <a:solidFill>
                  <a:schemeClr val="tx1"/>
                </a:solidFill>
                <a:effectLst/>
                <a:latin typeface="Verdana" pitchFamily="1" charset="0"/>
                <a:ea typeface="ＭＳ Ｐゴシック" charset="0"/>
                <a:cs typeface="ＭＳ Ｐゴシック" charset="0"/>
              </a:rPr>
              <a:t>Nurses’ Health Study, an ongoing nationwide prospective cohort study of nurses in the United States. Beginning in 1992, a population-based sample of 72 607 nurses 46 to 71 years of age were surveyed about their social relationships. The vital status of study participants was ascertained through June 1, 2010. </a:t>
            </a:r>
            <a:endParaRPr lang="en-US" dirty="0" smtClean="0">
              <a:effectLst/>
            </a:endParaRPr>
          </a:p>
          <a:p>
            <a:r>
              <a:rPr lang="en-US" sz="1200" b="1" kern="1200" dirty="0" smtClean="0">
                <a:solidFill>
                  <a:schemeClr val="tx1"/>
                </a:solidFill>
                <a:effectLst/>
                <a:latin typeface="Verdana" pitchFamily="1" charset="0"/>
                <a:ea typeface="ＭＳ Ｐゴシック" charset="0"/>
                <a:cs typeface="ＭＳ Ｐゴシック" charset="0"/>
              </a:rPr>
              <a:t>EXPOSURES </a:t>
            </a:r>
            <a:r>
              <a:rPr lang="en-US" sz="1200" kern="1200" dirty="0" smtClean="0">
                <a:solidFill>
                  <a:schemeClr val="tx1"/>
                </a:solidFill>
                <a:effectLst/>
                <a:latin typeface="Verdana" pitchFamily="1" charset="0"/>
                <a:ea typeface="ＭＳ Ｐゴシック" charset="0"/>
                <a:cs typeface="ＭＳ Ｐゴシック" charset="0"/>
              </a:rPr>
              <a:t>Social integration was measured with a 7-item index that included marital status, social network size, frequency of contact with social ties, and participation in religious or other social groups.  </a:t>
            </a:r>
            <a:endParaRPr lang="en-US" dirty="0" smtClean="0">
              <a:effectLst/>
            </a:endParaRPr>
          </a:p>
          <a:p>
            <a:r>
              <a:rPr lang="en-US" sz="1200" b="1" kern="1200" dirty="0" smtClean="0">
                <a:solidFill>
                  <a:schemeClr val="tx1"/>
                </a:solidFill>
                <a:effectLst/>
                <a:latin typeface="Verdana" pitchFamily="1" charset="0"/>
                <a:ea typeface="ＭＳ Ｐゴシック" charset="0"/>
                <a:cs typeface="ＭＳ Ｐゴシック" charset="0"/>
              </a:rPr>
              <a:t>MAIN OUTCOMES: </a:t>
            </a:r>
            <a:r>
              <a:rPr lang="en-US" sz="1200" kern="1200" dirty="0" smtClean="0">
                <a:solidFill>
                  <a:schemeClr val="tx1"/>
                </a:solidFill>
                <a:effectLst/>
                <a:latin typeface="Verdana" pitchFamily="1" charset="0"/>
                <a:ea typeface="ＭＳ Ｐゴシック" charset="0"/>
                <a:cs typeface="ＭＳ Ｐゴシック" charset="0"/>
              </a:rPr>
              <a:t>The primary outcome of interest was suicide, </a:t>
            </a:r>
          </a:p>
          <a:p>
            <a:r>
              <a:rPr lang="en-US" sz="1200" b="1" kern="1200" dirty="0" smtClean="0">
                <a:solidFill>
                  <a:schemeClr val="tx1"/>
                </a:solidFill>
                <a:effectLst/>
                <a:latin typeface="Verdana" pitchFamily="1" charset="0"/>
                <a:ea typeface="ＭＳ Ｐゴシック" charset="0"/>
                <a:cs typeface="ＭＳ Ｐゴシック" charset="0"/>
              </a:rPr>
              <a:t>RESULTS </a:t>
            </a:r>
            <a:r>
              <a:rPr lang="en-US" sz="1200" kern="1200" dirty="0" smtClean="0">
                <a:solidFill>
                  <a:schemeClr val="tx1"/>
                </a:solidFill>
                <a:effectLst/>
                <a:latin typeface="Verdana" pitchFamily="1" charset="0"/>
                <a:ea typeface="ＭＳ Ｐゴシック" charset="0"/>
                <a:cs typeface="ＭＳ Ｐゴシック" charset="0"/>
              </a:rPr>
              <a:t>During more than1.2 million person-years of follow-up (1992-2010), there were 43 suicide events. The incidence of suicide decreased with increasing social integration. In a multivariable Cox proportional hazards regression model, the relative hazard of suicide was lowest among participants in the highest category of social integration (adjusted hazard ratio, 0.23 [95% CI, 0.09-0.58]) and second-highest category of social integration (adjusted hazard ratio, 0.26 [95% CI, 0.09-0.74]). Increasing or consistently high levels of social integration were associated with a lower risk of suicide. </a:t>
            </a:r>
          </a:p>
          <a:p>
            <a:r>
              <a:rPr lang="en-US" sz="1200" kern="1200" dirty="0" smtClean="0">
                <a:solidFill>
                  <a:schemeClr val="tx1"/>
                </a:solidFill>
                <a:effectLst/>
                <a:latin typeface="Verdana" pitchFamily="1" charset="0"/>
                <a:ea typeface="ＭＳ Ｐゴシック" charset="0"/>
                <a:cs typeface="ＭＳ Ｐゴシック" charset="0"/>
              </a:rPr>
              <a:t>These findings were robust to sensitivity analyses that accounted for poor mental health and serious physical illness. </a:t>
            </a:r>
            <a:endParaRPr lang="en-US" dirty="0" smtClean="0">
              <a:effectLst/>
            </a:endParaRPr>
          </a:p>
          <a:p>
            <a:r>
              <a:rPr lang="en-US" sz="1200" b="1" kern="1200" dirty="0" smtClean="0">
                <a:solidFill>
                  <a:schemeClr val="tx1"/>
                </a:solidFill>
                <a:effectLst/>
                <a:latin typeface="Verdana" pitchFamily="1" charset="0"/>
                <a:ea typeface="ＭＳ Ｐゴシック" charset="0"/>
                <a:cs typeface="ＭＳ Ｐゴシック" charset="0"/>
              </a:rPr>
              <a:t>CONCLUSIONS: </a:t>
            </a:r>
            <a:r>
              <a:rPr lang="en-US" sz="1200" kern="1200" dirty="0" smtClean="0">
                <a:solidFill>
                  <a:schemeClr val="tx1"/>
                </a:solidFill>
                <a:effectLst/>
                <a:latin typeface="Verdana" pitchFamily="1" charset="0"/>
                <a:ea typeface="ＭＳ Ｐゴシック" charset="0"/>
                <a:cs typeface="ＭＳ Ｐゴシック" charset="0"/>
              </a:rPr>
              <a:t>Women who were socially well integrated had </a:t>
            </a:r>
            <a:r>
              <a:rPr lang="en-US" sz="1200" kern="1200" dirty="0" smtClean="0">
                <a:solidFill>
                  <a:srgbClr val="FF0000"/>
                </a:solidFill>
                <a:effectLst/>
                <a:latin typeface="Verdana" pitchFamily="1" charset="0"/>
                <a:ea typeface="ＭＳ Ｐゴシック" charset="0"/>
                <a:cs typeface="ＭＳ Ｐゴシック" charset="0"/>
              </a:rPr>
              <a:t>a more than 3-fold lower risk for suicide over 18 years of follow-up. </a:t>
            </a:r>
            <a:endParaRPr lang="en-US" dirty="0" smtClean="0">
              <a:solidFill>
                <a:srgbClr val="FF0000"/>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ED79BF9-2FE3-EF4E-855E-AE0A6CAE341F}" type="slidenum">
              <a:rPr lang="en-US" smtClean="0"/>
              <a:pPr>
                <a:defRPr/>
              </a:pPr>
              <a:t>23</a:t>
            </a:fld>
            <a:endParaRPr lang="en-US"/>
          </a:p>
        </p:txBody>
      </p:sp>
    </p:spTree>
    <p:extLst>
      <p:ext uri="{BB962C8B-B14F-4D97-AF65-F5344CB8AC3E}">
        <p14:creationId xmlns:p14="http://schemas.microsoft.com/office/powerpoint/2010/main" val="478953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085850" y="687388"/>
            <a:ext cx="4686300" cy="3429000"/>
          </a:xfrm>
          <a:ln/>
        </p:spPr>
      </p:sp>
      <p:sp>
        <p:nvSpPr>
          <p:cNvPr id="74754" name="Rectangle 3"/>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689" tIns="45844" rIns="91689" bIns="4584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Rot="1" noChangeAspect="1" noChangeArrowheads="1" noTextEdit="1"/>
          </p:cNvSpPr>
          <p:nvPr>
            <p:ph type="sldImg"/>
          </p:nvPr>
        </p:nvSpPr>
        <p:spPr>
          <a:ln/>
        </p:spPr>
      </p:sp>
      <p:sp>
        <p:nvSpPr>
          <p:cNvPr id="3277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ln/>
        </p:spPr>
      </p:sp>
      <p:sp>
        <p:nvSpPr>
          <p:cNvPr id="778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Verdana" pitchFamily="1" charset="0"/>
                <a:ea typeface="ＭＳ Ｐゴシック" charset="0"/>
                <a:cs typeface="ＭＳ Ｐゴシック" charset="0"/>
              </a:rPr>
              <a:t>For victims aged 21 years or older, none of the differences between the treatment and control states in any of the homicide or suicide measures are statistically significant at the traditional 95% level (Table 1).</a:t>
            </a:r>
          </a:p>
          <a:p>
            <a:endParaRPr lang="en-US" sz="1200" kern="1200" dirty="0" smtClean="0">
              <a:solidFill>
                <a:schemeClr val="tx1"/>
              </a:solidFill>
              <a:latin typeface="Verdana" pitchFamily="1" charset="0"/>
              <a:ea typeface="ＭＳ Ｐゴシック" charset="0"/>
              <a:cs typeface="ＭＳ Ｐゴシック" charset="0"/>
            </a:endParaRPr>
          </a:p>
          <a:p>
            <a:r>
              <a:rPr lang="en-US" sz="1200" kern="1200" dirty="0" smtClean="0">
                <a:solidFill>
                  <a:schemeClr val="tx1"/>
                </a:solidFill>
                <a:latin typeface="Verdana" pitchFamily="1" charset="0"/>
                <a:ea typeface="ＭＳ Ｐゴシック" charset="0"/>
                <a:cs typeface="ＭＳ Ｐゴシック" charset="0"/>
              </a:rPr>
              <a:t>On the other hand, firearm suicides to victims aged 55 years or older declined by 0.92 per 100,000 population (95% confidence interval [CI], −1.43 to −0.42) in the treatment states relative to the control states, equal to about 6% of the gun suicide rate to those aged 55 years or older in the control states during the period after the Brady legislation. We also observed a statistically insignificant increase in </a:t>
            </a:r>
            <a:r>
              <a:rPr lang="en-US" sz="1200" kern="1200" dirty="0" err="1" smtClean="0">
                <a:solidFill>
                  <a:schemeClr val="tx1"/>
                </a:solidFill>
                <a:latin typeface="Verdana" pitchFamily="1" charset="0"/>
                <a:ea typeface="ＭＳ Ｐゴシック" charset="0"/>
                <a:cs typeface="ＭＳ Ｐゴシック" charset="0"/>
              </a:rPr>
              <a:t>nongun</a:t>
            </a:r>
            <a:r>
              <a:rPr lang="en-US" sz="1200" kern="1200" dirty="0" smtClean="0">
                <a:solidFill>
                  <a:schemeClr val="tx1"/>
                </a:solidFill>
                <a:latin typeface="Verdana" pitchFamily="1" charset="0"/>
                <a:ea typeface="ＭＳ Ｐゴシック" charset="0"/>
                <a:cs typeface="ＭＳ Ｐゴシック" charset="0"/>
              </a:rPr>
              <a:t> suicides to this population (0.38 per 100,000; 95% CI, −0.04 to 0.80), a reduction in the proportion of suicides with a firearm of −2.2% (95% CI, −3.9 to −0.5), and a modest (though not statistically significant) reduction in the overall suicide rate (−0.54 per 100,000; 95% CI, −1.27 to 0.19).</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ED79BF9-2FE3-EF4E-855E-AE0A6CAE341F}" type="slidenum">
              <a:rPr lang="en-US" smtClean="0"/>
              <a:pPr>
                <a:defRPr/>
              </a:pPr>
              <a:t>39</a:t>
            </a:fld>
            <a:endParaRPr lang="en-US"/>
          </a:p>
        </p:txBody>
      </p:sp>
    </p:spTree>
    <p:extLst>
      <p:ext uri="{BB962C8B-B14F-4D97-AF65-F5344CB8AC3E}">
        <p14:creationId xmlns:p14="http://schemas.microsoft.com/office/powerpoint/2010/main" val="1258799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Verdana" charset="0"/>
              </a:rPr>
              <a:t>≥65 = 5960 of 15.6% of suicides</a:t>
            </a:r>
          </a:p>
        </p:txBody>
      </p:sp>
      <p:sp>
        <p:nvSpPr>
          <p:cNvPr id="4" name="Slide Number Placeholder 3"/>
          <p:cNvSpPr>
            <a:spLocks noGrp="1"/>
          </p:cNvSpPr>
          <p:nvPr>
            <p:ph type="sldNum" sz="quarter" idx="5"/>
          </p:nvPr>
        </p:nvSpPr>
        <p:spPr/>
        <p:txBody>
          <a:bodyPr/>
          <a:lstStyle/>
          <a:p>
            <a:pPr>
              <a:defRPr/>
            </a:pPr>
            <a:fld id="{8BFBADD4-3D9A-164F-93E3-385DC52898DC}" type="slidenum">
              <a:rPr lang="en-US" smtClean="0"/>
              <a:pPr>
                <a:defRPr/>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A01578-9518-6547-873E-CB62C10E5688}" type="slidenum">
              <a:rPr lang="en-US"/>
              <a:pPr/>
              <a:t>7</a:t>
            </a:fld>
            <a:endParaRPr lang="en-US"/>
          </a:p>
        </p:txBody>
      </p:sp>
      <p:sp>
        <p:nvSpPr>
          <p:cNvPr id="13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xfrm>
            <a:off x="914400" y="4341813"/>
            <a:ext cx="5029200" cy="411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651" tIns="45825" rIns="91651" bIns="45825"/>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Rot="1" noChangeAspect="1" noChangeArrowheads="1" noTextEdit="1"/>
          </p:cNvSpPr>
          <p:nvPr>
            <p:ph type="sldImg"/>
          </p:nvPr>
        </p:nvSpPr>
        <p:spPr>
          <a:ln/>
        </p:spPr>
      </p:sp>
      <p:sp>
        <p:nvSpPr>
          <p:cNvPr id="4710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085850" y="687388"/>
            <a:ext cx="4686300" cy="3429000"/>
          </a:xfrm>
          <a:ln/>
        </p:spPr>
      </p:sp>
      <p:sp>
        <p:nvSpPr>
          <p:cNvPr id="62466" name="Rectangle 3"/>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689" tIns="45844" rIns="91689" bIns="4584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ln/>
        </p:spPr>
      </p:sp>
      <p:sp>
        <p:nvSpPr>
          <p:cNvPr id="593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085850" y="687388"/>
            <a:ext cx="4686300" cy="3429000"/>
          </a:xfrm>
          <a:ln/>
        </p:spPr>
      </p:sp>
      <p:sp>
        <p:nvSpPr>
          <p:cNvPr id="62466" name="Rectangle 3"/>
          <p:cNvSpPr>
            <a:spLocks noGrp="1" noChangeArrowheads="1"/>
          </p:cNvSpPr>
          <p:nvPr>
            <p:ph type="body" idx="1"/>
          </p:nvPr>
        </p:nvSpPr>
        <p:spPr>
          <a:xfrm>
            <a:off x="914400" y="4343400"/>
            <a:ext cx="50292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689" tIns="45844" rIns="91689" bIns="45844"/>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Powerpoint_Title"/>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3741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ctrTitle"/>
          </p:nvPr>
        </p:nvSpPr>
        <p:spPr>
          <a:xfrm>
            <a:off x="685800" y="2286000"/>
            <a:ext cx="8001000" cy="1143000"/>
          </a:xfrm>
        </p:spPr>
        <p:txBody>
          <a:bodyPr/>
          <a:lstStyle>
            <a:lvl1pPr algn="ctr">
              <a:defRPr sz="3600" b="0">
                <a:solidFill>
                  <a:schemeClr val="bg1"/>
                </a:solidFill>
              </a:defRPr>
            </a:lvl1pPr>
          </a:lstStyle>
          <a:p>
            <a:r>
              <a:rPr lang="en-US" smtClean="0"/>
              <a:t>Click to edit Master title style</a:t>
            </a:r>
            <a:endParaRPr lang="en-US"/>
          </a:p>
        </p:txBody>
      </p:sp>
      <p:sp>
        <p:nvSpPr>
          <p:cNvPr id="185347" name="Rectangle 3"/>
          <p:cNvSpPr>
            <a:spLocks noGrp="1" noChangeArrowheads="1"/>
          </p:cNvSpPr>
          <p:nvPr>
            <p:ph type="subTitle" idx="1"/>
          </p:nvPr>
        </p:nvSpPr>
        <p:spPr>
          <a:xfrm>
            <a:off x="1371600" y="3886200"/>
            <a:ext cx="6629400" cy="1752600"/>
          </a:xfrm>
        </p:spPr>
        <p:txBody>
          <a:bodyPr/>
          <a:lstStyle>
            <a:lvl1pPr marL="0" indent="0" algn="ctr">
              <a:buFont typeface="Verdana" pitchFamily="1" charset="0"/>
              <a:buNone/>
              <a:defRPr>
                <a:solidFill>
                  <a:schemeClr val="bg1"/>
                </a:solidFill>
              </a:defRPr>
            </a:lvl1pPr>
          </a:lstStyle>
          <a:p>
            <a:r>
              <a:rPr lang="en-US" smtClean="0"/>
              <a:t>Click to edit Master subtitle style</a:t>
            </a:r>
            <a:endParaRPr lang="en-US"/>
          </a:p>
        </p:txBody>
      </p:sp>
    </p:spTree>
    <p:extLst>
      <p:ext uri="{BB962C8B-B14F-4D97-AF65-F5344CB8AC3E}">
        <p14:creationId xmlns:p14="http://schemas.microsoft.com/office/powerpoint/2010/main" val="312900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xfrm>
            <a:off x="801688" y="5973763"/>
            <a:ext cx="3849687" cy="150812"/>
          </a:xfrm>
          <a:prstGeom prst="rect">
            <a:avLst/>
          </a:prstGeom>
          <a:ln/>
        </p:spPr>
        <p:txBody>
          <a:bodyPr/>
          <a:lstStyle>
            <a:lvl1pPr>
              <a:defRPr/>
            </a:lvl1pPr>
          </a:lstStyle>
          <a:p>
            <a:pPr>
              <a:defRPr/>
            </a:pPr>
            <a:endParaRPr lang="en-US"/>
          </a:p>
        </p:txBody>
      </p:sp>
      <p:sp>
        <p:nvSpPr>
          <p:cNvPr id="5" name="Rectangle 12"/>
          <p:cNvSpPr>
            <a:spLocks noGrp="1" noChangeArrowheads="1"/>
          </p:cNvSpPr>
          <p:nvPr>
            <p:ph type="sldNum" sz="quarter" idx="11"/>
          </p:nvPr>
        </p:nvSpPr>
        <p:spPr>
          <a:xfrm>
            <a:off x="6805613" y="5942013"/>
            <a:ext cx="2189162" cy="185737"/>
          </a:xfrm>
          <a:prstGeom prst="rect">
            <a:avLst/>
          </a:prstGeom>
          <a:ln/>
        </p:spPr>
        <p:txBody>
          <a:bodyPr/>
          <a:lstStyle>
            <a:lvl1pPr>
              <a:defRPr/>
            </a:lvl1pPr>
          </a:lstStyle>
          <a:p>
            <a:pPr>
              <a:defRPr/>
            </a:pPr>
            <a:fld id="{598EEC0D-1F81-7C45-88C1-28211D9DC7D5}" type="slidenum">
              <a:rPr lang="en-US"/>
              <a:pPr>
                <a:defRPr/>
              </a:pPr>
              <a:t>‹#›</a:t>
            </a:fld>
            <a:endParaRPr lang="en-US"/>
          </a:p>
        </p:txBody>
      </p:sp>
    </p:spTree>
    <p:extLst>
      <p:ext uri="{BB962C8B-B14F-4D97-AF65-F5344CB8AC3E}">
        <p14:creationId xmlns:p14="http://schemas.microsoft.com/office/powerpoint/2010/main" val="75987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2613" y="244475"/>
            <a:ext cx="2046287" cy="5648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93750" y="244475"/>
            <a:ext cx="5986463" cy="5648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xfrm>
            <a:off x="801688" y="5973763"/>
            <a:ext cx="3849687" cy="150812"/>
          </a:xfrm>
          <a:prstGeom prst="rect">
            <a:avLst/>
          </a:prstGeom>
          <a:ln/>
        </p:spPr>
        <p:txBody>
          <a:bodyPr/>
          <a:lstStyle>
            <a:lvl1pPr>
              <a:defRPr/>
            </a:lvl1pPr>
          </a:lstStyle>
          <a:p>
            <a:pPr>
              <a:defRPr/>
            </a:pPr>
            <a:endParaRPr lang="en-US"/>
          </a:p>
        </p:txBody>
      </p:sp>
      <p:sp>
        <p:nvSpPr>
          <p:cNvPr id="5" name="Rectangle 12"/>
          <p:cNvSpPr>
            <a:spLocks noGrp="1" noChangeArrowheads="1"/>
          </p:cNvSpPr>
          <p:nvPr>
            <p:ph type="sldNum" sz="quarter" idx="11"/>
          </p:nvPr>
        </p:nvSpPr>
        <p:spPr>
          <a:xfrm>
            <a:off x="6805613" y="5942013"/>
            <a:ext cx="2189162" cy="185737"/>
          </a:xfrm>
          <a:prstGeom prst="rect">
            <a:avLst/>
          </a:prstGeom>
          <a:ln/>
        </p:spPr>
        <p:txBody>
          <a:bodyPr/>
          <a:lstStyle>
            <a:lvl1pPr>
              <a:defRPr/>
            </a:lvl1pPr>
          </a:lstStyle>
          <a:p>
            <a:pPr>
              <a:defRPr/>
            </a:pPr>
            <a:fld id="{B31D2CF4-30C6-B64A-A33C-C861E1D3A2CF}" type="slidenum">
              <a:rPr lang="en-US"/>
              <a:pPr>
                <a:defRPr/>
              </a:pPr>
              <a:t>‹#›</a:t>
            </a:fld>
            <a:endParaRPr lang="en-US"/>
          </a:p>
        </p:txBody>
      </p:sp>
    </p:spTree>
    <p:extLst>
      <p:ext uri="{BB962C8B-B14F-4D97-AF65-F5344CB8AC3E}">
        <p14:creationId xmlns:p14="http://schemas.microsoft.com/office/powerpoint/2010/main" val="320420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90525" y="304800"/>
            <a:ext cx="859155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02945" y="1676400"/>
            <a:ext cx="7966710" cy="4419600"/>
          </a:xfrm>
        </p:spPr>
        <p:txBody>
          <a:bodyPr/>
          <a:lstStyle/>
          <a:p>
            <a:pPr lvl="0"/>
            <a:endParaRPr lang="en-US" noProof="0" smtClean="0"/>
          </a:p>
        </p:txBody>
      </p:sp>
      <p:sp>
        <p:nvSpPr>
          <p:cNvPr id="4" name="Rectangle 4"/>
          <p:cNvSpPr>
            <a:spLocks noGrp="1" noChangeArrowheads="1"/>
          </p:cNvSpPr>
          <p:nvPr>
            <p:ph type="dt" sz="half" idx="10"/>
          </p:nvPr>
        </p:nvSpPr>
        <p:spPr>
          <a:xfrm>
            <a:off x="702945" y="6248400"/>
            <a:ext cx="1952625"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801688" y="5973763"/>
            <a:ext cx="3849687" cy="150812"/>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288609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xfrm>
            <a:off x="801688" y="5973763"/>
            <a:ext cx="3849687" cy="150812"/>
          </a:xfrm>
          <a:prstGeom prst="rect">
            <a:avLst/>
          </a:prstGeom>
          <a:ln/>
        </p:spPr>
        <p:txBody>
          <a:bodyPr/>
          <a:lstStyle>
            <a:lvl1pPr>
              <a:defRPr/>
            </a:lvl1pPr>
          </a:lstStyle>
          <a:p>
            <a:pPr>
              <a:defRPr/>
            </a:pPr>
            <a:endParaRPr lang="en-US"/>
          </a:p>
        </p:txBody>
      </p:sp>
      <p:sp>
        <p:nvSpPr>
          <p:cNvPr id="5" name="Rectangle 12"/>
          <p:cNvSpPr>
            <a:spLocks noGrp="1" noChangeArrowheads="1"/>
          </p:cNvSpPr>
          <p:nvPr>
            <p:ph type="sldNum" sz="quarter" idx="11"/>
          </p:nvPr>
        </p:nvSpPr>
        <p:spPr>
          <a:xfrm>
            <a:off x="6805613" y="5942013"/>
            <a:ext cx="2189162" cy="185737"/>
          </a:xfrm>
          <a:prstGeom prst="rect">
            <a:avLst/>
          </a:prstGeom>
          <a:ln/>
        </p:spPr>
        <p:txBody>
          <a:bodyPr/>
          <a:lstStyle>
            <a:lvl1pPr>
              <a:defRPr/>
            </a:lvl1pPr>
          </a:lstStyle>
          <a:p>
            <a:pPr>
              <a:defRPr/>
            </a:pPr>
            <a:fld id="{F86D9655-324E-5E41-93BE-742DBDE91079}" type="slidenum">
              <a:rPr lang="en-US"/>
              <a:pPr>
                <a:defRPr/>
              </a:pPr>
              <a:t>‹#›</a:t>
            </a:fld>
            <a:endParaRPr lang="en-US"/>
          </a:p>
        </p:txBody>
      </p:sp>
    </p:spTree>
    <p:extLst>
      <p:ext uri="{BB962C8B-B14F-4D97-AF65-F5344CB8AC3E}">
        <p14:creationId xmlns:p14="http://schemas.microsoft.com/office/powerpoint/2010/main" val="148165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9775" y="4406900"/>
            <a:ext cx="796766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39775" y="2906713"/>
            <a:ext cx="796766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xfrm>
            <a:off x="801688" y="5973763"/>
            <a:ext cx="3849687" cy="150812"/>
          </a:xfrm>
          <a:prstGeom prst="rect">
            <a:avLst/>
          </a:prstGeom>
          <a:ln/>
        </p:spPr>
        <p:txBody>
          <a:bodyPr/>
          <a:lstStyle>
            <a:lvl1pPr>
              <a:defRPr/>
            </a:lvl1pPr>
          </a:lstStyle>
          <a:p>
            <a:pPr>
              <a:defRPr/>
            </a:pPr>
            <a:endParaRPr lang="en-US"/>
          </a:p>
        </p:txBody>
      </p:sp>
      <p:sp>
        <p:nvSpPr>
          <p:cNvPr id="5" name="Rectangle 12"/>
          <p:cNvSpPr>
            <a:spLocks noGrp="1" noChangeArrowheads="1"/>
          </p:cNvSpPr>
          <p:nvPr>
            <p:ph type="sldNum" sz="quarter" idx="11"/>
          </p:nvPr>
        </p:nvSpPr>
        <p:spPr>
          <a:xfrm>
            <a:off x="6805613" y="5942013"/>
            <a:ext cx="2189162" cy="185737"/>
          </a:xfrm>
          <a:prstGeom prst="rect">
            <a:avLst/>
          </a:prstGeom>
          <a:ln/>
        </p:spPr>
        <p:txBody>
          <a:bodyPr/>
          <a:lstStyle>
            <a:lvl1pPr>
              <a:defRPr/>
            </a:lvl1pPr>
          </a:lstStyle>
          <a:p>
            <a:pPr>
              <a:defRPr/>
            </a:pPr>
            <a:fld id="{C0D410A7-A55A-C94C-A2D5-08877F65DC0E}" type="slidenum">
              <a:rPr lang="en-US"/>
              <a:pPr>
                <a:defRPr/>
              </a:pPr>
              <a:t>‹#›</a:t>
            </a:fld>
            <a:endParaRPr lang="en-US"/>
          </a:p>
        </p:txBody>
      </p:sp>
    </p:spTree>
    <p:extLst>
      <p:ext uri="{BB962C8B-B14F-4D97-AF65-F5344CB8AC3E}">
        <p14:creationId xmlns:p14="http://schemas.microsoft.com/office/powerpoint/2010/main" val="41053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93750" y="1230313"/>
            <a:ext cx="4016375" cy="4662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30313"/>
            <a:ext cx="4016375" cy="4662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xfrm>
            <a:off x="801688" y="5973763"/>
            <a:ext cx="3849687" cy="150812"/>
          </a:xfrm>
          <a:prstGeom prst="rect">
            <a:avLst/>
          </a:prstGeom>
          <a:ln/>
        </p:spPr>
        <p:txBody>
          <a:bodyPr/>
          <a:lstStyle>
            <a:lvl1pPr>
              <a:defRPr/>
            </a:lvl1pPr>
          </a:lstStyle>
          <a:p>
            <a:pPr>
              <a:defRPr/>
            </a:pPr>
            <a:endParaRPr lang="en-US"/>
          </a:p>
        </p:txBody>
      </p:sp>
      <p:sp>
        <p:nvSpPr>
          <p:cNvPr id="6" name="Rectangle 12"/>
          <p:cNvSpPr>
            <a:spLocks noGrp="1" noChangeArrowheads="1"/>
          </p:cNvSpPr>
          <p:nvPr>
            <p:ph type="sldNum" sz="quarter" idx="11"/>
          </p:nvPr>
        </p:nvSpPr>
        <p:spPr>
          <a:xfrm>
            <a:off x="6805613" y="5942013"/>
            <a:ext cx="2189162" cy="185737"/>
          </a:xfrm>
          <a:prstGeom prst="rect">
            <a:avLst/>
          </a:prstGeom>
          <a:ln/>
        </p:spPr>
        <p:txBody>
          <a:bodyPr/>
          <a:lstStyle>
            <a:lvl1pPr>
              <a:defRPr/>
            </a:lvl1pPr>
          </a:lstStyle>
          <a:p>
            <a:pPr>
              <a:defRPr/>
            </a:pPr>
            <a:fld id="{903C1D27-5484-674F-A5C8-5BA9452E40E2}" type="slidenum">
              <a:rPr lang="en-US"/>
              <a:pPr>
                <a:defRPr/>
              </a:pPr>
              <a:t>‹#›</a:t>
            </a:fld>
            <a:endParaRPr lang="en-US"/>
          </a:p>
        </p:txBody>
      </p:sp>
    </p:spTree>
    <p:extLst>
      <p:ext uri="{BB962C8B-B14F-4D97-AF65-F5344CB8AC3E}">
        <p14:creationId xmlns:p14="http://schemas.microsoft.com/office/powerpoint/2010/main" val="375216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8313" y="274638"/>
            <a:ext cx="843597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68313" y="1535113"/>
            <a:ext cx="414178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68313" y="2174875"/>
            <a:ext cx="414178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60913" y="1535113"/>
            <a:ext cx="4143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0913" y="2174875"/>
            <a:ext cx="41433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xfrm>
            <a:off x="801688" y="5973763"/>
            <a:ext cx="3849687" cy="150812"/>
          </a:xfrm>
          <a:prstGeom prst="rect">
            <a:avLst/>
          </a:prstGeom>
          <a:ln/>
        </p:spPr>
        <p:txBody>
          <a:bodyPr/>
          <a:lstStyle>
            <a:lvl1pPr>
              <a:defRPr/>
            </a:lvl1pPr>
          </a:lstStyle>
          <a:p>
            <a:pPr>
              <a:defRPr/>
            </a:pPr>
            <a:endParaRPr lang="en-US"/>
          </a:p>
        </p:txBody>
      </p:sp>
      <p:sp>
        <p:nvSpPr>
          <p:cNvPr id="8" name="Rectangle 12"/>
          <p:cNvSpPr>
            <a:spLocks noGrp="1" noChangeArrowheads="1"/>
          </p:cNvSpPr>
          <p:nvPr>
            <p:ph type="sldNum" sz="quarter" idx="11"/>
          </p:nvPr>
        </p:nvSpPr>
        <p:spPr>
          <a:xfrm>
            <a:off x="6805613" y="5942013"/>
            <a:ext cx="2189162" cy="185737"/>
          </a:xfrm>
          <a:prstGeom prst="rect">
            <a:avLst/>
          </a:prstGeom>
          <a:ln/>
        </p:spPr>
        <p:txBody>
          <a:bodyPr/>
          <a:lstStyle>
            <a:lvl1pPr>
              <a:defRPr/>
            </a:lvl1pPr>
          </a:lstStyle>
          <a:p>
            <a:pPr>
              <a:defRPr/>
            </a:pPr>
            <a:fld id="{ADDEBAA1-C7B2-BD44-9371-F9E49551A5FB}" type="slidenum">
              <a:rPr lang="en-US"/>
              <a:pPr>
                <a:defRPr/>
              </a:pPr>
              <a:t>‹#›</a:t>
            </a:fld>
            <a:endParaRPr lang="en-US"/>
          </a:p>
        </p:txBody>
      </p:sp>
    </p:spTree>
    <p:extLst>
      <p:ext uri="{BB962C8B-B14F-4D97-AF65-F5344CB8AC3E}">
        <p14:creationId xmlns:p14="http://schemas.microsoft.com/office/powerpoint/2010/main" val="378938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xfrm>
            <a:off x="801688" y="5973763"/>
            <a:ext cx="3849687" cy="150812"/>
          </a:xfrm>
          <a:prstGeom prst="rect">
            <a:avLst/>
          </a:prstGeom>
          <a:ln/>
        </p:spPr>
        <p:txBody>
          <a:bodyPr/>
          <a:lstStyle>
            <a:lvl1pPr>
              <a:defRPr/>
            </a:lvl1pPr>
          </a:lstStyle>
          <a:p>
            <a:pPr>
              <a:defRPr/>
            </a:pPr>
            <a:endParaRPr lang="en-US"/>
          </a:p>
        </p:txBody>
      </p:sp>
      <p:sp>
        <p:nvSpPr>
          <p:cNvPr id="4" name="Rectangle 12"/>
          <p:cNvSpPr>
            <a:spLocks noGrp="1" noChangeArrowheads="1"/>
          </p:cNvSpPr>
          <p:nvPr>
            <p:ph type="sldNum" sz="quarter" idx="11"/>
          </p:nvPr>
        </p:nvSpPr>
        <p:spPr>
          <a:xfrm>
            <a:off x="6805613" y="5942013"/>
            <a:ext cx="2189162" cy="185737"/>
          </a:xfrm>
          <a:prstGeom prst="rect">
            <a:avLst/>
          </a:prstGeom>
          <a:ln/>
        </p:spPr>
        <p:txBody>
          <a:bodyPr/>
          <a:lstStyle>
            <a:lvl1pPr>
              <a:defRPr/>
            </a:lvl1pPr>
          </a:lstStyle>
          <a:p>
            <a:pPr>
              <a:defRPr/>
            </a:pPr>
            <a:fld id="{ACD09DC5-D9D2-4A4D-843D-1AFAFAE2543F}" type="slidenum">
              <a:rPr lang="en-US"/>
              <a:pPr>
                <a:defRPr/>
              </a:pPr>
              <a:t>‹#›</a:t>
            </a:fld>
            <a:endParaRPr lang="en-US"/>
          </a:p>
        </p:txBody>
      </p:sp>
    </p:spTree>
    <p:extLst>
      <p:ext uri="{BB962C8B-B14F-4D97-AF65-F5344CB8AC3E}">
        <p14:creationId xmlns:p14="http://schemas.microsoft.com/office/powerpoint/2010/main" val="80601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801688" y="5973763"/>
            <a:ext cx="3849687" cy="150812"/>
          </a:xfrm>
          <a:prstGeom prst="rect">
            <a:avLst/>
          </a:prstGeom>
          <a:ln/>
        </p:spPr>
        <p:txBody>
          <a:bodyPr/>
          <a:lstStyle>
            <a:lvl1pPr>
              <a:defRPr/>
            </a:lvl1pPr>
          </a:lstStyle>
          <a:p>
            <a:pPr>
              <a:defRPr/>
            </a:pPr>
            <a:endParaRPr lang="en-US"/>
          </a:p>
        </p:txBody>
      </p:sp>
      <p:sp>
        <p:nvSpPr>
          <p:cNvPr id="3" name="Rectangle 12"/>
          <p:cNvSpPr>
            <a:spLocks noGrp="1" noChangeArrowheads="1"/>
          </p:cNvSpPr>
          <p:nvPr>
            <p:ph type="sldNum" sz="quarter" idx="11"/>
          </p:nvPr>
        </p:nvSpPr>
        <p:spPr>
          <a:xfrm>
            <a:off x="6805613" y="5942013"/>
            <a:ext cx="2189162" cy="185737"/>
          </a:xfrm>
          <a:prstGeom prst="rect">
            <a:avLst/>
          </a:prstGeom>
          <a:ln/>
        </p:spPr>
        <p:txBody>
          <a:bodyPr/>
          <a:lstStyle>
            <a:lvl1pPr>
              <a:defRPr/>
            </a:lvl1pPr>
          </a:lstStyle>
          <a:p>
            <a:pPr>
              <a:defRPr/>
            </a:pPr>
            <a:fld id="{4B3999D8-F8ED-194B-B683-0126ED15B86E}" type="slidenum">
              <a:rPr lang="en-US"/>
              <a:pPr>
                <a:defRPr/>
              </a:pPr>
              <a:t>‹#›</a:t>
            </a:fld>
            <a:endParaRPr lang="en-US"/>
          </a:p>
        </p:txBody>
      </p:sp>
    </p:spTree>
    <p:extLst>
      <p:ext uri="{BB962C8B-B14F-4D97-AF65-F5344CB8AC3E}">
        <p14:creationId xmlns:p14="http://schemas.microsoft.com/office/powerpoint/2010/main" val="128127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8313" y="273050"/>
            <a:ext cx="3084512"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663950" y="273050"/>
            <a:ext cx="52403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8313" y="1435100"/>
            <a:ext cx="30845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xfrm>
            <a:off x="801688" y="5973763"/>
            <a:ext cx="3849687" cy="150812"/>
          </a:xfrm>
          <a:prstGeom prst="rect">
            <a:avLst/>
          </a:prstGeom>
          <a:ln/>
        </p:spPr>
        <p:txBody>
          <a:bodyPr/>
          <a:lstStyle>
            <a:lvl1pPr>
              <a:defRPr/>
            </a:lvl1pPr>
          </a:lstStyle>
          <a:p>
            <a:pPr>
              <a:defRPr/>
            </a:pPr>
            <a:endParaRPr lang="en-US"/>
          </a:p>
        </p:txBody>
      </p:sp>
      <p:sp>
        <p:nvSpPr>
          <p:cNvPr id="6" name="Rectangle 12"/>
          <p:cNvSpPr>
            <a:spLocks noGrp="1" noChangeArrowheads="1"/>
          </p:cNvSpPr>
          <p:nvPr>
            <p:ph type="sldNum" sz="quarter" idx="11"/>
          </p:nvPr>
        </p:nvSpPr>
        <p:spPr>
          <a:xfrm>
            <a:off x="6805613" y="5942013"/>
            <a:ext cx="2189162" cy="185737"/>
          </a:xfrm>
          <a:prstGeom prst="rect">
            <a:avLst/>
          </a:prstGeom>
          <a:ln/>
        </p:spPr>
        <p:txBody>
          <a:bodyPr/>
          <a:lstStyle>
            <a:lvl1pPr>
              <a:defRPr/>
            </a:lvl1pPr>
          </a:lstStyle>
          <a:p>
            <a:pPr>
              <a:defRPr/>
            </a:pPr>
            <a:fld id="{4E3AD026-CA1B-2545-BE39-83AC826D15A2}" type="slidenum">
              <a:rPr lang="en-US"/>
              <a:pPr>
                <a:defRPr/>
              </a:pPr>
              <a:t>‹#›</a:t>
            </a:fld>
            <a:endParaRPr lang="en-US"/>
          </a:p>
        </p:txBody>
      </p:sp>
    </p:spTree>
    <p:extLst>
      <p:ext uri="{BB962C8B-B14F-4D97-AF65-F5344CB8AC3E}">
        <p14:creationId xmlns:p14="http://schemas.microsoft.com/office/powerpoint/2010/main" val="343856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6738" y="4800600"/>
            <a:ext cx="5624512"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36738" y="612775"/>
            <a:ext cx="56245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836738" y="5367338"/>
            <a:ext cx="56245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xfrm>
            <a:off x="801688" y="5973763"/>
            <a:ext cx="3849687" cy="150812"/>
          </a:xfrm>
          <a:prstGeom prst="rect">
            <a:avLst/>
          </a:prstGeom>
          <a:ln/>
        </p:spPr>
        <p:txBody>
          <a:bodyPr/>
          <a:lstStyle>
            <a:lvl1pPr>
              <a:defRPr/>
            </a:lvl1pPr>
          </a:lstStyle>
          <a:p>
            <a:pPr>
              <a:defRPr/>
            </a:pPr>
            <a:endParaRPr lang="en-US"/>
          </a:p>
        </p:txBody>
      </p:sp>
      <p:sp>
        <p:nvSpPr>
          <p:cNvPr id="6" name="Rectangle 12"/>
          <p:cNvSpPr>
            <a:spLocks noGrp="1" noChangeArrowheads="1"/>
          </p:cNvSpPr>
          <p:nvPr>
            <p:ph type="sldNum" sz="quarter" idx="11"/>
          </p:nvPr>
        </p:nvSpPr>
        <p:spPr>
          <a:xfrm>
            <a:off x="6805613" y="5942013"/>
            <a:ext cx="2189162" cy="185737"/>
          </a:xfrm>
          <a:prstGeom prst="rect">
            <a:avLst/>
          </a:prstGeom>
          <a:ln/>
        </p:spPr>
        <p:txBody>
          <a:bodyPr/>
          <a:lstStyle>
            <a:lvl1pPr>
              <a:defRPr/>
            </a:lvl1pPr>
          </a:lstStyle>
          <a:p>
            <a:pPr>
              <a:defRPr/>
            </a:pPr>
            <a:fld id="{E3840D04-FED2-AA41-AE05-E561923A6D6E}" type="slidenum">
              <a:rPr lang="en-US"/>
              <a:pPr>
                <a:defRPr/>
              </a:pPr>
              <a:t>‹#›</a:t>
            </a:fld>
            <a:endParaRPr lang="en-US"/>
          </a:p>
        </p:txBody>
      </p:sp>
    </p:spTree>
    <p:extLst>
      <p:ext uri="{BB962C8B-B14F-4D97-AF65-F5344CB8AC3E}">
        <p14:creationId xmlns:p14="http://schemas.microsoft.com/office/powerpoint/2010/main" val="354635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8" descr="Powerpoint_Text4"/>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0" y="0"/>
            <a:ext cx="93741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75590" y="244475"/>
            <a:ext cx="808672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US" smtClean="0"/>
              <a:t>Click to edit Master title style</a:t>
            </a:r>
            <a:endParaRPr lang="en-US" dirty="0"/>
          </a:p>
        </p:txBody>
      </p:sp>
      <p:sp>
        <p:nvSpPr>
          <p:cNvPr id="1028" name="Rectangle 3"/>
          <p:cNvSpPr>
            <a:spLocks noGrp="1" noChangeArrowheads="1"/>
          </p:cNvSpPr>
          <p:nvPr>
            <p:ph type="body" idx="1"/>
          </p:nvPr>
        </p:nvSpPr>
        <p:spPr bwMode="auto">
          <a:xfrm>
            <a:off x="655710" y="1230313"/>
            <a:ext cx="818515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smtClean="0"/>
              <a:t> Click </a:t>
            </a:r>
            <a:r>
              <a:rPr lang="en-US" dirty="0"/>
              <a:t>to edit Master text styles</a:t>
            </a:r>
          </a:p>
          <a:p>
            <a:pPr lvl="1"/>
            <a:r>
              <a:rPr lang="en-US" dirty="0" smtClean="0"/>
              <a:t> Second </a:t>
            </a:r>
            <a:r>
              <a:rPr lang="en-US" dirty="0"/>
              <a:t>level</a:t>
            </a:r>
          </a:p>
          <a:p>
            <a:pPr lvl="2"/>
            <a:r>
              <a:rPr lang="en-US" dirty="0"/>
              <a:t>Third level</a:t>
            </a:r>
          </a:p>
          <a:p>
            <a:pPr lvl="3"/>
            <a:r>
              <a:rPr lang="en-US" dirty="0" smtClean="0"/>
              <a:t> Fourth </a:t>
            </a:r>
            <a:r>
              <a:rPr lang="en-US" dirty="0"/>
              <a:t>level</a:t>
            </a:r>
          </a:p>
          <a:p>
            <a:pPr lvl="4"/>
            <a:r>
              <a:rPr lang="en-US" dirty="0" smtClean="0"/>
              <a:t> Fifth </a:t>
            </a:r>
            <a:r>
              <a:rPr lang="en-US" dirty="0"/>
              <a:t>level</a:t>
            </a:r>
          </a:p>
        </p:txBody>
      </p:sp>
      <p:pic>
        <p:nvPicPr>
          <p:cNvPr id="1031" name="Picture 6" descr="CSPS Logo"/>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101600" y="6315075"/>
            <a:ext cx="7032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1"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2"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hdr="0" ftr="0" dt="0"/>
  <p:txStyles>
    <p:titleStyle>
      <a:lvl1pPr algn="ctr" defTabSz="833438" rtl="0" eaLnBrk="1" fontAlgn="base" hangingPunct="1">
        <a:lnSpc>
          <a:spcPct val="85000"/>
        </a:lnSpc>
        <a:spcBef>
          <a:spcPct val="0"/>
        </a:spcBef>
        <a:spcAft>
          <a:spcPct val="0"/>
        </a:spcAft>
        <a:defRPr sz="3600" b="0">
          <a:solidFill>
            <a:srgbClr val="19458D"/>
          </a:solidFill>
          <a:latin typeface="Arial"/>
          <a:ea typeface="ＭＳ Ｐゴシック" charset="0"/>
          <a:cs typeface="Arial"/>
        </a:defRPr>
      </a:lvl1pPr>
      <a:lvl2pPr algn="l" defTabSz="833438" rtl="0" eaLnBrk="1" fontAlgn="base" hangingPunct="1">
        <a:lnSpc>
          <a:spcPct val="85000"/>
        </a:lnSpc>
        <a:spcBef>
          <a:spcPct val="0"/>
        </a:spcBef>
        <a:spcAft>
          <a:spcPct val="0"/>
        </a:spcAft>
        <a:defRPr sz="2400" b="1">
          <a:solidFill>
            <a:srgbClr val="19458D"/>
          </a:solidFill>
          <a:latin typeface="Verdana" pitchFamily="1" charset="0"/>
          <a:ea typeface="ＭＳ Ｐゴシック" charset="0"/>
          <a:cs typeface="ＭＳ Ｐゴシック" charset="0"/>
        </a:defRPr>
      </a:lvl2pPr>
      <a:lvl3pPr algn="l" defTabSz="833438" rtl="0" eaLnBrk="1" fontAlgn="base" hangingPunct="1">
        <a:lnSpc>
          <a:spcPct val="85000"/>
        </a:lnSpc>
        <a:spcBef>
          <a:spcPct val="0"/>
        </a:spcBef>
        <a:spcAft>
          <a:spcPct val="0"/>
        </a:spcAft>
        <a:defRPr sz="2400" b="1">
          <a:solidFill>
            <a:srgbClr val="19458D"/>
          </a:solidFill>
          <a:latin typeface="Verdana" pitchFamily="1" charset="0"/>
          <a:ea typeface="ＭＳ Ｐゴシック" charset="0"/>
          <a:cs typeface="ＭＳ Ｐゴシック" charset="0"/>
        </a:defRPr>
      </a:lvl3pPr>
      <a:lvl4pPr algn="l" defTabSz="833438" rtl="0" eaLnBrk="1" fontAlgn="base" hangingPunct="1">
        <a:lnSpc>
          <a:spcPct val="85000"/>
        </a:lnSpc>
        <a:spcBef>
          <a:spcPct val="0"/>
        </a:spcBef>
        <a:spcAft>
          <a:spcPct val="0"/>
        </a:spcAft>
        <a:defRPr sz="2400" b="1">
          <a:solidFill>
            <a:srgbClr val="19458D"/>
          </a:solidFill>
          <a:latin typeface="Verdana" pitchFamily="1" charset="0"/>
          <a:ea typeface="ＭＳ Ｐゴシック" charset="0"/>
          <a:cs typeface="ＭＳ Ｐゴシック" charset="0"/>
        </a:defRPr>
      </a:lvl4pPr>
      <a:lvl5pPr algn="l" defTabSz="833438" rtl="0" eaLnBrk="1" fontAlgn="base" hangingPunct="1">
        <a:lnSpc>
          <a:spcPct val="85000"/>
        </a:lnSpc>
        <a:spcBef>
          <a:spcPct val="0"/>
        </a:spcBef>
        <a:spcAft>
          <a:spcPct val="0"/>
        </a:spcAft>
        <a:defRPr sz="2400" b="1">
          <a:solidFill>
            <a:srgbClr val="19458D"/>
          </a:solidFill>
          <a:latin typeface="Verdana" pitchFamily="1" charset="0"/>
          <a:ea typeface="ＭＳ Ｐゴシック" charset="0"/>
          <a:cs typeface="ＭＳ Ｐゴシック" charset="0"/>
        </a:defRPr>
      </a:lvl5pPr>
      <a:lvl6pPr marL="457200" algn="l" defTabSz="833438" rtl="0" eaLnBrk="1" fontAlgn="base" hangingPunct="1">
        <a:lnSpc>
          <a:spcPct val="85000"/>
        </a:lnSpc>
        <a:spcBef>
          <a:spcPct val="0"/>
        </a:spcBef>
        <a:spcAft>
          <a:spcPct val="0"/>
        </a:spcAft>
        <a:defRPr sz="2400" b="1">
          <a:solidFill>
            <a:srgbClr val="19458D"/>
          </a:solidFill>
          <a:latin typeface="Verdana" pitchFamily="1" charset="0"/>
        </a:defRPr>
      </a:lvl6pPr>
      <a:lvl7pPr marL="914400" algn="l" defTabSz="833438" rtl="0" eaLnBrk="1" fontAlgn="base" hangingPunct="1">
        <a:lnSpc>
          <a:spcPct val="85000"/>
        </a:lnSpc>
        <a:spcBef>
          <a:spcPct val="0"/>
        </a:spcBef>
        <a:spcAft>
          <a:spcPct val="0"/>
        </a:spcAft>
        <a:defRPr sz="2400" b="1">
          <a:solidFill>
            <a:srgbClr val="19458D"/>
          </a:solidFill>
          <a:latin typeface="Verdana" pitchFamily="1" charset="0"/>
        </a:defRPr>
      </a:lvl7pPr>
      <a:lvl8pPr marL="1371600" algn="l" defTabSz="833438" rtl="0" eaLnBrk="1" fontAlgn="base" hangingPunct="1">
        <a:lnSpc>
          <a:spcPct val="85000"/>
        </a:lnSpc>
        <a:spcBef>
          <a:spcPct val="0"/>
        </a:spcBef>
        <a:spcAft>
          <a:spcPct val="0"/>
        </a:spcAft>
        <a:defRPr sz="2400" b="1">
          <a:solidFill>
            <a:srgbClr val="19458D"/>
          </a:solidFill>
          <a:latin typeface="Verdana" pitchFamily="1" charset="0"/>
        </a:defRPr>
      </a:lvl8pPr>
      <a:lvl9pPr marL="1828800" algn="l" defTabSz="833438" rtl="0" eaLnBrk="1" fontAlgn="base" hangingPunct="1">
        <a:lnSpc>
          <a:spcPct val="85000"/>
        </a:lnSpc>
        <a:spcBef>
          <a:spcPct val="0"/>
        </a:spcBef>
        <a:spcAft>
          <a:spcPct val="0"/>
        </a:spcAft>
        <a:defRPr sz="2400" b="1">
          <a:solidFill>
            <a:srgbClr val="19458D"/>
          </a:solidFill>
          <a:latin typeface="Verdana" pitchFamily="1" charset="0"/>
        </a:defRPr>
      </a:lvl9pPr>
    </p:titleStyle>
    <p:bodyStyle>
      <a:lvl1pPr marL="107950" indent="-107950" algn="l" defTabSz="928688" rtl="0" eaLnBrk="1" fontAlgn="base" hangingPunct="1">
        <a:lnSpc>
          <a:spcPct val="100000"/>
        </a:lnSpc>
        <a:spcBef>
          <a:spcPts val="0"/>
        </a:spcBef>
        <a:spcAft>
          <a:spcPts val="1200"/>
        </a:spcAft>
        <a:buFont typeface="Wingdings" charset="2"/>
        <a:buChar char="§"/>
        <a:defRPr sz="3200">
          <a:solidFill>
            <a:schemeClr val="tx1"/>
          </a:solidFill>
          <a:latin typeface="Arial"/>
          <a:ea typeface="ＭＳ Ｐゴシック" charset="0"/>
          <a:cs typeface="Arial"/>
        </a:defRPr>
      </a:lvl1pPr>
      <a:lvl2pPr marL="373063" indent="-158750" algn="l" defTabSz="928688" rtl="0" eaLnBrk="1" fontAlgn="base" hangingPunct="1">
        <a:lnSpc>
          <a:spcPct val="100000"/>
        </a:lnSpc>
        <a:spcBef>
          <a:spcPts val="0"/>
        </a:spcBef>
        <a:spcAft>
          <a:spcPts val="1200"/>
        </a:spcAft>
        <a:buSzPct val="85000"/>
        <a:buFont typeface="Courier New"/>
        <a:buChar char="o"/>
        <a:defRPr sz="2800">
          <a:solidFill>
            <a:schemeClr val="tx1"/>
          </a:solidFill>
          <a:latin typeface="Arial"/>
          <a:ea typeface="ＭＳ Ｐゴシック" charset="0"/>
          <a:cs typeface="Arial"/>
        </a:defRPr>
      </a:lvl2pPr>
      <a:lvl3pPr marL="636588" indent="-158750" algn="l" defTabSz="928688" rtl="0" eaLnBrk="1" fontAlgn="base" hangingPunct="1">
        <a:lnSpc>
          <a:spcPct val="100000"/>
        </a:lnSpc>
        <a:spcBef>
          <a:spcPts val="0"/>
        </a:spcBef>
        <a:spcAft>
          <a:spcPct val="0"/>
        </a:spcAft>
        <a:buSzPct val="85000"/>
        <a:buFont typeface="Arial"/>
        <a:buChar char="•"/>
        <a:defRPr sz="2400">
          <a:solidFill>
            <a:schemeClr val="tx1"/>
          </a:solidFill>
          <a:latin typeface="Arial"/>
          <a:ea typeface="ＭＳ Ｐゴシック" charset="0"/>
          <a:cs typeface="Arial"/>
        </a:defRPr>
      </a:lvl3pPr>
      <a:lvl4pPr marL="890588" indent="-149225" algn="l" defTabSz="928688" rtl="0" eaLnBrk="1" fontAlgn="base" hangingPunct="1">
        <a:lnSpc>
          <a:spcPct val="100000"/>
        </a:lnSpc>
        <a:spcBef>
          <a:spcPts val="0"/>
        </a:spcBef>
        <a:spcAft>
          <a:spcPct val="0"/>
        </a:spcAft>
        <a:buSzPct val="85000"/>
        <a:buFont typeface="Wingdings" charset="2"/>
        <a:buChar char=""/>
        <a:defRPr sz="2000">
          <a:solidFill>
            <a:schemeClr val="tx1"/>
          </a:solidFill>
          <a:latin typeface="Arial"/>
          <a:ea typeface="ＭＳ Ｐゴシック" charset="0"/>
          <a:cs typeface="Arial"/>
        </a:defRPr>
      </a:lvl4pPr>
      <a:lvl5pPr marL="1155700" indent="-158750" algn="l" defTabSz="928688" rtl="0" eaLnBrk="1" fontAlgn="base" hangingPunct="1">
        <a:lnSpc>
          <a:spcPct val="100000"/>
        </a:lnSpc>
        <a:spcBef>
          <a:spcPts val="0"/>
        </a:spcBef>
        <a:spcAft>
          <a:spcPct val="0"/>
        </a:spcAft>
        <a:buSzPct val="85000"/>
        <a:buFont typeface="Wingdings" charset="2"/>
        <a:buChar char="§"/>
        <a:defRPr sz="1700">
          <a:solidFill>
            <a:schemeClr val="tx1"/>
          </a:solidFill>
          <a:latin typeface="Arial"/>
          <a:ea typeface="ＭＳ Ｐゴシック" charset="0"/>
          <a:cs typeface="Arial"/>
        </a:defRPr>
      </a:lvl5pPr>
      <a:lvl6pPr marL="1612900" indent="-158750" algn="l" defTabSz="928688" rtl="0" eaLnBrk="1" fontAlgn="base" hangingPunct="1">
        <a:lnSpc>
          <a:spcPct val="140000"/>
        </a:lnSpc>
        <a:spcBef>
          <a:spcPct val="0"/>
        </a:spcBef>
        <a:spcAft>
          <a:spcPct val="0"/>
        </a:spcAft>
        <a:buSzPct val="85000"/>
        <a:buChar char="•"/>
        <a:defRPr sz="1700">
          <a:solidFill>
            <a:schemeClr val="tx1"/>
          </a:solidFill>
          <a:latin typeface="+mn-lt"/>
        </a:defRPr>
      </a:lvl6pPr>
      <a:lvl7pPr marL="2070100" indent="-158750" algn="l" defTabSz="928688" rtl="0" eaLnBrk="1" fontAlgn="base" hangingPunct="1">
        <a:lnSpc>
          <a:spcPct val="140000"/>
        </a:lnSpc>
        <a:spcBef>
          <a:spcPct val="0"/>
        </a:spcBef>
        <a:spcAft>
          <a:spcPct val="0"/>
        </a:spcAft>
        <a:buSzPct val="85000"/>
        <a:buChar char="•"/>
        <a:defRPr sz="1700">
          <a:solidFill>
            <a:schemeClr val="tx1"/>
          </a:solidFill>
          <a:latin typeface="+mn-lt"/>
        </a:defRPr>
      </a:lvl7pPr>
      <a:lvl8pPr marL="2527300" indent="-158750" algn="l" defTabSz="928688" rtl="0" eaLnBrk="1" fontAlgn="base" hangingPunct="1">
        <a:lnSpc>
          <a:spcPct val="140000"/>
        </a:lnSpc>
        <a:spcBef>
          <a:spcPct val="0"/>
        </a:spcBef>
        <a:spcAft>
          <a:spcPct val="0"/>
        </a:spcAft>
        <a:buSzPct val="85000"/>
        <a:buChar char="•"/>
        <a:defRPr sz="1700">
          <a:solidFill>
            <a:schemeClr val="tx1"/>
          </a:solidFill>
          <a:latin typeface="+mn-lt"/>
        </a:defRPr>
      </a:lvl8pPr>
      <a:lvl9pPr marL="2984500" indent="-158750" algn="l" defTabSz="928688" rtl="0" eaLnBrk="1" fontAlgn="base" hangingPunct="1">
        <a:lnSpc>
          <a:spcPct val="140000"/>
        </a:lnSpc>
        <a:spcBef>
          <a:spcPct val="0"/>
        </a:spcBef>
        <a:spcAft>
          <a:spcPct val="0"/>
        </a:spcAft>
        <a:buSzPct val="85000"/>
        <a:buChar char="•"/>
        <a:defRPr sz="17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2.emf"/><Relationship Id="rId5" Type="http://schemas.openxmlformats.org/officeDocument/2006/relationships/oleObject" Target="../embeddings/oleObject3.bin"/><Relationship Id="rId6" Type="http://schemas.openxmlformats.org/officeDocument/2006/relationships/image" Target="../media/image13.emf"/><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3" Type="http://schemas.openxmlformats.org/officeDocument/2006/relationships/hyperlink" Target="http://vscm.selfhelp.net" TargetMode="External"/><Relationship Id="rId4" Type="http://schemas.openxmlformats.org/officeDocument/2006/relationships/hyperlink" Target="http://in2l.com" TargetMode="External"/><Relationship Id="rId1" Type="http://schemas.openxmlformats.org/officeDocument/2006/relationships/slideLayout" Target="../slideLayouts/slideLayout2.xml"/><Relationship Id="rId2" Type="http://schemas.openxmlformats.org/officeDocument/2006/relationships/hyperlink" Target="http://www.touchstreamsolutions.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3.emf"/><Relationship Id="rId6" Type="http://schemas.openxmlformats.org/officeDocument/2006/relationships/image" Target="../media/image24.emf"/><Relationship Id="rId7" Type="http://schemas.openxmlformats.org/officeDocument/2006/relationships/image" Target="../media/image25.emf"/><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3" Type="http://schemas.openxmlformats.org/officeDocument/2006/relationships/oleObject" Target="Internal%20HD:Users:yeatesconwell:Documents:Microsoft%20User%20Data:Saved%20Attachments:OVS_finalReview.doc!OLE_LINK1" TargetMode="External"/><Relationship Id="rId4"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26.emf"/><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chart" Target="../charts/char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10.e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616706" y="1843847"/>
            <a:ext cx="8314213" cy="1143000"/>
          </a:xfrm>
        </p:spPr>
        <p:txBody>
          <a:bodyPr anchor="ctr"/>
          <a:lstStyle/>
          <a:p>
            <a:pPr>
              <a:lnSpc>
                <a:spcPct val="100000"/>
              </a:lnSpc>
            </a:pPr>
            <a:r>
              <a:rPr lang="en-US" sz="2800" dirty="0" smtClean="0"/>
              <a:t>PREVENTION OF SUICIDE IN </a:t>
            </a:r>
            <a:r>
              <a:rPr lang="en-US" sz="2800" dirty="0" smtClean="0"/>
              <a:t>OLDER ADULTS</a:t>
            </a:r>
            <a:br>
              <a:rPr lang="en-US" sz="2800" dirty="0" smtClean="0"/>
            </a:br>
            <a:r>
              <a:rPr lang="en-US" sz="3200" dirty="0" smtClean="0"/>
              <a:t/>
            </a:r>
            <a:br>
              <a:rPr lang="en-US" sz="3200" dirty="0" smtClean="0"/>
            </a:br>
            <a:r>
              <a:rPr lang="en-US" sz="2800" dirty="0" smtClean="0"/>
              <a:t>Is There a Role for Technology?</a:t>
            </a:r>
            <a:r>
              <a:rPr lang="en-US" sz="2800" dirty="0" smtClean="0"/>
              <a:t/>
            </a:r>
            <a:br>
              <a:rPr lang="en-US" sz="2800" dirty="0" smtClean="0"/>
            </a:br>
            <a:r>
              <a:rPr lang="en-US" dirty="0" smtClean="0"/>
              <a:t/>
            </a:r>
            <a:br>
              <a:rPr lang="en-US" dirty="0" smtClean="0"/>
            </a:br>
            <a:endParaRPr lang="en-US" sz="2400" b="1" dirty="0">
              <a:solidFill>
                <a:schemeClr val="bg2">
                  <a:lumMod val="40000"/>
                  <a:lumOff val="60000"/>
                </a:schemeClr>
              </a:solidFill>
              <a:latin typeface="Verdana" charset="0"/>
            </a:endParaRPr>
          </a:p>
        </p:txBody>
      </p:sp>
      <p:sp>
        <p:nvSpPr>
          <p:cNvPr id="14338" name="Rectangle 3"/>
          <p:cNvSpPr>
            <a:spLocks noGrp="1" noChangeArrowheads="1"/>
          </p:cNvSpPr>
          <p:nvPr>
            <p:ph type="subTitle" idx="1"/>
          </p:nvPr>
        </p:nvSpPr>
        <p:spPr>
          <a:xfrm>
            <a:off x="-74458" y="3846404"/>
            <a:ext cx="9480828" cy="1752600"/>
          </a:xfrm>
        </p:spPr>
        <p:txBody>
          <a:bodyPr/>
          <a:lstStyle/>
          <a:p>
            <a:pPr eaLnBrk="1" hangingPunct="1">
              <a:lnSpc>
                <a:spcPct val="100000"/>
              </a:lnSpc>
              <a:spcBef>
                <a:spcPts val="0"/>
              </a:spcBef>
              <a:buFont typeface="Verdana" charset="0"/>
              <a:buNone/>
            </a:pPr>
            <a:r>
              <a:rPr lang="en-US" sz="2000" dirty="0" smtClean="0">
                <a:solidFill>
                  <a:schemeClr val="bg2">
                    <a:lumMod val="20000"/>
                    <a:lumOff val="80000"/>
                  </a:schemeClr>
                </a:solidFill>
                <a:latin typeface="Verdana" charset="0"/>
              </a:rPr>
              <a:t>Yeates </a:t>
            </a:r>
            <a:r>
              <a:rPr lang="en-US" sz="2000" dirty="0">
                <a:solidFill>
                  <a:schemeClr val="bg2">
                    <a:lumMod val="20000"/>
                    <a:lumOff val="80000"/>
                  </a:schemeClr>
                </a:solidFill>
                <a:latin typeface="Verdana" charset="0"/>
              </a:rPr>
              <a:t>Conwell, MD</a:t>
            </a:r>
          </a:p>
          <a:p>
            <a:pPr eaLnBrk="1" hangingPunct="1">
              <a:lnSpc>
                <a:spcPct val="100000"/>
              </a:lnSpc>
              <a:spcBef>
                <a:spcPts val="0"/>
              </a:spcBef>
              <a:spcAft>
                <a:spcPts val="0"/>
              </a:spcAft>
            </a:pPr>
            <a:r>
              <a:rPr lang="en-US" sz="1800" dirty="0" smtClean="0">
                <a:solidFill>
                  <a:schemeClr val="bg2">
                    <a:lumMod val="20000"/>
                    <a:lumOff val="80000"/>
                  </a:schemeClr>
                </a:solidFill>
              </a:rPr>
              <a:t>Director</a:t>
            </a:r>
            <a:r>
              <a:rPr lang="en-US" sz="1800" dirty="0" smtClean="0">
                <a:solidFill>
                  <a:schemeClr val="bg2">
                    <a:lumMod val="20000"/>
                    <a:lumOff val="80000"/>
                  </a:schemeClr>
                </a:solidFill>
              </a:rPr>
              <a:t>, Office for Aging Research and Health Services</a:t>
            </a:r>
          </a:p>
          <a:p>
            <a:pPr eaLnBrk="1" hangingPunct="1">
              <a:lnSpc>
                <a:spcPct val="100000"/>
              </a:lnSpc>
              <a:spcBef>
                <a:spcPts val="0"/>
              </a:spcBef>
              <a:spcAft>
                <a:spcPts val="0"/>
              </a:spcAft>
            </a:pPr>
            <a:r>
              <a:rPr lang="en-US" sz="1800" dirty="0" smtClean="0">
                <a:solidFill>
                  <a:schemeClr val="bg2">
                    <a:lumMod val="20000"/>
                    <a:lumOff val="80000"/>
                  </a:schemeClr>
                </a:solidFill>
              </a:rPr>
              <a:t>Director</a:t>
            </a:r>
            <a:r>
              <a:rPr lang="en-US" sz="1800" dirty="0" smtClean="0">
                <a:solidFill>
                  <a:schemeClr val="bg2">
                    <a:lumMod val="20000"/>
                    <a:lumOff val="80000"/>
                  </a:schemeClr>
                </a:solidFill>
              </a:rPr>
              <a:t>, Geriatric Psychiatry Program</a:t>
            </a:r>
            <a:endParaRPr lang="en-US" sz="1800" dirty="0">
              <a:solidFill>
                <a:schemeClr val="bg2">
                  <a:lumMod val="20000"/>
                  <a:lumOff val="80000"/>
                </a:schemeClr>
              </a:solidFill>
            </a:endParaRPr>
          </a:p>
          <a:p>
            <a:pPr eaLnBrk="1" hangingPunct="1">
              <a:lnSpc>
                <a:spcPct val="100000"/>
              </a:lnSpc>
              <a:spcBef>
                <a:spcPts val="0"/>
              </a:spcBef>
              <a:spcAft>
                <a:spcPts val="0"/>
              </a:spcAft>
            </a:pPr>
            <a:r>
              <a:rPr lang="en-US" sz="1800" dirty="0">
                <a:solidFill>
                  <a:schemeClr val="bg2">
                    <a:lumMod val="20000"/>
                    <a:lumOff val="80000"/>
                  </a:schemeClr>
                </a:solidFill>
              </a:rPr>
              <a:t>University of Rochester </a:t>
            </a:r>
            <a:r>
              <a:rPr lang="en-US" sz="1800" dirty="0" smtClean="0">
                <a:solidFill>
                  <a:schemeClr val="bg2">
                    <a:lumMod val="20000"/>
                    <a:lumOff val="80000"/>
                  </a:schemeClr>
                </a:solidFill>
              </a:rPr>
              <a:t>Medical Center</a:t>
            </a:r>
            <a:endParaRPr lang="en-US" sz="1800" dirty="0">
              <a:solidFill>
                <a:schemeClr val="bg2">
                  <a:lumMod val="20000"/>
                  <a:lumOff val="80000"/>
                </a:schemeClr>
              </a:solidFill>
            </a:endParaRPr>
          </a:p>
          <a:p>
            <a:pPr eaLnBrk="1" hangingPunct="1">
              <a:lnSpc>
                <a:spcPct val="100000"/>
              </a:lnSpc>
              <a:spcBef>
                <a:spcPts val="0"/>
              </a:spcBef>
            </a:pPr>
            <a:endParaRPr lang="en-US" sz="2800" dirty="0">
              <a:solidFill>
                <a:schemeClr val="bg2">
                  <a:lumMod val="20000"/>
                  <a:lumOff val="80000"/>
                </a:schemeClr>
              </a:solidFill>
              <a:latin typeface="Verdana" charset="0"/>
            </a:endParaRPr>
          </a:p>
          <a:p>
            <a:pPr eaLnBrk="1" hangingPunct="1">
              <a:lnSpc>
                <a:spcPct val="100000"/>
              </a:lnSpc>
              <a:spcBef>
                <a:spcPts val="0"/>
              </a:spcBef>
            </a:pPr>
            <a:endParaRPr lang="en-US" sz="2800" dirty="0">
              <a:solidFill>
                <a:schemeClr val="bg2">
                  <a:lumMod val="20000"/>
                  <a:lumOff val="80000"/>
                </a:schemeClr>
              </a:solidFill>
              <a:latin typeface="Verdana" charset="0"/>
            </a:endParaRPr>
          </a:p>
          <a:p>
            <a:pPr eaLnBrk="1" hangingPunct="1">
              <a:lnSpc>
                <a:spcPct val="100000"/>
              </a:lnSpc>
              <a:spcBef>
                <a:spcPts val="0"/>
              </a:spcBef>
              <a:buFont typeface="Verdana" charset="0"/>
              <a:buNone/>
            </a:pPr>
            <a:endParaRPr lang="en-US" sz="2800" dirty="0">
              <a:solidFill>
                <a:schemeClr val="bg2"/>
              </a:solidFill>
              <a:latin typeface="Verdana" charset="0"/>
            </a:endParaRPr>
          </a:p>
        </p:txBody>
      </p:sp>
      <p:pic>
        <p:nvPicPr>
          <p:cNvPr id="14339" name="Picture 6" descr="suici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3" y="136525"/>
            <a:ext cx="2998787"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SPS Logo"/>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483600" y="134938"/>
            <a:ext cx="649288" cy="419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5632" y="5822798"/>
            <a:ext cx="2202139" cy="707886"/>
          </a:xfrm>
          <a:prstGeom prst="rect">
            <a:avLst/>
          </a:prstGeom>
          <a:noFill/>
        </p:spPr>
        <p:txBody>
          <a:bodyPr wrap="square" rtlCol="0">
            <a:spAutoFit/>
          </a:bodyPr>
          <a:lstStyle/>
          <a:p>
            <a:pPr algn="l"/>
            <a:r>
              <a:rPr lang="en-US" sz="1200" dirty="0" smtClean="0">
                <a:solidFill>
                  <a:schemeClr val="bg1"/>
                </a:solidFill>
              </a:rPr>
              <a:t>Injury Control Research Center on Suicide Prevention: </a:t>
            </a:r>
            <a:r>
              <a:rPr lang="en-US" sz="1600" i="1" dirty="0" smtClean="0">
                <a:solidFill>
                  <a:schemeClr val="bg2">
                    <a:lumMod val="40000"/>
                    <a:lumOff val="60000"/>
                  </a:schemeClr>
                </a:solidFill>
              </a:rPr>
              <a:t>ICRC-S</a:t>
            </a:r>
            <a:endParaRPr lang="en-US" sz="1600" i="1" dirty="0">
              <a:solidFill>
                <a:schemeClr val="bg2">
                  <a:lumMod val="40000"/>
                  <a:lumOff val="60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p:cNvSpPr>
            <a:spLocks noGrp="1" noChangeArrowheads="1"/>
          </p:cNvSpPr>
          <p:nvPr>
            <p:ph type="title"/>
          </p:nvPr>
        </p:nvSpPr>
        <p:spPr>
          <a:xfrm>
            <a:off x="683692" y="345245"/>
            <a:ext cx="7966710" cy="914400"/>
          </a:xfrm>
        </p:spPr>
        <p:txBody>
          <a:bodyPr/>
          <a:lstStyle/>
          <a:p>
            <a:pPr>
              <a:defRPr/>
            </a:pPr>
            <a:r>
              <a:rPr lang="en-US" b="0" dirty="0" smtClean="0">
                <a:latin typeface="Arial" charset="0"/>
                <a:cs typeface="ＭＳ Ｐゴシック" charset="0"/>
              </a:rPr>
              <a:t>METHODS OF SUICIDE IN THE U.S.</a:t>
            </a:r>
            <a:endParaRPr lang="en-US" sz="3600" dirty="0">
              <a:solidFill>
                <a:schemeClr val="tx1"/>
              </a:solidFill>
              <a:latin typeface="Arial" charset="0"/>
              <a:ea typeface="ＭＳ Ｐゴシック" charset="0"/>
              <a:cs typeface="ＭＳ Ｐゴシック" charset="0"/>
            </a:endParaRPr>
          </a:p>
        </p:txBody>
      </p:sp>
      <p:graphicFrame>
        <p:nvGraphicFramePr>
          <p:cNvPr id="30722" name="Object 2"/>
          <p:cNvGraphicFramePr>
            <a:graphicFrameLocks noGrp="1" noChangeAspect="1"/>
          </p:cNvGraphicFramePr>
          <p:nvPr>
            <p:ph type="chart" idx="1"/>
            <p:extLst>
              <p:ext uri="{D42A27DB-BD31-4B8C-83A1-F6EECF244321}">
                <p14:modId xmlns:p14="http://schemas.microsoft.com/office/powerpoint/2010/main" val="2886985924"/>
              </p:ext>
            </p:extLst>
          </p:nvPr>
        </p:nvGraphicFramePr>
        <p:xfrm>
          <a:off x="28769" y="2195984"/>
          <a:ext cx="6066995" cy="3750979"/>
        </p:xfrm>
        <a:graphic>
          <a:graphicData uri="http://schemas.openxmlformats.org/presentationml/2006/ole">
            <mc:AlternateContent xmlns:mc="http://schemas.openxmlformats.org/markup-compatibility/2006">
              <mc:Choice xmlns:v="urn:schemas-microsoft-com:vml" Requires="v">
                <p:oleObj spid="_x0000_s10263" name="Chart" r:id="rId3" imgW="6654800" imgH="4114800" progId="MSGraph.Chart.8">
                  <p:embed followColorScheme="full"/>
                </p:oleObj>
              </mc:Choice>
              <mc:Fallback>
                <p:oleObj name="Chart" r:id="rId3" imgW="6654800" imgH="4114800" progId="MSGraph.Chart.8">
                  <p:embed followColorScheme="full"/>
                  <p:pic>
                    <p:nvPicPr>
                      <p:cNvPr id="0" name=""/>
                      <p:cNvPicPr>
                        <a:picLocks noChangeAspect="1" noChangeArrowheads="1"/>
                      </p:cNvPicPr>
                      <p:nvPr/>
                    </p:nvPicPr>
                    <p:blipFill>
                      <a:blip r:embed="rId4"/>
                      <a:srcRect/>
                      <a:stretch>
                        <a:fillRect/>
                      </a:stretch>
                    </p:blipFill>
                    <p:spPr bwMode="auto">
                      <a:xfrm>
                        <a:off x="28769" y="2195984"/>
                        <a:ext cx="6066995" cy="3750979"/>
                      </a:xfrm>
                      <a:prstGeom prst="rect">
                        <a:avLst/>
                      </a:prstGeom>
                      <a:noFill/>
                      <a:ln>
                        <a:noFill/>
                      </a:ln>
                    </p:spPr>
                  </p:pic>
                </p:oleObj>
              </mc:Fallback>
            </mc:AlternateContent>
          </a:graphicData>
        </a:graphic>
      </p:graphicFrame>
      <p:graphicFrame>
        <p:nvGraphicFramePr>
          <p:cNvPr id="30723" name="Object 3"/>
          <p:cNvGraphicFramePr>
            <a:graphicFrameLocks noChangeAspect="1"/>
          </p:cNvGraphicFramePr>
          <p:nvPr>
            <p:extLst>
              <p:ext uri="{D42A27DB-BD31-4B8C-83A1-F6EECF244321}">
                <p14:modId xmlns:p14="http://schemas.microsoft.com/office/powerpoint/2010/main" val="3948587244"/>
              </p:ext>
            </p:extLst>
          </p:nvPr>
        </p:nvGraphicFramePr>
        <p:xfrm>
          <a:off x="5602495" y="2041672"/>
          <a:ext cx="4235798" cy="4110197"/>
        </p:xfrm>
        <a:graphic>
          <a:graphicData uri="http://schemas.openxmlformats.org/presentationml/2006/ole">
            <mc:AlternateContent xmlns:mc="http://schemas.openxmlformats.org/markup-compatibility/2006">
              <mc:Choice xmlns:v="urn:schemas-microsoft-com:vml" Requires="v">
                <p:oleObj spid="_x0000_s10264" name="Chart" r:id="rId5" imgW="4076700" imgH="4064000" progId="MSGraph.Chart.8">
                  <p:embed followColorScheme="full"/>
                </p:oleObj>
              </mc:Choice>
              <mc:Fallback>
                <p:oleObj name="Chart" r:id="rId5" imgW="4076700" imgH="4064000" progId="MSGraph.Chart.8">
                  <p:embed followColorScheme="full"/>
                  <p:pic>
                    <p:nvPicPr>
                      <p:cNvPr id="0" name=""/>
                      <p:cNvPicPr>
                        <a:picLocks noChangeAspect="1" noChangeArrowheads="1"/>
                      </p:cNvPicPr>
                      <p:nvPr/>
                    </p:nvPicPr>
                    <p:blipFill>
                      <a:blip r:embed="rId6"/>
                      <a:srcRect/>
                      <a:stretch>
                        <a:fillRect/>
                      </a:stretch>
                    </p:blipFill>
                    <p:spPr bwMode="auto">
                      <a:xfrm>
                        <a:off x="5602495" y="2041672"/>
                        <a:ext cx="4235798" cy="4110197"/>
                      </a:xfrm>
                      <a:prstGeom prst="rect">
                        <a:avLst/>
                      </a:prstGeom>
                      <a:noFill/>
                      <a:ln>
                        <a:noFill/>
                      </a:ln>
                      <a:effectLst/>
                    </p:spPr>
                  </p:pic>
                </p:oleObj>
              </mc:Fallback>
            </mc:AlternateContent>
          </a:graphicData>
        </a:graphic>
      </p:graphicFrame>
      <p:sp>
        <p:nvSpPr>
          <p:cNvPr id="30724" name="Text Box 5"/>
          <p:cNvSpPr txBox="1">
            <a:spLocks noChangeArrowheads="1"/>
          </p:cNvSpPr>
          <p:nvPr/>
        </p:nvSpPr>
        <p:spPr bwMode="auto">
          <a:xfrm>
            <a:off x="468630" y="1752600"/>
            <a:ext cx="2733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charset="0"/>
                <a:ea typeface="ＭＳ Ｐゴシック" charset="0"/>
                <a:cs typeface="ＭＳ Ｐゴシック" charset="0"/>
              </a:defRPr>
            </a:lvl1pPr>
            <a:lvl2pPr marL="742950" indent="-285750">
              <a:defRPr sz="4800">
                <a:solidFill>
                  <a:schemeClr val="tx1"/>
                </a:solidFill>
                <a:latin typeface="Arial" charset="0"/>
                <a:ea typeface="ＭＳ Ｐゴシック" charset="0"/>
              </a:defRPr>
            </a:lvl2pPr>
            <a:lvl3pPr marL="1143000" indent="-228600">
              <a:defRPr sz="4800">
                <a:solidFill>
                  <a:schemeClr val="tx1"/>
                </a:solidFill>
                <a:latin typeface="Arial" charset="0"/>
                <a:ea typeface="ＭＳ Ｐゴシック" charset="0"/>
              </a:defRPr>
            </a:lvl3pPr>
            <a:lvl4pPr marL="1600200" indent="-228600">
              <a:defRPr sz="4800">
                <a:solidFill>
                  <a:schemeClr val="tx1"/>
                </a:solidFill>
                <a:latin typeface="Arial" charset="0"/>
                <a:ea typeface="ＭＳ Ｐゴシック" charset="0"/>
              </a:defRPr>
            </a:lvl4pPr>
            <a:lvl5pPr marL="2057400" indent="-228600">
              <a:defRPr sz="4800">
                <a:solidFill>
                  <a:schemeClr val="tx1"/>
                </a:solidFill>
                <a:latin typeface="Arial" charset="0"/>
                <a:ea typeface="ＭＳ Ｐゴシック" charset="0"/>
              </a:defRPr>
            </a:lvl5pPr>
            <a:lvl6pPr marL="2514600" indent="-228600" eaLnBrk="0" fontAlgn="base" hangingPunct="0">
              <a:spcBef>
                <a:spcPct val="0"/>
              </a:spcBef>
              <a:spcAft>
                <a:spcPct val="0"/>
              </a:spcAft>
              <a:defRPr sz="4800">
                <a:solidFill>
                  <a:schemeClr val="tx1"/>
                </a:solidFill>
                <a:latin typeface="Arial" charset="0"/>
                <a:ea typeface="ＭＳ Ｐゴシック" charset="0"/>
              </a:defRPr>
            </a:lvl6pPr>
            <a:lvl7pPr marL="2971800" indent="-228600" eaLnBrk="0" fontAlgn="base" hangingPunct="0">
              <a:spcBef>
                <a:spcPct val="0"/>
              </a:spcBef>
              <a:spcAft>
                <a:spcPct val="0"/>
              </a:spcAft>
              <a:defRPr sz="4800">
                <a:solidFill>
                  <a:schemeClr val="tx1"/>
                </a:solidFill>
                <a:latin typeface="Arial" charset="0"/>
                <a:ea typeface="ＭＳ Ｐゴシック" charset="0"/>
              </a:defRPr>
            </a:lvl7pPr>
            <a:lvl8pPr marL="3429000" indent="-228600" eaLnBrk="0" fontAlgn="base" hangingPunct="0">
              <a:spcBef>
                <a:spcPct val="0"/>
              </a:spcBef>
              <a:spcAft>
                <a:spcPct val="0"/>
              </a:spcAft>
              <a:defRPr sz="4800">
                <a:solidFill>
                  <a:schemeClr val="tx1"/>
                </a:solidFill>
                <a:latin typeface="Arial" charset="0"/>
                <a:ea typeface="ＭＳ Ｐゴシック" charset="0"/>
              </a:defRPr>
            </a:lvl8pPr>
            <a:lvl9pPr marL="3886200" indent="-228600" eaLnBrk="0" fontAlgn="base" hangingPunct="0">
              <a:spcBef>
                <a:spcPct val="0"/>
              </a:spcBef>
              <a:spcAft>
                <a:spcPct val="0"/>
              </a:spcAft>
              <a:defRPr sz="4800">
                <a:solidFill>
                  <a:schemeClr val="tx1"/>
                </a:solidFill>
                <a:latin typeface="Arial" charset="0"/>
                <a:ea typeface="ＭＳ Ｐゴシック" charset="0"/>
              </a:defRPr>
            </a:lvl9pPr>
          </a:lstStyle>
          <a:p>
            <a:pPr algn="ctr">
              <a:spcBef>
                <a:spcPct val="50000"/>
              </a:spcBef>
            </a:pPr>
            <a:r>
              <a:rPr lang="en-US" sz="2800" dirty="0">
                <a:solidFill>
                  <a:srgbClr val="000000"/>
                </a:solidFill>
                <a:latin typeface="Arial"/>
                <a:cs typeface="Arial"/>
              </a:rPr>
              <a:t>Total</a:t>
            </a:r>
          </a:p>
        </p:txBody>
      </p:sp>
      <p:sp>
        <p:nvSpPr>
          <p:cNvPr id="30725" name="Text Box 6"/>
          <p:cNvSpPr txBox="1">
            <a:spLocks noChangeArrowheads="1"/>
          </p:cNvSpPr>
          <p:nvPr/>
        </p:nvSpPr>
        <p:spPr bwMode="auto">
          <a:xfrm>
            <a:off x="6248400" y="1752600"/>
            <a:ext cx="28117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charset="0"/>
                <a:ea typeface="ＭＳ Ｐゴシック" charset="0"/>
                <a:cs typeface="ＭＳ Ｐゴシック" charset="0"/>
              </a:defRPr>
            </a:lvl1pPr>
            <a:lvl2pPr marL="742950" indent="-285750">
              <a:defRPr sz="4800">
                <a:solidFill>
                  <a:schemeClr val="tx1"/>
                </a:solidFill>
                <a:latin typeface="Arial" charset="0"/>
                <a:ea typeface="ＭＳ Ｐゴシック" charset="0"/>
              </a:defRPr>
            </a:lvl2pPr>
            <a:lvl3pPr marL="1143000" indent="-228600">
              <a:defRPr sz="4800">
                <a:solidFill>
                  <a:schemeClr val="tx1"/>
                </a:solidFill>
                <a:latin typeface="Arial" charset="0"/>
                <a:ea typeface="ＭＳ Ｐゴシック" charset="0"/>
              </a:defRPr>
            </a:lvl3pPr>
            <a:lvl4pPr marL="1600200" indent="-228600">
              <a:defRPr sz="4800">
                <a:solidFill>
                  <a:schemeClr val="tx1"/>
                </a:solidFill>
                <a:latin typeface="Arial" charset="0"/>
                <a:ea typeface="ＭＳ Ｐゴシック" charset="0"/>
              </a:defRPr>
            </a:lvl4pPr>
            <a:lvl5pPr marL="2057400" indent="-228600">
              <a:defRPr sz="4800">
                <a:solidFill>
                  <a:schemeClr val="tx1"/>
                </a:solidFill>
                <a:latin typeface="Arial" charset="0"/>
                <a:ea typeface="ＭＳ Ｐゴシック" charset="0"/>
              </a:defRPr>
            </a:lvl5pPr>
            <a:lvl6pPr marL="2514600" indent="-228600" eaLnBrk="0" fontAlgn="base" hangingPunct="0">
              <a:spcBef>
                <a:spcPct val="0"/>
              </a:spcBef>
              <a:spcAft>
                <a:spcPct val="0"/>
              </a:spcAft>
              <a:defRPr sz="4800">
                <a:solidFill>
                  <a:schemeClr val="tx1"/>
                </a:solidFill>
                <a:latin typeface="Arial" charset="0"/>
                <a:ea typeface="ＭＳ Ｐゴシック" charset="0"/>
              </a:defRPr>
            </a:lvl6pPr>
            <a:lvl7pPr marL="2971800" indent="-228600" eaLnBrk="0" fontAlgn="base" hangingPunct="0">
              <a:spcBef>
                <a:spcPct val="0"/>
              </a:spcBef>
              <a:spcAft>
                <a:spcPct val="0"/>
              </a:spcAft>
              <a:defRPr sz="4800">
                <a:solidFill>
                  <a:schemeClr val="tx1"/>
                </a:solidFill>
                <a:latin typeface="Arial" charset="0"/>
                <a:ea typeface="ＭＳ Ｐゴシック" charset="0"/>
              </a:defRPr>
            </a:lvl7pPr>
            <a:lvl8pPr marL="3429000" indent="-228600" eaLnBrk="0" fontAlgn="base" hangingPunct="0">
              <a:spcBef>
                <a:spcPct val="0"/>
              </a:spcBef>
              <a:spcAft>
                <a:spcPct val="0"/>
              </a:spcAft>
              <a:defRPr sz="4800">
                <a:solidFill>
                  <a:schemeClr val="tx1"/>
                </a:solidFill>
                <a:latin typeface="Arial" charset="0"/>
                <a:ea typeface="ＭＳ Ｐゴシック" charset="0"/>
              </a:defRPr>
            </a:lvl8pPr>
            <a:lvl9pPr marL="3886200" indent="-228600" eaLnBrk="0" fontAlgn="base" hangingPunct="0">
              <a:spcBef>
                <a:spcPct val="0"/>
              </a:spcBef>
              <a:spcAft>
                <a:spcPct val="0"/>
              </a:spcAft>
              <a:defRPr sz="4800">
                <a:solidFill>
                  <a:schemeClr val="tx1"/>
                </a:solidFill>
                <a:latin typeface="Arial" charset="0"/>
                <a:ea typeface="ＭＳ Ｐゴシック" charset="0"/>
              </a:defRPr>
            </a:lvl9pPr>
          </a:lstStyle>
          <a:p>
            <a:pPr algn="ctr">
              <a:spcBef>
                <a:spcPct val="50000"/>
              </a:spcBef>
            </a:pPr>
            <a:r>
              <a:rPr lang="en-US" sz="2800" dirty="0">
                <a:solidFill>
                  <a:srgbClr val="000000"/>
                </a:solidFill>
                <a:latin typeface="Arial"/>
                <a:cs typeface="Arial"/>
              </a:rPr>
              <a:t>Age &gt; 65</a:t>
            </a:r>
          </a:p>
        </p:txBody>
      </p:sp>
    </p:spTree>
    <p:extLst>
      <p:ext uri="{BB962C8B-B14F-4D97-AF65-F5344CB8AC3E}">
        <p14:creationId xmlns:p14="http://schemas.microsoft.com/office/powerpoint/2010/main" val="17429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5"/>
          <p:cNvSpPr>
            <a:spLocks noChangeArrowheads="1"/>
          </p:cNvSpPr>
          <p:nvPr/>
        </p:nvSpPr>
        <p:spPr bwMode="auto">
          <a:xfrm>
            <a:off x="1580674" y="337750"/>
            <a:ext cx="6025485" cy="5701208"/>
          </a:xfrm>
          <a:prstGeom prst="ellipse">
            <a:avLst/>
          </a:prstGeom>
          <a:solidFill>
            <a:schemeClr val="tx2">
              <a:lumMod val="60000"/>
              <a:lumOff val="40000"/>
              <a:alpha val="26000"/>
            </a:schemeClr>
          </a:solidFill>
          <a:ln w="19050">
            <a:solidFill>
              <a:srgbClr val="008000"/>
            </a:solidFill>
            <a:round/>
            <a:headEnd/>
            <a:tailEnd/>
          </a:ln>
        </p:spPr>
        <p:txBody>
          <a:bodyPr wrap="none" anchor="ctr">
            <a:prstTxWarp prst="textNoShape">
              <a:avLst/>
            </a:prstTxWarp>
          </a:bodyPr>
          <a:lstStyle/>
          <a:p>
            <a:endParaRPr lang="en-US"/>
          </a:p>
        </p:txBody>
      </p:sp>
      <p:sp>
        <p:nvSpPr>
          <p:cNvPr id="3" name="Oval 5"/>
          <p:cNvSpPr>
            <a:spLocks noChangeArrowheads="1"/>
          </p:cNvSpPr>
          <p:nvPr/>
        </p:nvSpPr>
        <p:spPr bwMode="auto">
          <a:xfrm>
            <a:off x="3107404" y="606324"/>
            <a:ext cx="2979328" cy="2834917"/>
          </a:xfrm>
          <a:prstGeom prst="ellipse">
            <a:avLst/>
          </a:prstGeom>
          <a:solidFill>
            <a:schemeClr val="accent6">
              <a:alpha val="12000"/>
            </a:schemeClr>
          </a:solidFill>
          <a:ln w="19050">
            <a:solidFill>
              <a:schemeClr val="accent6"/>
            </a:solidFill>
            <a:round/>
            <a:headEnd/>
            <a:tailEnd/>
          </a:ln>
        </p:spPr>
        <p:txBody>
          <a:bodyPr wrap="none" anchor="ctr">
            <a:prstTxWarp prst="textNoShape">
              <a:avLst/>
            </a:prstTxWarp>
          </a:bodyPr>
          <a:lstStyle/>
          <a:p>
            <a:endParaRPr lang="en-US"/>
          </a:p>
        </p:txBody>
      </p:sp>
      <p:sp>
        <p:nvSpPr>
          <p:cNvPr id="4" name="Oval 5"/>
          <p:cNvSpPr>
            <a:spLocks noChangeArrowheads="1"/>
          </p:cNvSpPr>
          <p:nvPr/>
        </p:nvSpPr>
        <p:spPr bwMode="auto">
          <a:xfrm>
            <a:off x="3107404" y="2938208"/>
            <a:ext cx="2979328" cy="2834917"/>
          </a:xfrm>
          <a:prstGeom prst="ellipse">
            <a:avLst/>
          </a:prstGeom>
          <a:solidFill>
            <a:schemeClr val="accent3">
              <a:alpha val="26000"/>
            </a:schemeClr>
          </a:solidFill>
          <a:ln w="19050">
            <a:solidFill>
              <a:srgbClr val="008000"/>
            </a:solidFill>
            <a:round/>
            <a:headEnd/>
            <a:tailEnd/>
          </a:ln>
        </p:spPr>
        <p:txBody>
          <a:bodyPr wrap="none" anchor="ctr">
            <a:prstTxWarp prst="textNoShape">
              <a:avLst/>
            </a:prstTxWarp>
          </a:bodyPr>
          <a:lstStyle/>
          <a:p>
            <a:endParaRPr lang="en-US"/>
          </a:p>
        </p:txBody>
      </p:sp>
      <p:sp>
        <p:nvSpPr>
          <p:cNvPr id="5" name="Oval 5"/>
          <p:cNvSpPr>
            <a:spLocks noChangeArrowheads="1"/>
          </p:cNvSpPr>
          <p:nvPr/>
        </p:nvSpPr>
        <p:spPr bwMode="auto">
          <a:xfrm>
            <a:off x="1794115" y="1891072"/>
            <a:ext cx="2979328" cy="2834917"/>
          </a:xfrm>
          <a:prstGeom prst="ellipse">
            <a:avLst/>
          </a:prstGeom>
          <a:solidFill>
            <a:schemeClr val="accent6">
              <a:lumMod val="50000"/>
              <a:alpha val="14000"/>
            </a:schemeClr>
          </a:solidFill>
          <a:ln w="19050">
            <a:solidFill>
              <a:schemeClr val="accent6">
                <a:lumMod val="50000"/>
              </a:schemeClr>
            </a:solidFill>
            <a:round/>
            <a:headEnd/>
            <a:tailEnd/>
          </a:ln>
        </p:spPr>
        <p:txBody>
          <a:bodyPr wrap="none" anchor="ctr">
            <a:prstTxWarp prst="textNoShape">
              <a:avLst/>
            </a:prstTxWarp>
          </a:bodyPr>
          <a:lstStyle/>
          <a:p>
            <a:endParaRPr lang="en-US"/>
          </a:p>
        </p:txBody>
      </p:sp>
      <p:sp>
        <p:nvSpPr>
          <p:cNvPr id="6" name="Oval 5"/>
          <p:cNvSpPr>
            <a:spLocks noChangeArrowheads="1"/>
          </p:cNvSpPr>
          <p:nvPr/>
        </p:nvSpPr>
        <p:spPr bwMode="auto">
          <a:xfrm>
            <a:off x="3169551" y="1889433"/>
            <a:ext cx="2979328" cy="2834917"/>
          </a:xfrm>
          <a:prstGeom prst="ellipse">
            <a:avLst/>
          </a:prstGeom>
          <a:solidFill>
            <a:schemeClr val="tx1">
              <a:lumMod val="50000"/>
              <a:lumOff val="50000"/>
              <a:alpha val="27000"/>
            </a:schemeClr>
          </a:solidFill>
          <a:ln w="19050">
            <a:solidFill>
              <a:schemeClr val="tx1">
                <a:lumMod val="75000"/>
                <a:lumOff val="25000"/>
              </a:schemeClr>
            </a:solidFill>
            <a:round/>
            <a:headEnd/>
            <a:tailEnd/>
          </a:ln>
        </p:spPr>
        <p:txBody>
          <a:bodyPr wrap="none" anchor="ctr">
            <a:prstTxWarp prst="textNoShape">
              <a:avLst/>
            </a:prstTxWarp>
          </a:bodyPr>
          <a:lstStyle/>
          <a:p>
            <a:endParaRPr lang="en-US"/>
          </a:p>
        </p:txBody>
      </p:sp>
      <p:sp>
        <p:nvSpPr>
          <p:cNvPr id="7" name="Oval 5"/>
          <p:cNvSpPr>
            <a:spLocks noChangeArrowheads="1"/>
          </p:cNvSpPr>
          <p:nvPr/>
        </p:nvSpPr>
        <p:spPr bwMode="auto">
          <a:xfrm>
            <a:off x="4403692" y="1889433"/>
            <a:ext cx="2979328" cy="2834917"/>
          </a:xfrm>
          <a:prstGeom prst="ellipse">
            <a:avLst/>
          </a:prstGeom>
          <a:solidFill>
            <a:schemeClr val="tx2">
              <a:lumMod val="60000"/>
              <a:lumOff val="40000"/>
              <a:alpha val="18000"/>
            </a:schemeClr>
          </a:solidFill>
          <a:ln w="19050">
            <a:solidFill>
              <a:schemeClr val="tx2">
                <a:lumMod val="60000"/>
                <a:lumOff val="40000"/>
              </a:schemeClr>
            </a:solidFill>
            <a:round/>
            <a:headEnd/>
            <a:tailEnd/>
          </a:ln>
        </p:spPr>
        <p:txBody>
          <a:bodyPr wrap="none" anchor="ctr">
            <a:prstTxWarp prst="textNoShape">
              <a:avLst/>
            </a:prstTxWarp>
          </a:bodyPr>
          <a:lstStyle/>
          <a:p>
            <a:endParaRPr lang="en-US"/>
          </a:p>
        </p:txBody>
      </p:sp>
      <p:sp>
        <p:nvSpPr>
          <p:cNvPr id="8" name="Text Box 16"/>
          <p:cNvSpPr txBox="1">
            <a:spLocks noChangeArrowheads="1"/>
          </p:cNvSpPr>
          <p:nvPr/>
        </p:nvSpPr>
        <p:spPr bwMode="auto">
          <a:xfrm>
            <a:off x="189490" y="219028"/>
            <a:ext cx="3066434" cy="430887"/>
          </a:xfrm>
          <a:prstGeom prst="rect">
            <a:avLst/>
          </a:prstGeom>
          <a:noFill/>
          <a:ln w="9525">
            <a:solidFill>
              <a:schemeClr val="tx1"/>
            </a:solidFill>
            <a:miter lim="800000"/>
            <a:headEnd/>
            <a:tailEnd/>
          </a:ln>
        </p:spPr>
        <p:txBody>
          <a:bodyPr wrap="square">
            <a:prstTxWarp prst="textNoShape">
              <a:avLst/>
            </a:prstTxWarp>
            <a:spAutoFit/>
          </a:bodyPr>
          <a:lstStyle/>
          <a:p>
            <a:pPr algn="ctr">
              <a:spcBef>
                <a:spcPct val="50000"/>
              </a:spcBef>
            </a:pPr>
            <a:r>
              <a:rPr lang="en-US" sz="2200" dirty="0" smtClean="0">
                <a:latin typeface="Arial"/>
                <a:cs typeface="Arial"/>
              </a:rPr>
              <a:t>PSYCHOPATHOLOGY</a:t>
            </a:r>
            <a:endParaRPr lang="en-US" sz="2200" dirty="0">
              <a:latin typeface="Arial"/>
              <a:cs typeface="Arial"/>
            </a:endParaRPr>
          </a:p>
        </p:txBody>
      </p:sp>
      <p:sp>
        <p:nvSpPr>
          <p:cNvPr id="9" name="Text Box 16"/>
          <p:cNvSpPr txBox="1">
            <a:spLocks noChangeArrowheads="1"/>
          </p:cNvSpPr>
          <p:nvPr/>
        </p:nvSpPr>
        <p:spPr bwMode="auto">
          <a:xfrm>
            <a:off x="6906430" y="349282"/>
            <a:ext cx="2118286" cy="707886"/>
          </a:xfrm>
          <a:prstGeom prst="rect">
            <a:avLst/>
          </a:prstGeom>
          <a:noFill/>
          <a:ln w="9525">
            <a:solidFill>
              <a:schemeClr val="tx1"/>
            </a:solidFill>
            <a:miter lim="800000"/>
            <a:headEnd/>
            <a:tailEnd/>
          </a:ln>
        </p:spPr>
        <p:txBody>
          <a:bodyPr wrap="square">
            <a:prstTxWarp prst="textNoShape">
              <a:avLst/>
            </a:prstTxWarp>
            <a:spAutoFit/>
          </a:bodyPr>
          <a:lstStyle/>
          <a:p>
            <a:pPr algn="ctr">
              <a:spcBef>
                <a:spcPct val="50000"/>
              </a:spcBef>
            </a:pPr>
            <a:r>
              <a:rPr lang="en-US" sz="2000" dirty="0" smtClean="0">
                <a:latin typeface="Arial"/>
                <a:cs typeface="Arial"/>
              </a:rPr>
              <a:t>PERSONALITY, COPING STYLE</a:t>
            </a:r>
            <a:endParaRPr lang="en-US" sz="1600" dirty="0">
              <a:latin typeface="Arial"/>
              <a:cs typeface="Arial"/>
            </a:endParaRPr>
          </a:p>
        </p:txBody>
      </p:sp>
      <p:sp>
        <p:nvSpPr>
          <p:cNvPr id="10" name="Text Box 16"/>
          <p:cNvSpPr txBox="1">
            <a:spLocks noChangeArrowheads="1"/>
          </p:cNvSpPr>
          <p:nvPr/>
        </p:nvSpPr>
        <p:spPr bwMode="auto">
          <a:xfrm>
            <a:off x="7689577" y="3432352"/>
            <a:ext cx="1564811" cy="707886"/>
          </a:xfrm>
          <a:prstGeom prst="rect">
            <a:avLst/>
          </a:prstGeom>
          <a:noFill/>
          <a:ln w="9525">
            <a:solidFill>
              <a:schemeClr val="tx1"/>
            </a:solidFill>
            <a:miter lim="800000"/>
            <a:headEnd/>
            <a:tailEnd/>
          </a:ln>
        </p:spPr>
        <p:txBody>
          <a:bodyPr wrap="square">
            <a:prstTxWarp prst="textNoShape">
              <a:avLst/>
            </a:prstTxWarp>
            <a:spAutoFit/>
          </a:bodyPr>
          <a:lstStyle/>
          <a:p>
            <a:pPr algn="ctr">
              <a:spcBef>
                <a:spcPct val="50000"/>
              </a:spcBef>
            </a:pPr>
            <a:r>
              <a:rPr lang="en-US" sz="2000" dirty="0" smtClean="0">
                <a:latin typeface="Arial"/>
                <a:cs typeface="Arial"/>
              </a:rPr>
              <a:t>PHYSICAL HEALTH</a:t>
            </a:r>
            <a:endParaRPr lang="en-US" sz="1600" dirty="0" smtClean="0">
              <a:latin typeface="Arial"/>
              <a:cs typeface="Arial"/>
            </a:endParaRPr>
          </a:p>
        </p:txBody>
      </p:sp>
      <p:sp>
        <p:nvSpPr>
          <p:cNvPr id="11" name="Text Box 16"/>
          <p:cNvSpPr txBox="1">
            <a:spLocks noChangeArrowheads="1"/>
          </p:cNvSpPr>
          <p:nvPr/>
        </p:nvSpPr>
        <p:spPr bwMode="auto">
          <a:xfrm>
            <a:off x="167351" y="1176619"/>
            <a:ext cx="1602466" cy="769441"/>
          </a:xfrm>
          <a:prstGeom prst="rect">
            <a:avLst/>
          </a:prstGeom>
          <a:noFill/>
          <a:ln w="9525">
            <a:solidFill>
              <a:schemeClr val="tx1"/>
            </a:solidFill>
            <a:miter lim="800000"/>
            <a:headEnd/>
            <a:tailEnd/>
          </a:ln>
        </p:spPr>
        <p:txBody>
          <a:bodyPr wrap="square">
            <a:prstTxWarp prst="textNoShape">
              <a:avLst/>
            </a:prstTxWarp>
            <a:spAutoFit/>
          </a:bodyPr>
          <a:lstStyle/>
          <a:p>
            <a:pPr algn="ctr">
              <a:spcBef>
                <a:spcPct val="50000"/>
              </a:spcBef>
            </a:pPr>
            <a:r>
              <a:rPr lang="en-US" sz="2200" dirty="0" smtClean="0">
                <a:latin typeface="Arial"/>
                <a:cs typeface="Arial"/>
              </a:rPr>
              <a:t>SOCIAL CONTEXT</a:t>
            </a:r>
            <a:endParaRPr lang="en-US" sz="2200" dirty="0">
              <a:latin typeface="Arial"/>
              <a:cs typeface="Arial"/>
            </a:endParaRPr>
          </a:p>
        </p:txBody>
      </p:sp>
      <p:sp>
        <p:nvSpPr>
          <p:cNvPr id="12" name="Text Box 16"/>
          <p:cNvSpPr txBox="1">
            <a:spLocks noChangeArrowheads="1"/>
          </p:cNvSpPr>
          <p:nvPr/>
        </p:nvSpPr>
        <p:spPr bwMode="auto">
          <a:xfrm>
            <a:off x="466098" y="5391023"/>
            <a:ext cx="1979223" cy="400110"/>
          </a:xfrm>
          <a:prstGeom prst="rect">
            <a:avLst/>
          </a:prstGeom>
          <a:noFill/>
          <a:ln w="9525">
            <a:solidFill>
              <a:schemeClr val="tx1"/>
            </a:solidFill>
            <a:miter lim="800000"/>
            <a:headEnd/>
            <a:tailEnd/>
          </a:ln>
        </p:spPr>
        <p:txBody>
          <a:bodyPr wrap="square">
            <a:prstTxWarp prst="textNoShape">
              <a:avLst/>
            </a:prstTxWarp>
            <a:spAutoFit/>
          </a:bodyPr>
          <a:lstStyle/>
          <a:p>
            <a:pPr algn="l">
              <a:spcBef>
                <a:spcPct val="50000"/>
              </a:spcBef>
            </a:pPr>
            <a:r>
              <a:rPr lang="en-US" sz="2000" dirty="0" smtClean="0">
                <a:latin typeface="Arial"/>
                <a:cs typeface="Arial"/>
              </a:rPr>
              <a:t>FUNCTIONING</a:t>
            </a:r>
            <a:endParaRPr lang="en-US" sz="1600" dirty="0">
              <a:latin typeface="Arial"/>
              <a:cs typeface="Arial"/>
            </a:endParaRPr>
          </a:p>
        </p:txBody>
      </p:sp>
      <p:sp>
        <p:nvSpPr>
          <p:cNvPr id="13" name="Line 10"/>
          <p:cNvSpPr>
            <a:spLocks noChangeShapeType="1"/>
          </p:cNvSpPr>
          <p:nvPr/>
        </p:nvSpPr>
        <p:spPr bwMode="auto">
          <a:xfrm flipH="1">
            <a:off x="6038994" y="1053777"/>
            <a:ext cx="2026508" cy="1621197"/>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 name="Line 10"/>
          <p:cNvSpPr>
            <a:spLocks noChangeShapeType="1"/>
          </p:cNvSpPr>
          <p:nvPr/>
        </p:nvSpPr>
        <p:spPr bwMode="auto">
          <a:xfrm flipH="1" flipV="1">
            <a:off x="7389998" y="3296431"/>
            <a:ext cx="986236" cy="135101"/>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5" name="Line 10"/>
          <p:cNvSpPr>
            <a:spLocks noChangeShapeType="1"/>
          </p:cNvSpPr>
          <p:nvPr/>
        </p:nvSpPr>
        <p:spPr bwMode="auto">
          <a:xfrm>
            <a:off x="1810348" y="648480"/>
            <a:ext cx="1592168" cy="543194"/>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6" name="Line 10"/>
          <p:cNvSpPr>
            <a:spLocks noChangeShapeType="1"/>
          </p:cNvSpPr>
          <p:nvPr/>
        </p:nvSpPr>
        <p:spPr bwMode="auto">
          <a:xfrm>
            <a:off x="999744" y="1931926"/>
            <a:ext cx="999744" cy="634969"/>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7" name="Line 10"/>
          <p:cNvSpPr>
            <a:spLocks noChangeShapeType="1"/>
          </p:cNvSpPr>
          <p:nvPr/>
        </p:nvSpPr>
        <p:spPr bwMode="auto">
          <a:xfrm flipV="1">
            <a:off x="2445321" y="5268446"/>
            <a:ext cx="1019916" cy="33819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3" name="Text Box 16"/>
          <p:cNvSpPr txBox="1">
            <a:spLocks noChangeArrowheads="1"/>
          </p:cNvSpPr>
          <p:nvPr/>
        </p:nvSpPr>
        <p:spPr bwMode="auto">
          <a:xfrm>
            <a:off x="7423165" y="5205948"/>
            <a:ext cx="1564811" cy="707886"/>
          </a:xfrm>
          <a:prstGeom prst="rect">
            <a:avLst/>
          </a:prstGeom>
          <a:noFill/>
          <a:ln w="9525">
            <a:solidFill>
              <a:schemeClr val="tx1"/>
            </a:solidFill>
            <a:miter lim="800000"/>
            <a:headEnd/>
            <a:tailEnd/>
          </a:ln>
        </p:spPr>
        <p:txBody>
          <a:bodyPr wrap="square">
            <a:prstTxWarp prst="textNoShape">
              <a:avLst/>
            </a:prstTxWarp>
            <a:spAutoFit/>
          </a:bodyPr>
          <a:lstStyle/>
          <a:p>
            <a:pPr algn="ctr">
              <a:spcBef>
                <a:spcPct val="50000"/>
              </a:spcBef>
            </a:pPr>
            <a:r>
              <a:rPr lang="en-US" sz="2000" dirty="0" smtClean="0">
                <a:latin typeface="Arial"/>
                <a:cs typeface="Arial"/>
              </a:rPr>
              <a:t>FIREARM ACCESS</a:t>
            </a:r>
            <a:endParaRPr lang="en-US" sz="1600" dirty="0" smtClean="0">
              <a:latin typeface="Arial"/>
              <a:cs typeface="Arial"/>
            </a:endParaRPr>
          </a:p>
        </p:txBody>
      </p:sp>
      <p:sp>
        <p:nvSpPr>
          <p:cNvPr id="35" name="Line 10"/>
          <p:cNvSpPr>
            <a:spLocks noChangeShapeType="1"/>
          </p:cNvSpPr>
          <p:nvPr/>
        </p:nvSpPr>
        <p:spPr bwMode="auto">
          <a:xfrm flipH="1" flipV="1">
            <a:off x="6272454" y="5542877"/>
            <a:ext cx="1158076" cy="3674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44569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a:xfrm>
            <a:off x="0" y="166688"/>
            <a:ext cx="9372599" cy="1166812"/>
          </a:xfrm>
        </p:spPr>
        <p:txBody>
          <a:bodyPr/>
          <a:lstStyle/>
          <a:p>
            <a:r>
              <a:rPr lang="en-US" sz="3600" b="0" dirty="0">
                <a:latin typeface="Arial" charset="0"/>
                <a:ea typeface="ＭＳ Ｐゴシック" charset="0"/>
                <a:cs typeface="ＭＳ Ｐゴシック" charset="0"/>
              </a:rPr>
              <a:t>RISK FACTORS FOR SUICIDE AMONG </a:t>
            </a:r>
            <a:r>
              <a:rPr lang="en-US" b="0" dirty="0" smtClean="0">
                <a:latin typeface="Arial" charset="0"/>
                <a:cs typeface="ＭＳ Ｐゴシック" charset="0"/>
              </a:rPr>
              <a:t>OLDER ADULT</a:t>
            </a:r>
            <a:r>
              <a:rPr lang="en-US" sz="3600" b="0" dirty="0" smtClean="0">
                <a:latin typeface="Arial" charset="0"/>
                <a:ea typeface="ＭＳ Ｐゴシック" charset="0"/>
                <a:cs typeface="ＭＳ Ｐゴシック" charset="0"/>
              </a:rPr>
              <a:t>S</a:t>
            </a:r>
            <a:endParaRPr lang="en-US" sz="3600" b="0" dirty="0">
              <a:latin typeface="Arial" charset="0"/>
              <a:ea typeface="ＭＳ Ｐゴシック" charset="0"/>
              <a:cs typeface="ＭＳ Ｐゴシック" charset="0"/>
            </a:endParaRPr>
          </a:p>
        </p:txBody>
      </p:sp>
      <p:sp>
        <p:nvSpPr>
          <p:cNvPr id="551939" name="Rectangle 3"/>
          <p:cNvSpPr>
            <a:spLocks noGrp="1" noChangeArrowheads="1"/>
          </p:cNvSpPr>
          <p:nvPr>
            <p:ph type="body" idx="1"/>
          </p:nvPr>
        </p:nvSpPr>
        <p:spPr>
          <a:xfrm>
            <a:off x="1136632" y="1606549"/>
            <a:ext cx="7966710" cy="4243539"/>
          </a:xfrm>
        </p:spPr>
        <p:txBody>
          <a:bodyPr>
            <a:noAutofit/>
          </a:bodyPr>
          <a:lstStyle/>
          <a:p>
            <a:pPr>
              <a:lnSpc>
                <a:spcPct val="100000"/>
              </a:lnSpc>
              <a:spcBef>
                <a:spcPts val="600"/>
              </a:spcBef>
              <a:spcAft>
                <a:spcPts val="600"/>
              </a:spcAft>
            </a:pPr>
            <a:r>
              <a:rPr lang="en-US" dirty="0" smtClean="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Depression </a:t>
            </a:r>
            <a:r>
              <a:rPr lang="en-US" sz="2400" dirty="0">
                <a:latin typeface="Arial" charset="0"/>
                <a:ea typeface="ＭＳ Ｐゴシック" charset="0"/>
                <a:cs typeface="ＭＳ Ｐゴシック" charset="0"/>
              </a:rPr>
              <a:t>– major depression, other</a:t>
            </a:r>
          </a:p>
          <a:p>
            <a:pPr>
              <a:lnSpc>
                <a:spcPct val="100000"/>
              </a:lnSpc>
              <a:spcBef>
                <a:spcPts val="600"/>
              </a:spcBef>
              <a:spcAft>
                <a:spcPts val="600"/>
              </a:spcAft>
            </a:pPr>
            <a:r>
              <a:rPr lang="en-US" sz="2400" dirty="0" smtClean="0">
                <a:latin typeface="Arial" charset="0"/>
                <a:ea typeface="ＭＳ Ｐゴシック" charset="0"/>
                <a:cs typeface="ＭＳ Ｐゴシック" charset="0"/>
              </a:rPr>
              <a:t> Prior </a:t>
            </a:r>
            <a:r>
              <a:rPr lang="en-US" sz="2400" dirty="0">
                <a:latin typeface="Arial" charset="0"/>
                <a:ea typeface="ＭＳ Ｐゴシック" charset="0"/>
                <a:cs typeface="ＭＳ Ｐゴシック" charset="0"/>
              </a:rPr>
              <a:t>suicide attempts</a:t>
            </a:r>
          </a:p>
          <a:p>
            <a:pPr>
              <a:lnSpc>
                <a:spcPct val="100000"/>
              </a:lnSpc>
              <a:spcBef>
                <a:spcPts val="600"/>
              </a:spcBef>
              <a:spcAft>
                <a:spcPts val="600"/>
              </a:spcAft>
            </a:pPr>
            <a:r>
              <a:rPr lang="en-US" sz="2400" dirty="0" smtClean="0">
                <a:latin typeface="Arial" charset="0"/>
                <a:ea typeface="ＭＳ Ｐゴシック" charset="0"/>
                <a:cs typeface="ＭＳ Ｐゴシック" charset="0"/>
              </a:rPr>
              <a:t> Co</a:t>
            </a:r>
            <a:r>
              <a:rPr lang="en-US" sz="2400" dirty="0">
                <a:latin typeface="Arial" charset="0"/>
                <a:ea typeface="ＭＳ Ｐゴシック" charset="0"/>
                <a:cs typeface="ＭＳ Ｐゴシック" charset="0"/>
              </a:rPr>
              <a:t>-morbid  general medical conditions </a:t>
            </a:r>
          </a:p>
          <a:p>
            <a:pPr>
              <a:lnSpc>
                <a:spcPct val="100000"/>
              </a:lnSpc>
              <a:spcBef>
                <a:spcPts val="600"/>
              </a:spcBef>
              <a:spcAft>
                <a:spcPts val="600"/>
              </a:spcAft>
            </a:pPr>
            <a:r>
              <a:rPr lang="en-US" sz="2400" dirty="0" smtClean="0">
                <a:latin typeface="Arial" charset="0"/>
                <a:ea typeface="ＭＳ Ｐゴシック" charset="0"/>
                <a:cs typeface="ＭＳ Ｐゴシック" charset="0"/>
              </a:rPr>
              <a:t> Often </a:t>
            </a:r>
            <a:r>
              <a:rPr lang="en-US" sz="2400" dirty="0">
                <a:latin typeface="Arial" charset="0"/>
                <a:ea typeface="ＭＳ Ｐゴシック" charset="0"/>
                <a:cs typeface="ＭＳ Ｐゴシック" charset="0"/>
              </a:rPr>
              <a:t>with pain and role function decline</a:t>
            </a:r>
          </a:p>
          <a:p>
            <a:pPr>
              <a:lnSpc>
                <a:spcPct val="100000"/>
              </a:lnSpc>
              <a:spcBef>
                <a:spcPts val="600"/>
              </a:spcBef>
              <a:spcAft>
                <a:spcPts val="600"/>
              </a:spcAft>
            </a:pPr>
            <a:r>
              <a:rPr lang="en-US" sz="2400" dirty="0" smtClean="0">
                <a:latin typeface="Arial" charset="0"/>
                <a:ea typeface="ＭＳ Ｐゴシック" charset="0"/>
                <a:cs typeface="ＭＳ Ｐゴシック" charset="0"/>
              </a:rPr>
              <a:t> Social </a:t>
            </a:r>
            <a:r>
              <a:rPr lang="en-US" sz="2400" dirty="0">
                <a:latin typeface="Arial" charset="0"/>
                <a:ea typeface="ＭＳ Ｐゴシック" charset="0"/>
                <a:cs typeface="ＭＳ Ｐゴシック" charset="0"/>
              </a:rPr>
              <a:t>dependency or isolation </a:t>
            </a:r>
          </a:p>
          <a:p>
            <a:pPr>
              <a:lnSpc>
                <a:spcPct val="100000"/>
              </a:lnSpc>
              <a:spcBef>
                <a:spcPts val="600"/>
              </a:spcBef>
              <a:spcAft>
                <a:spcPts val="600"/>
              </a:spcAft>
            </a:pPr>
            <a:r>
              <a:rPr lang="en-US" sz="2400" dirty="0" smtClean="0">
                <a:latin typeface="Arial" charset="0"/>
                <a:ea typeface="ＭＳ Ｐゴシック" charset="0"/>
                <a:cs typeface="ＭＳ Ｐゴシック" charset="0"/>
              </a:rPr>
              <a:t> Family </a:t>
            </a:r>
            <a:r>
              <a:rPr lang="en-US" sz="2400" dirty="0">
                <a:latin typeface="Arial" charset="0"/>
                <a:ea typeface="ＭＳ Ｐゴシック" charset="0"/>
                <a:cs typeface="ＭＳ Ｐゴシック" charset="0"/>
              </a:rPr>
              <a:t>discord, losses </a:t>
            </a:r>
          </a:p>
          <a:p>
            <a:pPr>
              <a:lnSpc>
                <a:spcPct val="100000"/>
              </a:lnSpc>
              <a:spcBef>
                <a:spcPts val="600"/>
              </a:spcBef>
              <a:spcAft>
                <a:spcPts val="600"/>
              </a:spcAft>
            </a:pPr>
            <a:r>
              <a:rPr lang="en-US" sz="2400" dirty="0" smtClean="0">
                <a:latin typeface="Arial" charset="0"/>
                <a:ea typeface="ＭＳ Ｐゴシック" charset="0"/>
                <a:cs typeface="ＭＳ Ｐゴシック" charset="0"/>
              </a:rPr>
              <a:t> Personality inflexibility</a:t>
            </a:r>
            <a:r>
              <a:rPr lang="en-US" sz="2400" dirty="0">
                <a:latin typeface="Arial" charset="0"/>
                <a:ea typeface="ＭＳ Ｐゴシック" charset="0"/>
                <a:cs typeface="ＭＳ Ｐゴシック" charset="0"/>
              </a:rPr>
              <a:t>, rigid coping</a:t>
            </a:r>
            <a:r>
              <a:rPr lang="en-US" sz="2400" b="1" dirty="0">
                <a:latin typeface="Arial" charset="0"/>
                <a:ea typeface="ＭＳ Ｐゴシック" charset="0"/>
                <a:cs typeface="ＭＳ Ｐゴシック" charset="0"/>
              </a:rPr>
              <a:t> </a:t>
            </a:r>
          </a:p>
          <a:p>
            <a:pPr>
              <a:lnSpc>
                <a:spcPct val="100000"/>
              </a:lnSpc>
              <a:spcBef>
                <a:spcPts val="600"/>
              </a:spcBef>
              <a:spcAft>
                <a:spcPts val="600"/>
              </a:spcAft>
            </a:pPr>
            <a:r>
              <a:rPr lang="en-US" sz="2400" dirty="0" smtClean="0">
                <a:latin typeface="Arial" charset="0"/>
                <a:ea typeface="ＭＳ Ｐゴシック" charset="0"/>
                <a:cs typeface="ＭＳ Ｐゴシック" charset="0"/>
              </a:rPr>
              <a:t> Access </a:t>
            </a:r>
            <a:r>
              <a:rPr lang="en-US" sz="2400" dirty="0">
                <a:latin typeface="Arial" charset="0"/>
                <a:ea typeface="ＭＳ Ｐゴシック" charset="0"/>
                <a:cs typeface="ＭＳ Ｐゴシック" charset="0"/>
              </a:rPr>
              <a:t>to lethal means</a:t>
            </a:r>
          </a:p>
        </p:txBody>
      </p:sp>
      <p:sp>
        <p:nvSpPr>
          <p:cNvPr id="46084" name="Text Box 4"/>
          <p:cNvSpPr txBox="1">
            <a:spLocks noChangeArrowheads="1"/>
          </p:cNvSpPr>
          <p:nvPr/>
        </p:nvSpPr>
        <p:spPr bwMode="auto">
          <a:xfrm>
            <a:off x="7929285" y="5989638"/>
            <a:ext cx="188754"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endParaRPr lang="en-US" sz="1600">
              <a:latin typeface="Times New Roman" charset="0"/>
            </a:endParaRPr>
          </a:p>
        </p:txBody>
      </p:sp>
    </p:spTree>
    <p:extLst>
      <p:ext uri="{BB962C8B-B14F-4D97-AF65-F5344CB8AC3E}">
        <p14:creationId xmlns:p14="http://schemas.microsoft.com/office/powerpoint/2010/main" val="10905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val 5"/>
          <p:cNvSpPr>
            <a:spLocks noChangeArrowheads="1"/>
          </p:cNvSpPr>
          <p:nvPr/>
        </p:nvSpPr>
        <p:spPr bwMode="auto">
          <a:xfrm>
            <a:off x="1580674" y="337750"/>
            <a:ext cx="6025485" cy="5701208"/>
          </a:xfrm>
          <a:prstGeom prst="ellipse">
            <a:avLst/>
          </a:prstGeom>
          <a:solidFill>
            <a:schemeClr val="tx2">
              <a:lumMod val="60000"/>
              <a:lumOff val="40000"/>
              <a:alpha val="26000"/>
            </a:schemeClr>
          </a:solidFill>
          <a:ln w="19050">
            <a:solidFill>
              <a:srgbClr val="008000"/>
            </a:solidFill>
            <a:round/>
            <a:headEnd/>
            <a:tailEnd/>
          </a:ln>
        </p:spPr>
        <p:txBody>
          <a:bodyPr wrap="none" anchor="ctr">
            <a:prstTxWarp prst="textNoShape">
              <a:avLst/>
            </a:prstTxWarp>
          </a:bodyPr>
          <a:lstStyle/>
          <a:p>
            <a:endParaRPr lang="en-US"/>
          </a:p>
        </p:txBody>
      </p:sp>
      <p:sp>
        <p:nvSpPr>
          <p:cNvPr id="20" name="Line 10"/>
          <p:cNvSpPr>
            <a:spLocks noChangeShapeType="1"/>
          </p:cNvSpPr>
          <p:nvPr/>
        </p:nvSpPr>
        <p:spPr bwMode="auto">
          <a:xfrm>
            <a:off x="1323985" y="3120804"/>
            <a:ext cx="3301556" cy="77896"/>
          </a:xfrm>
          <a:prstGeom prst="line">
            <a:avLst/>
          </a:prstGeom>
          <a:noFill/>
          <a:ln w="25400">
            <a:solidFill>
              <a:schemeClr val="tx1"/>
            </a:solidFill>
            <a:prstDash val="dash"/>
            <a:round/>
            <a:headEnd/>
            <a:tailEnd type="stealth" w="med" len="med"/>
          </a:ln>
        </p:spPr>
        <p:txBody>
          <a:bodyPr wrap="none" anchor="ctr">
            <a:prstTxWarp prst="textNoShape">
              <a:avLst/>
            </a:prstTxWarp>
          </a:bodyPr>
          <a:lstStyle/>
          <a:p>
            <a:endParaRPr lang="en-US"/>
          </a:p>
        </p:txBody>
      </p:sp>
      <p:sp>
        <p:nvSpPr>
          <p:cNvPr id="3" name="Oval 5"/>
          <p:cNvSpPr>
            <a:spLocks noChangeArrowheads="1"/>
          </p:cNvSpPr>
          <p:nvPr/>
        </p:nvSpPr>
        <p:spPr bwMode="auto">
          <a:xfrm>
            <a:off x="3107404" y="606324"/>
            <a:ext cx="2979328" cy="2834917"/>
          </a:xfrm>
          <a:prstGeom prst="ellipse">
            <a:avLst/>
          </a:prstGeom>
          <a:solidFill>
            <a:schemeClr val="accent6">
              <a:alpha val="12000"/>
            </a:schemeClr>
          </a:solidFill>
          <a:ln w="19050">
            <a:solidFill>
              <a:schemeClr val="accent6"/>
            </a:solidFill>
            <a:round/>
            <a:headEnd/>
            <a:tailEnd/>
          </a:ln>
        </p:spPr>
        <p:txBody>
          <a:bodyPr wrap="none" anchor="ctr">
            <a:prstTxWarp prst="textNoShape">
              <a:avLst/>
            </a:prstTxWarp>
          </a:bodyPr>
          <a:lstStyle/>
          <a:p>
            <a:endParaRPr lang="en-US"/>
          </a:p>
        </p:txBody>
      </p:sp>
      <p:sp>
        <p:nvSpPr>
          <p:cNvPr id="4" name="Oval 5"/>
          <p:cNvSpPr>
            <a:spLocks noChangeArrowheads="1"/>
          </p:cNvSpPr>
          <p:nvPr/>
        </p:nvSpPr>
        <p:spPr bwMode="auto">
          <a:xfrm>
            <a:off x="3107404" y="2938208"/>
            <a:ext cx="2979328" cy="2834917"/>
          </a:xfrm>
          <a:prstGeom prst="ellipse">
            <a:avLst/>
          </a:prstGeom>
          <a:solidFill>
            <a:schemeClr val="accent3">
              <a:alpha val="26000"/>
            </a:schemeClr>
          </a:solidFill>
          <a:ln w="19050">
            <a:solidFill>
              <a:srgbClr val="008000"/>
            </a:solidFill>
            <a:round/>
            <a:headEnd/>
            <a:tailEnd/>
          </a:ln>
        </p:spPr>
        <p:txBody>
          <a:bodyPr wrap="none" anchor="ctr">
            <a:prstTxWarp prst="textNoShape">
              <a:avLst/>
            </a:prstTxWarp>
          </a:bodyPr>
          <a:lstStyle/>
          <a:p>
            <a:endParaRPr lang="en-US"/>
          </a:p>
        </p:txBody>
      </p:sp>
      <p:sp>
        <p:nvSpPr>
          <p:cNvPr id="5" name="Oval 5"/>
          <p:cNvSpPr>
            <a:spLocks noChangeArrowheads="1"/>
          </p:cNvSpPr>
          <p:nvPr/>
        </p:nvSpPr>
        <p:spPr bwMode="auto">
          <a:xfrm>
            <a:off x="1794115" y="1891072"/>
            <a:ext cx="2979328" cy="2834917"/>
          </a:xfrm>
          <a:prstGeom prst="ellipse">
            <a:avLst/>
          </a:prstGeom>
          <a:solidFill>
            <a:schemeClr val="accent6">
              <a:lumMod val="50000"/>
              <a:alpha val="14000"/>
            </a:schemeClr>
          </a:solidFill>
          <a:ln w="19050">
            <a:solidFill>
              <a:schemeClr val="accent6">
                <a:lumMod val="50000"/>
              </a:schemeClr>
            </a:solidFill>
            <a:round/>
            <a:headEnd/>
            <a:tailEnd/>
          </a:ln>
        </p:spPr>
        <p:txBody>
          <a:bodyPr wrap="none" anchor="ctr">
            <a:prstTxWarp prst="textNoShape">
              <a:avLst/>
            </a:prstTxWarp>
          </a:bodyPr>
          <a:lstStyle/>
          <a:p>
            <a:endParaRPr lang="en-US"/>
          </a:p>
        </p:txBody>
      </p:sp>
      <p:sp>
        <p:nvSpPr>
          <p:cNvPr id="6" name="Oval 5"/>
          <p:cNvSpPr>
            <a:spLocks noChangeArrowheads="1"/>
          </p:cNvSpPr>
          <p:nvPr/>
        </p:nvSpPr>
        <p:spPr bwMode="auto">
          <a:xfrm>
            <a:off x="3169551" y="1889433"/>
            <a:ext cx="2979328" cy="2834917"/>
          </a:xfrm>
          <a:prstGeom prst="ellipse">
            <a:avLst/>
          </a:prstGeom>
          <a:solidFill>
            <a:schemeClr val="tx1">
              <a:lumMod val="50000"/>
              <a:lumOff val="50000"/>
              <a:alpha val="27000"/>
            </a:schemeClr>
          </a:solidFill>
          <a:ln w="19050">
            <a:solidFill>
              <a:schemeClr val="tx1">
                <a:lumMod val="75000"/>
                <a:lumOff val="25000"/>
              </a:schemeClr>
            </a:solidFill>
            <a:round/>
            <a:headEnd/>
            <a:tailEnd/>
          </a:ln>
        </p:spPr>
        <p:txBody>
          <a:bodyPr wrap="none" anchor="ctr">
            <a:prstTxWarp prst="textNoShape">
              <a:avLst/>
            </a:prstTxWarp>
          </a:bodyPr>
          <a:lstStyle/>
          <a:p>
            <a:endParaRPr lang="en-US"/>
          </a:p>
        </p:txBody>
      </p:sp>
      <p:sp>
        <p:nvSpPr>
          <p:cNvPr id="7" name="Oval 5"/>
          <p:cNvSpPr>
            <a:spLocks noChangeArrowheads="1"/>
          </p:cNvSpPr>
          <p:nvPr/>
        </p:nvSpPr>
        <p:spPr bwMode="auto">
          <a:xfrm>
            <a:off x="4403692" y="1889433"/>
            <a:ext cx="2979328" cy="2834917"/>
          </a:xfrm>
          <a:prstGeom prst="ellipse">
            <a:avLst/>
          </a:prstGeom>
          <a:solidFill>
            <a:schemeClr val="tx2">
              <a:lumMod val="60000"/>
              <a:lumOff val="40000"/>
              <a:alpha val="18000"/>
            </a:schemeClr>
          </a:solidFill>
          <a:ln w="19050">
            <a:solidFill>
              <a:schemeClr val="tx2">
                <a:lumMod val="60000"/>
                <a:lumOff val="40000"/>
              </a:schemeClr>
            </a:solidFill>
            <a:round/>
            <a:headEnd/>
            <a:tailEnd/>
          </a:ln>
        </p:spPr>
        <p:txBody>
          <a:bodyPr wrap="none" anchor="ctr">
            <a:prstTxWarp prst="textNoShape">
              <a:avLst/>
            </a:prstTxWarp>
          </a:bodyPr>
          <a:lstStyle/>
          <a:p>
            <a:endParaRPr lang="en-US"/>
          </a:p>
        </p:txBody>
      </p:sp>
      <p:sp>
        <p:nvSpPr>
          <p:cNvPr id="8" name="Text Box 16"/>
          <p:cNvSpPr txBox="1">
            <a:spLocks noChangeArrowheads="1"/>
          </p:cNvSpPr>
          <p:nvPr/>
        </p:nvSpPr>
        <p:spPr bwMode="auto">
          <a:xfrm>
            <a:off x="189490" y="219028"/>
            <a:ext cx="3066434" cy="430887"/>
          </a:xfrm>
          <a:prstGeom prst="rect">
            <a:avLst/>
          </a:prstGeom>
          <a:noFill/>
          <a:ln w="9525">
            <a:solidFill>
              <a:schemeClr val="tx1"/>
            </a:solidFill>
            <a:miter lim="800000"/>
            <a:headEnd/>
            <a:tailEnd/>
          </a:ln>
        </p:spPr>
        <p:txBody>
          <a:bodyPr wrap="square">
            <a:prstTxWarp prst="textNoShape">
              <a:avLst/>
            </a:prstTxWarp>
            <a:spAutoFit/>
          </a:bodyPr>
          <a:lstStyle/>
          <a:p>
            <a:pPr algn="ctr">
              <a:spcBef>
                <a:spcPct val="50000"/>
              </a:spcBef>
            </a:pPr>
            <a:r>
              <a:rPr lang="en-US" sz="2200" dirty="0" smtClean="0">
                <a:latin typeface="Arial"/>
                <a:cs typeface="Arial"/>
              </a:rPr>
              <a:t>PSYCHOPATHOLOGY</a:t>
            </a:r>
            <a:endParaRPr lang="en-US" sz="2200" dirty="0">
              <a:latin typeface="Arial"/>
              <a:cs typeface="Arial"/>
            </a:endParaRPr>
          </a:p>
        </p:txBody>
      </p:sp>
      <p:sp>
        <p:nvSpPr>
          <p:cNvPr id="9" name="Text Box 16"/>
          <p:cNvSpPr txBox="1">
            <a:spLocks noChangeArrowheads="1"/>
          </p:cNvSpPr>
          <p:nvPr/>
        </p:nvSpPr>
        <p:spPr bwMode="auto">
          <a:xfrm>
            <a:off x="6906430" y="349282"/>
            <a:ext cx="2118286" cy="707886"/>
          </a:xfrm>
          <a:prstGeom prst="rect">
            <a:avLst/>
          </a:prstGeom>
          <a:noFill/>
          <a:ln w="9525">
            <a:solidFill>
              <a:schemeClr val="tx1"/>
            </a:solidFill>
            <a:miter lim="800000"/>
            <a:headEnd/>
            <a:tailEnd/>
          </a:ln>
        </p:spPr>
        <p:txBody>
          <a:bodyPr wrap="square">
            <a:prstTxWarp prst="textNoShape">
              <a:avLst/>
            </a:prstTxWarp>
            <a:spAutoFit/>
          </a:bodyPr>
          <a:lstStyle/>
          <a:p>
            <a:pPr algn="ctr">
              <a:spcBef>
                <a:spcPct val="50000"/>
              </a:spcBef>
            </a:pPr>
            <a:r>
              <a:rPr lang="en-US" sz="2000" dirty="0" smtClean="0">
                <a:latin typeface="Arial"/>
                <a:cs typeface="Arial"/>
              </a:rPr>
              <a:t>PERSONALITY, COPING STYLE</a:t>
            </a:r>
            <a:endParaRPr lang="en-US" sz="1600" dirty="0">
              <a:latin typeface="Arial"/>
              <a:cs typeface="Arial"/>
            </a:endParaRPr>
          </a:p>
        </p:txBody>
      </p:sp>
      <p:sp>
        <p:nvSpPr>
          <p:cNvPr id="10" name="Text Box 16"/>
          <p:cNvSpPr txBox="1">
            <a:spLocks noChangeArrowheads="1"/>
          </p:cNvSpPr>
          <p:nvPr/>
        </p:nvSpPr>
        <p:spPr bwMode="auto">
          <a:xfrm>
            <a:off x="7689577" y="3432352"/>
            <a:ext cx="1564811" cy="707886"/>
          </a:xfrm>
          <a:prstGeom prst="rect">
            <a:avLst/>
          </a:prstGeom>
          <a:noFill/>
          <a:ln w="9525">
            <a:solidFill>
              <a:schemeClr val="tx1"/>
            </a:solidFill>
            <a:miter lim="800000"/>
            <a:headEnd/>
            <a:tailEnd/>
          </a:ln>
        </p:spPr>
        <p:txBody>
          <a:bodyPr wrap="square">
            <a:prstTxWarp prst="textNoShape">
              <a:avLst/>
            </a:prstTxWarp>
            <a:spAutoFit/>
          </a:bodyPr>
          <a:lstStyle/>
          <a:p>
            <a:pPr algn="ctr">
              <a:spcBef>
                <a:spcPct val="50000"/>
              </a:spcBef>
            </a:pPr>
            <a:r>
              <a:rPr lang="en-US" sz="2000" dirty="0" smtClean="0">
                <a:latin typeface="Arial"/>
                <a:cs typeface="Arial"/>
              </a:rPr>
              <a:t>PHYSICAL HEALTH</a:t>
            </a:r>
            <a:endParaRPr lang="en-US" sz="1600" dirty="0" smtClean="0">
              <a:latin typeface="Arial"/>
              <a:cs typeface="Arial"/>
            </a:endParaRPr>
          </a:p>
        </p:txBody>
      </p:sp>
      <p:sp>
        <p:nvSpPr>
          <p:cNvPr id="11" name="Text Box 16"/>
          <p:cNvSpPr txBox="1">
            <a:spLocks noChangeArrowheads="1"/>
          </p:cNvSpPr>
          <p:nvPr/>
        </p:nvSpPr>
        <p:spPr bwMode="auto">
          <a:xfrm>
            <a:off x="167351" y="1176619"/>
            <a:ext cx="1602466" cy="769441"/>
          </a:xfrm>
          <a:prstGeom prst="rect">
            <a:avLst/>
          </a:prstGeom>
          <a:noFill/>
          <a:ln w="9525">
            <a:solidFill>
              <a:schemeClr val="tx1"/>
            </a:solidFill>
            <a:miter lim="800000"/>
            <a:headEnd/>
            <a:tailEnd/>
          </a:ln>
        </p:spPr>
        <p:txBody>
          <a:bodyPr wrap="square">
            <a:prstTxWarp prst="textNoShape">
              <a:avLst/>
            </a:prstTxWarp>
            <a:spAutoFit/>
          </a:bodyPr>
          <a:lstStyle/>
          <a:p>
            <a:pPr algn="ctr">
              <a:spcBef>
                <a:spcPct val="50000"/>
              </a:spcBef>
            </a:pPr>
            <a:r>
              <a:rPr lang="en-US" sz="2200" dirty="0" smtClean="0">
                <a:latin typeface="Arial"/>
                <a:cs typeface="Arial"/>
              </a:rPr>
              <a:t>SOCIAL CONTEXT</a:t>
            </a:r>
            <a:endParaRPr lang="en-US" sz="2200" dirty="0">
              <a:latin typeface="Arial"/>
              <a:cs typeface="Arial"/>
            </a:endParaRPr>
          </a:p>
        </p:txBody>
      </p:sp>
      <p:sp>
        <p:nvSpPr>
          <p:cNvPr id="12" name="Text Box 16"/>
          <p:cNvSpPr txBox="1">
            <a:spLocks noChangeArrowheads="1"/>
          </p:cNvSpPr>
          <p:nvPr/>
        </p:nvSpPr>
        <p:spPr bwMode="auto">
          <a:xfrm>
            <a:off x="466098" y="5391023"/>
            <a:ext cx="1979223" cy="400110"/>
          </a:xfrm>
          <a:prstGeom prst="rect">
            <a:avLst/>
          </a:prstGeom>
          <a:noFill/>
          <a:ln w="9525">
            <a:solidFill>
              <a:schemeClr val="tx1"/>
            </a:solidFill>
            <a:miter lim="800000"/>
            <a:headEnd/>
            <a:tailEnd/>
          </a:ln>
        </p:spPr>
        <p:txBody>
          <a:bodyPr wrap="square">
            <a:prstTxWarp prst="textNoShape">
              <a:avLst/>
            </a:prstTxWarp>
            <a:spAutoFit/>
          </a:bodyPr>
          <a:lstStyle/>
          <a:p>
            <a:pPr algn="l">
              <a:spcBef>
                <a:spcPct val="50000"/>
              </a:spcBef>
            </a:pPr>
            <a:r>
              <a:rPr lang="en-US" sz="2000" dirty="0" smtClean="0">
                <a:latin typeface="Arial"/>
                <a:cs typeface="Arial"/>
              </a:rPr>
              <a:t>FUNCTIONING</a:t>
            </a:r>
            <a:endParaRPr lang="en-US" sz="1600" dirty="0">
              <a:latin typeface="Arial"/>
              <a:cs typeface="Arial"/>
            </a:endParaRPr>
          </a:p>
        </p:txBody>
      </p:sp>
      <p:sp>
        <p:nvSpPr>
          <p:cNvPr id="13" name="Line 10"/>
          <p:cNvSpPr>
            <a:spLocks noChangeShapeType="1"/>
          </p:cNvSpPr>
          <p:nvPr/>
        </p:nvSpPr>
        <p:spPr bwMode="auto">
          <a:xfrm flipH="1">
            <a:off x="6038994" y="1053777"/>
            <a:ext cx="2026508" cy="1621197"/>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4" name="Line 10"/>
          <p:cNvSpPr>
            <a:spLocks noChangeShapeType="1"/>
          </p:cNvSpPr>
          <p:nvPr/>
        </p:nvSpPr>
        <p:spPr bwMode="auto">
          <a:xfrm flipH="1" flipV="1">
            <a:off x="7389998" y="3296431"/>
            <a:ext cx="986236" cy="135101"/>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5" name="Line 10"/>
          <p:cNvSpPr>
            <a:spLocks noChangeShapeType="1"/>
          </p:cNvSpPr>
          <p:nvPr/>
        </p:nvSpPr>
        <p:spPr bwMode="auto">
          <a:xfrm>
            <a:off x="1810348" y="648480"/>
            <a:ext cx="1592168" cy="543194"/>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6" name="Line 10"/>
          <p:cNvSpPr>
            <a:spLocks noChangeShapeType="1"/>
          </p:cNvSpPr>
          <p:nvPr/>
        </p:nvSpPr>
        <p:spPr bwMode="auto">
          <a:xfrm>
            <a:off x="999744" y="1931926"/>
            <a:ext cx="999744" cy="634969"/>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7" name="Line 10"/>
          <p:cNvSpPr>
            <a:spLocks noChangeShapeType="1"/>
          </p:cNvSpPr>
          <p:nvPr/>
        </p:nvSpPr>
        <p:spPr bwMode="auto">
          <a:xfrm flipV="1">
            <a:off x="2445321" y="5268446"/>
            <a:ext cx="1019916" cy="33819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 name="Line 10"/>
          <p:cNvSpPr>
            <a:spLocks noChangeShapeType="1"/>
          </p:cNvSpPr>
          <p:nvPr/>
        </p:nvSpPr>
        <p:spPr bwMode="auto">
          <a:xfrm flipH="1" flipV="1">
            <a:off x="4609860" y="4390374"/>
            <a:ext cx="2834179" cy="162487"/>
          </a:xfrm>
          <a:prstGeom prst="line">
            <a:avLst/>
          </a:prstGeom>
          <a:noFill/>
          <a:ln w="9525" cap="flat">
            <a:solidFill>
              <a:schemeClr val="tx1"/>
            </a:solidFill>
            <a:prstDash val="dash"/>
            <a:round/>
            <a:headEnd/>
            <a:tailEnd type="diamond" w="med" len="lg"/>
          </a:ln>
        </p:spPr>
        <p:txBody>
          <a:bodyPr wrap="none" anchor="ctr">
            <a:prstTxWarp prst="textNoShape">
              <a:avLst/>
            </a:prstTxWarp>
          </a:bodyPr>
          <a:lstStyle/>
          <a:p>
            <a:endParaRPr lang="en-US"/>
          </a:p>
        </p:txBody>
      </p:sp>
      <p:sp>
        <p:nvSpPr>
          <p:cNvPr id="23" name="Line 10"/>
          <p:cNvSpPr>
            <a:spLocks noChangeShapeType="1"/>
          </p:cNvSpPr>
          <p:nvPr/>
        </p:nvSpPr>
        <p:spPr bwMode="auto">
          <a:xfrm flipH="1">
            <a:off x="5895598" y="2067027"/>
            <a:ext cx="1588971" cy="1147348"/>
          </a:xfrm>
          <a:prstGeom prst="line">
            <a:avLst/>
          </a:prstGeom>
          <a:noFill/>
          <a:ln w="9525" cap="flat">
            <a:solidFill>
              <a:schemeClr val="tx1"/>
            </a:solidFill>
            <a:prstDash val="dash"/>
            <a:round/>
            <a:headEnd/>
            <a:tailEnd type="diamond" w="med" len="lg"/>
          </a:ln>
        </p:spPr>
        <p:txBody>
          <a:bodyPr wrap="none" anchor="ctr">
            <a:prstTxWarp prst="textNoShape">
              <a:avLst/>
            </a:prstTxWarp>
          </a:bodyPr>
          <a:lstStyle/>
          <a:p>
            <a:endParaRPr lang="en-US"/>
          </a:p>
        </p:txBody>
      </p:sp>
      <p:sp>
        <p:nvSpPr>
          <p:cNvPr id="25" name="TextBox 24"/>
          <p:cNvSpPr txBox="1"/>
          <p:nvPr/>
        </p:nvSpPr>
        <p:spPr>
          <a:xfrm>
            <a:off x="7409544" y="1589732"/>
            <a:ext cx="1760405" cy="1015663"/>
          </a:xfrm>
          <a:prstGeom prst="rect">
            <a:avLst/>
          </a:prstGeom>
          <a:noFill/>
        </p:spPr>
        <p:txBody>
          <a:bodyPr wrap="square" rtlCol="0">
            <a:spAutoFit/>
          </a:bodyPr>
          <a:lstStyle/>
          <a:p>
            <a:r>
              <a:rPr lang="en-US" sz="1200" i="1" dirty="0" smtClean="0">
                <a:latin typeface="Arial"/>
                <a:cs typeface="Arial"/>
              </a:rPr>
              <a:t>Elderly man with </a:t>
            </a:r>
            <a:r>
              <a:rPr lang="en-US" sz="1600" b="1" i="1" dirty="0" smtClean="0">
                <a:latin typeface="Arial"/>
                <a:cs typeface="Arial"/>
              </a:rPr>
              <a:t>rigid personality </a:t>
            </a:r>
            <a:r>
              <a:rPr lang="en-US" sz="1200" i="1" dirty="0" smtClean="0">
                <a:latin typeface="Arial"/>
                <a:cs typeface="Arial"/>
              </a:rPr>
              <a:t>and </a:t>
            </a:r>
            <a:r>
              <a:rPr lang="en-US" sz="1600" b="1" i="1" dirty="0" smtClean="0">
                <a:latin typeface="Arial"/>
                <a:cs typeface="Arial"/>
              </a:rPr>
              <a:t>chronic back pain</a:t>
            </a:r>
            <a:endParaRPr lang="en-US" sz="1600" i="1" dirty="0">
              <a:latin typeface="Arial"/>
              <a:cs typeface="Arial"/>
            </a:endParaRPr>
          </a:p>
        </p:txBody>
      </p:sp>
      <p:sp>
        <p:nvSpPr>
          <p:cNvPr id="26" name="TextBox 25"/>
          <p:cNvSpPr txBox="1"/>
          <p:nvPr/>
        </p:nvSpPr>
        <p:spPr>
          <a:xfrm>
            <a:off x="7478134" y="4310628"/>
            <a:ext cx="1894466" cy="584776"/>
          </a:xfrm>
          <a:prstGeom prst="rect">
            <a:avLst/>
          </a:prstGeom>
          <a:noFill/>
        </p:spPr>
        <p:txBody>
          <a:bodyPr wrap="square" rtlCol="0">
            <a:spAutoFit/>
          </a:bodyPr>
          <a:lstStyle/>
          <a:p>
            <a:pPr algn="l"/>
            <a:r>
              <a:rPr lang="en-US" sz="1600" i="1" dirty="0" smtClean="0">
                <a:latin typeface="Arial"/>
                <a:cs typeface="Arial"/>
              </a:rPr>
              <a:t>… </a:t>
            </a:r>
            <a:r>
              <a:rPr lang="en-US" sz="1600" b="1" i="1" dirty="0" smtClean="0">
                <a:latin typeface="Arial"/>
                <a:cs typeface="Arial"/>
              </a:rPr>
              <a:t>becomes unable to work</a:t>
            </a:r>
            <a:endParaRPr lang="en-US" sz="1600" i="1" dirty="0">
              <a:latin typeface="Arial"/>
              <a:cs typeface="Arial"/>
            </a:endParaRPr>
          </a:p>
        </p:txBody>
      </p:sp>
      <p:sp>
        <p:nvSpPr>
          <p:cNvPr id="27" name="TextBox 26"/>
          <p:cNvSpPr txBox="1"/>
          <p:nvPr/>
        </p:nvSpPr>
        <p:spPr>
          <a:xfrm>
            <a:off x="78395" y="4196053"/>
            <a:ext cx="1426863" cy="707886"/>
          </a:xfrm>
          <a:prstGeom prst="rect">
            <a:avLst/>
          </a:prstGeom>
          <a:noFill/>
        </p:spPr>
        <p:txBody>
          <a:bodyPr wrap="square" rtlCol="0">
            <a:spAutoFit/>
          </a:bodyPr>
          <a:lstStyle/>
          <a:p>
            <a:r>
              <a:rPr lang="en-US" sz="1200" i="1" dirty="0" smtClean="0">
                <a:latin typeface="Arial"/>
                <a:cs typeface="Arial"/>
              </a:rPr>
              <a:t>… </a:t>
            </a:r>
            <a:r>
              <a:rPr lang="en-US" sz="1600" b="1" i="1" dirty="0" smtClean="0">
                <a:latin typeface="Arial"/>
                <a:cs typeface="Arial"/>
              </a:rPr>
              <a:t>isolated</a:t>
            </a:r>
            <a:r>
              <a:rPr lang="en-US" sz="1200" i="1" dirty="0" smtClean="0">
                <a:latin typeface="Arial"/>
                <a:cs typeface="Arial"/>
              </a:rPr>
              <a:t> from social supports..</a:t>
            </a:r>
            <a:endParaRPr lang="en-US" sz="1200" i="1" dirty="0">
              <a:latin typeface="Arial"/>
              <a:cs typeface="Arial"/>
            </a:endParaRPr>
          </a:p>
        </p:txBody>
      </p:sp>
      <p:sp>
        <p:nvSpPr>
          <p:cNvPr id="28" name="TextBox 27"/>
          <p:cNvSpPr txBox="1"/>
          <p:nvPr/>
        </p:nvSpPr>
        <p:spPr>
          <a:xfrm>
            <a:off x="183322" y="2937470"/>
            <a:ext cx="1505257" cy="523220"/>
          </a:xfrm>
          <a:prstGeom prst="rect">
            <a:avLst/>
          </a:prstGeom>
          <a:noFill/>
        </p:spPr>
        <p:txBody>
          <a:bodyPr wrap="square" rtlCol="0">
            <a:spAutoFit/>
          </a:bodyPr>
          <a:lstStyle/>
          <a:p>
            <a:pPr algn="ctr"/>
            <a:r>
              <a:rPr lang="en-US" sz="1200" i="1" dirty="0" smtClean="0">
                <a:latin typeface="Arial"/>
                <a:cs typeface="Arial"/>
              </a:rPr>
              <a:t>… and </a:t>
            </a:r>
            <a:r>
              <a:rPr lang="en-US" sz="1600" b="1" i="1" dirty="0" smtClean="0">
                <a:latin typeface="Arial"/>
                <a:cs typeface="Arial"/>
              </a:rPr>
              <a:t>depressed</a:t>
            </a:r>
            <a:r>
              <a:rPr lang="en-US" sz="1200" i="1" dirty="0" smtClean="0">
                <a:latin typeface="Arial"/>
                <a:cs typeface="Arial"/>
              </a:rPr>
              <a:t>.</a:t>
            </a:r>
            <a:endParaRPr lang="en-US" sz="1200" i="1" dirty="0">
              <a:latin typeface="Arial"/>
              <a:cs typeface="Arial"/>
            </a:endParaRPr>
          </a:p>
        </p:txBody>
      </p:sp>
      <p:sp>
        <p:nvSpPr>
          <p:cNvPr id="29" name="Line 10"/>
          <p:cNvSpPr>
            <a:spLocks noChangeShapeType="1"/>
          </p:cNvSpPr>
          <p:nvPr/>
        </p:nvSpPr>
        <p:spPr bwMode="auto">
          <a:xfrm flipV="1">
            <a:off x="1583660" y="3664695"/>
            <a:ext cx="2990440" cy="757038"/>
          </a:xfrm>
          <a:prstGeom prst="line">
            <a:avLst/>
          </a:prstGeom>
          <a:noFill/>
          <a:ln w="9525" cap="flat">
            <a:solidFill>
              <a:schemeClr val="tx1"/>
            </a:solidFill>
            <a:prstDash val="dash"/>
            <a:round/>
            <a:headEnd/>
            <a:tailEnd type="diamond" w="med" len="lg"/>
          </a:ln>
        </p:spPr>
        <p:txBody>
          <a:bodyPr wrap="none" anchor="ctr">
            <a:prstTxWarp prst="textNoShape">
              <a:avLst/>
            </a:prstTxWarp>
          </a:bodyPr>
          <a:lstStyle/>
          <a:p>
            <a:endParaRPr lang="en-US"/>
          </a:p>
        </p:txBody>
      </p:sp>
      <p:sp>
        <p:nvSpPr>
          <p:cNvPr id="19" name="7-Point Star 18"/>
          <p:cNvSpPr/>
          <p:nvPr/>
        </p:nvSpPr>
        <p:spPr>
          <a:xfrm>
            <a:off x="4436578" y="3065088"/>
            <a:ext cx="277147" cy="237563"/>
          </a:xfrm>
          <a:prstGeom prst="star7">
            <a:avLst/>
          </a:prstGeom>
          <a:solidFill>
            <a:srgbClr val="FF0000">
              <a:alpha val="36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un 1"/>
          <p:cNvSpPr/>
          <p:nvPr/>
        </p:nvSpPr>
        <p:spPr bwMode="auto">
          <a:xfrm>
            <a:off x="5770168" y="3088942"/>
            <a:ext cx="235196" cy="219519"/>
          </a:xfrm>
          <a:prstGeom prst="sun">
            <a:avLst/>
          </a:prstGeom>
          <a:solidFill>
            <a:schemeClr val="tx2"/>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28688"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Verdana" pitchFamily="1" charset="0"/>
            </a:endParaRPr>
          </a:p>
        </p:txBody>
      </p:sp>
      <p:sp>
        <p:nvSpPr>
          <p:cNvPr id="30" name="Sun 29"/>
          <p:cNvSpPr/>
          <p:nvPr/>
        </p:nvSpPr>
        <p:spPr bwMode="auto">
          <a:xfrm>
            <a:off x="4464347" y="3554940"/>
            <a:ext cx="235196" cy="219519"/>
          </a:xfrm>
          <a:prstGeom prst="sun">
            <a:avLst/>
          </a:prstGeom>
          <a:solidFill>
            <a:schemeClr val="tx2"/>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28688"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Verdana" pitchFamily="1" charset="0"/>
            </a:endParaRPr>
          </a:p>
        </p:txBody>
      </p:sp>
      <p:sp>
        <p:nvSpPr>
          <p:cNvPr id="31" name="Sun 30"/>
          <p:cNvSpPr/>
          <p:nvPr/>
        </p:nvSpPr>
        <p:spPr bwMode="auto">
          <a:xfrm>
            <a:off x="4475628" y="4287496"/>
            <a:ext cx="235196" cy="219519"/>
          </a:xfrm>
          <a:prstGeom prst="sun">
            <a:avLst/>
          </a:prstGeom>
          <a:solidFill>
            <a:schemeClr val="tx2"/>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28688"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Verdana" pitchFamily="1" charset="0"/>
            </a:endParaRPr>
          </a:p>
        </p:txBody>
      </p:sp>
      <p:sp>
        <p:nvSpPr>
          <p:cNvPr id="33" name="Text Box 16"/>
          <p:cNvSpPr txBox="1">
            <a:spLocks noChangeArrowheads="1"/>
          </p:cNvSpPr>
          <p:nvPr/>
        </p:nvSpPr>
        <p:spPr bwMode="auto">
          <a:xfrm>
            <a:off x="7423165" y="5205948"/>
            <a:ext cx="1564811" cy="707886"/>
          </a:xfrm>
          <a:prstGeom prst="rect">
            <a:avLst/>
          </a:prstGeom>
          <a:noFill/>
          <a:ln w="9525">
            <a:solidFill>
              <a:schemeClr val="tx1"/>
            </a:solidFill>
            <a:miter lim="800000"/>
            <a:headEnd/>
            <a:tailEnd/>
          </a:ln>
        </p:spPr>
        <p:txBody>
          <a:bodyPr wrap="square">
            <a:prstTxWarp prst="textNoShape">
              <a:avLst/>
            </a:prstTxWarp>
            <a:spAutoFit/>
          </a:bodyPr>
          <a:lstStyle/>
          <a:p>
            <a:pPr algn="ctr">
              <a:spcBef>
                <a:spcPct val="50000"/>
              </a:spcBef>
            </a:pPr>
            <a:r>
              <a:rPr lang="en-US" sz="2000" dirty="0" smtClean="0">
                <a:latin typeface="Arial"/>
                <a:cs typeface="Arial"/>
              </a:rPr>
              <a:t>FIREARM ACCESS</a:t>
            </a:r>
            <a:endParaRPr lang="en-US" sz="1600" dirty="0" smtClean="0">
              <a:latin typeface="Arial"/>
              <a:cs typeface="Arial"/>
            </a:endParaRPr>
          </a:p>
        </p:txBody>
      </p:sp>
      <p:sp>
        <p:nvSpPr>
          <p:cNvPr id="35" name="Line 10"/>
          <p:cNvSpPr>
            <a:spLocks noChangeShapeType="1"/>
          </p:cNvSpPr>
          <p:nvPr/>
        </p:nvSpPr>
        <p:spPr bwMode="auto">
          <a:xfrm flipH="1" flipV="1">
            <a:off x="6272454" y="5542877"/>
            <a:ext cx="1158076" cy="3674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65890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dissolve">
                                      <p:cBhvr>
                                        <p:cTn id="21" dur="500"/>
                                        <p:tgtEl>
                                          <p:spTgt spid="3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dissolve">
                                      <p:cBhvr>
                                        <p:cTn id="29" dur="500"/>
                                        <p:tgtEl>
                                          <p:spTgt spid="2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dissolve">
                                      <p:cBhvr>
                                        <p:cTn id="32" dur="500"/>
                                        <p:tgtEl>
                                          <p:spTgt spid="30"/>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ssolv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dissolve">
                                      <p:cBhvr>
                                        <p:cTn id="43" dur="500"/>
                                        <p:tgtEl>
                                          <p:spTgt spid="19"/>
                                        </p:tgtEl>
                                      </p:cBhvr>
                                    </p:animEffect>
                                  </p:childTnLst>
                                </p:cTn>
                              </p:par>
                              <p:par>
                                <p:cTn id="44" presetID="9" presetClass="entr" presetSubtype="0" fill="hold" grpId="1"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dissolv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5" grpId="0"/>
      <p:bldP spid="26" grpId="0"/>
      <p:bldP spid="27" grpId="0"/>
      <p:bldP spid="28" grpId="0"/>
      <p:bldP spid="29" grpId="0" animBg="1"/>
      <p:bldP spid="19" grpId="0" animBg="1"/>
      <p:bldP spid="19" grpId="1" animBg="1"/>
      <p:bldP spid="2"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a:xfrm>
            <a:off x="419745" y="392293"/>
            <a:ext cx="8591550" cy="1143000"/>
          </a:xfrm>
        </p:spPr>
        <p:txBody>
          <a:bodyPr/>
          <a:lstStyle/>
          <a:p>
            <a:pPr>
              <a:defRPr/>
            </a:pPr>
            <a:r>
              <a:rPr lang="en-US" sz="3600" b="0" dirty="0">
                <a:latin typeface="Arial" charset="0"/>
                <a:ea typeface="ＭＳ Ｐゴシック" charset="0"/>
                <a:cs typeface="ＭＳ Ｐゴシック" charset="0"/>
              </a:rPr>
              <a:t>PREVENTION FRAMEWORK</a:t>
            </a:r>
            <a:endParaRPr lang="en-US" dirty="0">
              <a:latin typeface="Arial" charset="0"/>
              <a:ea typeface="ＭＳ Ｐゴシック" charset="0"/>
              <a:cs typeface="ＭＳ Ｐゴシック" charset="0"/>
            </a:endParaRPr>
          </a:p>
        </p:txBody>
      </p:sp>
      <p:sp>
        <p:nvSpPr>
          <p:cNvPr id="610307" name="Rectangle 3"/>
          <p:cNvSpPr>
            <a:spLocks noGrp="1" noChangeArrowheads="1"/>
          </p:cNvSpPr>
          <p:nvPr>
            <p:ph type="body" idx="1"/>
          </p:nvPr>
        </p:nvSpPr>
        <p:spPr>
          <a:xfrm>
            <a:off x="1874520" y="2198516"/>
            <a:ext cx="5779770" cy="3276600"/>
          </a:xfrm>
        </p:spPr>
        <p:txBody>
          <a:bodyPr/>
          <a:lstStyle/>
          <a:p>
            <a:pPr>
              <a:buFontTx/>
              <a:buNone/>
              <a:defRPr/>
            </a:pPr>
            <a:endParaRPr lang="en-US" dirty="0">
              <a:latin typeface="Arial" charset="0"/>
              <a:ea typeface="ＭＳ Ｐゴシック" charset="0"/>
              <a:cs typeface="ＭＳ Ｐゴシック" charset="0"/>
            </a:endParaRPr>
          </a:p>
          <a:p>
            <a:pPr algn="ctr">
              <a:buFontTx/>
              <a:buNone/>
              <a:defRPr/>
            </a:pPr>
            <a:r>
              <a:rPr lang="en-US" i="1" dirty="0">
                <a:solidFill>
                  <a:srgbClr val="B2730E"/>
                </a:solidFill>
                <a:latin typeface="Arial" charset="0"/>
                <a:ea typeface="ＭＳ Ｐゴシック" charset="0"/>
                <a:cs typeface="ＭＳ Ｐゴシック" charset="0"/>
              </a:rPr>
              <a:t>HOW</a:t>
            </a:r>
            <a:r>
              <a:rPr lang="en-US" dirty="0">
                <a:solidFill>
                  <a:srgbClr val="B2730E"/>
                </a:solidFill>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DO WE PREVENT </a:t>
            </a:r>
          </a:p>
          <a:p>
            <a:pPr algn="ctr">
              <a:buFontTx/>
              <a:buNone/>
              <a:defRPr/>
            </a:pPr>
            <a:r>
              <a:rPr lang="en-US" dirty="0">
                <a:latin typeface="Arial" charset="0"/>
                <a:ea typeface="ＭＳ Ｐゴシック" charset="0"/>
                <a:cs typeface="ＭＳ Ｐゴシック" charset="0"/>
              </a:rPr>
              <a:t>SUICIDE IN ELDERS?</a:t>
            </a:r>
          </a:p>
          <a:p>
            <a:pPr algn="ctr">
              <a:buFontTx/>
              <a:buNone/>
              <a:defRPr/>
            </a:pPr>
            <a:endParaRPr lang="en-US" dirty="0">
              <a:latin typeface="Arial" charset="0"/>
              <a:ea typeface="ＭＳ Ｐゴシック" charset="0"/>
              <a:cs typeface="ＭＳ Ｐゴシック" charset="0"/>
            </a:endParaRPr>
          </a:p>
          <a:p>
            <a:pPr algn="ctr">
              <a:buFontTx/>
              <a:buNone/>
              <a:defRPr/>
            </a:pPr>
            <a:r>
              <a:rPr lang="en-US" dirty="0">
                <a:latin typeface="Arial" charset="0"/>
                <a:ea typeface="ＭＳ Ｐゴシック" charset="0"/>
                <a:cs typeface="ＭＳ Ｐゴシック" charset="0"/>
              </a:rPr>
              <a:t>(Approaches to Prevention)</a:t>
            </a:r>
          </a:p>
        </p:txBody>
      </p:sp>
    </p:spTree>
    <p:extLst>
      <p:ext uri="{BB962C8B-B14F-4D97-AF65-F5344CB8AC3E}">
        <p14:creationId xmlns:p14="http://schemas.microsoft.com/office/powerpoint/2010/main" val="391167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Line 3"/>
          <p:cNvSpPr>
            <a:spLocks noChangeShapeType="1"/>
          </p:cNvSpPr>
          <p:nvPr/>
        </p:nvSpPr>
        <p:spPr bwMode="auto">
          <a:xfrm>
            <a:off x="1893571" y="2381250"/>
            <a:ext cx="9763" cy="2922588"/>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3" name="Line 4"/>
          <p:cNvSpPr>
            <a:spLocks noChangeShapeType="1"/>
          </p:cNvSpPr>
          <p:nvPr/>
        </p:nvSpPr>
        <p:spPr bwMode="auto">
          <a:xfrm>
            <a:off x="1884283" y="5308600"/>
            <a:ext cx="4811594" cy="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573" name="Text Box 5"/>
          <p:cNvSpPr txBox="1">
            <a:spLocks noChangeArrowheads="1"/>
          </p:cNvSpPr>
          <p:nvPr/>
        </p:nvSpPr>
        <p:spPr bwMode="auto">
          <a:xfrm>
            <a:off x="1977034" y="5386389"/>
            <a:ext cx="4246959" cy="830997"/>
          </a:xfrm>
          <a:prstGeom prst="rect">
            <a:avLst/>
          </a:prstGeom>
          <a:noFill/>
          <a:ln w="9525">
            <a:noFill/>
            <a:miter lim="800000"/>
            <a:headEnd/>
            <a:tailEnd/>
          </a:ln>
          <a:effectLst/>
        </p:spPr>
        <p:txBody>
          <a:bodyPr>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ctr">
              <a:defRPr/>
            </a:pPr>
            <a:r>
              <a:rPr lang="en-US" sz="2400" smtClean="0"/>
              <a:t>Low                        High</a:t>
            </a:r>
          </a:p>
          <a:p>
            <a:pPr algn="ctr">
              <a:defRPr/>
            </a:pPr>
            <a:r>
              <a:rPr lang="en-US" sz="2400" smtClean="0"/>
              <a:t>Suicide Risk</a:t>
            </a:r>
          </a:p>
        </p:txBody>
      </p:sp>
      <p:sp>
        <p:nvSpPr>
          <p:cNvPr id="61445" name="Line 6"/>
          <p:cNvSpPr>
            <a:spLocks noChangeShapeType="1"/>
          </p:cNvSpPr>
          <p:nvPr/>
        </p:nvSpPr>
        <p:spPr bwMode="auto">
          <a:xfrm flipV="1">
            <a:off x="5491480" y="2514601"/>
            <a:ext cx="0" cy="2803525"/>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575" name="Text Box 7"/>
          <p:cNvSpPr txBox="1">
            <a:spLocks noChangeArrowheads="1"/>
          </p:cNvSpPr>
          <p:nvPr/>
        </p:nvSpPr>
        <p:spPr bwMode="auto">
          <a:xfrm>
            <a:off x="4657113" y="1703389"/>
            <a:ext cx="1536298" cy="830997"/>
          </a:xfrm>
          <a:prstGeom prst="rect">
            <a:avLst/>
          </a:prstGeom>
          <a:noFill/>
          <a:ln w="9525">
            <a:noFill/>
            <a:miter lim="800000"/>
            <a:headEnd/>
            <a:tailEnd/>
          </a:ln>
          <a:effectLst/>
        </p:spPr>
        <p:txBody>
          <a:bodyPr wrap="non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ctr">
              <a:defRPr/>
            </a:pPr>
            <a:r>
              <a:rPr lang="en-US" sz="2400" dirty="0" smtClean="0"/>
              <a:t>Mortality</a:t>
            </a:r>
          </a:p>
          <a:p>
            <a:pPr algn="ctr">
              <a:defRPr/>
            </a:pPr>
            <a:r>
              <a:rPr lang="en-US" sz="2400" dirty="0" smtClean="0"/>
              <a:t> threshold</a:t>
            </a:r>
          </a:p>
        </p:txBody>
      </p:sp>
      <p:sp>
        <p:nvSpPr>
          <p:cNvPr id="749576" name="Text Box 8"/>
          <p:cNvSpPr txBox="1">
            <a:spLocks noChangeArrowheads="1"/>
          </p:cNvSpPr>
          <p:nvPr/>
        </p:nvSpPr>
        <p:spPr bwMode="auto">
          <a:xfrm rot="16200000">
            <a:off x="302617" y="3663792"/>
            <a:ext cx="1624013" cy="468630"/>
          </a:xfrm>
          <a:prstGeom prst="rect">
            <a:avLst/>
          </a:prstGeom>
          <a:noFill/>
          <a:ln w="9525">
            <a:noFill/>
            <a:miter lim="800000"/>
            <a:headEnd/>
            <a:tailEnd/>
          </a:ln>
          <a:effectLst/>
        </p:spPr>
        <p:txBody>
          <a:bodyPr wrap="non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r">
              <a:defRPr/>
            </a:pPr>
            <a:r>
              <a:rPr lang="en-US" sz="2400" smtClean="0"/>
              <a:t>Population</a:t>
            </a:r>
          </a:p>
        </p:txBody>
      </p:sp>
      <p:sp>
        <p:nvSpPr>
          <p:cNvPr id="749578" name="Text Box 10"/>
          <p:cNvSpPr txBox="1">
            <a:spLocks noChangeArrowheads="1"/>
          </p:cNvSpPr>
          <p:nvPr/>
        </p:nvSpPr>
        <p:spPr bwMode="auto">
          <a:xfrm>
            <a:off x="7001072" y="5703358"/>
            <a:ext cx="1920081" cy="304800"/>
          </a:xfrm>
          <a:prstGeom prst="rect">
            <a:avLst/>
          </a:prstGeom>
          <a:noFill/>
          <a:ln w="9525">
            <a:noFill/>
            <a:miter lim="800000"/>
            <a:headEnd/>
            <a:tailEnd/>
          </a:ln>
          <a:effectLst/>
        </p:spPr>
        <p:txBody>
          <a:bodyPr wrap="non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defRPr/>
            </a:pPr>
            <a:r>
              <a:rPr lang="en-US" sz="1400" dirty="0" smtClean="0"/>
              <a:t>Modified from Crosby</a:t>
            </a:r>
          </a:p>
        </p:txBody>
      </p:sp>
      <p:sp>
        <p:nvSpPr>
          <p:cNvPr id="61449" name="Text Box 11"/>
          <p:cNvSpPr txBox="1">
            <a:spLocks noChangeArrowheads="1"/>
          </p:cNvSpPr>
          <p:nvPr/>
        </p:nvSpPr>
        <p:spPr bwMode="auto">
          <a:xfrm>
            <a:off x="8497173" y="6013450"/>
            <a:ext cx="1887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charset="0"/>
                <a:ea typeface="ＭＳ Ｐゴシック" charset="0"/>
                <a:cs typeface="ＭＳ Ｐゴシック" charset="0"/>
              </a:defRPr>
            </a:lvl1pPr>
            <a:lvl2pPr marL="742950" indent="-285750">
              <a:defRPr sz="4800">
                <a:solidFill>
                  <a:schemeClr val="tx1"/>
                </a:solidFill>
                <a:latin typeface="Arial" charset="0"/>
                <a:ea typeface="ＭＳ Ｐゴシック" charset="0"/>
              </a:defRPr>
            </a:lvl2pPr>
            <a:lvl3pPr marL="1143000" indent="-228600">
              <a:defRPr sz="4800">
                <a:solidFill>
                  <a:schemeClr val="tx1"/>
                </a:solidFill>
                <a:latin typeface="Arial" charset="0"/>
                <a:ea typeface="ＭＳ Ｐゴシック" charset="0"/>
              </a:defRPr>
            </a:lvl3pPr>
            <a:lvl4pPr marL="1600200" indent="-228600">
              <a:defRPr sz="4800">
                <a:solidFill>
                  <a:schemeClr val="tx1"/>
                </a:solidFill>
                <a:latin typeface="Arial" charset="0"/>
                <a:ea typeface="ＭＳ Ｐゴシック" charset="0"/>
              </a:defRPr>
            </a:lvl4pPr>
            <a:lvl5pPr marL="2057400" indent="-228600">
              <a:defRPr sz="4800">
                <a:solidFill>
                  <a:schemeClr val="tx1"/>
                </a:solidFill>
                <a:latin typeface="Arial" charset="0"/>
                <a:ea typeface="ＭＳ Ｐゴシック" charset="0"/>
              </a:defRPr>
            </a:lvl5pPr>
            <a:lvl6pPr marL="2514600" indent="-228600" eaLnBrk="0" fontAlgn="base" hangingPunct="0">
              <a:spcBef>
                <a:spcPct val="0"/>
              </a:spcBef>
              <a:spcAft>
                <a:spcPct val="0"/>
              </a:spcAft>
              <a:defRPr sz="4800">
                <a:solidFill>
                  <a:schemeClr val="tx1"/>
                </a:solidFill>
                <a:latin typeface="Arial" charset="0"/>
                <a:ea typeface="ＭＳ Ｐゴシック" charset="0"/>
              </a:defRPr>
            </a:lvl6pPr>
            <a:lvl7pPr marL="2971800" indent="-228600" eaLnBrk="0" fontAlgn="base" hangingPunct="0">
              <a:spcBef>
                <a:spcPct val="0"/>
              </a:spcBef>
              <a:spcAft>
                <a:spcPct val="0"/>
              </a:spcAft>
              <a:defRPr sz="4800">
                <a:solidFill>
                  <a:schemeClr val="tx1"/>
                </a:solidFill>
                <a:latin typeface="Arial" charset="0"/>
                <a:ea typeface="ＭＳ Ｐゴシック" charset="0"/>
              </a:defRPr>
            </a:lvl7pPr>
            <a:lvl8pPr marL="3429000" indent="-228600" eaLnBrk="0" fontAlgn="base" hangingPunct="0">
              <a:spcBef>
                <a:spcPct val="0"/>
              </a:spcBef>
              <a:spcAft>
                <a:spcPct val="0"/>
              </a:spcAft>
              <a:defRPr sz="4800">
                <a:solidFill>
                  <a:schemeClr val="tx1"/>
                </a:solidFill>
                <a:latin typeface="Arial" charset="0"/>
                <a:ea typeface="ＭＳ Ｐゴシック" charset="0"/>
              </a:defRPr>
            </a:lvl8pPr>
            <a:lvl9pPr marL="3886200" indent="-228600" eaLnBrk="0" fontAlgn="base" hangingPunct="0">
              <a:spcBef>
                <a:spcPct val="0"/>
              </a:spcBef>
              <a:spcAft>
                <a:spcPct val="0"/>
              </a:spcAft>
              <a:defRPr sz="4800">
                <a:solidFill>
                  <a:schemeClr val="tx1"/>
                </a:solidFill>
                <a:latin typeface="Arial" charset="0"/>
                <a:ea typeface="ＭＳ Ｐゴシック" charset="0"/>
              </a:defRPr>
            </a:lvl9pPr>
          </a:lstStyle>
          <a:p>
            <a:endParaRPr lang="en-US" sz="1400">
              <a:latin typeface="Times New Roman" charset="0"/>
            </a:endParaRPr>
          </a:p>
        </p:txBody>
      </p:sp>
      <p:sp>
        <p:nvSpPr>
          <p:cNvPr id="61450" name="Freeform 15"/>
          <p:cNvSpPr>
            <a:spLocks noChangeArrowheads="1"/>
          </p:cNvSpPr>
          <p:nvPr/>
        </p:nvSpPr>
        <p:spPr bwMode="auto">
          <a:xfrm>
            <a:off x="1926590" y="2057401"/>
            <a:ext cx="4687928" cy="3241675"/>
          </a:xfrm>
          <a:custGeom>
            <a:avLst/>
            <a:gdLst>
              <a:gd name="T0" fmla="*/ 0 w 4574430"/>
              <a:gd name="T1" fmla="*/ 1349820 h 3241649"/>
              <a:gd name="T2" fmla="*/ 1735509 w 4574430"/>
              <a:gd name="T3" fmla="*/ 131742 h 3241649"/>
              <a:gd name="T4" fmla="*/ 3095425 w 4574430"/>
              <a:gd name="T5" fmla="*/ 2140274 h 3241649"/>
              <a:gd name="T6" fmla="*/ 4571904 w 4574430"/>
              <a:gd name="T7" fmla="*/ 3241727 h 3241649"/>
              <a:gd name="T8" fmla="*/ 4571904 w 4574430"/>
              <a:gd name="T9" fmla="*/ 3241727 h 3241649"/>
              <a:gd name="T10" fmla="*/ 0 60000 65536"/>
              <a:gd name="T11" fmla="*/ 0 60000 65536"/>
              <a:gd name="T12" fmla="*/ 0 60000 65536"/>
              <a:gd name="T13" fmla="*/ 0 60000 65536"/>
              <a:gd name="T14" fmla="*/ 0 60000 65536"/>
              <a:gd name="T15" fmla="*/ 0 w 4574430"/>
              <a:gd name="T16" fmla="*/ 0 h 3241649"/>
              <a:gd name="T17" fmla="*/ 4574430 w 4574430"/>
              <a:gd name="T18" fmla="*/ 3241649 h 3241649"/>
            </a:gdLst>
            <a:ahLst/>
            <a:cxnLst>
              <a:cxn ang="T10">
                <a:pos x="T0" y="T1"/>
              </a:cxn>
              <a:cxn ang="T11">
                <a:pos x="T2" y="T3"/>
              </a:cxn>
              <a:cxn ang="T12">
                <a:pos x="T4" y="T5"/>
              </a:cxn>
              <a:cxn ang="T13">
                <a:pos x="T6" y="T7"/>
              </a:cxn>
              <a:cxn ang="T14">
                <a:pos x="T8" y="T9"/>
              </a:cxn>
            </a:cxnLst>
            <a:rect l="T15" t="T16" r="T17" b="T18"/>
            <a:pathLst>
              <a:path w="4574430" h="3241649">
                <a:moveTo>
                  <a:pt x="0" y="1349787"/>
                </a:moveTo>
                <a:cubicBezTo>
                  <a:pt x="610140" y="674893"/>
                  <a:pt x="1220280" y="0"/>
                  <a:pt x="1736469" y="131739"/>
                </a:cubicBezTo>
                <a:cubicBezTo>
                  <a:pt x="2252658" y="263478"/>
                  <a:pt x="2624142" y="1621905"/>
                  <a:pt x="3097135" y="2140223"/>
                </a:cubicBezTo>
                <a:cubicBezTo>
                  <a:pt x="3570128" y="2658541"/>
                  <a:pt x="4574430" y="3241649"/>
                  <a:pt x="4574430" y="3241649"/>
                </a:cubicBezTo>
              </a:path>
            </a:pathLst>
          </a:cu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p:cNvSpPr>
            <a:spLocks noGrp="1"/>
          </p:cNvSpPr>
          <p:nvPr>
            <p:ph type="title"/>
          </p:nvPr>
        </p:nvSpPr>
        <p:spPr>
          <a:xfrm>
            <a:off x="671000" y="244475"/>
            <a:ext cx="8086725" cy="747713"/>
          </a:xfrm>
        </p:spPr>
        <p:txBody>
          <a:bodyPr/>
          <a:lstStyle/>
          <a:p>
            <a:r>
              <a:rPr lang="en-US" sz="2800" b="0" dirty="0" smtClean="0"/>
              <a:t>POPULATION DISTRIBUTION OF SUICIDE RISK</a:t>
            </a:r>
            <a:endParaRPr lang="en-US" sz="2800" b="0" dirty="0"/>
          </a:p>
        </p:txBody>
      </p:sp>
    </p:spTree>
    <p:extLst>
      <p:ext uri="{BB962C8B-B14F-4D97-AF65-F5344CB8AC3E}">
        <p14:creationId xmlns:p14="http://schemas.microsoft.com/office/powerpoint/2010/main" val="30565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ext Box 4"/>
          <p:cNvSpPr txBox="1">
            <a:spLocks noChangeArrowheads="1"/>
          </p:cNvSpPr>
          <p:nvPr/>
        </p:nvSpPr>
        <p:spPr bwMode="auto">
          <a:xfrm>
            <a:off x="8497173" y="6091238"/>
            <a:ext cx="1887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charset="0"/>
                <a:ea typeface="ＭＳ Ｐゴシック" charset="0"/>
                <a:cs typeface="ＭＳ Ｐゴシック" charset="0"/>
              </a:defRPr>
            </a:lvl1pPr>
            <a:lvl2pPr marL="742950" indent="-285750">
              <a:defRPr sz="4800">
                <a:solidFill>
                  <a:schemeClr val="tx1"/>
                </a:solidFill>
                <a:latin typeface="Arial" charset="0"/>
                <a:ea typeface="ＭＳ Ｐゴシック" charset="0"/>
              </a:defRPr>
            </a:lvl2pPr>
            <a:lvl3pPr marL="1143000" indent="-228600">
              <a:defRPr sz="4800">
                <a:solidFill>
                  <a:schemeClr val="tx1"/>
                </a:solidFill>
                <a:latin typeface="Arial" charset="0"/>
                <a:ea typeface="ＭＳ Ｐゴシック" charset="0"/>
              </a:defRPr>
            </a:lvl3pPr>
            <a:lvl4pPr marL="1600200" indent="-228600">
              <a:defRPr sz="4800">
                <a:solidFill>
                  <a:schemeClr val="tx1"/>
                </a:solidFill>
                <a:latin typeface="Arial" charset="0"/>
                <a:ea typeface="ＭＳ Ｐゴシック" charset="0"/>
              </a:defRPr>
            </a:lvl4pPr>
            <a:lvl5pPr marL="2057400" indent="-228600">
              <a:defRPr sz="4800">
                <a:solidFill>
                  <a:schemeClr val="tx1"/>
                </a:solidFill>
                <a:latin typeface="Arial" charset="0"/>
                <a:ea typeface="ＭＳ Ｐゴシック" charset="0"/>
              </a:defRPr>
            </a:lvl5pPr>
            <a:lvl6pPr marL="2514600" indent="-228600" eaLnBrk="0" fontAlgn="base" hangingPunct="0">
              <a:spcBef>
                <a:spcPct val="0"/>
              </a:spcBef>
              <a:spcAft>
                <a:spcPct val="0"/>
              </a:spcAft>
              <a:defRPr sz="4800">
                <a:solidFill>
                  <a:schemeClr val="tx1"/>
                </a:solidFill>
                <a:latin typeface="Arial" charset="0"/>
                <a:ea typeface="ＭＳ Ｐゴシック" charset="0"/>
              </a:defRPr>
            </a:lvl6pPr>
            <a:lvl7pPr marL="2971800" indent="-228600" eaLnBrk="0" fontAlgn="base" hangingPunct="0">
              <a:spcBef>
                <a:spcPct val="0"/>
              </a:spcBef>
              <a:spcAft>
                <a:spcPct val="0"/>
              </a:spcAft>
              <a:defRPr sz="4800">
                <a:solidFill>
                  <a:schemeClr val="tx1"/>
                </a:solidFill>
                <a:latin typeface="Arial" charset="0"/>
                <a:ea typeface="ＭＳ Ｐゴシック" charset="0"/>
              </a:defRPr>
            </a:lvl7pPr>
            <a:lvl8pPr marL="3429000" indent="-228600" eaLnBrk="0" fontAlgn="base" hangingPunct="0">
              <a:spcBef>
                <a:spcPct val="0"/>
              </a:spcBef>
              <a:spcAft>
                <a:spcPct val="0"/>
              </a:spcAft>
              <a:defRPr sz="4800">
                <a:solidFill>
                  <a:schemeClr val="tx1"/>
                </a:solidFill>
                <a:latin typeface="Arial" charset="0"/>
                <a:ea typeface="ＭＳ Ｐゴシック" charset="0"/>
              </a:defRPr>
            </a:lvl8pPr>
            <a:lvl9pPr marL="3886200" indent="-228600" eaLnBrk="0" fontAlgn="base" hangingPunct="0">
              <a:spcBef>
                <a:spcPct val="0"/>
              </a:spcBef>
              <a:spcAft>
                <a:spcPct val="0"/>
              </a:spcAft>
              <a:defRPr sz="4800">
                <a:solidFill>
                  <a:schemeClr val="tx1"/>
                </a:solidFill>
                <a:latin typeface="Arial" charset="0"/>
                <a:ea typeface="ＭＳ Ｐゴシック" charset="0"/>
              </a:defRPr>
            </a:lvl9pPr>
          </a:lstStyle>
          <a:p>
            <a:endParaRPr lang="en-US" sz="1400">
              <a:latin typeface="Times New Roman" charset="0"/>
            </a:endParaRPr>
          </a:p>
        </p:txBody>
      </p:sp>
      <p:sp>
        <p:nvSpPr>
          <p:cNvPr id="2" name="Title 1"/>
          <p:cNvSpPr>
            <a:spLocks noGrp="1"/>
          </p:cNvSpPr>
          <p:nvPr>
            <p:ph type="title"/>
          </p:nvPr>
        </p:nvSpPr>
        <p:spPr>
          <a:xfrm>
            <a:off x="360761" y="388775"/>
            <a:ext cx="8802595" cy="747713"/>
          </a:xfrm>
        </p:spPr>
        <p:txBody>
          <a:bodyPr/>
          <a:lstStyle/>
          <a:p>
            <a:r>
              <a:rPr lang="en-US" sz="3200" b="0" dirty="0">
                <a:solidFill>
                  <a:srgbClr val="000000"/>
                </a:solidFill>
                <a:latin typeface="Arial" charset="0"/>
                <a:cs typeface="ＭＳ Ｐゴシック" charset="0"/>
              </a:rPr>
              <a:t>Institute of Medicine Terminology:</a:t>
            </a:r>
            <a:br>
              <a:rPr lang="en-US" sz="3200" b="0" dirty="0">
                <a:solidFill>
                  <a:srgbClr val="000000"/>
                </a:solidFill>
                <a:latin typeface="Arial" charset="0"/>
                <a:cs typeface="ＭＳ Ｐゴシック" charset="0"/>
              </a:rPr>
            </a:br>
            <a:r>
              <a:rPr lang="ja-JP" altLang="en-US" sz="3200" b="0" dirty="0">
                <a:solidFill>
                  <a:srgbClr val="000000"/>
                </a:solidFill>
                <a:latin typeface="Arial" charset="0"/>
                <a:cs typeface="ＭＳ Ｐゴシック" charset="0"/>
              </a:rPr>
              <a:t>“</a:t>
            </a:r>
            <a:r>
              <a:rPr lang="en-US" sz="3200" b="0" dirty="0">
                <a:solidFill>
                  <a:srgbClr val="000000"/>
                </a:solidFill>
                <a:latin typeface="Arial" charset="0"/>
                <a:cs typeface="ＭＳ Ｐゴシック" charset="0"/>
              </a:rPr>
              <a:t>LEVELS</a:t>
            </a:r>
            <a:r>
              <a:rPr lang="ja-JP" altLang="en-US" sz="3200" b="0" dirty="0">
                <a:solidFill>
                  <a:srgbClr val="000000"/>
                </a:solidFill>
                <a:latin typeface="Arial" charset="0"/>
                <a:cs typeface="ＭＳ Ｐゴシック" charset="0"/>
              </a:rPr>
              <a:t>”</a:t>
            </a:r>
            <a:r>
              <a:rPr lang="en-US" sz="3200" b="0" dirty="0">
                <a:solidFill>
                  <a:srgbClr val="000000"/>
                </a:solidFill>
                <a:latin typeface="Arial" charset="0"/>
                <a:cs typeface="ＭＳ Ｐゴシック" charset="0"/>
              </a:rPr>
              <a:t> OF PREVENTIVE INTERVENTION</a:t>
            </a:r>
            <a:endParaRPr lang="en-US" sz="3200" dirty="0"/>
          </a:p>
        </p:txBody>
      </p:sp>
      <p:sp>
        <p:nvSpPr>
          <p:cNvPr id="3" name="Content Placeholder 2"/>
          <p:cNvSpPr>
            <a:spLocks noGrp="1"/>
          </p:cNvSpPr>
          <p:nvPr>
            <p:ph idx="1"/>
          </p:nvPr>
        </p:nvSpPr>
        <p:spPr>
          <a:xfrm>
            <a:off x="389623" y="1518913"/>
            <a:ext cx="8874748" cy="4662487"/>
          </a:xfrm>
        </p:spPr>
        <p:txBody>
          <a:bodyPr/>
          <a:lstStyle/>
          <a:p>
            <a:pPr>
              <a:lnSpc>
                <a:spcPct val="110000"/>
              </a:lnSpc>
              <a:spcAft>
                <a:spcPts val="1200"/>
              </a:spcAft>
              <a:buFontTx/>
              <a:buNone/>
              <a:defRPr/>
            </a:pPr>
            <a:r>
              <a:rPr lang="ja-JP" altLang="en-US" sz="2800" dirty="0">
                <a:latin typeface="Arial" charset="0"/>
              </a:rPr>
              <a:t>“</a:t>
            </a:r>
            <a:r>
              <a:rPr lang="en-US" dirty="0">
                <a:solidFill>
                  <a:schemeClr val="tx2"/>
                </a:solidFill>
                <a:latin typeface="Arial" charset="0"/>
              </a:rPr>
              <a:t>Indicated</a:t>
            </a:r>
            <a:r>
              <a:rPr lang="ja-JP" altLang="en-US" sz="2800" dirty="0">
                <a:latin typeface="Arial" charset="0"/>
              </a:rPr>
              <a:t>”</a:t>
            </a:r>
            <a:r>
              <a:rPr lang="en-US" sz="2800" b="1" dirty="0">
                <a:latin typeface="Arial" charset="0"/>
              </a:rPr>
              <a:t> </a:t>
            </a:r>
            <a:r>
              <a:rPr lang="en-US" sz="2800" dirty="0">
                <a:latin typeface="Arial" charset="0"/>
              </a:rPr>
              <a:t>– symptomatic and </a:t>
            </a:r>
            <a:r>
              <a:rPr lang="ja-JP" altLang="en-US" sz="2800" dirty="0">
                <a:latin typeface="Arial" charset="0"/>
              </a:rPr>
              <a:t>‘</a:t>
            </a:r>
            <a:r>
              <a:rPr lang="en-US" sz="2800" dirty="0">
                <a:latin typeface="Arial" charset="0"/>
              </a:rPr>
              <a:t>marked</a:t>
            </a:r>
            <a:r>
              <a:rPr lang="ja-JP" altLang="en-US" sz="2800" dirty="0">
                <a:latin typeface="Arial" charset="0"/>
              </a:rPr>
              <a:t>’</a:t>
            </a:r>
            <a:r>
              <a:rPr lang="en-US" sz="2800" dirty="0">
                <a:latin typeface="Arial" charset="0"/>
              </a:rPr>
              <a:t> </a:t>
            </a:r>
            <a:r>
              <a:rPr lang="en-US" sz="2800" i="1" u="sng" dirty="0">
                <a:latin typeface="Arial" charset="0"/>
              </a:rPr>
              <a:t>high risk individuals</a:t>
            </a:r>
            <a:r>
              <a:rPr lang="en-US" sz="2800" dirty="0">
                <a:latin typeface="Arial" charset="0"/>
              </a:rPr>
              <a:t> – interventions to prevent full-blown disorders or adverse outcomes</a:t>
            </a:r>
            <a:r>
              <a:rPr lang="en-US" sz="2800" dirty="0" smtClean="0">
                <a:latin typeface="Arial" charset="0"/>
              </a:rPr>
              <a:t>.</a:t>
            </a:r>
            <a:endParaRPr lang="en-US" sz="2800" b="1" dirty="0">
              <a:latin typeface="Arial" charset="0"/>
            </a:endParaRPr>
          </a:p>
          <a:p>
            <a:pPr>
              <a:lnSpc>
                <a:spcPct val="110000"/>
              </a:lnSpc>
              <a:spcAft>
                <a:spcPts val="1200"/>
              </a:spcAft>
              <a:buFontTx/>
              <a:buNone/>
              <a:defRPr/>
            </a:pPr>
            <a:r>
              <a:rPr lang="ja-JP" altLang="en-US" sz="2800" dirty="0">
                <a:latin typeface="Arial" charset="0"/>
              </a:rPr>
              <a:t>“</a:t>
            </a:r>
            <a:r>
              <a:rPr lang="en-US" dirty="0">
                <a:solidFill>
                  <a:schemeClr val="tx2"/>
                </a:solidFill>
                <a:latin typeface="Arial" charset="0"/>
              </a:rPr>
              <a:t>Selective</a:t>
            </a:r>
            <a:r>
              <a:rPr lang="ja-JP" altLang="en-US" sz="2800" dirty="0">
                <a:latin typeface="Arial" charset="0"/>
              </a:rPr>
              <a:t>”</a:t>
            </a:r>
            <a:r>
              <a:rPr lang="en-US" sz="2800" b="1" dirty="0">
                <a:latin typeface="Arial" charset="0"/>
              </a:rPr>
              <a:t> </a:t>
            </a:r>
            <a:r>
              <a:rPr lang="en-US" sz="2800" dirty="0">
                <a:latin typeface="Arial" charset="0"/>
              </a:rPr>
              <a:t>– </a:t>
            </a:r>
            <a:r>
              <a:rPr lang="en-US" sz="2800" i="1" u="sng" dirty="0">
                <a:latin typeface="Arial" charset="0"/>
              </a:rPr>
              <a:t>high-risk groups</a:t>
            </a:r>
            <a:r>
              <a:rPr lang="en-US" sz="2800" dirty="0">
                <a:latin typeface="Arial" charset="0"/>
              </a:rPr>
              <a:t>, though not all members bear risks – prevention through reducing risks</a:t>
            </a:r>
            <a:r>
              <a:rPr lang="en-US" sz="2800" dirty="0" smtClean="0">
                <a:latin typeface="Arial" charset="0"/>
              </a:rPr>
              <a:t>.</a:t>
            </a:r>
            <a:endParaRPr lang="en-US" sz="2800" b="1" dirty="0">
              <a:latin typeface="Arial" charset="0"/>
            </a:endParaRPr>
          </a:p>
          <a:p>
            <a:pPr>
              <a:lnSpc>
                <a:spcPct val="110000"/>
              </a:lnSpc>
              <a:buFontTx/>
              <a:buNone/>
              <a:defRPr/>
            </a:pPr>
            <a:r>
              <a:rPr lang="ja-JP" altLang="en-US" sz="2800" dirty="0">
                <a:latin typeface="Arial" charset="0"/>
              </a:rPr>
              <a:t>“</a:t>
            </a:r>
            <a:r>
              <a:rPr lang="en-US" dirty="0">
                <a:solidFill>
                  <a:schemeClr val="tx2"/>
                </a:solidFill>
                <a:latin typeface="Arial" charset="0"/>
              </a:rPr>
              <a:t>Universal</a:t>
            </a:r>
            <a:r>
              <a:rPr lang="ja-JP" altLang="en-US" sz="2800" dirty="0">
                <a:latin typeface="Arial" charset="0"/>
              </a:rPr>
              <a:t>”</a:t>
            </a:r>
            <a:r>
              <a:rPr lang="en-US" sz="2800" b="1" dirty="0">
                <a:latin typeface="Arial" charset="0"/>
              </a:rPr>
              <a:t> </a:t>
            </a:r>
            <a:r>
              <a:rPr lang="en-US" sz="2800" dirty="0">
                <a:latin typeface="Arial" charset="0"/>
              </a:rPr>
              <a:t>– focused on the </a:t>
            </a:r>
            <a:r>
              <a:rPr lang="en-US" sz="2800" i="1" u="sng" dirty="0">
                <a:latin typeface="Arial" charset="0"/>
              </a:rPr>
              <a:t>entire population</a:t>
            </a:r>
            <a:r>
              <a:rPr lang="en-US" sz="2800" dirty="0">
                <a:latin typeface="Arial" charset="0"/>
              </a:rPr>
              <a:t> as the target – prevention through reducing risk and enhancing health.</a:t>
            </a:r>
          </a:p>
          <a:p>
            <a:endParaRPr lang="en-US" sz="2800" dirty="0"/>
          </a:p>
        </p:txBody>
      </p:sp>
    </p:spTree>
    <p:extLst>
      <p:ext uri="{BB962C8B-B14F-4D97-AF65-F5344CB8AC3E}">
        <p14:creationId xmlns:p14="http://schemas.microsoft.com/office/powerpoint/2010/main" val="316803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Line 3"/>
          <p:cNvSpPr>
            <a:spLocks noChangeShapeType="1"/>
          </p:cNvSpPr>
          <p:nvPr/>
        </p:nvSpPr>
        <p:spPr bwMode="auto">
          <a:xfrm>
            <a:off x="1893571" y="2381250"/>
            <a:ext cx="9763" cy="2922588"/>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3" name="Line 4"/>
          <p:cNvSpPr>
            <a:spLocks noChangeShapeType="1"/>
          </p:cNvSpPr>
          <p:nvPr/>
        </p:nvSpPr>
        <p:spPr bwMode="auto">
          <a:xfrm>
            <a:off x="1884283" y="5308600"/>
            <a:ext cx="4811594" cy="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573" name="Text Box 5"/>
          <p:cNvSpPr txBox="1">
            <a:spLocks noChangeArrowheads="1"/>
          </p:cNvSpPr>
          <p:nvPr/>
        </p:nvSpPr>
        <p:spPr bwMode="auto">
          <a:xfrm>
            <a:off x="1977034" y="5386389"/>
            <a:ext cx="4246959" cy="830997"/>
          </a:xfrm>
          <a:prstGeom prst="rect">
            <a:avLst/>
          </a:prstGeom>
          <a:noFill/>
          <a:ln w="9525">
            <a:noFill/>
            <a:miter lim="800000"/>
            <a:headEnd/>
            <a:tailEnd/>
          </a:ln>
          <a:effectLst/>
        </p:spPr>
        <p:txBody>
          <a:bodyPr>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ctr">
              <a:defRPr/>
            </a:pPr>
            <a:r>
              <a:rPr lang="en-US" sz="2400" smtClean="0"/>
              <a:t>Low                        High</a:t>
            </a:r>
          </a:p>
          <a:p>
            <a:pPr algn="ctr">
              <a:defRPr/>
            </a:pPr>
            <a:r>
              <a:rPr lang="en-US" sz="2400" smtClean="0"/>
              <a:t>Suicide Risk</a:t>
            </a:r>
          </a:p>
        </p:txBody>
      </p:sp>
      <p:sp>
        <p:nvSpPr>
          <p:cNvPr id="61445" name="Line 6"/>
          <p:cNvSpPr>
            <a:spLocks noChangeShapeType="1"/>
          </p:cNvSpPr>
          <p:nvPr/>
        </p:nvSpPr>
        <p:spPr bwMode="auto">
          <a:xfrm flipV="1">
            <a:off x="5777230" y="2514601"/>
            <a:ext cx="0" cy="2803525"/>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9575" name="Text Box 7"/>
          <p:cNvSpPr txBox="1">
            <a:spLocks noChangeArrowheads="1"/>
          </p:cNvSpPr>
          <p:nvPr/>
        </p:nvSpPr>
        <p:spPr bwMode="auto">
          <a:xfrm>
            <a:off x="4498363" y="1703389"/>
            <a:ext cx="1536298" cy="830997"/>
          </a:xfrm>
          <a:prstGeom prst="rect">
            <a:avLst/>
          </a:prstGeom>
          <a:noFill/>
          <a:ln w="9525">
            <a:noFill/>
            <a:miter lim="800000"/>
            <a:headEnd/>
            <a:tailEnd/>
          </a:ln>
          <a:effectLst/>
        </p:spPr>
        <p:txBody>
          <a:bodyPr wrap="non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ctr">
              <a:defRPr/>
            </a:pPr>
            <a:r>
              <a:rPr lang="en-US" sz="2400" dirty="0" smtClean="0"/>
              <a:t>Mortality</a:t>
            </a:r>
          </a:p>
          <a:p>
            <a:pPr algn="ctr">
              <a:defRPr/>
            </a:pPr>
            <a:r>
              <a:rPr lang="en-US" sz="2400" dirty="0" smtClean="0"/>
              <a:t> threshold</a:t>
            </a:r>
          </a:p>
        </p:txBody>
      </p:sp>
      <p:sp>
        <p:nvSpPr>
          <p:cNvPr id="749576" name="Text Box 8"/>
          <p:cNvSpPr txBox="1">
            <a:spLocks noChangeArrowheads="1"/>
          </p:cNvSpPr>
          <p:nvPr/>
        </p:nvSpPr>
        <p:spPr bwMode="auto">
          <a:xfrm rot="16200000">
            <a:off x="302617" y="3663792"/>
            <a:ext cx="1624013" cy="468630"/>
          </a:xfrm>
          <a:prstGeom prst="rect">
            <a:avLst/>
          </a:prstGeom>
          <a:noFill/>
          <a:ln w="9525">
            <a:noFill/>
            <a:miter lim="800000"/>
            <a:headEnd/>
            <a:tailEnd/>
          </a:ln>
          <a:effectLst/>
        </p:spPr>
        <p:txBody>
          <a:bodyPr wrap="non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r">
              <a:defRPr/>
            </a:pPr>
            <a:r>
              <a:rPr lang="en-US" sz="2400" smtClean="0"/>
              <a:t>Population</a:t>
            </a:r>
          </a:p>
        </p:txBody>
      </p:sp>
      <p:sp>
        <p:nvSpPr>
          <p:cNvPr id="749578" name="Text Box 10"/>
          <p:cNvSpPr txBox="1">
            <a:spLocks noChangeArrowheads="1"/>
          </p:cNvSpPr>
          <p:nvPr/>
        </p:nvSpPr>
        <p:spPr bwMode="auto">
          <a:xfrm>
            <a:off x="7001072" y="5703358"/>
            <a:ext cx="1920081" cy="304800"/>
          </a:xfrm>
          <a:prstGeom prst="rect">
            <a:avLst/>
          </a:prstGeom>
          <a:noFill/>
          <a:ln w="9525">
            <a:noFill/>
            <a:miter lim="800000"/>
            <a:headEnd/>
            <a:tailEnd/>
          </a:ln>
          <a:effectLst/>
        </p:spPr>
        <p:txBody>
          <a:bodyPr wrap="non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defRPr/>
            </a:pPr>
            <a:r>
              <a:rPr lang="en-US" sz="1400" dirty="0" smtClean="0"/>
              <a:t>Modified from Crosby</a:t>
            </a:r>
          </a:p>
        </p:txBody>
      </p:sp>
      <p:sp>
        <p:nvSpPr>
          <p:cNvPr id="61449" name="Text Box 11"/>
          <p:cNvSpPr txBox="1">
            <a:spLocks noChangeArrowheads="1"/>
          </p:cNvSpPr>
          <p:nvPr/>
        </p:nvSpPr>
        <p:spPr bwMode="auto">
          <a:xfrm>
            <a:off x="8497173" y="6013450"/>
            <a:ext cx="1887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charset="0"/>
                <a:ea typeface="ＭＳ Ｐゴシック" charset="0"/>
                <a:cs typeface="ＭＳ Ｐゴシック" charset="0"/>
              </a:defRPr>
            </a:lvl1pPr>
            <a:lvl2pPr marL="742950" indent="-285750">
              <a:defRPr sz="4800">
                <a:solidFill>
                  <a:schemeClr val="tx1"/>
                </a:solidFill>
                <a:latin typeface="Arial" charset="0"/>
                <a:ea typeface="ＭＳ Ｐゴシック" charset="0"/>
              </a:defRPr>
            </a:lvl2pPr>
            <a:lvl3pPr marL="1143000" indent="-228600">
              <a:defRPr sz="4800">
                <a:solidFill>
                  <a:schemeClr val="tx1"/>
                </a:solidFill>
                <a:latin typeface="Arial" charset="0"/>
                <a:ea typeface="ＭＳ Ｐゴシック" charset="0"/>
              </a:defRPr>
            </a:lvl3pPr>
            <a:lvl4pPr marL="1600200" indent="-228600">
              <a:defRPr sz="4800">
                <a:solidFill>
                  <a:schemeClr val="tx1"/>
                </a:solidFill>
                <a:latin typeface="Arial" charset="0"/>
                <a:ea typeface="ＭＳ Ｐゴシック" charset="0"/>
              </a:defRPr>
            </a:lvl4pPr>
            <a:lvl5pPr marL="2057400" indent="-228600">
              <a:defRPr sz="4800">
                <a:solidFill>
                  <a:schemeClr val="tx1"/>
                </a:solidFill>
                <a:latin typeface="Arial" charset="0"/>
                <a:ea typeface="ＭＳ Ｐゴシック" charset="0"/>
              </a:defRPr>
            </a:lvl5pPr>
            <a:lvl6pPr marL="2514600" indent="-228600" eaLnBrk="0" fontAlgn="base" hangingPunct="0">
              <a:spcBef>
                <a:spcPct val="0"/>
              </a:spcBef>
              <a:spcAft>
                <a:spcPct val="0"/>
              </a:spcAft>
              <a:defRPr sz="4800">
                <a:solidFill>
                  <a:schemeClr val="tx1"/>
                </a:solidFill>
                <a:latin typeface="Arial" charset="0"/>
                <a:ea typeface="ＭＳ Ｐゴシック" charset="0"/>
              </a:defRPr>
            </a:lvl6pPr>
            <a:lvl7pPr marL="2971800" indent="-228600" eaLnBrk="0" fontAlgn="base" hangingPunct="0">
              <a:spcBef>
                <a:spcPct val="0"/>
              </a:spcBef>
              <a:spcAft>
                <a:spcPct val="0"/>
              </a:spcAft>
              <a:defRPr sz="4800">
                <a:solidFill>
                  <a:schemeClr val="tx1"/>
                </a:solidFill>
                <a:latin typeface="Arial" charset="0"/>
                <a:ea typeface="ＭＳ Ｐゴシック" charset="0"/>
              </a:defRPr>
            </a:lvl7pPr>
            <a:lvl8pPr marL="3429000" indent="-228600" eaLnBrk="0" fontAlgn="base" hangingPunct="0">
              <a:spcBef>
                <a:spcPct val="0"/>
              </a:spcBef>
              <a:spcAft>
                <a:spcPct val="0"/>
              </a:spcAft>
              <a:defRPr sz="4800">
                <a:solidFill>
                  <a:schemeClr val="tx1"/>
                </a:solidFill>
                <a:latin typeface="Arial" charset="0"/>
                <a:ea typeface="ＭＳ Ｐゴシック" charset="0"/>
              </a:defRPr>
            </a:lvl8pPr>
            <a:lvl9pPr marL="3886200" indent="-228600" eaLnBrk="0" fontAlgn="base" hangingPunct="0">
              <a:spcBef>
                <a:spcPct val="0"/>
              </a:spcBef>
              <a:spcAft>
                <a:spcPct val="0"/>
              </a:spcAft>
              <a:defRPr sz="4800">
                <a:solidFill>
                  <a:schemeClr val="tx1"/>
                </a:solidFill>
                <a:latin typeface="Arial" charset="0"/>
                <a:ea typeface="ＭＳ Ｐゴシック" charset="0"/>
              </a:defRPr>
            </a:lvl9pPr>
          </a:lstStyle>
          <a:p>
            <a:endParaRPr lang="en-US" sz="1400">
              <a:latin typeface="Times New Roman" charset="0"/>
            </a:endParaRPr>
          </a:p>
        </p:txBody>
      </p:sp>
      <p:sp>
        <p:nvSpPr>
          <p:cNvPr id="61450" name="Freeform 15"/>
          <p:cNvSpPr>
            <a:spLocks noChangeArrowheads="1"/>
          </p:cNvSpPr>
          <p:nvPr/>
        </p:nvSpPr>
        <p:spPr bwMode="auto">
          <a:xfrm>
            <a:off x="1926590" y="2057401"/>
            <a:ext cx="4687928" cy="3241675"/>
          </a:xfrm>
          <a:custGeom>
            <a:avLst/>
            <a:gdLst>
              <a:gd name="T0" fmla="*/ 0 w 4574430"/>
              <a:gd name="T1" fmla="*/ 1349820 h 3241649"/>
              <a:gd name="T2" fmla="*/ 1735509 w 4574430"/>
              <a:gd name="T3" fmla="*/ 131742 h 3241649"/>
              <a:gd name="T4" fmla="*/ 3095425 w 4574430"/>
              <a:gd name="T5" fmla="*/ 2140274 h 3241649"/>
              <a:gd name="T6" fmla="*/ 4571904 w 4574430"/>
              <a:gd name="T7" fmla="*/ 3241727 h 3241649"/>
              <a:gd name="T8" fmla="*/ 4571904 w 4574430"/>
              <a:gd name="T9" fmla="*/ 3241727 h 3241649"/>
              <a:gd name="T10" fmla="*/ 0 60000 65536"/>
              <a:gd name="T11" fmla="*/ 0 60000 65536"/>
              <a:gd name="T12" fmla="*/ 0 60000 65536"/>
              <a:gd name="T13" fmla="*/ 0 60000 65536"/>
              <a:gd name="T14" fmla="*/ 0 60000 65536"/>
              <a:gd name="T15" fmla="*/ 0 w 4574430"/>
              <a:gd name="T16" fmla="*/ 0 h 3241649"/>
              <a:gd name="T17" fmla="*/ 4574430 w 4574430"/>
              <a:gd name="T18" fmla="*/ 3241649 h 3241649"/>
            </a:gdLst>
            <a:ahLst/>
            <a:cxnLst>
              <a:cxn ang="T10">
                <a:pos x="T0" y="T1"/>
              </a:cxn>
              <a:cxn ang="T11">
                <a:pos x="T2" y="T3"/>
              </a:cxn>
              <a:cxn ang="T12">
                <a:pos x="T4" y="T5"/>
              </a:cxn>
              <a:cxn ang="T13">
                <a:pos x="T6" y="T7"/>
              </a:cxn>
              <a:cxn ang="T14">
                <a:pos x="T8" y="T9"/>
              </a:cxn>
            </a:cxnLst>
            <a:rect l="T15" t="T16" r="T17" b="T18"/>
            <a:pathLst>
              <a:path w="4574430" h="3241649">
                <a:moveTo>
                  <a:pt x="0" y="1349787"/>
                </a:moveTo>
                <a:cubicBezTo>
                  <a:pt x="610140" y="674893"/>
                  <a:pt x="1220280" y="0"/>
                  <a:pt x="1736469" y="131739"/>
                </a:cubicBezTo>
                <a:cubicBezTo>
                  <a:pt x="2252658" y="263478"/>
                  <a:pt x="2624142" y="1621905"/>
                  <a:pt x="3097135" y="2140223"/>
                </a:cubicBezTo>
                <a:cubicBezTo>
                  <a:pt x="3570128" y="2658541"/>
                  <a:pt x="4574430" y="3241649"/>
                  <a:pt x="4574430" y="3241649"/>
                </a:cubicBezTo>
              </a:path>
            </a:pathLst>
          </a:cu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Text Box 8"/>
          <p:cNvSpPr txBox="1">
            <a:spLocks noChangeArrowheads="1"/>
          </p:cNvSpPr>
          <p:nvPr/>
        </p:nvSpPr>
        <p:spPr bwMode="auto">
          <a:xfrm>
            <a:off x="6231828" y="2873445"/>
            <a:ext cx="2556557" cy="707886"/>
          </a:xfrm>
          <a:prstGeom prst="rect">
            <a:avLst/>
          </a:prstGeom>
          <a:noFill/>
          <a:ln w="9525">
            <a:noFill/>
            <a:miter lim="800000"/>
            <a:headEnd/>
            <a:tailEnd/>
          </a:ln>
          <a:effectLst/>
        </p:spPr>
        <p:txBody>
          <a:bodyPr wrap="none" anchor="ctr">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ctr">
              <a:defRPr/>
            </a:pPr>
            <a:r>
              <a:rPr lang="en-US" sz="2000" i="1" dirty="0" smtClean="0"/>
              <a:t>Identify and treat</a:t>
            </a:r>
          </a:p>
          <a:p>
            <a:pPr algn="ctr">
              <a:defRPr/>
            </a:pPr>
            <a:r>
              <a:rPr lang="en-US" sz="2000" i="1" dirty="0" smtClean="0"/>
              <a:t> high-risk individuals</a:t>
            </a:r>
          </a:p>
        </p:txBody>
      </p:sp>
      <p:sp>
        <p:nvSpPr>
          <p:cNvPr id="13" name="Line 11"/>
          <p:cNvSpPr>
            <a:spLocks noChangeShapeType="1"/>
          </p:cNvSpPr>
          <p:nvPr/>
        </p:nvSpPr>
        <p:spPr bwMode="auto">
          <a:xfrm flipV="1">
            <a:off x="6089651" y="3613150"/>
            <a:ext cx="1536700" cy="1333500"/>
          </a:xfrm>
          <a:prstGeom prst="line">
            <a:avLst/>
          </a:prstGeom>
          <a:noFill/>
          <a:ln w="31750">
            <a:solidFill>
              <a:srgbClr val="000000"/>
            </a:solidFill>
            <a:prstDash val="dash"/>
            <a:round/>
            <a:headEnd type="stealth" w="lg" len="lg"/>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5" name="Rectangle 2"/>
          <p:cNvSpPr>
            <a:spLocks noGrp="1" noChangeArrowheads="1"/>
          </p:cNvSpPr>
          <p:nvPr>
            <p:ph type="title"/>
          </p:nvPr>
        </p:nvSpPr>
        <p:spPr>
          <a:xfrm>
            <a:off x="702945" y="-69850"/>
            <a:ext cx="7966710" cy="1219200"/>
          </a:xfrm>
        </p:spPr>
        <p:txBody>
          <a:bodyPr/>
          <a:lstStyle/>
          <a:p>
            <a:pPr>
              <a:defRPr/>
            </a:pPr>
            <a:r>
              <a:rPr lang="en-US" sz="3200" dirty="0" smtClean="0">
                <a:latin typeface="Arial" charset="0"/>
                <a:cs typeface="ＭＳ Ｐゴシック" charset="0"/>
              </a:rPr>
              <a:t>INDICATED</a:t>
            </a:r>
            <a:r>
              <a:rPr lang="en-US" sz="3200" b="0" dirty="0" smtClean="0">
                <a:latin typeface="Arial" charset="0"/>
                <a:ea typeface="ＭＳ Ｐゴシック" charset="0"/>
                <a:cs typeface="ＭＳ Ｐゴシック" charset="0"/>
              </a:rPr>
              <a:t> </a:t>
            </a:r>
            <a:r>
              <a:rPr lang="en-US" sz="3200" b="0" dirty="0">
                <a:latin typeface="Arial" charset="0"/>
                <a:ea typeface="ＭＳ Ｐゴシック" charset="0"/>
                <a:cs typeface="ＭＳ Ｐゴシック" charset="0"/>
              </a:rPr>
              <a:t>APPROACH</a:t>
            </a:r>
          </a:p>
        </p:txBody>
      </p:sp>
    </p:spTree>
    <p:extLst>
      <p:ext uri="{BB962C8B-B14F-4D97-AF65-F5344CB8AC3E}">
        <p14:creationId xmlns:p14="http://schemas.microsoft.com/office/powerpoint/2010/main" val="338376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a:xfrm>
            <a:off x="940260" y="-225776"/>
            <a:ext cx="7654290" cy="1143000"/>
          </a:xfrm>
        </p:spPr>
        <p:txBody>
          <a:bodyPr/>
          <a:lstStyle/>
          <a:p>
            <a:pPr>
              <a:defRPr/>
            </a:pPr>
            <a:r>
              <a:rPr lang="en-US" sz="2400" dirty="0">
                <a:latin typeface="Arial" charset="0"/>
                <a:ea typeface="ＭＳ Ｐゴシック" charset="0"/>
                <a:cs typeface="ＭＳ Ｐゴシック" charset="0"/>
              </a:rPr>
              <a:t>Odds Ratios for </a:t>
            </a:r>
            <a:r>
              <a:rPr lang="en-US" sz="2400" dirty="0" err="1">
                <a:latin typeface="Arial" charset="0"/>
                <a:ea typeface="ＭＳ Ｐゴシック" charset="0"/>
                <a:cs typeface="ＭＳ Ｐゴシック" charset="0"/>
              </a:rPr>
              <a:t>Suicidality</a:t>
            </a:r>
            <a:r>
              <a:rPr lang="en-US" sz="2400" dirty="0">
                <a:latin typeface="Arial" charset="0"/>
                <a:ea typeface="ＭＳ Ｐゴシック" charset="0"/>
                <a:cs typeface="ＭＳ Ｐゴシック" charset="0"/>
              </a:rPr>
              <a:t> and Suicidal Behavior for Active </a:t>
            </a:r>
            <a:r>
              <a:rPr lang="en-US" sz="2400" dirty="0" smtClean="0">
                <a:latin typeface="Arial" charset="0"/>
                <a:ea typeface="ＭＳ Ｐゴシック" charset="0"/>
                <a:cs typeface="ＭＳ Ｐゴシック" charset="0"/>
              </a:rPr>
              <a:t>Antidepressant Relative </a:t>
            </a:r>
            <a:r>
              <a:rPr lang="en-US" sz="2400" dirty="0">
                <a:latin typeface="Arial" charset="0"/>
                <a:ea typeface="ＭＳ Ｐゴシック" charset="0"/>
                <a:cs typeface="ＭＳ Ｐゴシック" charset="0"/>
              </a:rPr>
              <a:t>to Placebo by Age</a:t>
            </a:r>
            <a:endParaRPr lang="en-US" sz="1800" b="0" dirty="0">
              <a:latin typeface="Arial" charset="0"/>
              <a:ea typeface="ＭＳ Ｐゴシック" charset="0"/>
              <a:cs typeface="ＭＳ Ｐゴシック" charset="0"/>
            </a:endParaRPr>
          </a:p>
        </p:txBody>
      </p:sp>
      <p:pic>
        <p:nvPicPr>
          <p:cNvPr id="69634"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9761" y="1018825"/>
            <a:ext cx="8229600" cy="501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8198" name="Text Box 6"/>
          <p:cNvSpPr txBox="1">
            <a:spLocks noChangeArrowheads="1"/>
          </p:cNvSpPr>
          <p:nvPr/>
        </p:nvSpPr>
        <p:spPr bwMode="auto">
          <a:xfrm>
            <a:off x="5689601" y="1411112"/>
            <a:ext cx="2902950" cy="369332"/>
          </a:xfrm>
          <a:prstGeom prst="rect">
            <a:avLst/>
          </a:prstGeom>
          <a:noFill/>
          <a:ln w="9525">
            <a:noFill/>
            <a:miter lim="800000"/>
            <a:headEnd/>
            <a:tailEnd/>
          </a:ln>
          <a:effectLst/>
        </p:spPr>
        <p:txBody>
          <a:bodyPr wrap="squar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spcBef>
                <a:spcPct val="50000"/>
              </a:spcBef>
              <a:defRPr/>
            </a:pPr>
            <a:r>
              <a:rPr lang="en-US" sz="1800" dirty="0" smtClean="0">
                <a:solidFill>
                  <a:srgbClr val="000000"/>
                </a:solidFill>
                <a:effectLst>
                  <a:outerShdw blurRad="38100" dist="38100" dir="2700000" algn="tl">
                    <a:srgbClr val="FFFFFF"/>
                  </a:outerShdw>
                </a:effectLst>
              </a:rPr>
              <a:t>(Stone et al, BMJ 2009)</a:t>
            </a:r>
          </a:p>
        </p:txBody>
      </p:sp>
    </p:spTree>
    <p:extLst>
      <p:ext uri="{BB962C8B-B14F-4D97-AF65-F5344CB8AC3E}">
        <p14:creationId xmlns:p14="http://schemas.microsoft.com/office/powerpoint/2010/main" val="399533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INDICATED PREVENTION</a:t>
            </a:r>
            <a:endParaRPr lang="en-US" dirty="0"/>
          </a:p>
        </p:txBody>
      </p:sp>
      <p:sp>
        <p:nvSpPr>
          <p:cNvPr id="4" name="Content Placeholder 3"/>
          <p:cNvSpPr>
            <a:spLocks noGrp="1"/>
          </p:cNvSpPr>
          <p:nvPr>
            <p:ph idx="1"/>
          </p:nvPr>
        </p:nvSpPr>
        <p:spPr>
          <a:xfrm>
            <a:off x="523365" y="1138193"/>
            <a:ext cx="8485496" cy="4662487"/>
          </a:xfrm>
        </p:spPr>
        <p:txBody>
          <a:bodyPr/>
          <a:lstStyle/>
          <a:p>
            <a:r>
              <a:rPr lang="en-US" dirty="0" smtClean="0"/>
              <a:t> </a:t>
            </a:r>
            <a:r>
              <a:rPr lang="en-US" u="sng" dirty="0" smtClean="0"/>
              <a:t>Objective</a:t>
            </a:r>
            <a:r>
              <a:rPr lang="en-US" dirty="0" smtClean="0"/>
              <a:t>: </a:t>
            </a:r>
            <a:r>
              <a:rPr lang="en-US" sz="2400" dirty="0" smtClean="0"/>
              <a:t>Detect (systematic screening) and aggressively treat depression in older adults – meds, </a:t>
            </a:r>
            <a:r>
              <a:rPr lang="en-US" sz="2400" dirty="0" err="1" smtClean="0"/>
              <a:t>psychotx</a:t>
            </a:r>
            <a:r>
              <a:rPr lang="en-US" sz="2400" dirty="0" smtClean="0"/>
              <a:t>.</a:t>
            </a:r>
          </a:p>
          <a:p>
            <a:r>
              <a:rPr lang="en-US" dirty="0"/>
              <a:t> </a:t>
            </a:r>
            <a:r>
              <a:rPr lang="en-US" u="sng" dirty="0" smtClean="0"/>
              <a:t>Challenges</a:t>
            </a:r>
            <a:r>
              <a:rPr lang="en-US" dirty="0" smtClean="0"/>
              <a:t>: </a:t>
            </a:r>
            <a:r>
              <a:rPr lang="en-US" sz="2400" dirty="0" smtClean="0"/>
              <a:t>Treatments work, </a:t>
            </a:r>
            <a:r>
              <a:rPr lang="en-US" sz="2400" u="sng" dirty="0" smtClean="0"/>
              <a:t>if</a:t>
            </a:r>
            <a:r>
              <a:rPr lang="en-US" sz="2400" dirty="0" smtClean="0"/>
              <a:t> you can get them to the </a:t>
            </a:r>
            <a:r>
              <a:rPr lang="en-US" sz="2400" dirty="0" err="1" smtClean="0"/>
              <a:t>pt</a:t>
            </a:r>
            <a:r>
              <a:rPr lang="en-US" sz="2400" dirty="0" smtClean="0"/>
              <a:t> </a:t>
            </a:r>
            <a:r>
              <a:rPr lang="en-US" sz="2400" u="sng" dirty="0" smtClean="0"/>
              <a:t>and</a:t>
            </a:r>
            <a:r>
              <a:rPr lang="en-US" sz="2400" dirty="0" smtClean="0"/>
              <a:t> s/he will accept them.</a:t>
            </a:r>
          </a:p>
          <a:p>
            <a:r>
              <a:rPr lang="en-US" dirty="0"/>
              <a:t> </a:t>
            </a:r>
            <a:r>
              <a:rPr lang="en-US" u="sng" dirty="0" smtClean="0"/>
              <a:t>Solutions</a:t>
            </a:r>
            <a:r>
              <a:rPr lang="en-US" dirty="0" smtClean="0"/>
              <a:t>?</a:t>
            </a:r>
          </a:p>
          <a:p>
            <a:pPr lvl="1"/>
            <a:r>
              <a:rPr lang="en-US" dirty="0"/>
              <a:t> </a:t>
            </a:r>
            <a:r>
              <a:rPr lang="en-US" dirty="0" smtClean="0"/>
              <a:t>MH care delivery in primary care context</a:t>
            </a:r>
          </a:p>
          <a:p>
            <a:pPr lvl="2"/>
            <a:r>
              <a:rPr lang="en-US" dirty="0" smtClean="0"/>
              <a:t>Integrated care; decision support tools; EMR</a:t>
            </a:r>
          </a:p>
          <a:p>
            <a:pPr lvl="2"/>
            <a:r>
              <a:rPr lang="en-US" dirty="0" err="1" smtClean="0"/>
              <a:t>Telehealth</a:t>
            </a:r>
            <a:r>
              <a:rPr lang="en-US" dirty="0" smtClean="0"/>
              <a:t> – Computer-based therapies; remote assessment and treatment </a:t>
            </a:r>
          </a:p>
          <a:p>
            <a:pPr marL="214313" lvl="1" indent="0">
              <a:buNone/>
            </a:pPr>
            <a:endParaRPr lang="en-US" dirty="0" smtClean="0"/>
          </a:p>
        </p:txBody>
      </p:sp>
      <p:sp>
        <p:nvSpPr>
          <p:cNvPr id="3" name="Slide Number Placeholder 2"/>
          <p:cNvSpPr>
            <a:spLocks noGrp="1"/>
          </p:cNvSpPr>
          <p:nvPr>
            <p:ph type="sldNum" sz="quarter" idx="11"/>
          </p:nvPr>
        </p:nvSpPr>
        <p:spPr/>
        <p:txBody>
          <a:bodyPr/>
          <a:lstStyle/>
          <a:p>
            <a:pPr>
              <a:defRPr/>
            </a:pPr>
            <a:fld id="{ACD09DC5-D9D2-4A4D-843D-1AFAFAE2543F}" type="slidenum">
              <a:rPr lang="en-US" smtClean="0"/>
              <a:pPr>
                <a:defRPr/>
              </a:pPr>
              <a:t>19</a:t>
            </a:fld>
            <a:endParaRPr lang="en-US"/>
          </a:p>
        </p:txBody>
      </p:sp>
    </p:spTree>
    <p:extLst>
      <p:ext uri="{BB962C8B-B14F-4D97-AF65-F5344CB8AC3E}">
        <p14:creationId xmlns:p14="http://schemas.microsoft.com/office/powerpoint/2010/main" val="378230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659272" y="1140667"/>
            <a:ext cx="8185150" cy="4662487"/>
          </a:xfrm>
        </p:spPr>
        <p:txBody>
          <a:bodyPr/>
          <a:lstStyle/>
          <a:p>
            <a:r>
              <a:rPr lang="en-US" dirty="0" smtClean="0"/>
              <a:t> Demography of aging</a:t>
            </a:r>
          </a:p>
          <a:p>
            <a:r>
              <a:rPr lang="en-US" dirty="0"/>
              <a:t> </a:t>
            </a:r>
            <a:r>
              <a:rPr lang="en-US" dirty="0" smtClean="0"/>
              <a:t>Epidemiology of suicide in later life</a:t>
            </a:r>
          </a:p>
          <a:p>
            <a:r>
              <a:rPr lang="en-US" dirty="0"/>
              <a:t> </a:t>
            </a:r>
            <a:r>
              <a:rPr lang="en-US" dirty="0" smtClean="0"/>
              <a:t>Approaches to prevention</a:t>
            </a:r>
          </a:p>
          <a:p>
            <a:pPr lvl="1"/>
            <a:r>
              <a:rPr lang="en-US" dirty="0" smtClean="0"/>
              <a:t> Indicated</a:t>
            </a:r>
          </a:p>
          <a:p>
            <a:pPr lvl="1"/>
            <a:r>
              <a:rPr lang="en-US" dirty="0"/>
              <a:t> </a:t>
            </a:r>
            <a:r>
              <a:rPr lang="en-US" dirty="0" smtClean="0"/>
              <a:t>Selective</a:t>
            </a:r>
          </a:p>
          <a:p>
            <a:pPr lvl="1"/>
            <a:r>
              <a:rPr lang="en-US" dirty="0"/>
              <a:t> </a:t>
            </a:r>
            <a:r>
              <a:rPr lang="en-US" dirty="0" smtClean="0"/>
              <a:t>Universal</a:t>
            </a:r>
          </a:p>
          <a:p>
            <a:r>
              <a:rPr lang="en-US" dirty="0"/>
              <a:t> </a:t>
            </a:r>
            <a:r>
              <a:rPr lang="en-US" dirty="0" smtClean="0"/>
              <a:t>Strengths, limitations, and potential for technology solutions</a:t>
            </a:r>
            <a:endParaRPr lang="en-US" dirty="0"/>
          </a:p>
        </p:txBody>
      </p:sp>
      <p:sp>
        <p:nvSpPr>
          <p:cNvPr id="4" name="Slide Number Placeholder 3"/>
          <p:cNvSpPr>
            <a:spLocks noGrp="1"/>
          </p:cNvSpPr>
          <p:nvPr>
            <p:ph type="sldNum" sz="quarter" idx="11"/>
          </p:nvPr>
        </p:nvSpPr>
        <p:spPr/>
        <p:txBody>
          <a:bodyPr/>
          <a:lstStyle/>
          <a:p>
            <a:pPr>
              <a:defRPr/>
            </a:pPr>
            <a:fld id="{F86D9655-324E-5E41-93BE-742DBDE91079}" type="slidenum">
              <a:rPr lang="en-US" smtClean="0"/>
              <a:pPr>
                <a:defRPr/>
              </a:pPr>
              <a:t>2</a:t>
            </a:fld>
            <a:endParaRPr lang="en-US"/>
          </a:p>
        </p:txBody>
      </p:sp>
    </p:spTree>
    <p:extLst>
      <p:ext uri="{BB962C8B-B14F-4D97-AF65-F5344CB8AC3E}">
        <p14:creationId xmlns:p14="http://schemas.microsoft.com/office/powerpoint/2010/main" val="18891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a:xfrm>
            <a:off x="702945" y="-69850"/>
            <a:ext cx="7966710" cy="1219200"/>
          </a:xfrm>
        </p:spPr>
        <p:txBody>
          <a:bodyPr/>
          <a:lstStyle/>
          <a:p>
            <a:pPr>
              <a:defRPr/>
            </a:pPr>
            <a:r>
              <a:rPr lang="en-US" sz="3200" dirty="0" smtClean="0">
                <a:latin typeface="Arial" charset="0"/>
                <a:cs typeface="ＭＳ Ｐゴシック" charset="0"/>
              </a:rPr>
              <a:t>SELECTIVE</a:t>
            </a:r>
            <a:r>
              <a:rPr lang="en-US" sz="3200" b="0" dirty="0" smtClean="0">
                <a:latin typeface="Arial" charset="0"/>
                <a:ea typeface="ＭＳ Ｐゴシック" charset="0"/>
                <a:cs typeface="ＭＳ Ｐゴシック" charset="0"/>
              </a:rPr>
              <a:t> </a:t>
            </a:r>
            <a:r>
              <a:rPr lang="en-US" sz="3200" b="0" dirty="0">
                <a:latin typeface="Arial" charset="0"/>
                <a:ea typeface="ＭＳ Ｐゴシック" charset="0"/>
                <a:cs typeface="ＭＳ Ｐゴシック" charset="0"/>
              </a:rPr>
              <a:t>APPROACH</a:t>
            </a:r>
          </a:p>
        </p:txBody>
      </p:sp>
      <p:sp>
        <p:nvSpPr>
          <p:cNvPr id="63490" name="Line 3"/>
          <p:cNvSpPr>
            <a:spLocks noChangeShapeType="1"/>
          </p:cNvSpPr>
          <p:nvPr/>
        </p:nvSpPr>
        <p:spPr bwMode="auto">
          <a:xfrm>
            <a:off x="1874521" y="2438400"/>
            <a:ext cx="9763" cy="2922588"/>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1" name="Line 4"/>
          <p:cNvSpPr>
            <a:spLocks noChangeShapeType="1"/>
          </p:cNvSpPr>
          <p:nvPr/>
        </p:nvSpPr>
        <p:spPr bwMode="auto">
          <a:xfrm>
            <a:off x="1874520" y="5334000"/>
            <a:ext cx="4811594" cy="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1621" name="Text Box 5"/>
          <p:cNvSpPr txBox="1">
            <a:spLocks noChangeArrowheads="1"/>
          </p:cNvSpPr>
          <p:nvPr/>
        </p:nvSpPr>
        <p:spPr bwMode="auto">
          <a:xfrm>
            <a:off x="1977034" y="5386389"/>
            <a:ext cx="4246959" cy="830997"/>
          </a:xfrm>
          <a:prstGeom prst="rect">
            <a:avLst/>
          </a:prstGeom>
          <a:noFill/>
          <a:ln w="9525">
            <a:noFill/>
            <a:miter lim="800000"/>
            <a:headEnd/>
            <a:tailEnd/>
          </a:ln>
          <a:effectLst/>
        </p:spPr>
        <p:txBody>
          <a:bodyPr>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ctr">
              <a:defRPr/>
            </a:pPr>
            <a:r>
              <a:rPr lang="en-US" sz="2400" smtClean="0"/>
              <a:t>Low                        High</a:t>
            </a:r>
          </a:p>
          <a:p>
            <a:pPr algn="ctr">
              <a:defRPr/>
            </a:pPr>
            <a:r>
              <a:rPr lang="en-US" sz="2400" smtClean="0"/>
              <a:t>Suicide Risk</a:t>
            </a:r>
          </a:p>
        </p:txBody>
      </p:sp>
      <p:sp>
        <p:nvSpPr>
          <p:cNvPr id="751623" name="Text Box 7"/>
          <p:cNvSpPr txBox="1">
            <a:spLocks noChangeArrowheads="1"/>
          </p:cNvSpPr>
          <p:nvPr/>
        </p:nvSpPr>
        <p:spPr bwMode="auto">
          <a:xfrm rot="16200000">
            <a:off x="273329" y="3614579"/>
            <a:ext cx="1624012" cy="468630"/>
          </a:xfrm>
          <a:prstGeom prst="rect">
            <a:avLst/>
          </a:prstGeom>
          <a:noFill/>
          <a:ln w="9525">
            <a:noFill/>
            <a:miter lim="800000"/>
            <a:headEnd/>
            <a:tailEnd/>
          </a:ln>
          <a:effectLst/>
        </p:spPr>
        <p:txBody>
          <a:bodyPr wrap="non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r">
              <a:defRPr/>
            </a:pPr>
            <a:r>
              <a:rPr lang="en-US" sz="2400" dirty="0" smtClean="0"/>
              <a:t>Population</a:t>
            </a:r>
          </a:p>
        </p:txBody>
      </p:sp>
      <p:sp>
        <p:nvSpPr>
          <p:cNvPr id="751624" name="Text Box 8"/>
          <p:cNvSpPr txBox="1">
            <a:spLocks noChangeArrowheads="1"/>
          </p:cNvSpPr>
          <p:nvPr/>
        </p:nvSpPr>
        <p:spPr bwMode="auto">
          <a:xfrm>
            <a:off x="5880099" y="2573507"/>
            <a:ext cx="3238501" cy="1015663"/>
          </a:xfrm>
          <a:prstGeom prst="rect">
            <a:avLst/>
          </a:prstGeom>
          <a:noFill/>
          <a:ln w="9525">
            <a:noFill/>
            <a:miter lim="800000"/>
            <a:headEnd/>
            <a:tailEnd/>
          </a:ln>
          <a:effectLst/>
        </p:spPr>
        <p:txBody>
          <a:bodyPr wrap="square" anchor="ctr">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ctr">
              <a:defRPr/>
            </a:pPr>
            <a:r>
              <a:rPr lang="en-US" sz="2000" i="1" dirty="0" smtClean="0"/>
              <a:t>Identify and treat</a:t>
            </a:r>
          </a:p>
          <a:p>
            <a:pPr algn="ctr">
              <a:defRPr/>
            </a:pPr>
            <a:r>
              <a:rPr lang="en-US" sz="2000" i="1" dirty="0"/>
              <a:t>g</a:t>
            </a:r>
            <a:r>
              <a:rPr lang="en-US" sz="2000" i="1" dirty="0" smtClean="0"/>
              <a:t>roups with high risk characteristics</a:t>
            </a:r>
          </a:p>
        </p:txBody>
      </p:sp>
      <p:sp>
        <p:nvSpPr>
          <p:cNvPr id="63496" name="Line 10"/>
          <p:cNvSpPr>
            <a:spLocks noChangeShapeType="1"/>
          </p:cNvSpPr>
          <p:nvPr/>
        </p:nvSpPr>
        <p:spPr bwMode="auto">
          <a:xfrm flipV="1">
            <a:off x="5599430" y="2520950"/>
            <a:ext cx="1270" cy="2797176"/>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3497" name="Line 11"/>
          <p:cNvSpPr>
            <a:spLocks noChangeShapeType="1"/>
          </p:cNvSpPr>
          <p:nvPr/>
        </p:nvSpPr>
        <p:spPr bwMode="auto">
          <a:xfrm flipV="1">
            <a:off x="5149850" y="3606800"/>
            <a:ext cx="2495549" cy="1270000"/>
          </a:xfrm>
          <a:prstGeom prst="line">
            <a:avLst/>
          </a:prstGeom>
          <a:noFill/>
          <a:ln w="31750">
            <a:solidFill>
              <a:srgbClr val="000000"/>
            </a:solidFill>
            <a:prstDash val="dash"/>
            <a:round/>
            <a:headEnd type="stealth" w="lg" len="lg"/>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751628" name="Text Box 12"/>
          <p:cNvSpPr txBox="1">
            <a:spLocks noChangeArrowheads="1"/>
          </p:cNvSpPr>
          <p:nvPr/>
        </p:nvSpPr>
        <p:spPr bwMode="auto">
          <a:xfrm>
            <a:off x="7227832" y="5618692"/>
            <a:ext cx="1920081" cy="304800"/>
          </a:xfrm>
          <a:prstGeom prst="rect">
            <a:avLst/>
          </a:prstGeom>
          <a:noFill/>
          <a:ln w="9525">
            <a:noFill/>
            <a:miter lim="800000"/>
            <a:headEnd/>
            <a:tailEnd/>
          </a:ln>
          <a:effectLst/>
        </p:spPr>
        <p:txBody>
          <a:bodyPr wrap="non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defRPr/>
            </a:pPr>
            <a:r>
              <a:rPr lang="en-US" sz="1400" dirty="0" smtClean="0"/>
              <a:t>Modified from Crosby</a:t>
            </a:r>
          </a:p>
        </p:txBody>
      </p:sp>
      <p:sp>
        <p:nvSpPr>
          <p:cNvPr id="63499" name="Text Box 13"/>
          <p:cNvSpPr txBox="1">
            <a:spLocks noChangeArrowheads="1"/>
          </p:cNvSpPr>
          <p:nvPr/>
        </p:nvSpPr>
        <p:spPr bwMode="auto">
          <a:xfrm>
            <a:off x="8425577" y="6013450"/>
            <a:ext cx="18875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charset="0"/>
                <a:ea typeface="ＭＳ Ｐゴシック" charset="0"/>
                <a:cs typeface="ＭＳ Ｐゴシック" charset="0"/>
              </a:defRPr>
            </a:lvl1pPr>
            <a:lvl2pPr marL="742950" indent="-285750">
              <a:defRPr sz="4800">
                <a:solidFill>
                  <a:schemeClr val="tx1"/>
                </a:solidFill>
                <a:latin typeface="Arial" charset="0"/>
                <a:ea typeface="ＭＳ Ｐゴシック" charset="0"/>
              </a:defRPr>
            </a:lvl2pPr>
            <a:lvl3pPr marL="1143000" indent="-228600">
              <a:defRPr sz="4800">
                <a:solidFill>
                  <a:schemeClr val="tx1"/>
                </a:solidFill>
                <a:latin typeface="Arial" charset="0"/>
                <a:ea typeface="ＭＳ Ｐゴシック" charset="0"/>
              </a:defRPr>
            </a:lvl3pPr>
            <a:lvl4pPr marL="1600200" indent="-228600">
              <a:defRPr sz="4800">
                <a:solidFill>
                  <a:schemeClr val="tx1"/>
                </a:solidFill>
                <a:latin typeface="Arial" charset="0"/>
                <a:ea typeface="ＭＳ Ｐゴシック" charset="0"/>
              </a:defRPr>
            </a:lvl4pPr>
            <a:lvl5pPr marL="2057400" indent="-228600">
              <a:defRPr sz="4800">
                <a:solidFill>
                  <a:schemeClr val="tx1"/>
                </a:solidFill>
                <a:latin typeface="Arial" charset="0"/>
                <a:ea typeface="ＭＳ Ｐゴシック" charset="0"/>
              </a:defRPr>
            </a:lvl5pPr>
            <a:lvl6pPr marL="2514600" indent="-228600" eaLnBrk="0" fontAlgn="base" hangingPunct="0">
              <a:spcBef>
                <a:spcPct val="0"/>
              </a:spcBef>
              <a:spcAft>
                <a:spcPct val="0"/>
              </a:spcAft>
              <a:defRPr sz="4800">
                <a:solidFill>
                  <a:schemeClr val="tx1"/>
                </a:solidFill>
                <a:latin typeface="Arial" charset="0"/>
                <a:ea typeface="ＭＳ Ｐゴシック" charset="0"/>
              </a:defRPr>
            </a:lvl6pPr>
            <a:lvl7pPr marL="2971800" indent="-228600" eaLnBrk="0" fontAlgn="base" hangingPunct="0">
              <a:spcBef>
                <a:spcPct val="0"/>
              </a:spcBef>
              <a:spcAft>
                <a:spcPct val="0"/>
              </a:spcAft>
              <a:defRPr sz="4800">
                <a:solidFill>
                  <a:schemeClr val="tx1"/>
                </a:solidFill>
                <a:latin typeface="Arial" charset="0"/>
                <a:ea typeface="ＭＳ Ｐゴシック" charset="0"/>
              </a:defRPr>
            </a:lvl7pPr>
            <a:lvl8pPr marL="3429000" indent="-228600" eaLnBrk="0" fontAlgn="base" hangingPunct="0">
              <a:spcBef>
                <a:spcPct val="0"/>
              </a:spcBef>
              <a:spcAft>
                <a:spcPct val="0"/>
              </a:spcAft>
              <a:defRPr sz="4800">
                <a:solidFill>
                  <a:schemeClr val="tx1"/>
                </a:solidFill>
                <a:latin typeface="Arial" charset="0"/>
                <a:ea typeface="ＭＳ Ｐゴシック" charset="0"/>
              </a:defRPr>
            </a:lvl8pPr>
            <a:lvl9pPr marL="3886200" indent="-228600" eaLnBrk="0" fontAlgn="base" hangingPunct="0">
              <a:spcBef>
                <a:spcPct val="0"/>
              </a:spcBef>
              <a:spcAft>
                <a:spcPct val="0"/>
              </a:spcAft>
              <a:defRPr sz="4800">
                <a:solidFill>
                  <a:schemeClr val="tx1"/>
                </a:solidFill>
                <a:latin typeface="Arial" charset="0"/>
                <a:ea typeface="ＭＳ Ｐゴシック" charset="0"/>
              </a:defRPr>
            </a:lvl9pPr>
          </a:lstStyle>
          <a:p>
            <a:endParaRPr lang="en-US" sz="1400">
              <a:latin typeface="Times New Roman" charset="0"/>
            </a:endParaRPr>
          </a:p>
        </p:txBody>
      </p:sp>
      <p:sp>
        <p:nvSpPr>
          <p:cNvPr id="63500" name="Freeform 22"/>
          <p:cNvSpPr>
            <a:spLocks noChangeArrowheads="1"/>
          </p:cNvSpPr>
          <p:nvPr/>
        </p:nvSpPr>
        <p:spPr bwMode="auto">
          <a:xfrm>
            <a:off x="1898929" y="2057401"/>
            <a:ext cx="4642365" cy="3311525"/>
          </a:xfrm>
          <a:custGeom>
            <a:avLst/>
            <a:gdLst>
              <a:gd name="T0" fmla="*/ 0 w 4529074"/>
              <a:gd name="T1" fmla="*/ 1303180 h 3310758"/>
              <a:gd name="T2" fmla="*/ 1969807 w 4529074"/>
              <a:gd name="T3" fmla="*/ 226923 h 3310758"/>
              <a:gd name="T4" fmla="*/ 3019508 w 4529074"/>
              <a:gd name="T5" fmla="*/ 2664711 h 3310758"/>
              <a:gd name="T6" fmla="*/ 4315435 w 4529074"/>
              <a:gd name="T7" fmla="*/ 3222290 h 3310758"/>
              <a:gd name="T8" fmla="*/ 4302476 w 4529074"/>
              <a:gd name="T9" fmla="*/ 3209323 h 3310758"/>
              <a:gd name="T10" fmla="*/ 0 60000 65536"/>
              <a:gd name="T11" fmla="*/ 0 60000 65536"/>
              <a:gd name="T12" fmla="*/ 0 60000 65536"/>
              <a:gd name="T13" fmla="*/ 0 60000 65536"/>
              <a:gd name="T14" fmla="*/ 0 60000 65536"/>
              <a:gd name="T15" fmla="*/ 0 w 4529074"/>
              <a:gd name="T16" fmla="*/ 0 h 3310758"/>
              <a:gd name="T17" fmla="*/ 4529074 w 4529074"/>
              <a:gd name="T18" fmla="*/ 3310758 h 3310758"/>
            </a:gdLst>
            <a:ahLst/>
            <a:cxnLst>
              <a:cxn ang="T10">
                <a:pos x="T0" y="T1"/>
              </a:cxn>
              <a:cxn ang="T11">
                <a:pos x="T2" y="T3"/>
              </a:cxn>
              <a:cxn ang="T12">
                <a:pos x="T4" y="T5"/>
              </a:cxn>
              <a:cxn ang="T13">
                <a:pos x="T6" y="T7"/>
              </a:cxn>
              <a:cxn ang="T14">
                <a:pos x="T8" y="T9"/>
              </a:cxn>
            </a:cxnLst>
            <a:rect l="T15" t="T16" r="T17" b="T18"/>
            <a:pathLst>
              <a:path w="4529074" h="3310758">
                <a:moveTo>
                  <a:pt x="0" y="1302274"/>
                </a:moveTo>
                <a:cubicBezTo>
                  <a:pt x="733248" y="651137"/>
                  <a:pt x="1466496" y="0"/>
                  <a:pt x="1969726" y="226764"/>
                </a:cubicBezTo>
                <a:cubicBezTo>
                  <a:pt x="2472956" y="453528"/>
                  <a:pt x="2628461" y="2163979"/>
                  <a:pt x="3019382" y="2662860"/>
                </a:cubicBezTo>
                <a:cubicBezTo>
                  <a:pt x="3410303" y="3161741"/>
                  <a:pt x="4101436" y="3129346"/>
                  <a:pt x="4315255" y="3220052"/>
                </a:cubicBezTo>
                <a:cubicBezTo>
                  <a:pt x="4529074" y="3310758"/>
                  <a:pt x="4302296" y="3207094"/>
                  <a:pt x="4302296" y="3207094"/>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Line 11"/>
          <p:cNvSpPr>
            <a:spLocks noChangeShapeType="1"/>
          </p:cNvSpPr>
          <p:nvPr/>
        </p:nvSpPr>
        <p:spPr bwMode="auto">
          <a:xfrm flipV="1">
            <a:off x="5886451" y="3600450"/>
            <a:ext cx="1727199" cy="1549400"/>
          </a:xfrm>
          <a:prstGeom prst="line">
            <a:avLst/>
          </a:prstGeom>
          <a:noFill/>
          <a:ln w="31750">
            <a:solidFill>
              <a:srgbClr val="000000"/>
            </a:solidFill>
            <a:prstDash val="dash"/>
            <a:round/>
            <a:headEnd type="stealth" w="lg" len="lg"/>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6" name="Line 11"/>
          <p:cNvSpPr>
            <a:spLocks noChangeShapeType="1"/>
          </p:cNvSpPr>
          <p:nvPr/>
        </p:nvSpPr>
        <p:spPr bwMode="auto">
          <a:xfrm flipV="1">
            <a:off x="4711700" y="3594100"/>
            <a:ext cx="2908299" cy="590550"/>
          </a:xfrm>
          <a:prstGeom prst="line">
            <a:avLst/>
          </a:prstGeom>
          <a:noFill/>
          <a:ln w="31750">
            <a:solidFill>
              <a:srgbClr val="000000"/>
            </a:solidFill>
            <a:prstDash val="dash"/>
            <a:round/>
            <a:headEnd type="stealth" w="lg" len="lg"/>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17" name="Text Box 7"/>
          <p:cNvSpPr txBox="1">
            <a:spLocks noChangeArrowheads="1"/>
          </p:cNvSpPr>
          <p:nvPr/>
        </p:nvSpPr>
        <p:spPr bwMode="auto">
          <a:xfrm>
            <a:off x="4498363" y="1703389"/>
            <a:ext cx="1536298" cy="830997"/>
          </a:xfrm>
          <a:prstGeom prst="rect">
            <a:avLst/>
          </a:prstGeom>
          <a:noFill/>
          <a:ln w="9525">
            <a:noFill/>
            <a:miter lim="800000"/>
            <a:headEnd/>
            <a:tailEnd/>
          </a:ln>
          <a:effectLst/>
        </p:spPr>
        <p:txBody>
          <a:bodyPr wrap="non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ctr">
              <a:defRPr/>
            </a:pPr>
            <a:r>
              <a:rPr lang="en-US" sz="2400" dirty="0" smtClean="0"/>
              <a:t>Mortality</a:t>
            </a:r>
          </a:p>
          <a:p>
            <a:pPr algn="ctr">
              <a:defRPr/>
            </a:pPr>
            <a:r>
              <a:rPr lang="en-US" sz="2400" dirty="0" smtClean="0"/>
              <a:t> threshold</a:t>
            </a:r>
          </a:p>
        </p:txBody>
      </p:sp>
    </p:spTree>
    <p:extLst>
      <p:ext uri="{BB962C8B-B14F-4D97-AF65-F5344CB8AC3E}">
        <p14:creationId xmlns:p14="http://schemas.microsoft.com/office/powerpoint/2010/main" val="110766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338138" y="-152400"/>
            <a:ext cx="8943975" cy="990600"/>
          </a:xfrm>
        </p:spPr>
        <p:txBody>
          <a:bodyPr/>
          <a:lstStyle/>
          <a:p>
            <a:r>
              <a:rPr lang="en-US" sz="3800">
                <a:latin typeface="Calibri" charset="0"/>
              </a:rPr>
              <a:t>Review of Social Factors in Late Life Suicide</a:t>
            </a:r>
          </a:p>
        </p:txBody>
      </p:sp>
      <p:sp>
        <p:nvSpPr>
          <p:cNvPr id="4" name="Footer Placeholder 3"/>
          <p:cNvSpPr>
            <a:spLocks noGrp="1"/>
          </p:cNvSpPr>
          <p:nvPr>
            <p:ph type="ftr" sz="quarter" idx="10"/>
          </p:nvPr>
        </p:nvSpPr>
        <p:spPr>
          <a:xfrm>
            <a:off x="635000" y="5667375"/>
            <a:ext cx="8531225" cy="555625"/>
          </a:xfrm>
        </p:spPr>
        <p:txBody>
          <a:bodyPr/>
          <a:lstStyle/>
          <a:p>
            <a:pPr>
              <a:spcBef>
                <a:spcPct val="0"/>
              </a:spcBef>
              <a:defRPr/>
            </a:pPr>
            <a:r>
              <a:rPr lang="en-US" sz="1100" dirty="0" err="1" smtClean="0"/>
              <a:t>Fassberg</a:t>
            </a:r>
            <a:r>
              <a:rPr lang="en-US" sz="1100" dirty="0" smtClean="0"/>
              <a:t> </a:t>
            </a:r>
            <a:r>
              <a:rPr lang="en-US" sz="1100" dirty="0"/>
              <a:t>MM, van Orden KA, Duberstein P, </a:t>
            </a:r>
            <a:r>
              <a:rPr lang="en-US" sz="1100" dirty="0" err="1"/>
              <a:t>Erlangsen</a:t>
            </a:r>
            <a:r>
              <a:rPr lang="en-US" sz="1100" dirty="0"/>
              <a:t> A, </a:t>
            </a:r>
            <a:r>
              <a:rPr lang="en-US" sz="1100" dirty="0" err="1"/>
              <a:t>Lapierre</a:t>
            </a:r>
            <a:r>
              <a:rPr lang="en-US" sz="1100" dirty="0"/>
              <a:t> S, </a:t>
            </a:r>
            <a:r>
              <a:rPr lang="en-US" sz="1100" dirty="0" err="1"/>
              <a:t>Bodner</a:t>
            </a:r>
            <a:r>
              <a:rPr lang="en-US" sz="1100" dirty="0"/>
              <a:t> E, et al. A systematic review of social factors and suicidal behavior in older adulthood. </a:t>
            </a:r>
            <a:r>
              <a:rPr lang="en-US" sz="1100" dirty="0" err="1"/>
              <a:t>Int</a:t>
            </a:r>
            <a:r>
              <a:rPr lang="en-US" sz="1100" dirty="0"/>
              <a:t> J Environ Res Public Health 2012;9(3):722-</a:t>
            </a:r>
            <a:r>
              <a:rPr lang="en-US" sz="1100" dirty="0" smtClean="0"/>
              <a:t>45..</a:t>
            </a:r>
            <a:endParaRPr lang="en-US" sz="1100" dirty="0"/>
          </a:p>
          <a:p>
            <a:pPr algn="r">
              <a:spcBef>
                <a:spcPct val="0"/>
              </a:spcBef>
              <a:defRPr/>
            </a:pPr>
            <a:endParaRPr lang="en-US" sz="1100" dirty="0"/>
          </a:p>
        </p:txBody>
      </p:sp>
      <p:pic>
        <p:nvPicPr>
          <p:cNvPr id="3277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650" y="812800"/>
            <a:ext cx="84153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45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017" y="723827"/>
            <a:ext cx="8878685" cy="747713"/>
          </a:xfrm>
        </p:spPr>
        <p:txBody>
          <a:bodyPr/>
          <a:lstStyle/>
          <a:p>
            <a:pPr algn="l"/>
            <a:r>
              <a:rPr lang="en-US" sz="2800" dirty="0" smtClean="0"/>
              <a:t>Cumulative incidence of suicide by social integration category in the Health </a:t>
            </a:r>
            <a:r>
              <a:rPr lang="en-US" sz="2800" dirty="0"/>
              <a:t>P</a:t>
            </a:r>
            <a:r>
              <a:rPr lang="en-US" sz="2800" dirty="0" smtClean="0"/>
              <a:t>rofessionals Follow-up Study</a:t>
            </a:r>
            <a:br>
              <a:rPr lang="en-US" sz="2800" dirty="0" smtClean="0"/>
            </a:br>
            <a:r>
              <a:rPr lang="en-US" sz="2400" dirty="0"/>
              <a:t/>
            </a:r>
            <a:br>
              <a:rPr lang="en-US" sz="2400" dirty="0"/>
            </a:br>
            <a:r>
              <a:rPr lang="en-US" sz="2400" dirty="0" smtClean="0"/>
              <a:t>  </a:t>
            </a:r>
            <a:r>
              <a:rPr lang="en-US" sz="2400" dirty="0"/>
              <a:t> </a:t>
            </a:r>
            <a:r>
              <a:rPr lang="en-US" sz="2400" dirty="0" smtClean="0"/>
              <a:t>                                                                          </a:t>
            </a:r>
            <a:r>
              <a:rPr lang="en-US" sz="1600" dirty="0" smtClean="0"/>
              <a:t>Men, ages 40 – 75 years</a:t>
            </a:r>
            <a:endParaRPr lang="en-US" sz="2400" dirty="0"/>
          </a:p>
        </p:txBody>
      </p:sp>
      <p:pic>
        <p:nvPicPr>
          <p:cNvPr id="7" name="Picture 6"/>
          <p:cNvPicPr>
            <a:picLocks noChangeAspect="1"/>
          </p:cNvPicPr>
          <p:nvPr/>
        </p:nvPicPr>
        <p:blipFill>
          <a:blip r:embed="rId3"/>
          <a:stretch>
            <a:fillRect/>
          </a:stretch>
        </p:blipFill>
        <p:spPr>
          <a:xfrm>
            <a:off x="-129364" y="823025"/>
            <a:ext cx="6926554" cy="5499643"/>
          </a:xfrm>
          <a:prstGeom prst="rect">
            <a:avLst/>
          </a:prstGeom>
        </p:spPr>
      </p:pic>
      <p:sp>
        <p:nvSpPr>
          <p:cNvPr id="8" name="TextBox 7"/>
          <p:cNvSpPr txBox="1"/>
          <p:nvPr/>
        </p:nvSpPr>
        <p:spPr>
          <a:xfrm>
            <a:off x="5153548" y="5030036"/>
            <a:ext cx="4080668" cy="276999"/>
          </a:xfrm>
          <a:prstGeom prst="rect">
            <a:avLst/>
          </a:prstGeom>
          <a:noFill/>
        </p:spPr>
        <p:txBody>
          <a:bodyPr wrap="square" rtlCol="0">
            <a:spAutoFit/>
          </a:bodyPr>
          <a:lstStyle/>
          <a:p>
            <a:r>
              <a:rPr lang="de-DE" sz="1200" dirty="0" err="1" smtClean="0"/>
              <a:t>Tsai</a:t>
            </a:r>
            <a:r>
              <a:rPr lang="de-DE" sz="1200" dirty="0" smtClean="0"/>
              <a:t> et al, </a:t>
            </a:r>
            <a:r>
              <a:rPr lang="de-DE" sz="1200" i="1" dirty="0" smtClean="0"/>
              <a:t>Ann </a:t>
            </a:r>
            <a:r>
              <a:rPr lang="de-DE" sz="1200" i="1" dirty="0"/>
              <a:t>Intern Med. </a:t>
            </a:r>
            <a:r>
              <a:rPr lang="de-DE" sz="1200" dirty="0"/>
              <a:t>2014;161:85-95. </a:t>
            </a:r>
            <a:endParaRPr lang="en-US" sz="1200" dirty="0"/>
          </a:p>
        </p:txBody>
      </p:sp>
    </p:spTree>
    <p:extLst>
      <p:ext uri="{BB962C8B-B14F-4D97-AF65-F5344CB8AC3E}">
        <p14:creationId xmlns:p14="http://schemas.microsoft.com/office/powerpoint/2010/main" val="309679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017" y="534687"/>
            <a:ext cx="8878685" cy="747713"/>
          </a:xfrm>
        </p:spPr>
        <p:txBody>
          <a:bodyPr/>
          <a:lstStyle/>
          <a:p>
            <a:pPr algn="l"/>
            <a:r>
              <a:rPr lang="en-US" sz="2800" dirty="0" smtClean="0"/>
              <a:t>Cumulative incidence of suicide by social integration category in the Nurses’ Health Study</a:t>
            </a:r>
            <a:r>
              <a:rPr lang="en-US" sz="2400" dirty="0"/>
              <a:t/>
            </a:r>
            <a:br>
              <a:rPr lang="en-US" sz="2400" dirty="0"/>
            </a:br>
            <a:r>
              <a:rPr lang="en-US" sz="2400" dirty="0" smtClean="0"/>
              <a:t>                                                                       </a:t>
            </a:r>
            <a:r>
              <a:rPr lang="en-US" sz="1600" dirty="0" smtClean="0"/>
              <a:t>Women, ages 46 – 71 years</a:t>
            </a:r>
            <a:endParaRPr lang="en-US" sz="2400" dirty="0"/>
          </a:p>
        </p:txBody>
      </p:sp>
      <p:sp>
        <p:nvSpPr>
          <p:cNvPr id="8" name="TextBox 7"/>
          <p:cNvSpPr txBox="1"/>
          <p:nvPr/>
        </p:nvSpPr>
        <p:spPr>
          <a:xfrm>
            <a:off x="560129" y="5867655"/>
            <a:ext cx="4884421" cy="276999"/>
          </a:xfrm>
          <a:prstGeom prst="rect">
            <a:avLst/>
          </a:prstGeom>
          <a:noFill/>
        </p:spPr>
        <p:txBody>
          <a:bodyPr wrap="square" rtlCol="0">
            <a:spAutoFit/>
          </a:bodyPr>
          <a:lstStyle/>
          <a:p>
            <a:pPr algn="l"/>
            <a:r>
              <a:rPr lang="de-DE" sz="1200" dirty="0" err="1" smtClean="0"/>
              <a:t>Tsai</a:t>
            </a:r>
            <a:r>
              <a:rPr lang="de-DE" sz="1200" dirty="0" smtClean="0"/>
              <a:t> et al, </a:t>
            </a:r>
            <a:r>
              <a:rPr lang="de-DE" sz="1200" i="1" dirty="0" smtClean="0"/>
              <a:t>JAMA </a:t>
            </a:r>
            <a:r>
              <a:rPr lang="de-DE" sz="1200" i="1" dirty="0" err="1" smtClean="0"/>
              <a:t>Psychiatry</a:t>
            </a:r>
            <a:r>
              <a:rPr lang="de-DE" sz="1200" i="1" dirty="0" smtClean="0"/>
              <a:t>. </a:t>
            </a:r>
            <a:r>
              <a:rPr lang="de-DE" sz="1200" dirty="0" smtClean="0"/>
              <a:t>2015;72(10):987-993. </a:t>
            </a:r>
            <a:endParaRPr lang="en-US" sz="1200" dirty="0"/>
          </a:p>
        </p:txBody>
      </p:sp>
      <p:pic>
        <p:nvPicPr>
          <p:cNvPr id="4" name="Picture 3"/>
          <p:cNvPicPr>
            <a:picLocks noChangeAspect="1"/>
          </p:cNvPicPr>
          <p:nvPr/>
        </p:nvPicPr>
        <p:blipFill>
          <a:blip r:embed="rId3"/>
          <a:stretch>
            <a:fillRect/>
          </a:stretch>
        </p:blipFill>
        <p:spPr>
          <a:xfrm>
            <a:off x="580718" y="1026758"/>
            <a:ext cx="7795516" cy="4752530"/>
          </a:xfrm>
          <a:prstGeom prst="rect">
            <a:avLst/>
          </a:prstGeom>
        </p:spPr>
      </p:pic>
    </p:spTree>
    <p:extLst>
      <p:ext uri="{BB962C8B-B14F-4D97-AF65-F5344CB8AC3E}">
        <p14:creationId xmlns:p14="http://schemas.microsoft.com/office/powerpoint/2010/main" val="78286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SELECTIVE PREVENTION</a:t>
            </a:r>
            <a:endParaRPr lang="en-US" dirty="0"/>
          </a:p>
        </p:txBody>
      </p:sp>
      <p:sp>
        <p:nvSpPr>
          <p:cNvPr id="4" name="Content Placeholder 3"/>
          <p:cNvSpPr>
            <a:spLocks noGrp="1"/>
          </p:cNvSpPr>
          <p:nvPr>
            <p:ph idx="1"/>
          </p:nvPr>
        </p:nvSpPr>
        <p:spPr>
          <a:xfrm>
            <a:off x="907166" y="1173083"/>
            <a:ext cx="7550417" cy="4662487"/>
          </a:xfrm>
        </p:spPr>
        <p:txBody>
          <a:bodyPr/>
          <a:lstStyle/>
          <a:p>
            <a:r>
              <a:rPr lang="en-US" dirty="0" smtClean="0"/>
              <a:t> </a:t>
            </a:r>
            <a:r>
              <a:rPr lang="en-US" u="sng" dirty="0" smtClean="0"/>
              <a:t>Objective</a:t>
            </a:r>
            <a:r>
              <a:rPr lang="en-US" dirty="0" smtClean="0"/>
              <a:t>: </a:t>
            </a:r>
            <a:r>
              <a:rPr lang="en-US" sz="2800" dirty="0" smtClean="0"/>
              <a:t>Reduce social isolation; increase </a:t>
            </a:r>
            <a:r>
              <a:rPr lang="en-US" sz="2800" dirty="0" err="1" smtClean="0"/>
              <a:t>fxnl</a:t>
            </a:r>
            <a:r>
              <a:rPr lang="en-US" sz="2800" dirty="0" smtClean="0"/>
              <a:t> independence, social connectedness, meaning in life</a:t>
            </a:r>
          </a:p>
          <a:p>
            <a:r>
              <a:rPr lang="en-US" u="sng" dirty="0" smtClean="0"/>
              <a:t> Challenges</a:t>
            </a:r>
            <a:r>
              <a:rPr lang="en-US" dirty="0" smtClean="0"/>
              <a:t>: </a:t>
            </a:r>
            <a:r>
              <a:rPr lang="en-US" sz="2800" dirty="0"/>
              <a:t>P</a:t>
            </a:r>
            <a:r>
              <a:rPr lang="en-US" sz="2800" dirty="0" smtClean="0"/>
              <a:t>hysical isolation (driving, ambulation, sensory impairment); reduced social network</a:t>
            </a:r>
          </a:p>
          <a:p>
            <a:r>
              <a:rPr lang="en-US" u="sng" dirty="0"/>
              <a:t> </a:t>
            </a:r>
            <a:r>
              <a:rPr lang="en-US" u="sng" dirty="0" smtClean="0"/>
              <a:t>Solutions</a:t>
            </a:r>
            <a:r>
              <a:rPr lang="en-US" dirty="0" smtClean="0"/>
              <a:t>?</a:t>
            </a:r>
          </a:p>
          <a:p>
            <a:pPr lvl="1"/>
            <a:r>
              <a:rPr lang="en-US" dirty="0"/>
              <a:t> </a:t>
            </a:r>
            <a:r>
              <a:rPr lang="en-US" dirty="0" smtClean="0"/>
              <a:t>Social networking</a:t>
            </a:r>
          </a:p>
          <a:p>
            <a:pPr lvl="1"/>
            <a:r>
              <a:rPr lang="en-US" dirty="0" smtClean="0"/>
              <a:t> Other?</a:t>
            </a:r>
          </a:p>
        </p:txBody>
      </p:sp>
      <p:sp>
        <p:nvSpPr>
          <p:cNvPr id="3" name="Slide Number Placeholder 2"/>
          <p:cNvSpPr>
            <a:spLocks noGrp="1"/>
          </p:cNvSpPr>
          <p:nvPr>
            <p:ph type="sldNum" sz="quarter" idx="11"/>
          </p:nvPr>
        </p:nvSpPr>
        <p:spPr/>
        <p:txBody>
          <a:bodyPr/>
          <a:lstStyle/>
          <a:p>
            <a:pPr>
              <a:defRPr/>
            </a:pPr>
            <a:fld id="{ACD09DC5-D9D2-4A4D-843D-1AFAFAE2543F}" type="slidenum">
              <a:rPr lang="en-US" smtClean="0"/>
              <a:pPr>
                <a:defRPr/>
              </a:pPr>
              <a:t>24</a:t>
            </a:fld>
            <a:endParaRPr lang="en-US"/>
          </a:p>
        </p:txBody>
      </p:sp>
    </p:spTree>
    <p:extLst>
      <p:ext uri="{BB962C8B-B14F-4D97-AF65-F5344CB8AC3E}">
        <p14:creationId xmlns:p14="http://schemas.microsoft.com/office/powerpoint/2010/main" val="358064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2"/>
          <p:cNvSpPr>
            <a:spLocks noGrp="1" noChangeArrowheads="1"/>
          </p:cNvSpPr>
          <p:nvPr>
            <p:ph type="title"/>
          </p:nvPr>
        </p:nvSpPr>
        <p:spPr>
          <a:xfrm>
            <a:off x="702945" y="-121354"/>
            <a:ext cx="7966710" cy="1219200"/>
          </a:xfrm>
        </p:spPr>
        <p:txBody>
          <a:bodyPr/>
          <a:lstStyle/>
          <a:p>
            <a:pPr>
              <a:defRPr/>
            </a:pPr>
            <a:r>
              <a:rPr lang="en-US" sz="3200" b="0" dirty="0">
                <a:latin typeface="Arial" charset="0"/>
                <a:ea typeface="ＭＳ Ｐゴシック" charset="0"/>
                <a:cs typeface="ＭＳ Ｐゴシック" charset="0"/>
              </a:rPr>
              <a:t>UNIVERSAL APPROACH</a:t>
            </a:r>
          </a:p>
        </p:txBody>
      </p:sp>
      <p:sp>
        <p:nvSpPr>
          <p:cNvPr id="73730" name="Line 3"/>
          <p:cNvSpPr>
            <a:spLocks noChangeShapeType="1"/>
          </p:cNvSpPr>
          <p:nvPr/>
        </p:nvSpPr>
        <p:spPr bwMode="auto">
          <a:xfrm>
            <a:off x="1975406" y="2495550"/>
            <a:ext cx="0" cy="275590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31" name="Line 4"/>
          <p:cNvSpPr>
            <a:spLocks noChangeShapeType="1"/>
          </p:cNvSpPr>
          <p:nvPr/>
        </p:nvSpPr>
        <p:spPr bwMode="auto">
          <a:xfrm>
            <a:off x="1975406" y="5251450"/>
            <a:ext cx="5678884" cy="0"/>
          </a:xfrm>
          <a:prstGeom prst="line">
            <a:avLst/>
          </a:prstGeom>
          <a:noFill/>
          <a:ln w="444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3669" name="Text Box 5"/>
          <p:cNvSpPr txBox="1">
            <a:spLocks noChangeArrowheads="1"/>
          </p:cNvSpPr>
          <p:nvPr/>
        </p:nvSpPr>
        <p:spPr bwMode="auto">
          <a:xfrm>
            <a:off x="2086054" y="5349876"/>
            <a:ext cx="5011738" cy="830997"/>
          </a:xfrm>
          <a:prstGeom prst="rect">
            <a:avLst/>
          </a:prstGeom>
          <a:noFill/>
          <a:ln w="9525">
            <a:noFill/>
            <a:miter lim="800000"/>
            <a:headEnd/>
            <a:tailEnd/>
          </a:ln>
          <a:effectLst/>
        </p:spPr>
        <p:txBody>
          <a:bodyPr>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ctr">
              <a:defRPr/>
            </a:pPr>
            <a:r>
              <a:rPr lang="en-US" sz="2400" smtClean="0"/>
              <a:t>Low                        High</a:t>
            </a:r>
          </a:p>
          <a:p>
            <a:pPr algn="ctr">
              <a:defRPr/>
            </a:pPr>
            <a:r>
              <a:rPr lang="en-US" sz="2400" smtClean="0"/>
              <a:t>Suicide Risk</a:t>
            </a:r>
          </a:p>
        </p:txBody>
      </p:sp>
      <p:sp>
        <p:nvSpPr>
          <p:cNvPr id="73733" name="Line 6"/>
          <p:cNvSpPr>
            <a:spLocks noChangeShapeType="1"/>
          </p:cNvSpPr>
          <p:nvPr/>
        </p:nvSpPr>
        <p:spPr bwMode="auto">
          <a:xfrm flipV="1">
            <a:off x="5636894" y="2508249"/>
            <a:ext cx="1905" cy="2740025"/>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3671" name="Text Box 7"/>
          <p:cNvSpPr txBox="1">
            <a:spLocks noChangeArrowheads="1"/>
          </p:cNvSpPr>
          <p:nvPr/>
        </p:nvSpPr>
        <p:spPr bwMode="auto">
          <a:xfrm>
            <a:off x="4714660" y="1676401"/>
            <a:ext cx="1536298" cy="830997"/>
          </a:xfrm>
          <a:prstGeom prst="rect">
            <a:avLst/>
          </a:prstGeom>
          <a:noFill/>
          <a:ln w="9525">
            <a:noFill/>
            <a:miter lim="800000"/>
            <a:headEnd/>
            <a:tailEnd/>
          </a:ln>
          <a:effectLst/>
        </p:spPr>
        <p:txBody>
          <a:bodyPr wrap="non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ctr">
              <a:defRPr/>
            </a:pPr>
            <a:r>
              <a:rPr lang="en-US" sz="2400" smtClean="0"/>
              <a:t>Mortality</a:t>
            </a:r>
          </a:p>
          <a:p>
            <a:pPr algn="ctr">
              <a:defRPr/>
            </a:pPr>
            <a:r>
              <a:rPr lang="en-US" sz="2400" smtClean="0"/>
              <a:t> threshold</a:t>
            </a:r>
          </a:p>
        </p:txBody>
      </p:sp>
      <p:sp>
        <p:nvSpPr>
          <p:cNvPr id="753672" name="Text Box 8"/>
          <p:cNvSpPr txBox="1">
            <a:spLocks noChangeArrowheads="1"/>
          </p:cNvSpPr>
          <p:nvPr/>
        </p:nvSpPr>
        <p:spPr bwMode="auto">
          <a:xfrm rot="16200000">
            <a:off x="415013" y="3751104"/>
            <a:ext cx="1624012" cy="468630"/>
          </a:xfrm>
          <a:prstGeom prst="rect">
            <a:avLst/>
          </a:prstGeom>
          <a:noFill/>
          <a:ln w="9525">
            <a:noFill/>
            <a:miter lim="800000"/>
            <a:headEnd/>
            <a:tailEnd/>
          </a:ln>
          <a:effectLst/>
        </p:spPr>
        <p:txBody>
          <a:bodyPr wrap="non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r">
              <a:defRPr/>
            </a:pPr>
            <a:r>
              <a:rPr lang="en-US" sz="2400" smtClean="0"/>
              <a:t>Population</a:t>
            </a:r>
          </a:p>
        </p:txBody>
      </p:sp>
      <p:sp>
        <p:nvSpPr>
          <p:cNvPr id="50189" name="Line 13"/>
          <p:cNvSpPr>
            <a:spLocks noChangeShapeType="1"/>
          </p:cNvSpPr>
          <p:nvPr/>
        </p:nvSpPr>
        <p:spPr bwMode="auto">
          <a:xfrm flipH="1" flipV="1">
            <a:off x="4295775" y="3657600"/>
            <a:ext cx="390525" cy="0"/>
          </a:xfrm>
          <a:prstGeom prst="line">
            <a:avLst/>
          </a:prstGeom>
          <a:noFill/>
          <a:ln w="28575">
            <a:solidFill>
              <a:srgbClr val="FF5050"/>
            </a:solidFill>
            <a:round/>
            <a:headEnd/>
            <a:tailEnd type="triangle" w="lg" len="sm"/>
          </a:ln>
          <a:effectLst/>
        </p:spPr>
        <p:txBody>
          <a:bodyPr wrap="none" anchor="ctr"/>
          <a:lstStyle/>
          <a:p>
            <a:pPr>
              <a:defRPr/>
            </a:pPr>
            <a:endParaRPr lang="en-US">
              <a:latin typeface="Arial" pitchFamily="-107" charset="0"/>
              <a:ea typeface="+mn-ea"/>
              <a:cs typeface="+mn-cs"/>
            </a:endParaRPr>
          </a:p>
        </p:txBody>
      </p:sp>
      <p:sp>
        <p:nvSpPr>
          <p:cNvPr id="50190" name="Line 14"/>
          <p:cNvSpPr>
            <a:spLocks noChangeShapeType="1"/>
          </p:cNvSpPr>
          <p:nvPr/>
        </p:nvSpPr>
        <p:spPr bwMode="auto">
          <a:xfrm flipH="1" flipV="1">
            <a:off x="4608195" y="4191000"/>
            <a:ext cx="468630" cy="0"/>
          </a:xfrm>
          <a:prstGeom prst="line">
            <a:avLst/>
          </a:prstGeom>
          <a:noFill/>
          <a:ln w="28575">
            <a:solidFill>
              <a:srgbClr val="FF5050"/>
            </a:solidFill>
            <a:round/>
            <a:headEnd/>
            <a:tailEnd type="triangle" w="lg" len="sm"/>
          </a:ln>
          <a:effectLst/>
        </p:spPr>
        <p:txBody>
          <a:bodyPr wrap="none" anchor="ctr"/>
          <a:lstStyle/>
          <a:p>
            <a:pPr>
              <a:defRPr/>
            </a:pPr>
            <a:endParaRPr lang="en-US">
              <a:latin typeface="Arial" pitchFamily="-107" charset="0"/>
              <a:ea typeface="+mn-ea"/>
              <a:cs typeface="+mn-cs"/>
            </a:endParaRPr>
          </a:p>
        </p:txBody>
      </p:sp>
      <p:sp>
        <p:nvSpPr>
          <p:cNvPr id="50191" name="Line 15"/>
          <p:cNvSpPr>
            <a:spLocks noChangeShapeType="1"/>
          </p:cNvSpPr>
          <p:nvPr/>
        </p:nvSpPr>
        <p:spPr bwMode="auto">
          <a:xfrm flipH="1">
            <a:off x="5076825" y="4694239"/>
            <a:ext cx="546735" cy="46037"/>
          </a:xfrm>
          <a:prstGeom prst="line">
            <a:avLst/>
          </a:prstGeom>
          <a:noFill/>
          <a:ln w="28575">
            <a:solidFill>
              <a:srgbClr val="FF5050"/>
            </a:solidFill>
            <a:round/>
            <a:headEnd/>
            <a:tailEnd type="triangle" w="lg" len="sm"/>
          </a:ln>
          <a:effectLst/>
        </p:spPr>
        <p:txBody>
          <a:bodyPr wrap="none" anchor="ctr"/>
          <a:lstStyle/>
          <a:p>
            <a:pPr>
              <a:defRPr/>
            </a:pPr>
            <a:endParaRPr lang="en-US">
              <a:latin typeface="Arial" pitchFamily="-107" charset="0"/>
              <a:ea typeface="+mn-ea"/>
              <a:cs typeface="+mn-cs"/>
            </a:endParaRPr>
          </a:p>
        </p:txBody>
      </p:sp>
      <p:sp>
        <p:nvSpPr>
          <p:cNvPr id="73741" name="Line 16"/>
          <p:cNvSpPr>
            <a:spLocks noChangeShapeType="1"/>
          </p:cNvSpPr>
          <p:nvPr/>
        </p:nvSpPr>
        <p:spPr bwMode="auto">
          <a:xfrm flipH="1" flipV="1">
            <a:off x="2421255" y="2514600"/>
            <a:ext cx="234315" cy="76200"/>
          </a:xfrm>
          <a:prstGeom prst="line">
            <a:avLst/>
          </a:prstGeom>
          <a:noFill/>
          <a:ln w="28575">
            <a:solidFill>
              <a:schemeClr val="hlink"/>
            </a:solidFill>
            <a:round/>
            <a:headEnd/>
            <a:tailEnd type="triangle" w="lg" len="sm"/>
          </a:ln>
          <a:extLst>
            <a:ext uri="{909E8E84-426E-40dd-AFC4-6F175D3DCCD1}">
              <a14:hiddenFill xmlns:a14="http://schemas.microsoft.com/office/drawing/2010/main">
                <a:noFill/>
              </a14:hiddenFill>
            </a:ext>
          </a:extLst>
        </p:spPr>
        <p:txBody>
          <a:bodyPr wrap="none" anchor="ctr"/>
          <a:lstStyle/>
          <a:p>
            <a:endParaRPr lang="en-US"/>
          </a:p>
        </p:txBody>
      </p:sp>
      <p:sp>
        <p:nvSpPr>
          <p:cNvPr id="50193" name="Line 17"/>
          <p:cNvSpPr>
            <a:spLocks noChangeShapeType="1"/>
          </p:cNvSpPr>
          <p:nvPr/>
        </p:nvSpPr>
        <p:spPr bwMode="auto">
          <a:xfrm flipH="1" flipV="1">
            <a:off x="2733675" y="2209800"/>
            <a:ext cx="234315" cy="152400"/>
          </a:xfrm>
          <a:prstGeom prst="line">
            <a:avLst/>
          </a:prstGeom>
          <a:noFill/>
          <a:ln w="28575">
            <a:solidFill>
              <a:srgbClr val="FF5050"/>
            </a:solidFill>
            <a:round/>
            <a:headEnd/>
            <a:tailEnd type="triangle" w="lg" len="sm"/>
          </a:ln>
          <a:effectLst/>
        </p:spPr>
        <p:txBody>
          <a:bodyPr wrap="none" anchor="ctr"/>
          <a:lstStyle/>
          <a:p>
            <a:pPr>
              <a:defRPr/>
            </a:pPr>
            <a:endParaRPr lang="en-US">
              <a:latin typeface="Arial" pitchFamily="-107" charset="0"/>
              <a:ea typeface="+mn-ea"/>
              <a:cs typeface="+mn-cs"/>
            </a:endParaRPr>
          </a:p>
        </p:txBody>
      </p:sp>
      <p:sp>
        <p:nvSpPr>
          <p:cNvPr id="73743" name="Line 18"/>
          <p:cNvSpPr>
            <a:spLocks noChangeShapeType="1"/>
          </p:cNvSpPr>
          <p:nvPr/>
        </p:nvSpPr>
        <p:spPr bwMode="auto">
          <a:xfrm flipH="1" flipV="1">
            <a:off x="3983355" y="3124200"/>
            <a:ext cx="468630" cy="0"/>
          </a:xfrm>
          <a:prstGeom prst="line">
            <a:avLst/>
          </a:prstGeom>
          <a:noFill/>
          <a:ln w="28575">
            <a:solidFill>
              <a:schemeClr val="hlink"/>
            </a:solidFill>
            <a:round/>
            <a:headEnd/>
            <a:tailEnd type="triangle" w="lg" len="sm"/>
          </a:ln>
          <a:extLst>
            <a:ext uri="{909E8E84-426E-40dd-AFC4-6F175D3DCCD1}">
              <a14:hiddenFill xmlns:a14="http://schemas.microsoft.com/office/drawing/2010/main">
                <a:noFill/>
              </a14:hiddenFill>
            </a:ext>
          </a:extLst>
        </p:spPr>
        <p:txBody>
          <a:bodyPr wrap="none" anchor="ctr"/>
          <a:lstStyle/>
          <a:p>
            <a:endParaRPr lang="en-US"/>
          </a:p>
        </p:txBody>
      </p:sp>
      <p:sp>
        <p:nvSpPr>
          <p:cNvPr id="50195" name="Line 19"/>
          <p:cNvSpPr>
            <a:spLocks noChangeShapeType="1"/>
          </p:cNvSpPr>
          <p:nvPr/>
        </p:nvSpPr>
        <p:spPr bwMode="auto">
          <a:xfrm flipH="1" flipV="1">
            <a:off x="3619499" y="2597150"/>
            <a:ext cx="520065" cy="19050"/>
          </a:xfrm>
          <a:prstGeom prst="line">
            <a:avLst/>
          </a:prstGeom>
          <a:noFill/>
          <a:ln w="28575">
            <a:solidFill>
              <a:srgbClr val="FF5050"/>
            </a:solidFill>
            <a:round/>
            <a:headEnd/>
            <a:tailEnd type="triangle" w="lg" len="sm"/>
          </a:ln>
          <a:effectLst/>
        </p:spPr>
        <p:txBody>
          <a:bodyPr wrap="none" anchor="ctr"/>
          <a:lstStyle/>
          <a:p>
            <a:pPr>
              <a:defRPr/>
            </a:pPr>
            <a:endParaRPr lang="en-US">
              <a:latin typeface="Arial" pitchFamily="-107" charset="0"/>
              <a:ea typeface="+mn-ea"/>
              <a:cs typeface="+mn-cs"/>
            </a:endParaRPr>
          </a:p>
        </p:txBody>
      </p:sp>
      <p:sp>
        <p:nvSpPr>
          <p:cNvPr id="753684" name="Text Box 20"/>
          <p:cNvSpPr txBox="1">
            <a:spLocks noChangeArrowheads="1"/>
          </p:cNvSpPr>
          <p:nvPr/>
        </p:nvSpPr>
        <p:spPr bwMode="auto">
          <a:xfrm>
            <a:off x="6959388" y="5752928"/>
            <a:ext cx="2287806" cy="307777"/>
          </a:xfrm>
          <a:prstGeom prst="rect">
            <a:avLst/>
          </a:prstGeom>
          <a:noFill/>
          <a:ln w="9525">
            <a:noFill/>
            <a:miter lim="800000"/>
            <a:headEnd/>
            <a:tailEnd/>
          </a:ln>
          <a:effectLst/>
        </p:spPr>
        <p:txBody>
          <a:bodyPr wrap="non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defRPr/>
            </a:pPr>
            <a:r>
              <a:rPr lang="en-US" sz="1400" dirty="0" smtClean="0"/>
              <a:t>Modified from Alex Crosby</a:t>
            </a:r>
          </a:p>
        </p:txBody>
      </p:sp>
      <p:sp>
        <p:nvSpPr>
          <p:cNvPr id="73746" name="Freeform 21"/>
          <p:cNvSpPr>
            <a:spLocks noChangeArrowheads="1"/>
          </p:cNvSpPr>
          <p:nvPr/>
        </p:nvSpPr>
        <p:spPr bwMode="auto">
          <a:xfrm>
            <a:off x="1926590" y="2057401"/>
            <a:ext cx="4687928" cy="3241675"/>
          </a:xfrm>
          <a:custGeom>
            <a:avLst/>
            <a:gdLst>
              <a:gd name="T0" fmla="*/ 0 w 4574430"/>
              <a:gd name="T1" fmla="*/ 1349820 h 3241649"/>
              <a:gd name="T2" fmla="*/ 1735509 w 4574430"/>
              <a:gd name="T3" fmla="*/ 131742 h 3241649"/>
              <a:gd name="T4" fmla="*/ 3095425 w 4574430"/>
              <a:gd name="T5" fmla="*/ 2140274 h 3241649"/>
              <a:gd name="T6" fmla="*/ 4571904 w 4574430"/>
              <a:gd name="T7" fmla="*/ 3241727 h 3241649"/>
              <a:gd name="T8" fmla="*/ 4571904 w 4574430"/>
              <a:gd name="T9" fmla="*/ 3241727 h 3241649"/>
              <a:gd name="T10" fmla="*/ 0 60000 65536"/>
              <a:gd name="T11" fmla="*/ 0 60000 65536"/>
              <a:gd name="T12" fmla="*/ 0 60000 65536"/>
              <a:gd name="T13" fmla="*/ 0 60000 65536"/>
              <a:gd name="T14" fmla="*/ 0 60000 65536"/>
              <a:gd name="T15" fmla="*/ 0 w 4574430"/>
              <a:gd name="T16" fmla="*/ 0 h 3241649"/>
              <a:gd name="T17" fmla="*/ 4574430 w 4574430"/>
              <a:gd name="T18" fmla="*/ 3241649 h 3241649"/>
            </a:gdLst>
            <a:ahLst/>
            <a:cxnLst>
              <a:cxn ang="T10">
                <a:pos x="T0" y="T1"/>
              </a:cxn>
              <a:cxn ang="T11">
                <a:pos x="T2" y="T3"/>
              </a:cxn>
              <a:cxn ang="T12">
                <a:pos x="T4" y="T5"/>
              </a:cxn>
              <a:cxn ang="T13">
                <a:pos x="T6" y="T7"/>
              </a:cxn>
              <a:cxn ang="T14">
                <a:pos x="T8" y="T9"/>
              </a:cxn>
            </a:cxnLst>
            <a:rect l="T15" t="T16" r="T17" b="T18"/>
            <a:pathLst>
              <a:path w="4574430" h="3241649">
                <a:moveTo>
                  <a:pt x="0" y="1349787"/>
                </a:moveTo>
                <a:cubicBezTo>
                  <a:pt x="610140" y="674893"/>
                  <a:pt x="1220280" y="0"/>
                  <a:pt x="1736469" y="131739"/>
                </a:cubicBezTo>
                <a:cubicBezTo>
                  <a:pt x="2252658" y="263478"/>
                  <a:pt x="2624142" y="1621905"/>
                  <a:pt x="3097135" y="2140223"/>
                </a:cubicBezTo>
                <a:cubicBezTo>
                  <a:pt x="3570128" y="2658541"/>
                  <a:pt x="4574430" y="3241649"/>
                  <a:pt x="4574430" y="3241649"/>
                </a:cubicBezTo>
              </a:path>
            </a:pathLst>
          </a:custGeom>
          <a:noFill/>
          <a:ln w="317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747" name="Freeform 23"/>
          <p:cNvSpPr>
            <a:spLocks noChangeArrowheads="1"/>
          </p:cNvSpPr>
          <p:nvPr/>
        </p:nvSpPr>
        <p:spPr bwMode="auto">
          <a:xfrm>
            <a:off x="1965643" y="1935163"/>
            <a:ext cx="4090749" cy="3313112"/>
          </a:xfrm>
          <a:custGeom>
            <a:avLst/>
            <a:gdLst>
              <a:gd name="T0" fmla="*/ 0 w 3991287"/>
              <a:gd name="T1" fmla="*/ 1434266 h 3312919"/>
              <a:gd name="T2" fmla="*/ 1114190 w 3991287"/>
              <a:gd name="T3" fmla="*/ 203044 h 3312919"/>
              <a:gd name="T4" fmla="*/ 2837295 w 3991287"/>
              <a:gd name="T5" fmla="*/ 2652528 h 3312919"/>
              <a:gd name="T6" fmla="*/ 3990351 w 3991287"/>
              <a:gd name="T7" fmla="*/ 3313498 h 3312919"/>
              <a:gd name="T8" fmla="*/ 3990351 w 3991287"/>
              <a:gd name="T9" fmla="*/ 3313498 h 3312919"/>
              <a:gd name="T10" fmla="*/ 0 60000 65536"/>
              <a:gd name="T11" fmla="*/ 0 60000 65536"/>
              <a:gd name="T12" fmla="*/ 0 60000 65536"/>
              <a:gd name="T13" fmla="*/ 0 60000 65536"/>
              <a:gd name="T14" fmla="*/ 0 60000 65536"/>
              <a:gd name="T15" fmla="*/ 0 w 3991287"/>
              <a:gd name="T16" fmla="*/ 0 h 3312919"/>
              <a:gd name="T17" fmla="*/ 3991287 w 3991287"/>
              <a:gd name="T18" fmla="*/ 3312919 h 3312919"/>
            </a:gdLst>
            <a:ahLst/>
            <a:cxnLst>
              <a:cxn ang="T10">
                <a:pos x="T0" y="T1"/>
              </a:cxn>
              <a:cxn ang="T11">
                <a:pos x="T2" y="T3"/>
              </a:cxn>
              <a:cxn ang="T12">
                <a:pos x="T4" y="T5"/>
              </a:cxn>
              <a:cxn ang="T13">
                <a:pos x="T6" y="T7"/>
              </a:cxn>
              <a:cxn ang="T14">
                <a:pos x="T8" y="T9"/>
              </a:cxn>
            </a:cxnLst>
            <a:rect l="T15" t="T16" r="T17" b="T18"/>
            <a:pathLst>
              <a:path w="3991287" h="3312919">
                <a:moveTo>
                  <a:pt x="0" y="1434014"/>
                </a:moveTo>
                <a:cubicBezTo>
                  <a:pt x="320729" y="717007"/>
                  <a:pt x="641458" y="0"/>
                  <a:pt x="1114451" y="203008"/>
                </a:cubicBezTo>
                <a:cubicBezTo>
                  <a:pt x="1587444" y="406016"/>
                  <a:pt x="2358488" y="2133745"/>
                  <a:pt x="2837961" y="2652063"/>
                </a:cubicBezTo>
                <a:cubicBezTo>
                  <a:pt x="3317434" y="3170382"/>
                  <a:pt x="3991287" y="3312919"/>
                  <a:pt x="3991287" y="3312919"/>
                </a:cubicBezTo>
              </a:path>
            </a:pathLst>
          </a:custGeom>
          <a:noFill/>
          <a:ln w="34925">
            <a:solidFill>
              <a:schemeClr val="tx1"/>
            </a:solidFill>
            <a:prstDash val="dash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Text Box 8"/>
          <p:cNvSpPr txBox="1">
            <a:spLocks noChangeArrowheads="1"/>
          </p:cNvSpPr>
          <p:nvPr/>
        </p:nvSpPr>
        <p:spPr bwMode="auto">
          <a:xfrm>
            <a:off x="5892800" y="3316457"/>
            <a:ext cx="2711450" cy="1015663"/>
          </a:xfrm>
          <a:prstGeom prst="rect">
            <a:avLst/>
          </a:prstGeom>
          <a:noFill/>
          <a:ln w="9525">
            <a:noFill/>
            <a:miter lim="800000"/>
            <a:headEnd/>
            <a:tailEnd/>
          </a:ln>
          <a:effectLst/>
        </p:spPr>
        <p:txBody>
          <a:bodyPr wrap="square" anchor="ctr">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ctr">
              <a:defRPr/>
            </a:pPr>
            <a:r>
              <a:rPr lang="en-US" sz="2000" i="1" dirty="0" smtClean="0"/>
              <a:t>Targets entire population regardless of risk status</a:t>
            </a:r>
          </a:p>
        </p:txBody>
      </p:sp>
      <p:sp>
        <p:nvSpPr>
          <p:cNvPr id="22" name="Line 13"/>
          <p:cNvSpPr>
            <a:spLocks noChangeShapeType="1"/>
          </p:cNvSpPr>
          <p:nvPr/>
        </p:nvSpPr>
        <p:spPr bwMode="auto">
          <a:xfrm flipH="1" flipV="1">
            <a:off x="5730875" y="5060950"/>
            <a:ext cx="390525" cy="0"/>
          </a:xfrm>
          <a:prstGeom prst="line">
            <a:avLst/>
          </a:prstGeom>
          <a:noFill/>
          <a:ln w="28575">
            <a:solidFill>
              <a:srgbClr val="FF5050"/>
            </a:solidFill>
            <a:round/>
            <a:headEnd/>
            <a:tailEnd type="triangle" w="lg" len="sm"/>
          </a:ln>
          <a:effectLst/>
        </p:spPr>
        <p:txBody>
          <a:bodyPr wrap="none" anchor="ctr"/>
          <a:lstStyle/>
          <a:p>
            <a:pPr>
              <a:defRPr/>
            </a:pPr>
            <a:endParaRPr lang="en-US">
              <a:latin typeface="Arial" pitchFamily="-107" charset="0"/>
              <a:ea typeface="+mn-ea"/>
              <a:cs typeface="+mn-cs"/>
            </a:endParaRPr>
          </a:p>
        </p:txBody>
      </p:sp>
    </p:spTree>
    <p:extLst>
      <p:ext uri="{BB962C8B-B14F-4D97-AF65-F5344CB8AC3E}">
        <p14:creationId xmlns:p14="http://schemas.microsoft.com/office/powerpoint/2010/main" val="287360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UNIVERSAL PREVENTION</a:t>
            </a:r>
            <a:endParaRPr lang="en-US" dirty="0"/>
          </a:p>
        </p:txBody>
      </p:sp>
      <p:sp>
        <p:nvSpPr>
          <p:cNvPr id="4" name="Content Placeholder 3"/>
          <p:cNvSpPr>
            <a:spLocks noGrp="1"/>
          </p:cNvSpPr>
          <p:nvPr>
            <p:ph idx="1"/>
          </p:nvPr>
        </p:nvSpPr>
        <p:spPr>
          <a:xfrm>
            <a:off x="711776" y="1277753"/>
            <a:ext cx="7843501" cy="4662487"/>
          </a:xfrm>
        </p:spPr>
        <p:txBody>
          <a:bodyPr/>
          <a:lstStyle/>
          <a:p>
            <a:r>
              <a:rPr lang="en-US" dirty="0" smtClean="0"/>
              <a:t> </a:t>
            </a:r>
            <a:r>
              <a:rPr lang="en-US" u="sng" dirty="0" smtClean="0"/>
              <a:t>Objectives</a:t>
            </a:r>
            <a:r>
              <a:rPr lang="en-US" dirty="0" smtClean="0"/>
              <a:t>: </a:t>
            </a:r>
            <a:r>
              <a:rPr lang="en-US" sz="2400" dirty="0" smtClean="0"/>
              <a:t>Reduce age-based bias (ageism); give older adults a contributing role in society; restrict access to firearms by vulnerable individuals</a:t>
            </a:r>
            <a:r>
              <a:rPr lang="en-US" sz="2800" dirty="0" smtClean="0"/>
              <a:t>.</a:t>
            </a:r>
          </a:p>
          <a:p>
            <a:r>
              <a:rPr lang="en-US" dirty="0"/>
              <a:t> </a:t>
            </a:r>
            <a:r>
              <a:rPr lang="en-US" u="sng" dirty="0" smtClean="0"/>
              <a:t>Challenges</a:t>
            </a:r>
            <a:r>
              <a:rPr lang="en-US" dirty="0" smtClean="0"/>
              <a:t>:</a:t>
            </a:r>
            <a:r>
              <a:rPr lang="en-US" sz="2400" dirty="0" smtClean="0"/>
              <a:t> Deeply embedded social</a:t>
            </a:r>
            <a:r>
              <a:rPr lang="en-US" sz="2400" dirty="0"/>
              <a:t> </a:t>
            </a:r>
            <a:r>
              <a:rPr lang="en-US" sz="2400" dirty="0" smtClean="0"/>
              <a:t>and cultural values and beliefs.</a:t>
            </a:r>
            <a:endParaRPr lang="en-US" sz="2800" dirty="0" smtClean="0"/>
          </a:p>
          <a:p>
            <a:r>
              <a:rPr lang="en-US" dirty="0" smtClean="0"/>
              <a:t> </a:t>
            </a:r>
            <a:r>
              <a:rPr lang="en-US" u="sng" dirty="0" smtClean="0"/>
              <a:t>Solutions</a:t>
            </a:r>
            <a:r>
              <a:rPr lang="en-US" dirty="0" smtClean="0"/>
              <a:t>?</a:t>
            </a:r>
            <a:endParaRPr lang="en-US" sz="2400" dirty="0" smtClean="0"/>
          </a:p>
          <a:p>
            <a:pPr lvl="1"/>
            <a:r>
              <a:rPr lang="en-US" sz="2400" dirty="0"/>
              <a:t> </a:t>
            </a:r>
            <a:r>
              <a:rPr lang="en-US" sz="2400" dirty="0" smtClean="0"/>
              <a:t>Public service/education campaigns</a:t>
            </a:r>
          </a:p>
          <a:p>
            <a:pPr lvl="1"/>
            <a:r>
              <a:rPr lang="en-US" sz="2400" dirty="0"/>
              <a:t> </a:t>
            </a:r>
            <a:r>
              <a:rPr lang="en-US" sz="2400" dirty="0" smtClean="0"/>
              <a:t>Legislation</a:t>
            </a:r>
          </a:p>
          <a:p>
            <a:pPr lvl="1"/>
            <a:r>
              <a:rPr lang="en-US" sz="2400" dirty="0"/>
              <a:t> </a:t>
            </a:r>
            <a:r>
              <a:rPr lang="en-US" sz="2400" dirty="0" smtClean="0"/>
              <a:t>Other?</a:t>
            </a:r>
          </a:p>
        </p:txBody>
      </p:sp>
      <p:sp>
        <p:nvSpPr>
          <p:cNvPr id="3" name="Slide Number Placeholder 2"/>
          <p:cNvSpPr>
            <a:spLocks noGrp="1"/>
          </p:cNvSpPr>
          <p:nvPr>
            <p:ph type="sldNum" sz="quarter" idx="11"/>
          </p:nvPr>
        </p:nvSpPr>
        <p:spPr/>
        <p:txBody>
          <a:bodyPr/>
          <a:lstStyle/>
          <a:p>
            <a:pPr>
              <a:defRPr/>
            </a:pPr>
            <a:fld id="{ACD09DC5-D9D2-4A4D-843D-1AFAFAE2543F}" type="slidenum">
              <a:rPr lang="en-US" smtClean="0"/>
              <a:pPr>
                <a:defRPr/>
              </a:pPr>
              <a:t>26</a:t>
            </a:fld>
            <a:endParaRPr lang="en-US"/>
          </a:p>
        </p:txBody>
      </p:sp>
    </p:spTree>
    <p:extLst>
      <p:ext uri="{BB962C8B-B14F-4D97-AF65-F5344CB8AC3E}">
        <p14:creationId xmlns:p14="http://schemas.microsoft.com/office/powerpoint/2010/main" val="358064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ChangeArrowheads="1"/>
          </p:cNvSpPr>
          <p:nvPr>
            <p:ph type="title"/>
          </p:nvPr>
        </p:nvSpPr>
        <p:spPr>
          <a:xfrm>
            <a:off x="454520" y="-172155"/>
            <a:ext cx="8591550" cy="1143000"/>
          </a:xfrm>
        </p:spPr>
        <p:txBody>
          <a:bodyPr/>
          <a:lstStyle/>
          <a:p>
            <a:pPr>
              <a:defRPr/>
            </a:pPr>
            <a:r>
              <a:rPr lang="en-US" sz="3200" b="0" dirty="0">
                <a:latin typeface="Arial" charset="0"/>
                <a:ea typeface="ＭＳ Ｐゴシック" charset="0"/>
                <a:cs typeface="ＭＳ Ｐゴシック" charset="0"/>
              </a:rPr>
              <a:t>OPTIMAL SUICIDE PREVENTION =</a:t>
            </a:r>
          </a:p>
        </p:txBody>
      </p:sp>
      <p:sp>
        <p:nvSpPr>
          <p:cNvPr id="764931" name="Rectangle 3"/>
          <p:cNvSpPr>
            <a:spLocks noGrp="1" noChangeArrowheads="1"/>
          </p:cNvSpPr>
          <p:nvPr>
            <p:ph type="body" idx="1"/>
          </p:nvPr>
        </p:nvSpPr>
        <p:spPr>
          <a:xfrm>
            <a:off x="702945" y="1368777"/>
            <a:ext cx="7966710" cy="2923827"/>
          </a:xfrm>
        </p:spPr>
        <p:txBody>
          <a:bodyPr/>
          <a:lstStyle/>
          <a:p>
            <a:pPr algn="ctr">
              <a:buFontTx/>
              <a:buNone/>
              <a:defRPr/>
            </a:pPr>
            <a:r>
              <a:rPr lang="en-US" sz="3200" dirty="0" smtClean="0">
                <a:latin typeface="Arial" charset="0"/>
                <a:ea typeface="ＭＳ Ｐゴシック" charset="0"/>
                <a:cs typeface="ＭＳ Ｐゴシック" charset="0"/>
              </a:rPr>
              <a:t>Indicated</a:t>
            </a:r>
            <a:endParaRPr lang="en-US" sz="3200" dirty="0">
              <a:latin typeface="Arial" charset="0"/>
              <a:ea typeface="ＭＳ Ｐゴシック" charset="0"/>
              <a:cs typeface="ＭＳ Ｐゴシック" charset="0"/>
            </a:endParaRPr>
          </a:p>
          <a:p>
            <a:pPr algn="ctr">
              <a:buFontTx/>
              <a:buNone/>
              <a:defRPr/>
            </a:pPr>
            <a:r>
              <a:rPr lang="en-US" sz="3200" dirty="0">
                <a:latin typeface="Arial" charset="0"/>
                <a:ea typeface="ＭＳ Ｐゴシック" charset="0"/>
                <a:cs typeface="ＭＳ Ｐゴシック" charset="0"/>
              </a:rPr>
              <a:t>+</a:t>
            </a:r>
          </a:p>
          <a:p>
            <a:pPr algn="ctr">
              <a:buFontTx/>
              <a:buNone/>
              <a:defRPr/>
            </a:pPr>
            <a:r>
              <a:rPr lang="en-US" sz="3200" dirty="0">
                <a:latin typeface="Arial" charset="0"/>
                <a:ea typeface="ＭＳ Ｐゴシック" charset="0"/>
                <a:cs typeface="ＭＳ Ｐゴシック" charset="0"/>
              </a:rPr>
              <a:t>Selective</a:t>
            </a:r>
          </a:p>
          <a:p>
            <a:pPr algn="ctr">
              <a:buFontTx/>
              <a:buNone/>
              <a:defRPr/>
            </a:pPr>
            <a:r>
              <a:rPr lang="en-US" sz="3200" dirty="0">
                <a:latin typeface="Arial" charset="0"/>
                <a:ea typeface="ＭＳ Ｐゴシック" charset="0"/>
                <a:cs typeface="ＭＳ Ｐゴシック" charset="0"/>
              </a:rPr>
              <a:t>+</a:t>
            </a:r>
          </a:p>
          <a:p>
            <a:pPr algn="ctr">
              <a:buFontTx/>
              <a:buNone/>
              <a:defRPr/>
            </a:pPr>
            <a:r>
              <a:rPr lang="en-US" sz="3200" dirty="0">
                <a:latin typeface="Arial" charset="0"/>
                <a:ea typeface="ＭＳ Ｐゴシック" charset="0"/>
                <a:cs typeface="ＭＳ Ｐゴシック" charset="0"/>
              </a:rPr>
              <a:t>Universal</a:t>
            </a:r>
          </a:p>
          <a:p>
            <a:pPr algn="ctr">
              <a:buFontTx/>
              <a:buNone/>
              <a:defRPr/>
            </a:pPr>
            <a:endParaRPr lang="en-US" sz="1200" dirty="0">
              <a:solidFill>
                <a:schemeClr val="accent2"/>
              </a:solidFill>
              <a:latin typeface="Arial" charset="0"/>
              <a:ea typeface="ＭＳ Ｐゴシック" charset="0"/>
              <a:cs typeface="ＭＳ Ｐゴシック" charset="0"/>
            </a:endParaRPr>
          </a:p>
          <a:p>
            <a:pPr algn="ctr">
              <a:buFontTx/>
              <a:buNone/>
              <a:defRPr/>
            </a:pPr>
            <a:r>
              <a:rPr lang="ja-JP" altLang="en-US" i="1" dirty="0">
                <a:solidFill>
                  <a:schemeClr val="accent2"/>
                </a:solidFill>
                <a:latin typeface="Arial" charset="0"/>
                <a:ea typeface="ＭＳ Ｐゴシック" charset="0"/>
                <a:cs typeface="ＭＳ Ｐゴシック" charset="0"/>
              </a:rPr>
              <a:t>“</a:t>
            </a:r>
            <a:r>
              <a:rPr lang="en-US" i="1" dirty="0">
                <a:solidFill>
                  <a:schemeClr val="accent2"/>
                </a:solidFill>
                <a:latin typeface="Arial" charset="0"/>
                <a:ea typeface="ＭＳ Ｐゴシック" charset="0"/>
                <a:cs typeface="ＭＳ Ｐゴシック" charset="0"/>
              </a:rPr>
              <a:t>MULTI-LAYERED SUICIDE PREVENTION</a:t>
            </a:r>
            <a:r>
              <a:rPr lang="ja-JP" altLang="en-US" i="1" dirty="0">
                <a:solidFill>
                  <a:schemeClr val="accent2"/>
                </a:solidFill>
                <a:latin typeface="Arial" charset="0"/>
                <a:ea typeface="ＭＳ Ｐゴシック" charset="0"/>
                <a:cs typeface="ＭＳ Ｐゴシック" charset="0"/>
              </a:rPr>
              <a:t>”</a:t>
            </a:r>
            <a:endParaRPr lang="en-US" i="1" dirty="0">
              <a:solidFill>
                <a:schemeClr val="accent2"/>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089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5" name="Rectangle 3"/>
          <p:cNvSpPr>
            <a:spLocks noGrp="1" noChangeArrowheads="1"/>
          </p:cNvSpPr>
          <p:nvPr>
            <p:ph type="subTitle" idx="1"/>
          </p:nvPr>
        </p:nvSpPr>
        <p:spPr>
          <a:xfrm>
            <a:off x="351473" y="1624500"/>
            <a:ext cx="8669655" cy="1752600"/>
          </a:xfrm>
        </p:spPr>
        <p:txBody>
          <a:bodyPr/>
          <a:lstStyle/>
          <a:p>
            <a:pPr algn="l">
              <a:lnSpc>
                <a:spcPct val="80000"/>
              </a:lnSpc>
            </a:pPr>
            <a:r>
              <a:rPr lang="en-US" sz="2800" dirty="0">
                <a:latin typeface="Arial" charset="0"/>
                <a:ea typeface="ＭＳ Ｐゴシック" charset="0"/>
                <a:cs typeface="ＭＳ Ｐゴシック" charset="0"/>
              </a:rPr>
              <a:t>Contact information</a:t>
            </a:r>
            <a:r>
              <a:rPr lang="en-US" sz="2800" dirty="0" smtClean="0">
                <a:latin typeface="Arial" charset="0"/>
                <a:ea typeface="ＭＳ Ｐゴシック" charset="0"/>
                <a:cs typeface="ＭＳ Ｐゴシック" charset="0"/>
              </a:rPr>
              <a:t>:</a:t>
            </a:r>
            <a:endParaRPr lang="en-US" sz="2800" dirty="0">
              <a:latin typeface="Arial" charset="0"/>
              <a:ea typeface="ＭＳ Ｐゴシック" charset="0"/>
              <a:cs typeface="ＭＳ Ｐゴシック" charset="0"/>
            </a:endParaRPr>
          </a:p>
          <a:p>
            <a:pPr algn="l">
              <a:lnSpc>
                <a:spcPct val="140000"/>
              </a:lnSpc>
            </a:pPr>
            <a:r>
              <a:rPr lang="en-US" sz="2800" dirty="0">
                <a:latin typeface="Arial" charset="0"/>
                <a:ea typeface="ＭＳ Ｐゴシック" charset="0"/>
                <a:cs typeface="ＭＳ Ｐゴシック" charset="0"/>
              </a:rPr>
              <a:t>	</a:t>
            </a:r>
            <a:r>
              <a:rPr lang="en-US" sz="2800" dirty="0" smtClean="0">
                <a:latin typeface="Arial" charset="0"/>
                <a:ea typeface="ＭＳ Ｐゴシック" charset="0"/>
                <a:cs typeface="ＭＳ Ｐゴシック" charset="0"/>
              </a:rPr>
              <a:t>Yeates </a:t>
            </a:r>
            <a:r>
              <a:rPr lang="en-US" sz="2800" dirty="0">
                <a:latin typeface="Arial" charset="0"/>
                <a:ea typeface="ＭＳ Ｐゴシック" charset="0"/>
                <a:cs typeface="ＭＳ Ｐゴシック" charset="0"/>
              </a:rPr>
              <a:t>Conwell, MD</a:t>
            </a:r>
          </a:p>
          <a:p>
            <a:pPr algn="l">
              <a:lnSpc>
                <a:spcPct val="80000"/>
              </a:lnSpc>
            </a:pPr>
            <a:r>
              <a:rPr lang="en-US" sz="2800" dirty="0">
                <a:latin typeface="Arial" charset="0"/>
                <a:ea typeface="ＭＳ Ｐゴシック" charset="0"/>
                <a:cs typeface="ＭＳ Ｐゴシック" charset="0"/>
              </a:rPr>
              <a:t>	University of Rochester Medical Center</a:t>
            </a:r>
          </a:p>
          <a:p>
            <a:pPr algn="l">
              <a:lnSpc>
                <a:spcPct val="80000"/>
              </a:lnSpc>
            </a:pPr>
            <a:r>
              <a:rPr lang="en-US" sz="2800" dirty="0">
                <a:latin typeface="Arial" charset="0"/>
                <a:ea typeface="ＭＳ Ｐゴシック" charset="0"/>
                <a:cs typeface="ＭＳ Ｐゴシック" charset="0"/>
              </a:rPr>
              <a:t>	300 Crittenden Boulevard</a:t>
            </a:r>
          </a:p>
          <a:p>
            <a:pPr algn="l">
              <a:lnSpc>
                <a:spcPct val="80000"/>
              </a:lnSpc>
            </a:pPr>
            <a:r>
              <a:rPr lang="en-US" sz="2800" dirty="0">
                <a:latin typeface="Arial" charset="0"/>
                <a:ea typeface="ＭＳ Ｐゴシック" charset="0"/>
                <a:cs typeface="ＭＳ Ｐゴシック" charset="0"/>
              </a:rPr>
              <a:t>	Rochester, NY   14642  USA</a:t>
            </a:r>
          </a:p>
          <a:p>
            <a:pPr algn="l">
              <a:lnSpc>
                <a:spcPct val="80000"/>
              </a:lnSpc>
            </a:pPr>
            <a:endParaRPr lang="en-US" sz="2800" dirty="0">
              <a:latin typeface="Arial" charset="0"/>
              <a:ea typeface="ＭＳ Ｐゴシック" charset="0"/>
              <a:cs typeface="ＭＳ Ｐゴシック" charset="0"/>
            </a:endParaRPr>
          </a:p>
          <a:p>
            <a:pPr algn="l">
              <a:lnSpc>
                <a:spcPct val="80000"/>
              </a:lnSpc>
            </a:pPr>
            <a:r>
              <a:rPr lang="en-US" sz="2800" dirty="0">
                <a:latin typeface="Arial" charset="0"/>
                <a:ea typeface="ＭＳ Ｐゴシック" charset="0"/>
                <a:cs typeface="ＭＳ Ｐゴシック" charset="0"/>
              </a:rPr>
              <a:t>	</a:t>
            </a:r>
            <a:r>
              <a:rPr lang="en-US" sz="2800" dirty="0" err="1">
                <a:solidFill>
                  <a:srgbClr val="FFFF00"/>
                </a:solidFill>
                <a:latin typeface="Arial" charset="0"/>
                <a:ea typeface="ＭＳ Ｐゴシック" charset="0"/>
                <a:cs typeface="ＭＳ Ｐゴシック" charset="0"/>
              </a:rPr>
              <a:t>Yeates_Conwell@urmc.rochester.edu</a:t>
            </a:r>
            <a:endParaRPr lang="en-US" sz="2800" dirty="0">
              <a:solidFill>
                <a:srgbClr val="FFFF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395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p:txBody>
          <a:bodyPr/>
          <a:lstStyle/>
          <a:p>
            <a:r>
              <a:rPr lang="en-US" dirty="0"/>
              <a:t> </a:t>
            </a:r>
            <a:r>
              <a:rPr lang="en-US" dirty="0">
                <a:hlinkClick r:id="rId2"/>
              </a:rPr>
              <a:t>http://</a:t>
            </a:r>
            <a:r>
              <a:rPr lang="en-US" dirty="0" smtClean="0">
                <a:hlinkClick r:id="rId2"/>
              </a:rPr>
              <a:t>www.touchstreamsolutions.com</a:t>
            </a:r>
            <a:endParaRPr lang="en-US" dirty="0" smtClean="0"/>
          </a:p>
          <a:p>
            <a:r>
              <a:rPr lang="en-US" dirty="0"/>
              <a:t> </a:t>
            </a:r>
            <a:r>
              <a:rPr lang="en-US" dirty="0" smtClean="0"/>
              <a:t>Skype</a:t>
            </a:r>
          </a:p>
          <a:p>
            <a:r>
              <a:rPr lang="en-US" dirty="0"/>
              <a:t> </a:t>
            </a:r>
            <a:r>
              <a:rPr lang="en-US" dirty="0">
                <a:hlinkClick r:id="rId3"/>
              </a:rPr>
              <a:t>http://</a:t>
            </a:r>
            <a:r>
              <a:rPr lang="en-US" dirty="0" smtClean="0">
                <a:hlinkClick r:id="rId3"/>
              </a:rPr>
              <a:t>vscm.selfhelp.net</a:t>
            </a:r>
            <a:endParaRPr lang="en-US" dirty="0" smtClean="0"/>
          </a:p>
          <a:p>
            <a:r>
              <a:rPr lang="en-US" dirty="0"/>
              <a:t> </a:t>
            </a:r>
            <a:r>
              <a:rPr lang="en-US" dirty="0" smtClean="0"/>
              <a:t>Aging &amp; Engaging</a:t>
            </a:r>
          </a:p>
          <a:p>
            <a:r>
              <a:rPr lang="en-US" dirty="0"/>
              <a:t> </a:t>
            </a:r>
            <a:r>
              <a:rPr lang="en-US" dirty="0">
                <a:hlinkClick r:id="rId4"/>
              </a:rPr>
              <a:t>http://</a:t>
            </a:r>
            <a:r>
              <a:rPr lang="en-US" dirty="0" smtClean="0">
                <a:hlinkClick r:id="rId4"/>
              </a:rPr>
              <a:t>in2l.com</a:t>
            </a:r>
            <a:endParaRPr lang="en-US" dirty="0" smtClean="0"/>
          </a:p>
          <a:p>
            <a:r>
              <a:rPr lang="en-US" dirty="0"/>
              <a:t> </a:t>
            </a:r>
            <a:r>
              <a:rPr lang="en-US" dirty="0" smtClean="0"/>
              <a:t> </a:t>
            </a:r>
            <a:r>
              <a:rPr lang="en-US" smtClean="0"/>
              <a:t>Your idea!</a:t>
            </a:r>
            <a:endParaRPr lang="en-US"/>
          </a:p>
          <a:p>
            <a:endParaRPr lang="en-US" dirty="0"/>
          </a:p>
        </p:txBody>
      </p:sp>
      <p:sp>
        <p:nvSpPr>
          <p:cNvPr id="4" name="Slide Number Placeholder 3"/>
          <p:cNvSpPr>
            <a:spLocks noGrp="1"/>
          </p:cNvSpPr>
          <p:nvPr>
            <p:ph type="sldNum" sz="quarter" idx="11"/>
          </p:nvPr>
        </p:nvSpPr>
        <p:spPr/>
        <p:txBody>
          <a:bodyPr/>
          <a:lstStyle/>
          <a:p>
            <a:pPr>
              <a:defRPr/>
            </a:pPr>
            <a:fld id="{F86D9655-324E-5E41-93BE-742DBDE91079}" type="slidenum">
              <a:rPr lang="en-US" smtClean="0"/>
              <a:pPr>
                <a:defRPr/>
              </a:pPr>
              <a:t>29</a:t>
            </a:fld>
            <a:endParaRPr lang="en-US"/>
          </a:p>
        </p:txBody>
      </p:sp>
    </p:spTree>
    <p:extLst>
      <p:ext uri="{BB962C8B-B14F-4D97-AF65-F5344CB8AC3E}">
        <p14:creationId xmlns:p14="http://schemas.microsoft.com/office/powerpoint/2010/main" val="50923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noGrp="1" noChangeArrowheads="1"/>
          </p:cNvSpPr>
          <p:nvPr>
            <p:ph type="body" idx="1"/>
          </p:nvPr>
        </p:nvSpPr>
        <p:spPr>
          <a:xfrm>
            <a:off x="842303" y="716825"/>
            <a:ext cx="8669655" cy="2971800"/>
          </a:xfrm>
        </p:spPr>
        <p:txBody>
          <a:bodyPr/>
          <a:lstStyle/>
          <a:p>
            <a:pPr>
              <a:buFontTx/>
              <a:buNone/>
            </a:pPr>
            <a:r>
              <a:rPr lang="ja-JP" altLang="en-US" sz="3600" dirty="0">
                <a:effectLst/>
                <a:latin typeface="Arial" charset="0"/>
                <a:ea typeface="ＭＳ Ｐゴシック" charset="0"/>
                <a:cs typeface="ＭＳ Ｐゴシック" charset="0"/>
              </a:rPr>
              <a:t>“</a:t>
            </a:r>
            <a:r>
              <a:rPr lang="en-US" altLang="ja-JP" sz="3600" dirty="0">
                <a:effectLst/>
                <a:latin typeface="Arial" charset="0"/>
                <a:ea typeface="ＭＳ Ｐゴシック" charset="0"/>
                <a:cs typeface="ＭＳ Ｐゴシック" charset="0"/>
              </a:rPr>
              <a:t>My work is done.  Why wait?</a:t>
            </a:r>
            <a:r>
              <a:rPr lang="ja-JP" altLang="en-US" sz="3600" dirty="0">
                <a:effectLst/>
                <a:latin typeface="Arial" charset="0"/>
                <a:ea typeface="ＭＳ Ｐゴシック" charset="0"/>
                <a:cs typeface="ＭＳ Ｐゴシック" charset="0"/>
              </a:rPr>
              <a:t>”</a:t>
            </a:r>
            <a:endParaRPr lang="en-US" altLang="ja-JP" sz="3600" dirty="0">
              <a:effectLst/>
              <a:latin typeface="Arial" charset="0"/>
              <a:ea typeface="ＭＳ Ｐゴシック" charset="0"/>
              <a:cs typeface="ＭＳ Ｐゴシック" charset="0"/>
            </a:endParaRPr>
          </a:p>
          <a:p>
            <a:pPr>
              <a:buFontTx/>
              <a:buNone/>
            </a:pPr>
            <a:r>
              <a:rPr lang="en-US" dirty="0">
                <a:effectLst/>
                <a:latin typeface="Arial" charset="0"/>
                <a:ea typeface="ＭＳ Ｐゴシック" charset="0"/>
                <a:cs typeface="ＭＳ Ｐゴシック" charset="0"/>
              </a:rPr>
              <a:t>						</a:t>
            </a:r>
          </a:p>
          <a:p>
            <a:pPr>
              <a:buFontTx/>
              <a:buNone/>
            </a:pPr>
            <a:r>
              <a:rPr lang="en-US" dirty="0" smtClean="0">
                <a:solidFill>
                  <a:schemeClr val="tx2"/>
                </a:solidFill>
                <a:effectLst/>
                <a:latin typeface="Arial" charset="0"/>
                <a:ea typeface="ＭＳ Ｐゴシック" charset="0"/>
                <a:cs typeface="ＭＳ Ｐゴシック" charset="0"/>
              </a:rPr>
              <a:t>George </a:t>
            </a:r>
            <a:r>
              <a:rPr lang="en-US" dirty="0">
                <a:solidFill>
                  <a:schemeClr val="tx2"/>
                </a:solidFill>
                <a:effectLst/>
                <a:latin typeface="Arial" charset="0"/>
                <a:ea typeface="ＭＳ Ｐゴシック" charset="0"/>
                <a:cs typeface="ＭＳ Ｐゴシック" charset="0"/>
              </a:rPr>
              <a:t>Eastman</a:t>
            </a:r>
          </a:p>
          <a:p>
            <a:pPr>
              <a:buFontTx/>
              <a:buNone/>
            </a:pPr>
            <a:r>
              <a:rPr lang="en-US" dirty="0">
                <a:solidFill>
                  <a:schemeClr val="tx2"/>
                </a:solidFill>
                <a:effectLst/>
                <a:latin typeface="Arial" charset="0"/>
                <a:ea typeface="ＭＳ Ｐゴシック" charset="0"/>
                <a:cs typeface="ＭＳ Ｐゴシック" charset="0"/>
              </a:rPr>
              <a:t>March 14, 1932</a:t>
            </a:r>
          </a:p>
          <a:p>
            <a:pPr>
              <a:buFontTx/>
              <a:buNone/>
            </a:pPr>
            <a:r>
              <a:rPr lang="en-US" dirty="0">
                <a:solidFill>
                  <a:schemeClr val="tx2"/>
                </a:solidFill>
                <a:effectLst/>
                <a:latin typeface="Arial" charset="0"/>
                <a:ea typeface="ＭＳ Ｐゴシック" charset="0"/>
                <a:cs typeface="ＭＳ Ｐゴシック" charset="0"/>
              </a:rPr>
              <a:t>Age 77</a:t>
            </a:r>
            <a:endParaRPr lang="en-US" dirty="0">
              <a:effectLst/>
              <a:latin typeface="Arial" charset="0"/>
              <a:ea typeface="ＭＳ Ｐゴシック" charset="0"/>
              <a:cs typeface="ＭＳ Ｐゴシック" charset="0"/>
            </a:endParaRPr>
          </a:p>
        </p:txBody>
      </p:sp>
      <p:pic>
        <p:nvPicPr>
          <p:cNvPr id="2048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1140" y="1566863"/>
            <a:ext cx="3535850" cy="437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2609833" y="3743903"/>
            <a:ext cx="1998265" cy="1772472"/>
          </a:xfrm>
          <a:prstGeom prst="rect">
            <a:avLst/>
          </a:prstGeom>
        </p:spPr>
      </p:pic>
    </p:spTree>
    <p:extLst>
      <p:ext uri="{BB962C8B-B14F-4D97-AF65-F5344CB8AC3E}">
        <p14:creationId xmlns:p14="http://schemas.microsoft.com/office/powerpoint/2010/main" val="321120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577850" y="-101600"/>
            <a:ext cx="8086725" cy="747713"/>
          </a:xfrm>
        </p:spPr>
        <p:txBody>
          <a:bodyPr/>
          <a:lstStyle/>
          <a:p>
            <a:r>
              <a:rPr lang="en-US" sz="2400" dirty="0" smtClean="0"/>
              <a:t>CHARACTERISTICS OF COMPLETED SUICIDE BY AGE</a:t>
            </a:r>
            <a:endParaRPr lang="en-US" sz="2400" dirty="0"/>
          </a:p>
        </p:txBody>
      </p:sp>
      <p:sp>
        <p:nvSpPr>
          <p:cNvPr id="3" name="Slide Number Placeholder 2"/>
          <p:cNvSpPr>
            <a:spLocks noGrp="1"/>
          </p:cNvSpPr>
          <p:nvPr>
            <p:ph type="sldNum" sz="quarter" idx="11"/>
          </p:nvPr>
        </p:nvSpPr>
        <p:spPr/>
        <p:txBody>
          <a:bodyPr/>
          <a:lstStyle/>
          <a:p>
            <a:pPr>
              <a:defRPr/>
            </a:pPr>
            <a:fld id="{ACD09DC5-D9D2-4A4D-843D-1AFAFAE2543F}" type="slidenum">
              <a:rPr lang="en-US" smtClean="0"/>
              <a:pPr>
                <a:defRPr/>
              </a:pPr>
              <a:t>30</a:t>
            </a:fld>
            <a:endParaRPr lang="en-US"/>
          </a:p>
        </p:txBody>
      </p:sp>
      <p:sp>
        <p:nvSpPr>
          <p:cNvPr id="5" name="TextBox 4"/>
          <p:cNvSpPr txBox="1"/>
          <p:nvPr/>
        </p:nvSpPr>
        <p:spPr>
          <a:xfrm>
            <a:off x="1993900" y="5562600"/>
            <a:ext cx="6838950" cy="276999"/>
          </a:xfrm>
          <a:prstGeom prst="rect">
            <a:avLst/>
          </a:prstGeom>
          <a:noFill/>
        </p:spPr>
        <p:txBody>
          <a:bodyPr wrap="square" rtlCol="0">
            <a:spAutoFit/>
          </a:bodyPr>
          <a:lstStyle/>
          <a:p>
            <a:r>
              <a:rPr lang="en-US" sz="1200" dirty="0" smtClean="0"/>
              <a:t>Conwell et al.  AJGP  6:112-128, 1998 </a:t>
            </a:r>
            <a:endParaRPr lang="en-US" sz="12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569905903"/>
              </p:ext>
            </p:extLst>
          </p:nvPr>
        </p:nvGraphicFramePr>
        <p:xfrm>
          <a:off x="459343" y="783579"/>
          <a:ext cx="8686964" cy="53364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1933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577850" y="-101600"/>
            <a:ext cx="8086725" cy="747713"/>
          </a:xfrm>
        </p:spPr>
        <p:txBody>
          <a:bodyPr/>
          <a:lstStyle/>
          <a:p>
            <a:r>
              <a:rPr lang="en-US" sz="2400" dirty="0" smtClean="0"/>
              <a:t>CHARACTERISTICS OF COMPLETED SUICIDE BY AGE</a:t>
            </a:r>
            <a:endParaRPr lang="en-US" sz="24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6482607"/>
              </p:ext>
            </p:extLst>
          </p:nvPr>
        </p:nvGraphicFramePr>
        <p:xfrm>
          <a:off x="457200" y="893763"/>
          <a:ext cx="8337550" cy="4865687"/>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1"/>
          </p:nvPr>
        </p:nvSpPr>
        <p:spPr/>
        <p:txBody>
          <a:bodyPr/>
          <a:lstStyle/>
          <a:p>
            <a:pPr>
              <a:defRPr/>
            </a:pPr>
            <a:fld id="{ACD09DC5-D9D2-4A4D-843D-1AFAFAE2543F}" type="slidenum">
              <a:rPr lang="en-US" smtClean="0"/>
              <a:pPr>
                <a:defRPr/>
              </a:pPr>
              <a:t>31</a:t>
            </a:fld>
            <a:endParaRPr lang="en-US"/>
          </a:p>
        </p:txBody>
      </p:sp>
      <p:sp>
        <p:nvSpPr>
          <p:cNvPr id="5" name="TextBox 4"/>
          <p:cNvSpPr txBox="1"/>
          <p:nvPr/>
        </p:nvSpPr>
        <p:spPr>
          <a:xfrm>
            <a:off x="5334000" y="5543550"/>
            <a:ext cx="3708400" cy="276999"/>
          </a:xfrm>
          <a:prstGeom prst="rect">
            <a:avLst/>
          </a:prstGeom>
          <a:noFill/>
        </p:spPr>
        <p:txBody>
          <a:bodyPr wrap="square" rtlCol="0">
            <a:spAutoFit/>
          </a:bodyPr>
          <a:lstStyle/>
          <a:p>
            <a:pPr algn="l"/>
            <a:r>
              <a:rPr lang="en-US" sz="1200" dirty="0" smtClean="0"/>
              <a:t>Conwell et al.  AJGP  6:112-128, 1998 </a:t>
            </a:r>
            <a:endParaRPr lang="en-US" sz="1200" dirty="0"/>
          </a:p>
        </p:txBody>
      </p:sp>
    </p:spTree>
    <p:extLst>
      <p:ext uri="{BB962C8B-B14F-4D97-AF65-F5344CB8AC3E}">
        <p14:creationId xmlns:p14="http://schemas.microsoft.com/office/powerpoint/2010/main" val="4100732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0770" name="Rectangle 2"/>
          <p:cNvSpPr>
            <a:spLocks noChangeArrowheads="1"/>
          </p:cNvSpPr>
          <p:nvPr/>
        </p:nvSpPr>
        <p:spPr bwMode="auto">
          <a:xfrm>
            <a:off x="0" y="-57149"/>
            <a:ext cx="9372600" cy="1116013"/>
          </a:xfrm>
          <a:prstGeom prst="rect">
            <a:avLst/>
          </a:prstGeom>
          <a:noFill/>
          <a:ln w="9525">
            <a:noFill/>
            <a:miter lim="800000"/>
            <a:headEnd/>
            <a:tailEnd/>
          </a:ln>
          <a:effectLst/>
        </p:spPr>
        <p:txBody>
          <a:bodyPr lIns="92075" tIns="46038" rIns="92075" bIns="46038" anchor="b"/>
          <a:lstStyle/>
          <a:p>
            <a:pPr algn="ctr">
              <a:lnSpc>
                <a:spcPct val="90000"/>
              </a:lnSpc>
            </a:pPr>
            <a:r>
              <a:rPr lang="en-US" sz="3600" dirty="0">
                <a:solidFill>
                  <a:schemeClr val="tx2"/>
                </a:solidFill>
                <a:latin typeface="Arial"/>
                <a:cs typeface="Arial"/>
              </a:rPr>
              <a:t>LETHALITY OF LATE LIFE SUICIDE</a:t>
            </a:r>
            <a:endParaRPr lang="en-US" sz="3600" b="1" dirty="0">
              <a:solidFill>
                <a:schemeClr val="tx2"/>
              </a:solidFill>
              <a:latin typeface="Arial"/>
              <a:cs typeface="Arial"/>
            </a:endParaRPr>
          </a:p>
        </p:txBody>
      </p:sp>
      <p:sp>
        <p:nvSpPr>
          <p:cNvPr id="800771" name="Rectangle 3"/>
          <p:cNvSpPr>
            <a:spLocks noChangeArrowheads="1"/>
          </p:cNvSpPr>
          <p:nvPr/>
        </p:nvSpPr>
        <p:spPr bwMode="auto">
          <a:xfrm>
            <a:off x="468630" y="1562100"/>
            <a:ext cx="8513445" cy="4408488"/>
          </a:xfrm>
          <a:prstGeom prst="rect">
            <a:avLst/>
          </a:prstGeom>
          <a:noFill/>
          <a:ln w="9525">
            <a:noFill/>
            <a:miter lim="800000"/>
            <a:headEnd/>
            <a:tailEnd/>
          </a:ln>
          <a:effectLst/>
        </p:spPr>
        <p:txBody>
          <a:bodyPr lIns="92075" tIns="46038" rIns="92075" bIns="46038"/>
          <a:lstStyle/>
          <a:p>
            <a:pPr marL="342900" indent="-342900" algn="l">
              <a:buClr>
                <a:schemeClr val="tx2"/>
              </a:buClr>
              <a:buFontTx/>
              <a:buChar char="•"/>
            </a:pPr>
            <a:r>
              <a:rPr lang="en-US" sz="2800" dirty="0">
                <a:latin typeface="Arial"/>
                <a:cs typeface="Arial"/>
              </a:rPr>
              <a:t>Older people are </a:t>
            </a:r>
          </a:p>
          <a:p>
            <a:pPr marL="742950" lvl="1" indent="-285750" algn="l">
              <a:buClr>
                <a:schemeClr val="tx2"/>
              </a:buClr>
              <a:buFont typeface="Times New Roman" charset="0"/>
              <a:buChar char="–"/>
            </a:pPr>
            <a:r>
              <a:rPr lang="en-US" sz="2800" dirty="0">
                <a:latin typeface="Arial"/>
                <a:cs typeface="Arial"/>
              </a:rPr>
              <a:t>more frail (more likely to die)</a:t>
            </a:r>
          </a:p>
          <a:p>
            <a:pPr marL="742950" lvl="1" indent="-285750" algn="l">
              <a:buClr>
                <a:schemeClr val="tx2"/>
              </a:buClr>
              <a:buFont typeface="Times New Roman" charset="0"/>
              <a:buChar char="–"/>
            </a:pPr>
            <a:r>
              <a:rPr lang="en-US" sz="2800" dirty="0">
                <a:latin typeface="Arial"/>
                <a:cs typeface="Arial"/>
              </a:rPr>
              <a:t>more isolated (less likely to be rescued)</a:t>
            </a:r>
          </a:p>
          <a:p>
            <a:pPr marL="742950" lvl="1" indent="-285750" algn="l">
              <a:buClr>
                <a:schemeClr val="tx2"/>
              </a:buClr>
              <a:buFont typeface="Times New Roman" charset="0"/>
              <a:buChar char="–"/>
            </a:pPr>
            <a:r>
              <a:rPr lang="en-US" sz="2800" dirty="0">
                <a:latin typeface="Arial"/>
                <a:cs typeface="Arial"/>
              </a:rPr>
              <a:t>more </a:t>
            </a:r>
            <a:r>
              <a:rPr lang="en-US" sz="2800" dirty="0" err="1">
                <a:latin typeface="Arial"/>
                <a:cs typeface="Arial"/>
              </a:rPr>
              <a:t>planful</a:t>
            </a:r>
            <a:r>
              <a:rPr lang="en-US" sz="2800" dirty="0">
                <a:latin typeface="Arial"/>
                <a:cs typeface="Arial"/>
              </a:rPr>
              <a:t> and determined</a:t>
            </a:r>
          </a:p>
          <a:p>
            <a:pPr marL="742950" lvl="1" indent="-285750" algn="l">
              <a:buClr>
                <a:schemeClr val="tx2"/>
              </a:buClr>
              <a:buFont typeface="Times New Roman" charset="0"/>
              <a:buChar char="–"/>
            </a:pPr>
            <a:endParaRPr lang="en-US" sz="2800" dirty="0">
              <a:latin typeface="Arial"/>
              <a:cs typeface="Arial"/>
            </a:endParaRPr>
          </a:p>
          <a:p>
            <a:pPr marL="342900" indent="-342900" algn="l">
              <a:lnSpc>
                <a:spcPct val="110000"/>
              </a:lnSpc>
              <a:buClr>
                <a:schemeClr val="tx2"/>
              </a:buClr>
              <a:buFontTx/>
              <a:buChar char="•"/>
            </a:pPr>
            <a:r>
              <a:rPr lang="en-US" sz="2800" b="1" dirty="0">
                <a:latin typeface="Arial"/>
                <a:cs typeface="Arial"/>
              </a:rPr>
              <a:t>Implying</a:t>
            </a:r>
          </a:p>
          <a:p>
            <a:pPr marL="742950" lvl="1" indent="-285750" algn="l">
              <a:lnSpc>
                <a:spcPct val="110000"/>
              </a:lnSpc>
              <a:buClr>
                <a:schemeClr val="tx2"/>
              </a:buClr>
              <a:buFont typeface="Times New Roman" charset="0"/>
              <a:buChar char="–"/>
            </a:pPr>
            <a:r>
              <a:rPr lang="en-US" sz="2800" b="1" dirty="0">
                <a:latin typeface="Arial"/>
                <a:cs typeface="Arial"/>
              </a:rPr>
              <a:t>I</a:t>
            </a:r>
            <a:r>
              <a:rPr lang="en-US" sz="2800" b="1" dirty="0" smtClean="0">
                <a:latin typeface="Arial"/>
                <a:cs typeface="Arial"/>
              </a:rPr>
              <a:t>nterventions </a:t>
            </a:r>
            <a:r>
              <a:rPr lang="en-US" sz="2800" b="1" dirty="0">
                <a:latin typeface="Arial"/>
                <a:cs typeface="Arial"/>
              </a:rPr>
              <a:t>must be </a:t>
            </a:r>
            <a:r>
              <a:rPr lang="en-US" sz="2800" b="1" dirty="0" smtClean="0">
                <a:latin typeface="Arial"/>
                <a:cs typeface="Arial"/>
              </a:rPr>
              <a:t>aggressive </a:t>
            </a:r>
            <a:r>
              <a:rPr lang="en-US" sz="2800" dirty="0" smtClean="0">
                <a:latin typeface="Arial"/>
                <a:cs typeface="Arial"/>
              </a:rPr>
              <a:t>(indicated)</a:t>
            </a:r>
            <a:endParaRPr lang="en-US" sz="2800" b="1" dirty="0">
              <a:latin typeface="Arial"/>
              <a:cs typeface="Arial"/>
            </a:endParaRPr>
          </a:p>
          <a:p>
            <a:pPr marL="742950" lvl="1" indent="-285750" algn="l">
              <a:lnSpc>
                <a:spcPct val="110000"/>
              </a:lnSpc>
              <a:buClr>
                <a:schemeClr val="tx2"/>
              </a:buClr>
              <a:buFont typeface="Times New Roman" charset="0"/>
              <a:buChar char="–"/>
            </a:pPr>
            <a:r>
              <a:rPr lang="en-US" sz="2800" b="1" dirty="0" smtClean="0">
                <a:latin typeface="Arial"/>
                <a:cs typeface="Arial"/>
              </a:rPr>
              <a:t>More distal prevention is key </a:t>
            </a:r>
            <a:r>
              <a:rPr lang="en-US" sz="2800" dirty="0" smtClean="0">
                <a:latin typeface="Arial"/>
                <a:cs typeface="Arial"/>
              </a:rPr>
              <a:t>(selective and universal)</a:t>
            </a:r>
            <a:endParaRPr lang="en-US" sz="2800" b="1" dirty="0">
              <a:latin typeface="Arial"/>
              <a:cs typeface="Arial"/>
            </a:endParaRPr>
          </a:p>
        </p:txBody>
      </p:sp>
    </p:spTree>
    <p:extLst>
      <p:ext uri="{BB962C8B-B14F-4D97-AF65-F5344CB8AC3E}">
        <p14:creationId xmlns:p14="http://schemas.microsoft.com/office/powerpoint/2010/main" val="201626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00771">
                                            <p:txEl>
                                              <p:pRg st="5" end="5"/>
                                            </p:txEl>
                                          </p:spTgt>
                                        </p:tgtEl>
                                        <p:attrNameLst>
                                          <p:attrName>style.visibility</p:attrName>
                                        </p:attrNameLst>
                                      </p:cBhvr>
                                      <p:to>
                                        <p:strVal val="visible"/>
                                      </p:to>
                                    </p:set>
                                    <p:anim calcmode="lin" valueType="num">
                                      <p:cBhvr additive="base">
                                        <p:cTn id="7" dur="500" fill="hold"/>
                                        <p:tgtEl>
                                          <p:spTgt spid="800771">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0771">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00771">
                                            <p:txEl>
                                              <p:pRg st="6" end="6"/>
                                            </p:txEl>
                                          </p:spTgt>
                                        </p:tgtEl>
                                        <p:attrNameLst>
                                          <p:attrName>style.visibility</p:attrName>
                                        </p:attrNameLst>
                                      </p:cBhvr>
                                      <p:to>
                                        <p:strVal val="visible"/>
                                      </p:to>
                                    </p:set>
                                    <p:anim calcmode="lin" valueType="num">
                                      <p:cBhvr additive="base">
                                        <p:cTn id="11" dur="500" fill="hold"/>
                                        <p:tgtEl>
                                          <p:spTgt spid="800771">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00771">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00771">
                                            <p:txEl>
                                              <p:pRg st="7" end="7"/>
                                            </p:txEl>
                                          </p:spTgt>
                                        </p:tgtEl>
                                        <p:attrNameLst>
                                          <p:attrName>style.visibility</p:attrName>
                                        </p:attrNameLst>
                                      </p:cBhvr>
                                      <p:to>
                                        <p:strVal val="visible"/>
                                      </p:to>
                                    </p:set>
                                    <p:anim calcmode="lin" valueType="num">
                                      <p:cBhvr additive="base">
                                        <p:cTn id="15" dur="500" fill="hold"/>
                                        <p:tgtEl>
                                          <p:spTgt spid="800771">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0077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89" name="Title 3"/>
          <p:cNvSpPr>
            <a:spLocks noGrp="1"/>
          </p:cNvSpPr>
          <p:nvPr>
            <p:ph type="title"/>
          </p:nvPr>
        </p:nvSpPr>
        <p:spPr>
          <a:xfrm>
            <a:off x="330200" y="444500"/>
            <a:ext cx="8689975" cy="747713"/>
          </a:xfrm>
        </p:spPr>
        <p:txBody>
          <a:bodyPr/>
          <a:lstStyle/>
          <a:p>
            <a:pPr algn="ctr">
              <a:lnSpc>
                <a:spcPct val="100000"/>
              </a:lnSpc>
            </a:pPr>
            <a:r>
              <a:rPr lang="en-US" sz="2800">
                <a:latin typeface="Arial" charset="0"/>
              </a:rPr>
              <a:t>THE RELATIONSHIP OF SOCIAL CONNECTEDNESS AND SUICIDE</a:t>
            </a:r>
          </a:p>
        </p:txBody>
      </p:sp>
      <p:sp>
        <p:nvSpPr>
          <p:cNvPr id="2" name="Slide Number Placeholder 1"/>
          <p:cNvSpPr>
            <a:spLocks noGrp="1"/>
          </p:cNvSpPr>
          <p:nvPr>
            <p:ph type="sldNum" sz="quarter" idx="11"/>
          </p:nvPr>
        </p:nvSpPr>
        <p:spPr/>
        <p:txBody>
          <a:bodyPr/>
          <a:lstStyle/>
          <a:p>
            <a:pPr>
              <a:defRPr/>
            </a:pPr>
            <a:fld id="{27B33148-93B0-504A-B231-6173504E5F10}" type="slidenum">
              <a:rPr lang="en-US" smtClean="0"/>
              <a:pPr>
                <a:defRPr/>
              </a:pPr>
              <a:t>33</a:t>
            </a:fld>
            <a:endParaRPr lang="en-US"/>
          </a:p>
        </p:txBody>
      </p:sp>
      <p:pic>
        <p:nvPicPr>
          <p:cNvPr id="3789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39863"/>
            <a:ext cx="9140825"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797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8562" name="Rectangle 2"/>
          <p:cNvSpPr>
            <a:spLocks noGrp="1" noChangeArrowheads="1"/>
          </p:cNvSpPr>
          <p:nvPr>
            <p:ph type="title"/>
          </p:nvPr>
        </p:nvSpPr>
        <p:spPr>
          <a:xfrm>
            <a:off x="0" y="-407529"/>
            <a:ext cx="9372600" cy="1454150"/>
          </a:xfrm>
        </p:spPr>
        <p:txBody>
          <a:bodyPr/>
          <a:lstStyle/>
          <a:p>
            <a:pPr>
              <a:defRPr/>
            </a:pPr>
            <a:r>
              <a:rPr lang="en-US" sz="3200" b="0" dirty="0">
                <a:latin typeface="Arial" charset="0"/>
                <a:ea typeface="ＭＳ Ｐゴシック" charset="0"/>
                <a:cs typeface="ＭＳ Ｐゴシック" charset="0"/>
              </a:rPr>
              <a:t>Tele-Help/Tele-Check </a:t>
            </a:r>
            <a:r>
              <a:rPr lang="en-US" sz="3200" b="0" dirty="0" smtClean="0">
                <a:latin typeface="Arial" charset="0"/>
                <a:ea typeface="ＭＳ Ｐゴシック" charset="0"/>
                <a:cs typeface="ＭＳ Ｐゴシック" charset="0"/>
              </a:rPr>
              <a:t>Service for </a:t>
            </a:r>
            <a:r>
              <a:rPr lang="en-US" sz="3200" b="0" dirty="0">
                <a:latin typeface="Arial" charset="0"/>
                <a:ea typeface="ＭＳ Ｐゴシック" charset="0"/>
                <a:cs typeface="ＭＳ Ｐゴシック" charset="0"/>
              </a:rPr>
              <a:t>the </a:t>
            </a:r>
            <a:r>
              <a:rPr lang="en-US" sz="3200" b="0" dirty="0" smtClean="0">
                <a:latin typeface="Arial" charset="0"/>
                <a:ea typeface="ＭＳ Ｐゴシック" charset="0"/>
                <a:cs typeface="ＭＳ Ｐゴシック" charset="0"/>
              </a:rPr>
              <a:t>Elderly</a:t>
            </a:r>
            <a:endParaRPr lang="en-US" sz="3200" b="0" dirty="0">
              <a:latin typeface="Arial" charset="0"/>
              <a:ea typeface="ＭＳ Ｐゴシック" charset="0"/>
              <a:cs typeface="ＭＳ Ｐゴシック" charset="0"/>
            </a:endParaRPr>
          </a:p>
        </p:txBody>
      </p:sp>
      <p:sp>
        <p:nvSpPr>
          <p:cNvPr id="578563" name="Rectangle 3"/>
          <p:cNvSpPr>
            <a:spLocks noGrp="1" noChangeArrowheads="1"/>
          </p:cNvSpPr>
          <p:nvPr>
            <p:ph type="body" idx="1"/>
          </p:nvPr>
        </p:nvSpPr>
        <p:spPr>
          <a:xfrm>
            <a:off x="875264" y="1490136"/>
            <a:ext cx="8042287" cy="4114800"/>
          </a:xfrm>
        </p:spPr>
        <p:txBody>
          <a:bodyPr/>
          <a:lstStyle/>
          <a:p>
            <a:pPr>
              <a:buClr>
                <a:schemeClr val="tx2"/>
              </a:buClr>
              <a:defRPr/>
            </a:pPr>
            <a:r>
              <a:rPr lang="en-US" sz="2800" dirty="0" smtClean="0">
                <a:latin typeface="Arial" charset="0"/>
                <a:ea typeface="ＭＳ Ｐゴシック" charset="0"/>
                <a:cs typeface="ＭＳ Ｐゴシック" charset="0"/>
              </a:rPr>
              <a:t> Target: Social isolation, functional impairment</a:t>
            </a:r>
          </a:p>
          <a:p>
            <a:pPr>
              <a:buClr>
                <a:schemeClr val="tx2"/>
              </a:buClr>
              <a:defRPr/>
            </a:pPr>
            <a:r>
              <a:rPr lang="en-US" sz="2800" dirty="0">
                <a:latin typeface="Arial" charset="0"/>
                <a:cs typeface="ＭＳ Ｐゴシック" charset="0"/>
              </a:rPr>
              <a:t> </a:t>
            </a:r>
            <a:r>
              <a:rPr lang="en-US" sz="2800" dirty="0" smtClean="0">
                <a:latin typeface="Arial" charset="0"/>
                <a:ea typeface="ＭＳ Ｐゴシック" charset="0"/>
                <a:cs typeface="ＭＳ Ｐゴシック" charset="0"/>
              </a:rPr>
              <a:t>18,641 </a:t>
            </a:r>
            <a:r>
              <a:rPr lang="en-US" sz="2800" dirty="0">
                <a:latin typeface="Arial" charset="0"/>
                <a:ea typeface="ＭＳ Ｐゴシック" charset="0"/>
                <a:cs typeface="ＭＳ Ｐゴシック" charset="0"/>
              </a:rPr>
              <a:t>service users in Padua, Italy</a:t>
            </a:r>
          </a:p>
          <a:p>
            <a:pPr>
              <a:buClr>
                <a:schemeClr val="tx2"/>
              </a:buClr>
              <a:defRPr/>
            </a:pPr>
            <a:r>
              <a:rPr lang="en-US" sz="2800" dirty="0" smtClean="0">
                <a:latin typeface="Arial" charset="0"/>
                <a:ea typeface="ＭＳ Ｐゴシック" charset="0"/>
                <a:cs typeface="ＭＳ Ｐゴシック" charset="0"/>
              </a:rPr>
              <a:t> January </a:t>
            </a:r>
            <a:r>
              <a:rPr lang="en-US" sz="2800" dirty="0">
                <a:latin typeface="Arial" charset="0"/>
                <a:ea typeface="ＭＳ Ｐゴシック" charset="0"/>
                <a:cs typeface="ＭＳ Ｐゴシック" charset="0"/>
              </a:rPr>
              <a:t>1, 1988 thru December 31, 1998</a:t>
            </a:r>
          </a:p>
          <a:p>
            <a:pPr>
              <a:buClr>
                <a:schemeClr val="tx2"/>
              </a:buClr>
              <a:defRPr/>
            </a:pPr>
            <a:r>
              <a:rPr lang="en-US" sz="2800" dirty="0" smtClean="0">
                <a:latin typeface="Arial" charset="0"/>
                <a:ea typeface="ＭＳ Ｐゴシック" charset="0"/>
                <a:cs typeface="ＭＳ Ｐゴシック" charset="0"/>
              </a:rPr>
              <a:t> Mean </a:t>
            </a:r>
            <a:r>
              <a:rPr lang="en-US" sz="2800" dirty="0">
                <a:latin typeface="Arial" charset="0"/>
                <a:ea typeface="ＭＳ Ｐゴシック" charset="0"/>
                <a:cs typeface="ＭＳ Ｐゴシック" charset="0"/>
              </a:rPr>
              <a:t>age = 80.0 years</a:t>
            </a:r>
          </a:p>
          <a:p>
            <a:pPr>
              <a:buClr>
                <a:schemeClr val="tx2"/>
              </a:buClr>
              <a:defRPr/>
            </a:pPr>
            <a:r>
              <a:rPr lang="en-US" sz="2800" dirty="0" smtClean="0">
                <a:latin typeface="Arial" charset="0"/>
                <a:ea typeface="ＭＳ Ｐゴシック" charset="0"/>
                <a:cs typeface="ＭＳ Ｐゴシック" charset="0"/>
              </a:rPr>
              <a:t> 84</a:t>
            </a:r>
            <a:r>
              <a:rPr lang="en-US" sz="2800" dirty="0">
                <a:latin typeface="Arial" charset="0"/>
                <a:ea typeface="ＭＳ Ｐゴシック" charset="0"/>
                <a:cs typeface="ＭＳ Ｐゴシック" charset="0"/>
              </a:rPr>
              <a:t>% women, 73% lived alone</a:t>
            </a:r>
          </a:p>
          <a:p>
            <a:pPr>
              <a:spcAft>
                <a:spcPts val="600"/>
              </a:spcAft>
              <a:buClr>
                <a:schemeClr val="tx2"/>
              </a:buClr>
              <a:defRPr/>
            </a:pPr>
            <a:r>
              <a:rPr lang="en-US" sz="2800" dirty="0" smtClean="0">
                <a:latin typeface="Arial" charset="0"/>
                <a:ea typeface="ＭＳ Ｐゴシック" charset="0"/>
                <a:cs typeface="ＭＳ Ｐゴシック" charset="0"/>
              </a:rPr>
              <a:t> Suicides </a:t>
            </a:r>
            <a:r>
              <a:rPr lang="en-US" sz="2800" dirty="0">
                <a:latin typeface="Arial" charset="0"/>
                <a:ea typeface="ＭＳ Ｐゴシック" charset="0"/>
                <a:cs typeface="ＭＳ Ｐゴシック" charset="0"/>
              </a:rPr>
              <a:t>observed = 6</a:t>
            </a:r>
          </a:p>
          <a:p>
            <a:pPr>
              <a:spcAft>
                <a:spcPts val="600"/>
              </a:spcAft>
              <a:buClr>
                <a:schemeClr val="tx2"/>
              </a:buClr>
              <a:buFontTx/>
              <a:buNone/>
              <a:defRPr/>
            </a:pPr>
            <a:r>
              <a:rPr lang="en-US" sz="2800" dirty="0">
                <a:latin typeface="Arial" charset="0"/>
                <a:ea typeface="ＭＳ Ｐゴシック" charset="0"/>
                <a:cs typeface="ＭＳ Ｐゴシック" charset="0"/>
              </a:rPr>
              <a:t>                  expected = </a:t>
            </a:r>
            <a:r>
              <a:rPr lang="en-US" sz="2800" dirty="0" smtClean="0">
                <a:latin typeface="Arial" charset="0"/>
                <a:ea typeface="ＭＳ Ｐゴシック" charset="0"/>
                <a:cs typeface="ＭＳ Ｐゴシック" charset="0"/>
              </a:rPr>
              <a:t>20.9</a:t>
            </a:r>
            <a:r>
              <a:rPr lang="en-US" sz="2800" dirty="0">
                <a:latin typeface="Arial" charset="0"/>
                <a:ea typeface="ＭＳ Ｐゴシック" charset="0"/>
                <a:cs typeface="ＭＳ Ｐゴシック" charset="0"/>
              </a:rPr>
              <a:t>	</a:t>
            </a:r>
            <a:r>
              <a:rPr lang="en-US" sz="2800" dirty="0" smtClean="0">
                <a:latin typeface="Arial" charset="0"/>
                <a:ea typeface="ＭＳ Ｐゴシック" charset="0"/>
                <a:cs typeface="ＭＳ Ｐゴシック" charset="0"/>
              </a:rPr>
              <a:t> </a:t>
            </a:r>
            <a:endParaRPr lang="en-US" sz="2800" dirty="0">
              <a:latin typeface="Arial" charset="0"/>
              <a:ea typeface="ＭＳ Ｐゴシック" charset="0"/>
              <a:cs typeface="ＭＳ Ｐゴシック" charset="0"/>
            </a:endParaRPr>
          </a:p>
          <a:p>
            <a:pPr>
              <a:buClr>
                <a:schemeClr val="tx2"/>
              </a:buClr>
              <a:defRPr/>
            </a:pPr>
            <a:r>
              <a:rPr lang="en-US" sz="2800" i="1" dirty="0" smtClean="0">
                <a:latin typeface="Arial" charset="0"/>
                <a:ea typeface="ＭＳ Ｐゴシック" charset="0"/>
                <a:cs typeface="ＭＳ Ｐゴシック" charset="0"/>
              </a:rPr>
              <a:t> Among </a:t>
            </a:r>
            <a:r>
              <a:rPr lang="en-US" sz="2800" i="1" dirty="0">
                <a:latin typeface="Arial" charset="0"/>
                <a:ea typeface="ＭＳ Ｐゴシック" charset="0"/>
                <a:cs typeface="ＭＳ Ｐゴシック" charset="0"/>
              </a:rPr>
              <a:t>women</a:t>
            </a:r>
          </a:p>
        </p:txBody>
      </p:sp>
      <p:sp>
        <p:nvSpPr>
          <p:cNvPr id="76803" name="Text Box 4"/>
          <p:cNvSpPr txBox="1">
            <a:spLocks noChangeArrowheads="1"/>
          </p:cNvSpPr>
          <p:nvPr/>
        </p:nvSpPr>
        <p:spPr bwMode="auto">
          <a:xfrm>
            <a:off x="3699155" y="5633333"/>
            <a:ext cx="554545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charset="0"/>
                <a:ea typeface="ＭＳ Ｐゴシック" charset="0"/>
                <a:cs typeface="ＭＳ Ｐゴシック" charset="0"/>
              </a:defRPr>
            </a:lvl1pPr>
            <a:lvl2pPr marL="742950" indent="-285750">
              <a:defRPr sz="4800">
                <a:solidFill>
                  <a:schemeClr val="tx1"/>
                </a:solidFill>
                <a:latin typeface="Arial" charset="0"/>
                <a:ea typeface="ＭＳ Ｐゴシック" charset="0"/>
              </a:defRPr>
            </a:lvl2pPr>
            <a:lvl3pPr marL="1143000" indent="-228600">
              <a:defRPr sz="4800">
                <a:solidFill>
                  <a:schemeClr val="tx1"/>
                </a:solidFill>
                <a:latin typeface="Arial" charset="0"/>
                <a:ea typeface="ＭＳ Ｐゴシック" charset="0"/>
              </a:defRPr>
            </a:lvl3pPr>
            <a:lvl4pPr marL="1600200" indent="-228600">
              <a:defRPr sz="4800">
                <a:solidFill>
                  <a:schemeClr val="tx1"/>
                </a:solidFill>
                <a:latin typeface="Arial" charset="0"/>
                <a:ea typeface="ＭＳ Ｐゴシック" charset="0"/>
              </a:defRPr>
            </a:lvl4pPr>
            <a:lvl5pPr marL="2057400" indent="-228600">
              <a:defRPr sz="4800">
                <a:solidFill>
                  <a:schemeClr val="tx1"/>
                </a:solidFill>
                <a:latin typeface="Arial" charset="0"/>
                <a:ea typeface="ＭＳ Ｐゴシック" charset="0"/>
              </a:defRPr>
            </a:lvl5pPr>
            <a:lvl6pPr marL="2514600" indent="-228600" eaLnBrk="0" fontAlgn="base" hangingPunct="0">
              <a:spcBef>
                <a:spcPct val="0"/>
              </a:spcBef>
              <a:spcAft>
                <a:spcPct val="0"/>
              </a:spcAft>
              <a:defRPr sz="4800">
                <a:solidFill>
                  <a:schemeClr val="tx1"/>
                </a:solidFill>
                <a:latin typeface="Arial" charset="0"/>
                <a:ea typeface="ＭＳ Ｐゴシック" charset="0"/>
              </a:defRPr>
            </a:lvl6pPr>
            <a:lvl7pPr marL="2971800" indent="-228600" eaLnBrk="0" fontAlgn="base" hangingPunct="0">
              <a:spcBef>
                <a:spcPct val="0"/>
              </a:spcBef>
              <a:spcAft>
                <a:spcPct val="0"/>
              </a:spcAft>
              <a:defRPr sz="4800">
                <a:solidFill>
                  <a:schemeClr val="tx1"/>
                </a:solidFill>
                <a:latin typeface="Arial" charset="0"/>
                <a:ea typeface="ＭＳ Ｐゴシック" charset="0"/>
              </a:defRPr>
            </a:lvl7pPr>
            <a:lvl8pPr marL="3429000" indent="-228600" eaLnBrk="0" fontAlgn="base" hangingPunct="0">
              <a:spcBef>
                <a:spcPct val="0"/>
              </a:spcBef>
              <a:spcAft>
                <a:spcPct val="0"/>
              </a:spcAft>
              <a:defRPr sz="4800">
                <a:solidFill>
                  <a:schemeClr val="tx1"/>
                </a:solidFill>
                <a:latin typeface="Arial" charset="0"/>
                <a:ea typeface="ＭＳ Ｐゴシック" charset="0"/>
              </a:defRPr>
            </a:lvl8pPr>
            <a:lvl9pPr marL="3886200" indent="-228600" eaLnBrk="0" fontAlgn="base" hangingPunct="0">
              <a:spcBef>
                <a:spcPct val="0"/>
              </a:spcBef>
              <a:spcAft>
                <a:spcPct val="0"/>
              </a:spcAft>
              <a:defRPr sz="4800">
                <a:solidFill>
                  <a:schemeClr val="tx1"/>
                </a:solidFill>
                <a:latin typeface="Arial" charset="0"/>
                <a:ea typeface="ＭＳ Ｐゴシック" charset="0"/>
              </a:defRPr>
            </a:lvl9pPr>
          </a:lstStyle>
          <a:p>
            <a:pPr algn="ctr">
              <a:spcBef>
                <a:spcPct val="50000"/>
              </a:spcBef>
            </a:pPr>
            <a:r>
              <a:rPr lang="en-US" sz="1800" dirty="0" err="1"/>
              <a:t>DeLeo</a:t>
            </a:r>
            <a:r>
              <a:rPr lang="en-US" sz="1800" dirty="0"/>
              <a:t> et al., Br J Psychiatry 181:226-229, 2002</a:t>
            </a:r>
            <a:endParaRPr lang="en-US" sz="1400" b="1" dirty="0">
              <a:latin typeface="Times New Roman" charset="0"/>
            </a:endParaRPr>
          </a:p>
        </p:txBody>
      </p:sp>
    </p:spTree>
    <p:extLst>
      <p:ext uri="{BB962C8B-B14F-4D97-AF65-F5344CB8AC3E}">
        <p14:creationId xmlns:p14="http://schemas.microsoft.com/office/powerpoint/2010/main" val="905189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9" name="Title 1"/>
          <p:cNvSpPr>
            <a:spLocks noGrp="1"/>
          </p:cNvSpPr>
          <p:nvPr>
            <p:ph type="title"/>
          </p:nvPr>
        </p:nvSpPr>
        <p:spPr>
          <a:xfrm>
            <a:off x="598488" y="-47625"/>
            <a:ext cx="8086725" cy="747713"/>
          </a:xfrm>
        </p:spPr>
        <p:txBody>
          <a:bodyPr/>
          <a:lstStyle/>
          <a:p>
            <a:r>
              <a:rPr lang="en-US" sz="3200" b="0" dirty="0" smtClean="0">
                <a:solidFill>
                  <a:srgbClr val="564B85"/>
                </a:solidFill>
                <a:latin typeface="Arial" charset="0"/>
              </a:rPr>
              <a:t>THE SENIOR CONNECTION (TSC)</a:t>
            </a:r>
            <a:endParaRPr lang="en-US" sz="3200" b="0" dirty="0">
              <a:solidFill>
                <a:srgbClr val="564B85"/>
              </a:solidFill>
              <a:latin typeface="Arial" charset="0"/>
            </a:endParaRPr>
          </a:p>
        </p:txBody>
      </p:sp>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8101" y="808038"/>
            <a:ext cx="6911975" cy="537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153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3740" y="90855"/>
            <a:ext cx="8207375" cy="1143000"/>
          </a:xfrm>
        </p:spPr>
        <p:txBody>
          <a:bodyPr/>
          <a:lstStyle/>
          <a:p>
            <a:pPr>
              <a:lnSpc>
                <a:spcPct val="100000"/>
              </a:lnSpc>
              <a:defRPr/>
            </a:pPr>
            <a:r>
              <a:rPr lang="en-US" sz="3600" b="0" cap="all" dirty="0" smtClean="0">
                <a:solidFill>
                  <a:srgbClr val="564B85"/>
                </a:solidFill>
              </a:rPr>
              <a:t>The Senior Connection </a:t>
            </a:r>
            <a:r>
              <a:rPr lang="en-US" sz="3600" b="0" dirty="0" smtClean="0">
                <a:solidFill>
                  <a:srgbClr val="564B85"/>
                </a:solidFill>
              </a:rPr>
              <a:t>(TSC)</a:t>
            </a:r>
            <a:br>
              <a:rPr lang="en-US" sz="3600" b="0" dirty="0" smtClean="0">
                <a:solidFill>
                  <a:srgbClr val="564B85"/>
                </a:solidFill>
              </a:rPr>
            </a:br>
            <a:r>
              <a:rPr lang="en-US" sz="2400" b="0" i="1" dirty="0" smtClean="0">
                <a:solidFill>
                  <a:srgbClr val="564B85"/>
                </a:solidFill>
              </a:rPr>
              <a:t>U01 CE001942-01</a:t>
            </a:r>
            <a:endParaRPr lang="en-US" sz="2400" b="0" cap="all" dirty="0">
              <a:solidFill>
                <a:srgbClr val="564B85"/>
              </a:solidFill>
            </a:endParaRPr>
          </a:p>
        </p:txBody>
      </p:sp>
      <p:sp>
        <p:nvSpPr>
          <p:cNvPr id="32770" name="Content Placeholder 2"/>
          <p:cNvSpPr>
            <a:spLocks noGrp="1"/>
          </p:cNvSpPr>
          <p:nvPr>
            <p:ph idx="1"/>
          </p:nvPr>
        </p:nvSpPr>
        <p:spPr>
          <a:xfrm>
            <a:off x="339887" y="1526912"/>
            <a:ext cx="8585200" cy="2946400"/>
          </a:xfrm>
        </p:spPr>
        <p:txBody>
          <a:bodyPr/>
          <a:lstStyle/>
          <a:p>
            <a:pPr marL="514350" indent="-514350">
              <a:spcAft>
                <a:spcPts val="1200"/>
              </a:spcAft>
            </a:pPr>
            <a:r>
              <a:rPr lang="en-US" dirty="0">
                <a:latin typeface="Arial" charset="0"/>
              </a:rPr>
              <a:t>OBJECTIVE: To examine whether linking socially disconnected seniors with peer supports is effective in reducing risk for suicide</a:t>
            </a:r>
            <a:r>
              <a:rPr lang="en-US" dirty="0" smtClean="0">
                <a:latin typeface="Arial" charset="0"/>
              </a:rPr>
              <a:t>.</a:t>
            </a:r>
          </a:p>
          <a:p>
            <a:pPr marL="514350" indent="-514350">
              <a:spcAft>
                <a:spcPts val="1200"/>
              </a:spcAft>
            </a:pPr>
            <a:r>
              <a:rPr lang="en-US" dirty="0" smtClean="0">
                <a:latin typeface="Arial" charset="0"/>
              </a:rPr>
              <a:t>AIMS: </a:t>
            </a:r>
          </a:p>
          <a:p>
            <a:pPr marL="779463" lvl="1" indent="-514350"/>
            <a:r>
              <a:rPr lang="en-US" dirty="0" smtClean="0">
                <a:latin typeface="Arial" charset="0"/>
              </a:rPr>
              <a:t>Compare TSC vs. CAU on proximal (SI, DI) and distal (social connectedness) risk factors</a:t>
            </a:r>
          </a:p>
          <a:p>
            <a:pPr marL="779463" lvl="1" indent="-514350"/>
            <a:r>
              <a:rPr lang="en-US" dirty="0">
                <a:latin typeface="Arial" charset="0"/>
              </a:rPr>
              <a:t>T</a:t>
            </a:r>
            <a:r>
              <a:rPr lang="en-US" dirty="0" smtClean="0">
                <a:latin typeface="Arial" charset="0"/>
              </a:rPr>
              <a:t>est mediation. </a:t>
            </a:r>
            <a:endParaRPr lang="en-US" dirty="0">
              <a:latin typeface="Arial" charset="0"/>
            </a:endParaRPr>
          </a:p>
        </p:txBody>
      </p:sp>
    </p:spTree>
    <p:extLst>
      <p:ext uri="{BB962C8B-B14F-4D97-AF65-F5344CB8AC3E}">
        <p14:creationId xmlns:p14="http://schemas.microsoft.com/office/powerpoint/2010/main" val="38120251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3740" y="90855"/>
            <a:ext cx="8207375" cy="1143000"/>
          </a:xfrm>
        </p:spPr>
        <p:txBody>
          <a:bodyPr/>
          <a:lstStyle/>
          <a:p>
            <a:pPr>
              <a:lnSpc>
                <a:spcPct val="100000"/>
              </a:lnSpc>
              <a:defRPr/>
            </a:pPr>
            <a:r>
              <a:rPr lang="en-US" sz="3600" b="0" cap="all" dirty="0" smtClean="0">
                <a:solidFill>
                  <a:srgbClr val="564B85"/>
                </a:solidFill>
              </a:rPr>
              <a:t>The Senior Connection </a:t>
            </a:r>
            <a:r>
              <a:rPr lang="en-US" sz="3600" b="0" dirty="0" smtClean="0">
                <a:solidFill>
                  <a:srgbClr val="564B85"/>
                </a:solidFill>
              </a:rPr>
              <a:t>(TSC)</a:t>
            </a:r>
            <a:br>
              <a:rPr lang="en-US" sz="3600" b="0" dirty="0" smtClean="0">
                <a:solidFill>
                  <a:srgbClr val="564B85"/>
                </a:solidFill>
              </a:rPr>
            </a:br>
            <a:r>
              <a:rPr lang="en-US" sz="2400" b="0" i="1" dirty="0" smtClean="0">
                <a:solidFill>
                  <a:srgbClr val="564B85"/>
                </a:solidFill>
              </a:rPr>
              <a:t>U01 CE001942-01</a:t>
            </a:r>
            <a:endParaRPr lang="en-US" sz="2400" b="0" cap="all" dirty="0">
              <a:solidFill>
                <a:srgbClr val="564B85"/>
              </a:solidFill>
            </a:endParaRPr>
          </a:p>
        </p:txBody>
      </p:sp>
      <p:sp>
        <p:nvSpPr>
          <p:cNvPr id="32770" name="Content Placeholder 2"/>
          <p:cNvSpPr>
            <a:spLocks noGrp="1"/>
          </p:cNvSpPr>
          <p:nvPr>
            <p:ph idx="1"/>
          </p:nvPr>
        </p:nvSpPr>
        <p:spPr>
          <a:xfrm>
            <a:off x="339887" y="1469925"/>
            <a:ext cx="8585200" cy="2946400"/>
          </a:xfrm>
        </p:spPr>
        <p:txBody>
          <a:bodyPr/>
          <a:lstStyle/>
          <a:p>
            <a:pPr marL="514350" indent="-514350">
              <a:spcAft>
                <a:spcPts val="600"/>
              </a:spcAft>
            </a:pPr>
            <a:r>
              <a:rPr lang="en-US" dirty="0" smtClean="0">
                <a:latin typeface="Arial" charset="0"/>
              </a:rPr>
              <a:t>RCT DESIGN: </a:t>
            </a:r>
            <a:endParaRPr lang="en-US" dirty="0">
              <a:latin typeface="Arial" charset="0"/>
            </a:endParaRPr>
          </a:p>
          <a:p>
            <a:pPr marL="779463" lvl="1" indent="-514350">
              <a:spcAft>
                <a:spcPts val="600"/>
              </a:spcAft>
            </a:pPr>
            <a:r>
              <a:rPr lang="en-US" i="1" u="sng" dirty="0" smtClean="0">
                <a:latin typeface="Arial" charset="0"/>
              </a:rPr>
              <a:t>Sample</a:t>
            </a:r>
            <a:r>
              <a:rPr lang="en-US" dirty="0" smtClean="0">
                <a:latin typeface="Arial" charset="0"/>
              </a:rPr>
              <a:t>: 400 primary care </a:t>
            </a:r>
            <a:r>
              <a:rPr lang="en-US" dirty="0" err="1" smtClean="0">
                <a:latin typeface="Arial" charset="0"/>
              </a:rPr>
              <a:t>pts</a:t>
            </a:r>
            <a:r>
              <a:rPr lang="en-US" dirty="0" smtClean="0">
                <a:latin typeface="Arial" charset="0"/>
              </a:rPr>
              <a:t> ≥60 </a:t>
            </a:r>
            <a:r>
              <a:rPr lang="en-US" dirty="0" err="1" smtClean="0">
                <a:latin typeface="Arial" charset="0"/>
              </a:rPr>
              <a:t>yrs</a:t>
            </a:r>
            <a:r>
              <a:rPr lang="en-US" dirty="0" smtClean="0">
                <a:latin typeface="Arial" charset="0"/>
              </a:rPr>
              <a:t> who endorse feeling lonely or like a burden on others.</a:t>
            </a:r>
          </a:p>
          <a:p>
            <a:pPr marL="779463" lvl="1" indent="-514350">
              <a:spcAft>
                <a:spcPts val="600"/>
              </a:spcAft>
            </a:pPr>
            <a:r>
              <a:rPr lang="en-US" i="1" u="sng" dirty="0" smtClean="0">
                <a:latin typeface="Arial" charset="0"/>
              </a:rPr>
              <a:t>Intervention</a:t>
            </a:r>
            <a:r>
              <a:rPr lang="en-US" dirty="0" smtClean="0">
                <a:latin typeface="Arial" charset="0"/>
              </a:rPr>
              <a:t>: Peer companion trained and supervised by aging services network agency</a:t>
            </a:r>
          </a:p>
          <a:p>
            <a:pPr marL="779463" lvl="1" indent="-514350">
              <a:spcAft>
                <a:spcPts val="600"/>
              </a:spcAft>
            </a:pPr>
            <a:r>
              <a:rPr lang="en-US" i="1" u="sng" dirty="0" smtClean="0">
                <a:latin typeface="Arial" charset="0"/>
              </a:rPr>
              <a:t>Control</a:t>
            </a:r>
            <a:r>
              <a:rPr lang="en-US" dirty="0" smtClean="0">
                <a:latin typeface="Arial" charset="0"/>
              </a:rPr>
              <a:t>: Care as usual (no companion)</a:t>
            </a:r>
          </a:p>
          <a:p>
            <a:pPr marL="779463" lvl="1" indent="-514350">
              <a:spcAft>
                <a:spcPts val="600"/>
              </a:spcAft>
            </a:pPr>
            <a:r>
              <a:rPr lang="en-US" i="1" u="sng" dirty="0" smtClean="0">
                <a:latin typeface="Arial" charset="0"/>
              </a:rPr>
              <a:t>Outcome measures</a:t>
            </a:r>
            <a:r>
              <a:rPr lang="en-US" dirty="0" smtClean="0">
                <a:latin typeface="Arial" charset="0"/>
              </a:rPr>
              <a:t>: </a:t>
            </a:r>
          </a:p>
          <a:p>
            <a:pPr marL="1042988" lvl="2" indent="-514350">
              <a:spcAft>
                <a:spcPts val="600"/>
              </a:spcAft>
            </a:pPr>
            <a:r>
              <a:rPr lang="en-US" dirty="0" smtClean="0">
                <a:latin typeface="Arial" charset="0"/>
              </a:rPr>
              <a:t>Depression, suicidal ideation, death ideation</a:t>
            </a:r>
          </a:p>
          <a:p>
            <a:pPr marL="1042988" lvl="2" indent="-514350">
              <a:spcAft>
                <a:spcPts val="600"/>
              </a:spcAft>
            </a:pPr>
            <a:r>
              <a:rPr lang="en-US" dirty="0" smtClean="0">
                <a:latin typeface="Arial" charset="0"/>
              </a:rPr>
              <a:t>Structural and psychological connectedness</a:t>
            </a:r>
            <a:endParaRPr lang="en-US" dirty="0">
              <a:latin typeface="Arial" charset="0"/>
            </a:endParaRPr>
          </a:p>
        </p:txBody>
      </p:sp>
    </p:spTree>
    <p:extLst>
      <p:ext uri="{BB962C8B-B14F-4D97-AF65-F5344CB8AC3E}">
        <p14:creationId xmlns:p14="http://schemas.microsoft.com/office/powerpoint/2010/main" val="26456825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8690" name="Rectangle 2"/>
          <p:cNvSpPr>
            <a:spLocks noGrp="1" noChangeArrowheads="1"/>
          </p:cNvSpPr>
          <p:nvPr>
            <p:ph type="title"/>
          </p:nvPr>
        </p:nvSpPr>
        <p:spPr>
          <a:xfrm>
            <a:off x="193040" y="-571500"/>
            <a:ext cx="9001760" cy="1143000"/>
          </a:xfrm>
        </p:spPr>
        <p:txBody>
          <a:bodyPr/>
          <a:lstStyle/>
          <a:p>
            <a:r>
              <a:rPr lang="en-US" sz="3200" b="0" dirty="0">
                <a:latin typeface="Arial" charset="0"/>
                <a:ea typeface="ＭＳ Ｐゴシック" charset="0"/>
                <a:cs typeface="ＭＳ Ｐゴシック" charset="0"/>
              </a:rPr>
              <a:t>Brady Handgun Violence Prevention Act -- 1994</a:t>
            </a:r>
            <a:endParaRPr lang="en-US" sz="3200" dirty="0">
              <a:latin typeface="Arial" charset="0"/>
              <a:ea typeface="ＭＳ Ｐゴシック" charset="0"/>
              <a:cs typeface="ＭＳ Ｐゴシック" charset="0"/>
            </a:endParaRPr>
          </a:p>
        </p:txBody>
      </p:sp>
      <p:sp>
        <p:nvSpPr>
          <p:cNvPr id="498691" name="Rectangle 3"/>
          <p:cNvSpPr>
            <a:spLocks noGrp="1" noChangeArrowheads="1"/>
          </p:cNvSpPr>
          <p:nvPr>
            <p:ph type="body" idx="1"/>
          </p:nvPr>
        </p:nvSpPr>
        <p:spPr>
          <a:xfrm>
            <a:off x="408305" y="1158240"/>
            <a:ext cx="8816975" cy="4785360"/>
          </a:xfrm>
        </p:spPr>
        <p:txBody>
          <a:bodyPr/>
          <a:lstStyle/>
          <a:p>
            <a:pPr marL="287338" indent="-287338">
              <a:buClr>
                <a:schemeClr val="tx2"/>
              </a:buClr>
            </a:pPr>
            <a:r>
              <a:rPr lang="en-US" sz="2600" dirty="0" smtClean="0">
                <a:latin typeface="Arial" charset="0"/>
                <a:cs typeface="ＭＳ Ｐゴシック" charset="0"/>
              </a:rPr>
              <a:t> Nationwide </a:t>
            </a:r>
            <a:r>
              <a:rPr lang="en-US" sz="2600" dirty="0">
                <a:latin typeface="Arial" charset="0"/>
                <a:cs typeface="ＭＳ Ｐゴシック" charset="0"/>
              </a:rPr>
              <a:t>requirement for </a:t>
            </a:r>
            <a:r>
              <a:rPr lang="en-US" sz="2600" u="sng" dirty="0">
                <a:latin typeface="Arial" charset="0"/>
                <a:cs typeface="ＭＳ Ｐゴシック" charset="0"/>
              </a:rPr>
              <a:t>waiting </a:t>
            </a:r>
            <a:r>
              <a:rPr lang="en-US" sz="2600" u="sng" dirty="0" smtClean="0">
                <a:latin typeface="Arial" charset="0"/>
                <a:cs typeface="ＭＳ Ｐゴシック" charset="0"/>
              </a:rPr>
              <a:t>period</a:t>
            </a:r>
            <a:r>
              <a:rPr lang="en-US" sz="2600" dirty="0" smtClean="0">
                <a:latin typeface="Arial" charset="0"/>
                <a:cs typeface="ＭＳ Ｐゴシック" charset="0"/>
              </a:rPr>
              <a:t> and </a:t>
            </a:r>
            <a:r>
              <a:rPr lang="en-US" sz="2600" u="sng" dirty="0">
                <a:latin typeface="Arial" charset="0"/>
                <a:cs typeface="ＭＳ Ｐゴシック" charset="0"/>
              </a:rPr>
              <a:t>background checks</a:t>
            </a:r>
            <a:r>
              <a:rPr lang="en-US" sz="2600" dirty="0">
                <a:latin typeface="Arial" charset="0"/>
                <a:cs typeface="ＭＳ Ｐゴシック" charset="0"/>
              </a:rPr>
              <a:t> for handgun </a:t>
            </a:r>
            <a:r>
              <a:rPr lang="en-US" sz="2600" dirty="0" smtClean="0">
                <a:latin typeface="Arial" charset="0"/>
                <a:cs typeface="ＭＳ Ｐゴシック" charset="0"/>
              </a:rPr>
              <a:t>sales in 1994</a:t>
            </a:r>
            <a:endParaRPr lang="en-US" sz="2600" dirty="0">
              <a:latin typeface="Arial" charset="0"/>
              <a:cs typeface="ＭＳ Ｐゴシック" charset="0"/>
            </a:endParaRPr>
          </a:p>
          <a:p>
            <a:pPr marL="287338" indent="-287338">
              <a:buClr>
                <a:schemeClr val="tx2"/>
              </a:buClr>
            </a:pPr>
            <a:r>
              <a:rPr lang="en-US" sz="2600" dirty="0" smtClean="0">
                <a:latin typeface="Arial" charset="0"/>
                <a:cs typeface="ＭＳ Ｐゴシック" charset="0"/>
              </a:rPr>
              <a:t> 18 </a:t>
            </a:r>
            <a:r>
              <a:rPr lang="en-US" sz="2600" dirty="0">
                <a:latin typeface="Arial" charset="0"/>
                <a:cs typeface="ＭＳ Ｐゴシック" charset="0"/>
              </a:rPr>
              <a:t>states </a:t>
            </a:r>
            <a:r>
              <a:rPr lang="en-US" sz="2600" dirty="0" smtClean="0">
                <a:latin typeface="Arial" charset="0"/>
                <a:cs typeface="ＭＳ Ｐゴシック" charset="0"/>
              </a:rPr>
              <a:t>previously met </a:t>
            </a:r>
            <a:r>
              <a:rPr lang="en-US" sz="2600" dirty="0">
                <a:latin typeface="Arial" charset="0"/>
                <a:cs typeface="ＭＳ Ｐゴシック" charset="0"/>
              </a:rPr>
              <a:t>requirements = controls</a:t>
            </a:r>
          </a:p>
          <a:p>
            <a:pPr marL="287338" indent="-287338">
              <a:buClr>
                <a:schemeClr val="tx2"/>
              </a:buClr>
            </a:pPr>
            <a:r>
              <a:rPr lang="en-US" sz="2600" dirty="0" smtClean="0">
                <a:latin typeface="Arial" charset="0"/>
                <a:cs typeface="ＭＳ Ｐゴシック" charset="0"/>
              </a:rPr>
              <a:t> 32 </a:t>
            </a:r>
            <a:r>
              <a:rPr lang="en-US" sz="2600" dirty="0">
                <a:latin typeface="Arial" charset="0"/>
                <a:cs typeface="ＭＳ Ｐゴシック" charset="0"/>
              </a:rPr>
              <a:t>states instituted new laws = </a:t>
            </a:r>
            <a:r>
              <a:rPr lang="en-US" sz="2600" dirty="0" smtClean="0">
                <a:latin typeface="Arial" charset="0"/>
                <a:cs typeface="ＭＳ Ｐゴシック" charset="0"/>
              </a:rPr>
              <a:t>intervention states</a:t>
            </a:r>
            <a:endParaRPr lang="en-US" sz="2600" dirty="0">
              <a:latin typeface="Arial" charset="0"/>
              <a:cs typeface="ＭＳ Ｐゴシック" charset="0"/>
            </a:endParaRPr>
          </a:p>
          <a:p>
            <a:pPr marL="287338" indent="-287338">
              <a:buClr>
                <a:schemeClr val="tx2"/>
              </a:buClr>
            </a:pPr>
            <a:r>
              <a:rPr lang="en-US" sz="2600" dirty="0" smtClean="0">
                <a:latin typeface="Arial" charset="0"/>
                <a:cs typeface="ＭＳ Ｐゴシック" charset="0"/>
              </a:rPr>
              <a:t> U.S. vital statistics, 1985-1997</a:t>
            </a:r>
          </a:p>
          <a:p>
            <a:pPr marL="287338" indent="-287338">
              <a:buClr>
                <a:schemeClr val="tx2"/>
              </a:buClr>
            </a:pPr>
            <a:r>
              <a:rPr lang="en-US" sz="2600" dirty="0">
                <a:latin typeface="Arial" charset="0"/>
                <a:cs typeface="ＭＳ Ｐゴシック" charset="0"/>
                <a:sym typeface="Symbol" charset="0"/>
              </a:rPr>
              <a:t> </a:t>
            </a:r>
            <a:r>
              <a:rPr lang="en-US" sz="2600" dirty="0" smtClean="0">
                <a:latin typeface="Arial" charset="0"/>
                <a:cs typeface="ＭＳ Ｐゴシック" charset="0"/>
                <a:sym typeface="Symbol" charset="0"/>
              </a:rPr>
              <a:t>Compared intervention and control states for changes in firearm homicide and suicide rates pre/post Brady</a:t>
            </a:r>
          </a:p>
          <a:p>
            <a:pPr marL="574675" lvl="1" indent="-360363">
              <a:spcAft>
                <a:spcPts val="0"/>
              </a:spcAft>
              <a:buClr>
                <a:schemeClr val="tx2"/>
              </a:buClr>
            </a:pPr>
            <a:r>
              <a:rPr lang="en-US" sz="2400" dirty="0" smtClean="0">
                <a:sym typeface="Symbol" charset="0"/>
              </a:rPr>
              <a:t>c</a:t>
            </a:r>
            <a:r>
              <a:rPr lang="en-US" sz="2400" dirty="0" smtClean="0"/>
              <a:t>ontrolling </a:t>
            </a:r>
            <a:r>
              <a:rPr lang="en-US" sz="2400" dirty="0"/>
              <a:t>for population age, race, poverty and income levels, urban residence, and alcohol consumption</a:t>
            </a:r>
            <a:endParaRPr lang="en-US" sz="2400" dirty="0">
              <a:latin typeface="Arial" charset="0"/>
              <a:ea typeface="ＭＳ Ｐゴシック" charset="0"/>
              <a:cs typeface="ＭＳ Ｐゴシック" charset="0"/>
              <a:sym typeface="Symbol" charset="0"/>
            </a:endParaRPr>
          </a:p>
        </p:txBody>
      </p:sp>
      <p:sp>
        <p:nvSpPr>
          <p:cNvPr id="81924" name="Text Box 5"/>
          <p:cNvSpPr txBox="1">
            <a:spLocks noChangeArrowheads="1"/>
          </p:cNvSpPr>
          <p:nvPr/>
        </p:nvSpPr>
        <p:spPr bwMode="auto">
          <a:xfrm>
            <a:off x="5560060" y="614681"/>
            <a:ext cx="343662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spcBef>
                <a:spcPct val="50000"/>
              </a:spcBef>
            </a:pPr>
            <a:r>
              <a:rPr lang="en-US" sz="1800" dirty="0"/>
              <a:t>Ludwig &amp; Cook, JAMA 2000</a:t>
            </a:r>
          </a:p>
        </p:txBody>
      </p:sp>
    </p:spTree>
    <p:extLst>
      <p:ext uri="{BB962C8B-B14F-4D97-AF65-F5344CB8AC3E}">
        <p14:creationId xmlns:p14="http://schemas.microsoft.com/office/powerpoint/2010/main" val="898802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476250" y="365125"/>
            <a:ext cx="8496300" cy="747713"/>
          </a:xfrm>
        </p:spPr>
        <p:txBody>
          <a:bodyPr/>
          <a:lstStyle/>
          <a:p>
            <a:pPr algn="l">
              <a:lnSpc>
                <a:spcPct val="110000"/>
              </a:lnSpc>
              <a:spcBef>
                <a:spcPts val="1200"/>
              </a:spcBef>
            </a:pPr>
            <a:r>
              <a:rPr lang="en-US" sz="1600" dirty="0" smtClean="0">
                <a:latin typeface="+mn-lt"/>
                <a:cs typeface="Helvetica" charset="0"/>
              </a:rPr>
              <a:t>Differences in homicide and suicide trends from pre-Brady Act (1990-1993) and post-Brady Act (1994-1997) between treatment and controls states</a:t>
            </a:r>
            <a:r>
              <a:rPr lang="en-US" sz="1000" dirty="0" smtClean="0">
                <a:latin typeface="+mn-lt"/>
                <a:cs typeface="Helvetica" charset="0"/>
              </a:rPr>
              <a:t/>
            </a:r>
            <a:br>
              <a:rPr lang="en-US" sz="1000" dirty="0" smtClean="0">
                <a:latin typeface="+mn-lt"/>
                <a:cs typeface="Helvetica" charset="0"/>
              </a:rPr>
            </a:br>
            <a:endParaRPr lang="en-US" sz="1200" dirty="0">
              <a:solidFill>
                <a:srgbClr val="000000"/>
              </a:solidFill>
            </a:endParaRPr>
          </a:p>
        </p:txBody>
      </p:sp>
      <p:sp>
        <p:nvSpPr>
          <p:cNvPr id="2" name="Slide Number Placeholder 1"/>
          <p:cNvSpPr>
            <a:spLocks noGrp="1"/>
          </p:cNvSpPr>
          <p:nvPr>
            <p:ph type="sldNum" sz="quarter" idx="11"/>
          </p:nvPr>
        </p:nvSpPr>
        <p:spPr/>
        <p:txBody>
          <a:bodyPr/>
          <a:lstStyle/>
          <a:p>
            <a:pPr>
              <a:defRPr/>
            </a:pPr>
            <a:fld id="{4B3999D8-F8ED-194B-B683-0126ED15B86E}" type="slidenum">
              <a:rPr lang="en-US" smtClean="0"/>
              <a:pPr>
                <a:defRPr/>
              </a:pPr>
              <a:t>39</a:t>
            </a:fld>
            <a:endParaRPr lang="en-US"/>
          </a:p>
        </p:txBody>
      </p:sp>
      <p:pic>
        <p:nvPicPr>
          <p:cNvPr id="4" name="Picture 3"/>
          <p:cNvPicPr>
            <a:picLocks noChangeAspect="1"/>
          </p:cNvPicPr>
          <p:nvPr/>
        </p:nvPicPr>
        <p:blipFill>
          <a:blip r:embed="rId3"/>
          <a:stretch>
            <a:fillRect/>
          </a:stretch>
        </p:blipFill>
        <p:spPr>
          <a:xfrm>
            <a:off x="1295400" y="1497004"/>
            <a:ext cx="2387600" cy="4519922"/>
          </a:xfrm>
          <a:prstGeom prst="rect">
            <a:avLst/>
          </a:prstGeom>
        </p:spPr>
      </p:pic>
      <p:pic>
        <p:nvPicPr>
          <p:cNvPr id="5" name="Picture 4"/>
          <p:cNvPicPr>
            <a:picLocks noChangeAspect="1"/>
          </p:cNvPicPr>
          <p:nvPr/>
        </p:nvPicPr>
        <p:blipFill>
          <a:blip r:embed="rId4"/>
          <a:stretch>
            <a:fillRect/>
          </a:stretch>
        </p:blipFill>
        <p:spPr>
          <a:xfrm>
            <a:off x="4311650" y="1447800"/>
            <a:ext cx="1111250" cy="4589832"/>
          </a:xfrm>
          <a:prstGeom prst="rect">
            <a:avLst/>
          </a:prstGeom>
        </p:spPr>
      </p:pic>
      <p:pic>
        <p:nvPicPr>
          <p:cNvPr id="6" name="Picture 5"/>
          <p:cNvPicPr>
            <a:picLocks noChangeAspect="1"/>
          </p:cNvPicPr>
          <p:nvPr/>
        </p:nvPicPr>
        <p:blipFill>
          <a:blip r:embed="rId5"/>
          <a:stretch>
            <a:fillRect/>
          </a:stretch>
        </p:blipFill>
        <p:spPr>
          <a:xfrm>
            <a:off x="6667500" y="1422399"/>
            <a:ext cx="1174750" cy="4608635"/>
          </a:xfrm>
          <a:prstGeom prst="rect">
            <a:avLst/>
          </a:prstGeom>
        </p:spPr>
      </p:pic>
      <p:pic>
        <p:nvPicPr>
          <p:cNvPr id="7" name="Picture 6"/>
          <p:cNvPicPr>
            <a:picLocks noChangeAspect="1"/>
          </p:cNvPicPr>
          <p:nvPr/>
        </p:nvPicPr>
        <p:blipFill>
          <a:blip r:embed="rId6"/>
          <a:stretch>
            <a:fillRect/>
          </a:stretch>
        </p:blipFill>
        <p:spPr>
          <a:xfrm>
            <a:off x="4011386" y="1181100"/>
            <a:ext cx="1671864" cy="241300"/>
          </a:xfrm>
          <a:prstGeom prst="rect">
            <a:avLst/>
          </a:prstGeom>
        </p:spPr>
      </p:pic>
      <p:pic>
        <p:nvPicPr>
          <p:cNvPr id="8" name="Picture 7"/>
          <p:cNvPicPr>
            <a:picLocks noChangeAspect="1"/>
          </p:cNvPicPr>
          <p:nvPr/>
        </p:nvPicPr>
        <p:blipFill>
          <a:blip r:embed="rId7"/>
          <a:stretch>
            <a:fillRect/>
          </a:stretch>
        </p:blipFill>
        <p:spPr>
          <a:xfrm>
            <a:off x="6400800" y="1176176"/>
            <a:ext cx="1733126" cy="265274"/>
          </a:xfrm>
          <a:prstGeom prst="rect">
            <a:avLst/>
          </a:prstGeom>
        </p:spPr>
      </p:pic>
      <p:sp>
        <p:nvSpPr>
          <p:cNvPr id="9" name="Rectangle 8"/>
          <p:cNvSpPr/>
          <p:nvPr/>
        </p:nvSpPr>
        <p:spPr bwMode="auto">
          <a:xfrm>
            <a:off x="6661150" y="4819650"/>
            <a:ext cx="1143000" cy="41275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28688"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Verdana" pitchFamily="1" charset="0"/>
            </a:endParaRPr>
          </a:p>
        </p:txBody>
      </p:sp>
      <p:sp>
        <p:nvSpPr>
          <p:cNvPr id="11" name="Rectangle 10"/>
          <p:cNvSpPr/>
          <p:nvPr/>
        </p:nvSpPr>
        <p:spPr bwMode="auto">
          <a:xfrm>
            <a:off x="1549400" y="4813300"/>
            <a:ext cx="1778000" cy="41275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28688"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Verdana" pitchFamily="1" charset="0"/>
            </a:endParaRPr>
          </a:p>
        </p:txBody>
      </p:sp>
      <p:sp>
        <p:nvSpPr>
          <p:cNvPr id="15" name="TextBox 14"/>
          <p:cNvSpPr txBox="1"/>
          <p:nvPr/>
        </p:nvSpPr>
        <p:spPr>
          <a:xfrm>
            <a:off x="419100" y="1454150"/>
            <a:ext cx="3282950" cy="523220"/>
          </a:xfrm>
          <a:prstGeom prst="rect">
            <a:avLst/>
          </a:prstGeom>
          <a:noFill/>
        </p:spPr>
        <p:txBody>
          <a:bodyPr wrap="square" rtlCol="0">
            <a:spAutoFit/>
          </a:bodyPr>
          <a:lstStyle/>
          <a:p>
            <a:pPr algn="l"/>
            <a:r>
              <a:rPr lang="en-US" sz="1400" i="1" dirty="0">
                <a:solidFill>
                  <a:srgbClr val="000000"/>
                </a:solidFill>
                <a:cs typeface="Helvetica" charset="0"/>
              </a:rPr>
              <a:t>Ludwig J. &amp; Cook P.J.: JAMA. 2000;284(5):585-</a:t>
            </a:r>
            <a:r>
              <a:rPr lang="en-US" sz="1400" dirty="0">
                <a:solidFill>
                  <a:srgbClr val="000000"/>
                </a:solidFill>
                <a:cs typeface="Helvetica" charset="0"/>
              </a:rPr>
              <a:t>591</a:t>
            </a:r>
            <a:endParaRPr lang="en-US" sz="1400" dirty="0"/>
          </a:p>
        </p:txBody>
      </p:sp>
      <p:sp>
        <p:nvSpPr>
          <p:cNvPr id="13" name="TextBox 12"/>
          <p:cNvSpPr txBox="1"/>
          <p:nvPr/>
        </p:nvSpPr>
        <p:spPr>
          <a:xfrm>
            <a:off x="1121334" y="5674188"/>
            <a:ext cx="7146819" cy="338554"/>
          </a:xfrm>
          <a:prstGeom prst="rect">
            <a:avLst/>
          </a:prstGeom>
          <a:solidFill>
            <a:schemeClr val="bg1"/>
          </a:solidFill>
        </p:spPr>
        <p:txBody>
          <a:bodyPr wrap="square" rtlCol="0">
            <a:spAutoFit/>
          </a:bodyPr>
          <a:lstStyle/>
          <a:p>
            <a:pPr algn="ctr"/>
            <a:r>
              <a:rPr lang="en-US" dirty="0" smtClean="0"/>
              <a:t>   </a:t>
            </a:r>
            <a:endParaRPr lang="en-US" sz="2000" dirty="0" smtClean="0"/>
          </a:p>
          <a:p>
            <a:pPr algn="ctr"/>
            <a:endParaRPr lang="en-US" dirty="0"/>
          </a:p>
        </p:txBody>
      </p:sp>
    </p:spTree>
    <p:extLst>
      <p:ext uri="{BB962C8B-B14F-4D97-AF65-F5344CB8AC3E}">
        <p14:creationId xmlns:p14="http://schemas.microsoft.com/office/powerpoint/2010/main" val="1202149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extLst>
              <p:ext uri="{D42A27DB-BD31-4B8C-83A1-F6EECF244321}">
                <p14:modId xmlns:p14="http://schemas.microsoft.com/office/powerpoint/2010/main" val="3034479381"/>
              </p:ext>
            </p:extLst>
          </p:nvPr>
        </p:nvGraphicFramePr>
        <p:xfrm>
          <a:off x="-48630" y="1"/>
          <a:ext cx="9542392" cy="6858000"/>
        </p:xfrm>
        <a:graphic>
          <a:graphicData uri="http://schemas.openxmlformats.org/presentationml/2006/ole">
            <mc:AlternateContent xmlns:mc="http://schemas.openxmlformats.org/markup-compatibility/2006">
              <mc:Choice xmlns:v="urn:schemas-microsoft-com:vml" Requires="v">
                <p:oleObj spid="_x0000_s1036" name="Document" r:id="rId3" imgW="3568700" imgH="2628900" progId="Word.Document.12">
                  <p:link updateAutomatic="1"/>
                </p:oleObj>
              </mc:Choice>
              <mc:Fallback>
                <p:oleObj name="Document" r:id="rId3" imgW="3568700" imgH="26289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30" y="1"/>
                        <a:ext cx="9542392" cy="68580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85904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a:xfrm>
            <a:off x="445770" y="469900"/>
            <a:ext cx="8591550" cy="762000"/>
          </a:xfrm>
        </p:spPr>
        <p:txBody>
          <a:bodyPr/>
          <a:lstStyle/>
          <a:p>
            <a:pPr>
              <a:defRPr/>
            </a:pPr>
            <a:r>
              <a:rPr lang="en-US" sz="3200" b="0" dirty="0">
                <a:latin typeface="Arial" charset="0"/>
                <a:ea typeface="ＭＳ Ｐゴシック" charset="0"/>
                <a:cs typeface="ＭＳ Ｐゴシック" charset="0"/>
              </a:rPr>
              <a:t>RISK FACTOR: Psychiatric </a:t>
            </a:r>
            <a:r>
              <a:rPr lang="en-US" sz="3200" b="0" dirty="0" err="1" smtClean="0">
                <a:latin typeface="Arial" charset="0"/>
                <a:ea typeface="ＭＳ Ｐゴシック" charset="0"/>
                <a:cs typeface="ＭＳ Ｐゴシック" charset="0"/>
              </a:rPr>
              <a:t>Dx</a:t>
            </a:r>
            <a:r>
              <a:rPr lang="en-US" sz="3200" b="0" dirty="0" smtClean="0">
                <a:latin typeface="Arial" charset="0"/>
                <a:ea typeface="ＭＳ Ｐゴシック" charset="0"/>
                <a:cs typeface="ＭＳ Ｐゴシック" charset="0"/>
              </a:rPr>
              <a:t/>
            </a:r>
            <a:br>
              <a:rPr lang="en-US" sz="3200" b="0" dirty="0" smtClean="0">
                <a:latin typeface="Arial" charset="0"/>
                <a:ea typeface="ＭＳ Ｐゴシック" charset="0"/>
                <a:cs typeface="ＭＳ Ｐゴシック" charset="0"/>
              </a:rPr>
            </a:br>
            <a:r>
              <a:rPr lang="en-US" sz="3200" dirty="0" smtClean="0">
                <a:latin typeface="Arial" charset="0"/>
                <a:cs typeface="ＭＳ Ｐゴシック" charset="0"/>
              </a:rPr>
              <a:t>in case/control studies of suicide in later life</a:t>
            </a:r>
            <a:endParaRPr lang="en-US" sz="3200" b="0" dirty="0">
              <a:latin typeface="Arial" charset="0"/>
              <a:ea typeface="ＭＳ Ｐゴシック" charset="0"/>
              <a:cs typeface="ＭＳ Ｐゴシック" charset="0"/>
            </a:endParaRPr>
          </a:p>
        </p:txBody>
      </p:sp>
      <p:graphicFrame>
        <p:nvGraphicFramePr>
          <p:cNvPr id="36866" name="Object 2"/>
          <p:cNvGraphicFramePr>
            <a:graphicFrameLocks noChangeAspect="1"/>
          </p:cNvGraphicFramePr>
          <p:nvPr>
            <p:extLst>
              <p:ext uri="{D42A27DB-BD31-4B8C-83A1-F6EECF244321}">
                <p14:modId xmlns:p14="http://schemas.microsoft.com/office/powerpoint/2010/main" val="1688242867"/>
              </p:ext>
            </p:extLst>
          </p:nvPr>
        </p:nvGraphicFramePr>
        <p:xfrm>
          <a:off x="-242341" y="1634399"/>
          <a:ext cx="10034928" cy="4303862"/>
        </p:xfrm>
        <a:graphic>
          <a:graphicData uri="http://schemas.openxmlformats.org/presentationml/2006/ole">
            <mc:AlternateContent xmlns:mc="http://schemas.openxmlformats.org/markup-compatibility/2006">
              <mc:Choice xmlns:v="urn:schemas-microsoft-com:vml" Requires="v">
                <p:oleObj spid="_x0000_s8384" name="Document" r:id="rId3" imgW="6502400" imgH="2857500" progId="Word.Document.8">
                  <p:embed/>
                </p:oleObj>
              </mc:Choice>
              <mc:Fallback>
                <p:oleObj name="Document" r:id="rId3" imgW="6502400" imgH="2857500" progId="Word.Document.8">
                  <p:embed/>
                  <p:pic>
                    <p:nvPicPr>
                      <p:cNvPr id="0" name=""/>
                      <p:cNvPicPr>
                        <a:picLocks noChangeAspect="1" noChangeArrowheads="1"/>
                      </p:cNvPicPr>
                      <p:nvPr/>
                    </p:nvPicPr>
                    <p:blipFill>
                      <a:blip r:embed="rId4"/>
                      <a:srcRect/>
                      <a:stretch>
                        <a:fillRect/>
                      </a:stretch>
                    </p:blipFill>
                    <p:spPr bwMode="auto">
                      <a:xfrm>
                        <a:off x="-242341" y="1634399"/>
                        <a:ext cx="10034928" cy="4303862"/>
                      </a:xfrm>
                      <a:prstGeom prst="rect">
                        <a:avLst/>
                      </a:prstGeom>
                      <a:noFill/>
                      <a:ln>
                        <a:noFill/>
                      </a:ln>
                      <a:effectLst/>
                      <a:extLst/>
                    </p:spPr>
                  </p:pic>
                </p:oleObj>
              </mc:Fallback>
            </mc:AlternateContent>
          </a:graphicData>
        </a:graphic>
      </p:graphicFrame>
      <p:sp>
        <p:nvSpPr>
          <p:cNvPr id="36868" name="Text Box 5"/>
          <p:cNvSpPr txBox="1">
            <a:spLocks noChangeArrowheads="1"/>
          </p:cNvSpPr>
          <p:nvPr/>
        </p:nvSpPr>
        <p:spPr bwMode="auto">
          <a:xfrm>
            <a:off x="5638650" y="5785861"/>
            <a:ext cx="359283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charset="0"/>
                <a:ea typeface="ＭＳ Ｐゴシック" charset="0"/>
                <a:cs typeface="ＭＳ Ｐゴシック" charset="0"/>
              </a:defRPr>
            </a:lvl1pPr>
            <a:lvl2pPr marL="742950" indent="-285750">
              <a:defRPr sz="4800">
                <a:solidFill>
                  <a:schemeClr val="tx1"/>
                </a:solidFill>
                <a:latin typeface="Arial" charset="0"/>
                <a:ea typeface="ＭＳ Ｐゴシック" charset="0"/>
              </a:defRPr>
            </a:lvl2pPr>
            <a:lvl3pPr marL="1143000" indent="-228600">
              <a:defRPr sz="4800">
                <a:solidFill>
                  <a:schemeClr val="tx1"/>
                </a:solidFill>
                <a:latin typeface="Arial" charset="0"/>
                <a:ea typeface="ＭＳ Ｐゴシック" charset="0"/>
              </a:defRPr>
            </a:lvl3pPr>
            <a:lvl4pPr marL="1600200" indent="-228600">
              <a:defRPr sz="4800">
                <a:solidFill>
                  <a:schemeClr val="tx1"/>
                </a:solidFill>
                <a:latin typeface="Arial" charset="0"/>
                <a:ea typeface="ＭＳ Ｐゴシック" charset="0"/>
              </a:defRPr>
            </a:lvl4pPr>
            <a:lvl5pPr marL="2057400" indent="-228600">
              <a:defRPr sz="4800">
                <a:solidFill>
                  <a:schemeClr val="tx1"/>
                </a:solidFill>
                <a:latin typeface="Arial" charset="0"/>
                <a:ea typeface="ＭＳ Ｐゴシック" charset="0"/>
              </a:defRPr>
            </a:lvl5pPr>
            <a:lvl6pPr marL="2514600" indent="-228600" eaLnBrk="0" fontAlgn="base" hangingPunct="0">
              <a:spcBef>
                <a:spcPct val="0"/>
              </a:spcBef>
              <a:spcAft>
                <a:spcPct val="0"/>
              </a:spcAft>
              <a:defRPr sz="4800">
                <a:solidFill>
                  <a:schemeClr val="tx1"/>
                </a:solidFill>
                <a:latin typeface="Arial" charset="0"/>
                <a:ea typeface="ＭＳ Ｐゴシック" charset="0"/>
              </a:defRPr>
            </a:lvl6pPr>
            <a:lvl7pPr marL="2971800" indent="-228600" eaLnBrk="0" fontAlgn="base" hangingPunct="0">
              <a:spcBef>
                <a:spcPct val="0"/>
              </a:spcBef>
              <a:spcAft>
                <a:spcPct val="0"/>
              </a:spcAft>
              <a:defRPr sz="4800">
                <a:solidFill>
                  <a:schemeClr val="tx1"/>
                </a:solidFill>
                <a:latin typeface="Arial" charset="0"/>
                <a:ea typeface="ＭＳ Ｐゴシック" charset="0"/>
              </a:defRPr>
            </a:lvl7pPr>
            <a:lvl8pPr marL="3429000" indent="-228600" eaLnBrk="0" fontAlgn="base" hangingPunct="0">
              <a:spcBef>
                <a:spcPct val="0"/>
              </a:spcBef>
              <a:spcAft>
                <a:spcPct val="0"/>
              </a:spcAft>
              <a:defRPr sz="4800">
                <a:solidFill>
                  <a:schemeClr val="tx1"/>
                </a:solidFill>
                <a:latin typeface="Arial" charset="0"/>
                <a:ea typeface="ＭＳ Ｐゴシック" charset="0"/>
              </a:defRPr>
            </a:lvl8pPr>
            <a:lvl9pPr marL="3886200" indent="-228600" eaLnBrk="0" fontAlgn="base" hangingPunct="0">
              <a:spcBef>
                <a:spcPct val="0"/>
              </a:spcBef>
              <a:spcAft>
                <a:spcPct val="0"/>
              </a:spcAft>
              <a:defRPr sz="4800">
                <a:solidFill>
                  <a:schemeClr val="tx1"/>
                </a:solidFill>
                <a:latin typeface="Arial" charset="0"/>
                <a:ea typeface="ＭＳ Ｐゴシック" charset="0"/>
              </a:defRPr>
            </a:lvl9pPr>
          </a:lstStyle>
          <a:p>
            <a:pPr>
              <a:spcBef>
                <a:spcPct val="50000"/>
              </a:spcBef>
            </a:pPr>
            <a:r>
              <a:rPr lang="en-US" sz="1400" dirty="0"/>
              <a:t>ns = not significant</a:t>
            </a:r>
          </a:p>
        </p:txBody>
      </p:sp>
    </p:spTree>
    <p:extLst>
      <p:ext uri="{BB962C8B-B14F-4D97-AF65-F5344CB8AC3E}">
        <p14:creationId xmlns:p14="http://schemas.microsoft.com/office/powerpoint/2010/main" val="448997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7938" name="Rectangle 2"/>
          <p:cNvSpPr>
            <a:spLocks noGrp="1" noChangeArrowheads="1"/>
          </p:cNvSpPr>
          <p:nvPr>
            <p:ph type="title"/>
          </p:nvPr>
        </p:nvSpPr>
        <p:spPr>
          <a:xfrm>
            <a:off x="363855" y="-444500"/>
            <a:ext cx="8591550" cy="1143000"/>
          </a:xfrm>
        </p:spPr>
        <p:txBody>
          <a:bodyPr/>
          <a:lstStyle/>
          <a:p>
            <a:pPr>
              <a:defRPr/>
            </a:pPr>
            <a:r>
              <a:rPr lang="en-US" sz="3600" dirty="0" smtClean="0">
                <a:latin typeface="Arial Unicode MS" charset="0"/>
                <a:ea typeface="ＭＳ Ｐゴシック" charset="0"/>
                <a:cs typeface="ＭＳ Ｐゴシック" charset="0"/>
              </a:rPr>
              <a:t>Medical Illness and </a:t>
            </a:r>
            <a:r>
              <a:rPr lang="en-US" sz="3600" dirty="0">
                <a:latin typeface="Arial Unicode MS" charset="0"/>
                <a:ea typeface="ＭＳ Ｐゴシック" charset="0"/>
                <a:cs typeface="ＭＳ Ｐゴシック" charset="0"/>
              </a:rPr>
              <a:t>Suicide Risk</a:t>
            </a:r>
          </a:p>
        </p:txBody>
      </p:sp>
      <p:sp>
        <p:nvSpPr>
          <p:cNvPr id="807939" name="Rectangle 3"/>
          <p:cNvSpPr>
            <a:spLocks noGrp="1" noChangeArrowheads="1"/>
          </p:cNvSpPr>
          <p:nvPr>
            <p:ph type="body" idx="1"/>
          </p:nvPr>
        </p:nvSpPr>
        <p:spPr>
          <a:xfrm>
            <a:off x="517525" y="723900"/>
            <a:ext cx="8357235" cy="533400"/>
          </a:xfrm>
        </p:spPr>
        <p:txBody>
          <a:bodyPr/>
          <a:lstStyle/>
          <a:p>
            <a:pPr algn="ctr">
              <a:buFontTx/>
              <a:buNone/>
              <a:defRPr/>
            </a:pPr>
            <a:r>
              <a:rPr lang="en-US" sz="2400" dirty="0" err="1">
                <a:solidFill>
                  <a:schemeClr val="accent1"/>
                </a:solidFill>
                <a:latin typeface="Arial" charset="0"/>
                <a:ea typeface="ＭＳ Ｐゴシック" charset="0"/>
                <a:cs typeface="ＭＳ Ｐゴシック" charset="0"/>
              </a:rPr>
              <a:t>Juurlink</a:t>
            </a:r>
            <a:r>
              <a:rPr lang="en-US" sz="2400" dirty="0">
                <a:solidFill>
                  <a:schemeClr val="accent1"/>
                </a:solidFill>
                <a:latin typeface="Arial" charset="0"/>
                <a:ea typeface="ＭＳ Ｐゴシック" charset="0"/>
                <a:cs typeface="ＭＳ Ｐゴシック" charset="0"/>
              </a:rPr>
              <a:t> et al., </a:t>
            </a:r>
            <a:r>
              <a:rPr lang="en-US" sz="2400" i="1" dirty="0">
                <a:solidFill>
                  <a:schemeClr val="accent1"/>
                </a:solidFill>
                <a:latin typeface="Arial" charset="0"/>
                <a:ea typeface="ＭＳ Ｐゴシック" charset="0"/>
                <a:cs typeface="ＭＳ Ｐゴシック" charset="0"/>
              </a:rPr>
              <a:t>Arch Intern Med 2004;164:1179-1184</a:t>
            </a:r>
          </a:p>
        </p:txBody>
      </p:sp>
      <p:pic>
        <p:nvPicPr>
          <p:cNvPr id="41987" name="Picture 4" descr="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670" y="1166813"/>
            <a:ext cx="7220547"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819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0525" y="-370700"/>
            <a:ext cx="8591550" cy="1143000"/>
          </a:xfrm>
        </p:spPr>
        <p:txBody>
          <a:bodyPr/>
          <a:lstStyle/>
          <a:p>
            <a:r>
              <a:rPr lang="en-US" dirty="0" smtClean="0"/>
              <a:t>FIREARMS IN THE HOME</a:t>
            </a:r>
            <a:endParaRPr lang="en-US" dirty="0"/>
          </a:p>
        </p:txBody>
      </p:sp>
      <p:graphicFrame>
        <p:nvGraphicFramePr>
          <p:cNvPr id="4" name="Chart Placeholder 3"/>
          <p:cNvGraphicFramePr>
            <a:graphicFrameLocks noGrp="1"/>
          </p:cNvGraphicFramePr>
          <p:nvPr>
            <p:ph type="chart" idx="1"/>
            <p:extLst>
              <p:ext uri="{D42A27DB-BD31-4B8C-83A1-F6EECF244321}">
                <p14:modId xmlns:p14="http://schemas.microsoft.com/office/powerpoint/2010/main" val="3837887032"/>
              </p:ext>
            </p:extLst>
          </p:nvPr>
        </p:nvGraphicFramePr>
        <p:xfrm>
          <a:off x="432323" y="1040268"/>
          <a:ext cx="8781534" cy="502871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229160" y="1040268"/>
            <a:ext cx="864644" cy="338554"/>
          </a:xfrm>
          <a:prstGeom prst="rect">
            <a:avLst/>
          </a:prstGeom>
          <a:solidFill>
            <a:schemeClr val="bg1"/>
          </a:solidFill>
        </p:spPr>
        <p:txBody>
          <a:bodyPr wrap="square" rtlCol="0">
            <a:spAutoFit/>
          </a:bodyPr>
          <a:lstStyle/>
          <a:p>
            <a:r>
              <a:rPr lang="en-US" sz="1600" dirty="0" smtClean="0"/>
              <a:t>P=.04</a:t>
            </a:r>
            <a:endParaRPr lang="en-US" sz="1600" dirty="0"/>
          </a:p>
        </p:txBody>
      </p:sp>
      <p:sp>
        <p:nvSpPr>
          <p:cNvPr id="7" name="TextBox 6"/>
          <p:cNvSpPr txBox="1"/>
          <p:nvPr/>
        </p:nvSpPr>
        <p:spPr>
          <a:xfrm>
            <a:off x="4381048" y="2908433"/>
            <a:ext cx="864644" cy="338554"/>
          </a:xfrm>
          <a:prstGeom prst="rect">
            <a:avLst/>
          </a:prstGeom>
          <a:solidFill>
            <a:schemeClr val="bg1"/>
          </a:solidFill>
        </p:spPr>
        <p:txBody>
          <a:bodyPr wrap="square" rtlCol="0">
            <a:spAutoFit/>
          </a:bodyPr>
          <a:lstStyle/>
          <a:p>
            <a:r>
              <a:rPr lang="en-US" sz="1600" dirty="0" smtClean="0"/>
              <a:t>P=.02</a:t>
            </a:r>
            <a:endParaRPr lang="en-US" sz="1600" dirty="0"/>
          </a:p>
        </p:txBody>
      </p:sp>
      <p:sp>
        <p:nvSpPr>
          <p:cNvPr id="12" name="Oval 11"/>
          <p:cNvSpPr/>
          <p:nvPr/>
        </p:nvSpPr>
        <p:spPr bwMode="auto">
          <a:xfrm>
            <a:off x="2040018" y="810598"/>
            <a:ext cx="1283454" cy="4904121"/>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28688"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Verdana" pitchFamily="1" charset="0"/>
            </a:endParaRPr>
          </a:p>
        </p:txBody>
      </p:sp>
      <p:sp>
        <p:nvSpPr>
          <p:cNvPr id="13" name="Oval 12"/>
          <p:cNvSpPr/>
          <p:nvPr/>
        </p:nvSpPr>
        <p:spPr bwMode="auto">
          <a:xfrm>
            <a:off x="4336728" y="2512855"/>
            <a:ext cx="999744" cy="3232675"/>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28688"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Verdana" pitchFamily="1" charset="0"/>
            </a:endParaRPr>
          </a:p>
        </p:txBody>
      </p:sp>
      <p:sp>
        <p:nvSpPr>
          <p:cNvPr id="14" name="TextBox 13"/>
          <p:cNvSpPr txBox="1"/>
          <p:nvPr/>
        </p:nvSpPr>
        <p:spPr>
          <a:xfrm>
            <a:off x="4934698" y="843439"/>
            <a:ext cx="4279159" cy="277889"/>
          </a:xfrm>
          <a:prstGeom prst="rect">
            <a:avLst/>
          </a:prstGeom>
          <a:noFill/>
        </p:spPr>
        <p:txBody>
          <a:bodyPr wrap="square" rtlCol="0">
            <a:spAutoFit/>
          </a:bodyPr>
          <a:lstStyle/>
          <a:p>
            <a:pPr algn="l"/>
            <a:r>
              <a:rPr lang="en-US" sz="1200" dirty="0" smtClean="0"/>
              <a:t>Conwell et al. AJGP  10:407-416, 2002 </a:t>
            </a:r>
            <a:endParaRPr lang="en-US" sz="1200" dirty="0"/>
          </a:p>
        </p:txBody>
      </p:sp>
    </p:spTree>
    <p:extLst>
      <p:ext uri="{BB962C8B-B14F-4D97-AF65-F5344CB8AC3E}">
        <p14:creationId xmlns:p14="http://schemas.microsoft.com/office/powerpoint/2010/main" val="2578804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8185150" y="5908675"/>
            <a:ext cx="188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Verdana" charset="0"/>
                <a:ea typeface="ＭＳ Ｐゴシック" charset="0"/>
                <a:cs typeface="ＭＳ Ｐゴシック" charset="0"/>
              </a:defRPr>
            </a:lvl1pPr>
            <a:lvl2pPr marL="742950" indent="-285750" eaLnBrk="0" hangingPunct="0">
              <a:defRPr sz="800">
                <a:solidFill>
                  <a:schemeClr val="tx1"/>
                </a:solidFill>
                <a:latin typeface="Verdana" charset="0"/>
                <a:ea typeface="ＭＳ Ｐゴシック" charset="0"/>
              </a:defRPr>
            </a:lvl2pPr>
            <a:lvl3pPr marL="1143000" indent="-228600" eaLnBrk="0" hangingPunct="0">
              <a:defRPr sz="800">
                <a:solidFill>
                  <a:schemeClr val="tx1"/>
                </a:solidFill>
                <a:latin typeface="Verdana" charset="0"/>
                <a:ea typeface="ＭＳ Ｐゴシック" charset="0"/>
              </a:defRPr>
            </a:lvl3pPr>
            <a:lvl4pPr marL="1600200" indent="-228600" eaLnBrk="0" hangingPunct="0">
              <a:defRPr sz="800">
                <a:solidFill>
                  <a:schemeClr val="tx1"/>
                </a:solidFill>
                <a:latin typeface="Verdana" charset="0"/>
                <a:ea typeface="ＭＳ Ｐゴシック" charset="0"/>
              </a:defRPr>
            </a:lvl4pPr>
            <a:lvl5pPr marL="2057400" indent="-228600" eaLnBrk="0" hangingPunct="0">
              <a:defRPr sz="800">
                <a:solidFill>
                  <a:schemeClr val="tx1"/>
                </a:solidFill>
                <a:latin typeface="Verdana" charset="0"/>
                <a:ea typeface="ＭＳ Ｐゴシック" charset="0"/>
              </a:defRPr>
            </a:lvl5pPr>
            <a:lvl6pPr marL="2514600" indent="-228600" algn="r" eaLnBrk="0" fontAlgn="base" hangingPunct="0">
              <a:spcBef>
                <a:spcPct val="0"/>
              </a:spcBef>
              <a:spcAft>
                <a:spcPct val="0"/>
              </a:spcAft>
              <a:defRPr sz="800">
                <a:solidFill>
                  <a:schemeClr val="tx1"/>
                </a:solidFill>
                <a:latin typeface="Verdana" charset="0"/>
                <a:ea typeface="ＭＳ Ｐゴシック" charset="0"/>
              </a:defRPr>
            </a:lvl6pPr>
            <a:lvl7pPr marL="2971800" indent="-228600" algn="r" eaLnBrk="0" fontAlgn="base" hangingPunct="0">
              <a:spcBef>
                <a:spcPct val="0"/>
              </a:spcBef>
              <a:spcAft>
                <a:spcPct val="0"/>
              </a:spcAft>
              <a:defRPr sz="800">
                <a:solidFill>
                  <a:schemeClr val="tx1"/>
                </a:solidFill>
                <a:latin typeface="Verdana" charset="0"/>
                <a:ea typeface="ＭＳ Ｐゴシック" charset="0"/>
              </a:defRPr>
            </a:lvl7pPr>
            <a:lvl8pPr marL="3429000" indent="-228600" algn="r" eaLnBrk="0" fontAlgn="base" hangingPunct="0">
              <a:spcBef>
                <a:spcPct val="0"/>
              </a:spcBef>
              <a:spcAft>
                <a:spcPct val="0"/>
              </a:spcAft>
              <a:defRPr sz="800">
                <a:solidFill>
                  <a:schemeClr val="tx1"/>
                </a:solidFill>
                <a:latin typeface="Verdana" charset="0"/>
                <a:ea typeface="ＭＳ Ｐゴシック" charset="0"/>
              </a:defRPr>
            </a:lvl8pPr>
            <a:lvl9pPr marL="3886200" indent="-228600" algn="r" eaLnBrk="0" fontAlgn="base" hangingPunct="0">
              <a:spcBef>
                <a:spcPct val="0"/>
              </a:spcBef>
              <a:spcAft>
                <a:spcPct val="0"/>
              </a:spcAft>
              <a:defRPr sz="800">
                <a:solidFill>
                  <a:schemeClr val="tx1"/>
                </a:solidFill>
                <a:latin typeface="Verdana" charset="0"/>
                <a:ea typeface="ＭＳ Ｐゴシック" charset="0"/>
              </a:defRPr>
            </a:lvl9pPr>
          </a:lstStyle>
          <a:p>
            <a:pPr algn="ctr" eaLnBrk="1" hangingPunct="1"/>
            <a:endParaRPr lang="en-US" sz="2400">
              <a:latin typeface="Times New Roman" charset="0"/>
            </a:endParaRPr>
          </a:p>
        </p:txBody>
      </p:sp>
      <p:sp>
        <p:nvSpPr>
          <p:cNvPr id="21506" name="Text Box 3"/>
          <p:cNvSpPr txBox="1">
            <a:spLocks noChangeArrowheads="1"/>
          </p:cNvSpPr>
          <p:nvPr/>
        </p:nvSpPr>
        <p:spPr bwMode="auto">
          <a:xfrm>
            <a:off x="884238" y="160338"/>
            <a:ext cx="76533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Verdana" charset="0"/>
                <a:ea typeface="ＭＳ Ｐゴシック" charset="0"/>
                <a:cs typeface="ＭＳ Ｐゴシック" charset="0"/>
              </a:defRPr>
            </a:lvl1pPr>
            <a:lvl2pPr marL="742950" indent="-285750" eaLnBrk="0" hangingPunct="0">
              <a:defRPr sz="800">
                <a:solidFill>
                  <a:schemeClr val="tx1"/>
                </a:solidFill>
                <a:latin typeface="Verdana" charset="0"/>
                <a:ea typeface="ＭＳ Ｐゴシック" charset="0"/>
              </a:defRPr>
            </a:lvl2pPr>
            <a:lvl3pPr marL="1143000" indent="-228600" eaLnBrk="0" hangingPunct="0">
              <a:defRPr sz="800">
                <a:solidFill>
                  <a:schemeClr val="tx1"/>
                </a:solidFill>
                <a:latin typeface="Verdana" charset="0"/>
                <a:ea typeface="ＭＳ Ｐゴシック" charset="0"/>
              </a:defRPr>
            </a:lvl3pPr>
            <a:lvl4pPr marL="1600200" indent="-228600" eaLnBrk="0" hangingPunct="0">
              <a:defRPr sz="800">
                <a:solidFill>
                  <a:schemeClr val="tx1"/>
                </a:solidFill>
                <a:latin typeface="Verdana" charset="0"/>
                <a:ea typeface="ＭＳ Ｐゴシック" charset="0"/>
              </a:defRPr>
            </a:lvl4pPr>
            <a:lvl5pPr marL="2057400" indent="-228600" eaLnBrk="0" hangingPunct="0">
              <a:defRPr sz="800">
                <a:solidFill>
                  <a:schemeClr val="tx1"/>
                </a:solidFill>
                <a:latin typeface="Verdana" charset="0"/>
                <a:ea typeface="ＭＳ Ｐゴシック" charset="0"/>
              </a:defRPr>
            </a:lvl5pPr>
            <a:lvl6pPr marL="2514600" indent="-228600" algn="r" eaLnBrk="0" fontAlgn="base" hangingPunct="0">
              <a:spcBef>
                <a:spcPct val="0"/>
              </a:spcBef>
              <a:spcAft>
                <a:spcPct val="0"/>
              </a:spcAft>
              <a:defRPr sz="800">
                <a:solidFill>
                  <a:schemeClr val="tx1"/>
                </a:solidFill>
                <a:latin typeface="Verdana" charset="0"/>
                <a:ea typeface="ＭＳ Ｐゴシック" charset="0"/>
              </a:defRPr>
            </a:lvl6pPr>
            <a:lvl7pPr marL="2971800" indent="-228600" algn="r" eaLnBrk="0" fontAlgn="base" hangingPunct="0">
              <a:spcBef>
                <a:spcPct val="0"/>
              </a:spcBef>
              <a:spcAft>
                <a:spcPct val="0"/>
              </a:spcAft>
              <a:defRPr sz="800">
                <a:solidFill>
                  <a:schemeClr val="tx1"/>
                </a:solidFill>
                <a:latin typeface="Verdana" charset="0"/>
                <a:ea typeface="ＭＳ Ｐゴシック" charset="0"/>
              </a:defRPr>
            </a:lvl7pPr>
            <a:lvl8pPr marL="3429000" indent="-228600" algn="r" eaLnBrk="0" fontAlgn="base" hangingPunct="0">
              <a:spcBef>
                <a:spcPct val="0"/>
              </a:spcBef>
              <a:spcAft>
                <a:spcPct val="0"/>
              </a:spcAft>
              <a:defRPr sz="800">
                <a:solidFill>
                  <a:schemeClr val="tx1"/>
                </a:solidFill>
                <a:latin typeface="Verdana" charset="0"/>
                <a:ea typeface="ＭＳ Ｐゴシック" charset="0"/>
              </a:defRPr>
            </a:lvl8pPr>
            <a:lvl9pPr marL="3886200" indent="-228600" algn="r" eaLnBrk="0" fontAlgn="base" hangingPunct="0">
              <a:spcBef>
                <a:spcPct val="0"/>
              </a:spcBef>
              <a:spcAft>
                <a:spcPct val="0"/>
              </a:spcAft>
              <a:defRPr sz="800">
                <a:solidFill>
                  <a:schemeClr val="tx1"/>
                </a:solidFill>
                <a:latin typeface="Verdana" charset="0"/>
                <a:ea typeface="ＭＳ Ｐゴシック" charset="0"/>
              </a:defRPr>
            </a:lvl9pPr>
          </a:lstStyle>
          <a:p>
            <a:pPr algn="ctr" eaLnBrk="1" hangingPunct="1">
              <a:spcBef>
                <a:spcPct val="50000"/>
              </a:spcBef>
            </a:pPr>
            <a:r>
              <a:rPr lang="en-US" sz="3600">
                <a:solidFill>
                  <a:schemeClr val="tx2"/>
                </a:solidFill>
                <a:latin typeface="Arial" charset="0"/>
              </a:rPr>
              <a:t>Worldwide Suicide Rates, WHO</a:t>
            </a:r>
          </a:p>
        </p:txBody>
      </p:sp>
      <p:pic>
        <p:nvPicPr>
          <p:cNvPr id="21507" name="Picture 5" descr="Distribution_of_suiciderates_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338" y="744538"/>
            <a:ext cx="8077200"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993219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7" name="Object 2"/>
          <p:cNvGraphicFramePr>
            <a:graphicFrameLocks noChangeAspect="1"/>
          </p:cNvGraphicFramePr>
          <p:nvPr>
            <p:extLst>
              <p:ext uri="{D42A27DB-BD31-4B8C-83A1-F6EECF244321}">
                <p14:modId xmlns:p14="http://schemas.microsoft.com/office/powerpoint/2010/main" val="729113957"/>
              </p:ext>
            </p:extLst>
          </p:nvPr>
        </p:nvGraphicFramePr>
        <p:xfrm>
          <a:off x="-58738" y="117475"/>
          <a:ext cx="9285288" cy="6604000"/>
        </p:xfrm>
        <a:graphic>
          <a:graphicData uri="http://schemas.openxmlformats.org/presentationml/2006/ole">
            <mc:AlternateContent xmlns:mc="http://schemas.openxmlformats.org/markup-compatibility/2006">
              <mc:Choice xmlns:v="urn:schemas-microsoft-com:vml" Requires="v">
                <p:oleObj spid="_x0000_s9234" name="Chart" r:id="rId4" imgW="6045200" imgH="4394200" progId="MSGraph.Chart.8">
                  <p:embed followColorScheme="textAndBackground"/>
                </p:oleObj>
              </mc:Choice>
              <mc:Fallback>
                <p:oleObj name="Chart" r:id="rId4" imgW="6045200" imgH="4394200" progId="MSGraph.Chart.8">
                  <p:embed followColorScheme="textAndBackground"/>
                  <p:pic>
                    <p:nvPicPr>
                      <p:cNvPr id="0" name=""/>
                      <p:cNvPicPr>
                        <a:picLocks noChangeAspect="1" noChangeArrowheads="1"/>
                      </p:cNvPicPr>
                      <p:nvPr/>
                    </p:nvPicPr>
                    <p:blipFill>
                      <a:blip r:embed="rId5"/>
                      <a:srcRect/>
                      <a:stretch>
                        <a:fillRect/>
                      </a:stretch>
                    </p:blipFill>
                    <p:spPr bwMode="auto">
                      <a:xfrm>
                        <a:off x="-58738" y="117475"/>
                        <a:ext cx="9285288"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58" name="TextBox 1"/>
          <p:cNvSpPr txBox="1">
            <a:spLocks noChangeArrowheads="1"/>
          </p:cNvSpPr>
          <p:nvPr/>
        </p:nvSpPr>
        <p:spPr bwMode="auto">
          <a:xfrm>
            <a:off x="2128838" y="917575"/>
            <a:ext cx="57038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Verdana" charset="0"/>
                <a:ea typeface="ＭＳ Ｐゴシック" charset="0"/>
                <a:cs typeface="ＭＳ Ｐゴシック" charset="0"/>
              </a:defRPr>
            </a:lvl1pPr>
            <a:lvl2pPr marL="742950" indent="-285750" eaLnBrk="0" hangingPunct="0">
              <a:defRPr sz="800">
                <a:solidFill>
                  <a:schemeClr val="tx1"/>
                </a:solidFill>
                <a:latin typeface="Verdana" charset="0"/>
                <a:ea typeface="ＭＳ Ｐゴシック" charset="0"/>
              </a:defRPr>
            </a:lvl2pPr>
            <a:lvl3pPr marL="1143000" indent="-228600" eaLnBrk="0" hangingPunct="0">
              <a:defRPr sz="800">
                <a:solidFill>
                  <a:schemeClr val="tx1"/>
                </a:solidFill>
                <a:latin typeface="Verdana" charset="0"/>
                <a:ea typeface="ＭＳ Ｐゴシック" charset="0"/>
              </a:defRPr>
            </a:lvl3pPr>
            <a:lvl4pPr marL="1600200" indent="-228600" eaLnBrk="0" hangingPunct="0">
              <a:defRPr sz="800">
                <a:solidFill>
                  <a:schemeClr val="tx1"/>
                </a:solidFill>
                <a:latin typeface="Verdana" charset="0"/>
                <a:ea typeface="ＭＳ Ｐゴシック" charset="0"/>
              </a:defRPr>
            </a:lvl4pPr>
            <a:lvl5pPr marL="2057400" indent="-228600" eaLnBrk="0" hangingPunct="0">
              <a:defRPr sz="800">
                <a:solidFill>
                  <a:schemeClr val="tx1"/>
                </a:solidFill>
                <a:latin typeface="Verdana" charset="0"/>
                <a:ea typeface="ＭＳ Ｐゴシック" charset="0"/>
              </a:defRPr>
            </a:lvl5pPr>
            <a:lvl6pPr marL="2514600" indent="-228600" algn="r" eaLnBrk="0" fontAlgn="base" hangingPunct="0">
              <a:spcBef>
                <a:spcPct val="0"/>
              </a:spcBef>
              <a:spcAft>
                <a:spcPct val="0"/>
              </a:spcAft>
              <a:defRPr sz="800">
                <a:solidFill>
                  <a:schemeClr val="tx1"/>
                </a:solidFill>
                <a:latin typeface="Verdana" charset="0"/>
                <a:ea typeface="ＭＳ Ｐゴシック" charset="0"/>
              </a:defRPr>
            </a:lvl6pPr>
            <a:lvl7pPr marL="2971800" indent="-228600" algn="r" eaLnBrk="0" fontAlgn="base" hangingPunct="0">
              <a:spcBef>
                <a:spcPct val="0"/>
              </a:spcBef>
              <a:spcAft>
                <a:spcPct val="0"/>
              </a:spcAft>
              <a:defRPr sz="800">
                <a:solidFill>
                  <a:schemeClr val="tx1"/>
                </a:solidFill>
                <a:latin typeface="Verdana" charset="0"/>
                <a:ea typeface="ＭＳ Ｐゴシック" charset="0"/>
              </a:defRPr>
            </a:lvl7pPr>
            <a:lvl8pPr marL="3429000" indent="-228600" algn="r" eaLnBrk="0" fontAlgn="base" hangingPunct="0">
              <a:spcBef>
                <a:spcPct val="0"/>
              </a:spcBef>
              <a:spcAft>
                <a:spcPct val="0"/>
              </a:spcAft>
              <a:defRPr sz="800">
                <a:solidFill>
                  <a:schemeClr val="tx1"/>
                </a:solidFill>
                <a:latin typeface="Verdana" charset="0"/>
                <a:ea typeface="ＭＳ Ｐゴシック" charset="0"/>
              </a:defRPr>
            </a:lvl8pPr>
            <a:lvl9pPr marL="3886200" indent="-228600" algn="r" eaLnBrk="0" fontAlgn="base" hangingPunct="0">
              <a:spcBef>
                <a:spcPct val="0"/>
              </a:spcBef>
              <a:spcAft>
                <a:spcPct val="0"/>
              </a:spcAft>
              <a:defRPr sz="800">
                <a:solidFill>
                  <a:schemeClr val="tx1"/>
                </a:solidFill>
                <a:latin typeface="Verdana" charset="0"/>
                <a:ea typeface="ＭＳ Ｐゴシック" charset="0"/>
              </a:defRPr>
            </a:lvl9pPr>
          </a:lstStyle>
          <a:p>
            <a:pPr algn="ctr" eaLnBrk="1" hangingPunct="1"/>
            <a:r>
              <a:rPr lang="en-US" sz="2400">
                <a:latin typeface="Arial" charset="0"/>
                <a:cs typeface="Arial" charset="0"/>
              </a:rPr>
              <a:t>Suicide Rate by Age, Sex, Race</a:t>
            </a:r>
          </a:p>
          <a:p>
            <a:pPr algn="ctr" eaLnBrk="1" hangingPunct="1"/>
            <a:r>
              <a:rPr lang="en-US" sz="2400">
                <a:latin typeface="Arial" charset="0"/>
                <a:cs typeface="Arial" charset="0"/>
              </a:rPr>
              <a:t>U.S., 2010</a:t>
            </a:r>
          </a:p>
        </p:txBody>
      </p:sp>
    </p:spTree>
    <p:extLst>
      <p:ext uri="{BB962C8B-B14F-4D97-AF65-F5344CB8AC3E}">
        <p14:creationId xmlns:p14="http://schemas.microsoft.com/office/powerpoint/2010/main" val="4748181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0"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01936" y="188134"/>
            <a:ext cx="8833293" cy="59662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42126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525" y="-179292"/>
            <a:ext cx="8591550" cy="1143000"/>
          </a:xfrm>
        </p:spPr>
        <p:txBody>
          <a:bodyPr/>
          <a:lstStyle/>
          <a:p>
            <a:r>
              <a:rPr lang="en-US">
                <a:latin typeface="Arial" charset="0"/>
                <a:ea typeface="ＭＳ Ｐゴシック" charset="0"/>
                <a:cs typeface="ＭＳ Ｐゴシック" charset="0"/>
              </a:rPr>
              <a:t>Significance</a:t>
            </a:r>
          </a:p>
        </p:txBody>
      </p:sp>
      <p:sp>
        <p:nvSpPr>
          <p:cNvPr id="3" name="Content Placeholder 2"/>
          <p:cNvSpPr>
            <a:spLocks noGrp="1"/>
          </p:cNvSpPr>
          <p:nvPr>
            <p:ph idx="1"/>
          </p:nvPr>
        </p:nvSpPr>
        <p:spPr>
          <a:xfrm>
            <a:off x="702945" y="1238626"/>
            <a:ext cx="7966710" cy="4419600"/>
          </a:xfrm>
        </p:spPr>
        <p:txBody>
          <a:bodyPr/>
          <a:lstStyle/>
          <a:p>
            <a:r>
              <a:rPr lang="en-US" dirty="0" smtClean="0">
                <a:latin typeface="Arial" charset="0"/>
                <a:ea typeface="ＭＳ Ｐゴシック" charset="0"/>
                <a:cs typeface="ＭＳ Ｐゴシック" charset="0"/>
              </a:rPr>
              <a:t> </a:t>
            </a:r>
            <a:r>
              <a:rPr lang="en-US" dirty="0">
                <a:latin typeface="Arial" charset="0"/>
              </a:rPr>
              <a:t>Older adults are the most rapidly growing segment of the population.</a:t>
            </a:r>
          </a:p>
          <a:p>
            <a:r>
              <a:rPr lang="en-US" dirty="0" smtClean="0">
                <a:latin typeface="Arial" charset="0"/>
                <a:ea typeface="ＭＳ Ｐゴシック" charset="0"/>
                <a:cs typeface="ＭＳ Ｐゴシック" charset="0"/>
              </a:rPr>
              <a:t> Older </a:t>
            </a:r>
            <a:r>
              <a:rPr lang="en-US" dirty="0">
                <a:latin typeface="Arial" charset="0"/>
                <a:ea typeface="ＭＳ Ｐゴシック" charset="0"/>
                <a:cs typeface="ＭＳ Ｐゴシック" charset="0"/>
              </a:rPr>
              <a:t>adults have higher rates of suicide than other segments of the </a:t>
            </a:r>
            <a:r>
              <a:rPr lang="en-US" dirty="0" smtClean="0">
                <a:latin typeface="Arial" charset="0"/>
                <a:ea typeface="ＭＳ Ｐゴシック" charset="0"/>
                <a:cs typeface="ＭＳ Ｐゴシック" charset="0"/>
              </a:rPr>
              <a:t>population. </a:t>
            </a:r>
          </a:p>
          <a:p>
            <a:r>
              <a:rPr lang="en-US" dirty="0">
                <a:latin typeface="Arial" charset="0"/>
                <a:cs typeface="ＭＳ Ｐゴシック" charset="0"/>
              </a:rPr>
              <a:t> </a:t>
            </a:r>
            <a:r>
              <a:rPr lang="en-US" dirty="0" smtClean="0">
                <a:latin typeface="Arial" charset="0"/>
                <a:ea typeface="ＭＳ Ｐゴシック" charset="0"/>
                <a:cs typeface="ＭＳ Ｐゴシック" charset="0"/>
              </a:rPr>
              <a:t>In successive cohorts the problem may be worse</a:t>
            </a:r>
            <a:r>
              <a:rPr lang="en-US" dirty="0">
                <a:latin typeface="Arial" charset="0"/>
                <a:cs typeface="ＭＳ Ｐゴシック" charset="0"/>
              </a:rPr>
              <a:t>.</a:t>
            </a:r>
          </a:p>
          <a:p>
            <a:r>
              <a:rPr lang="en-US" dirty="0">
                <a:latin typeface="Arial" charset="0"/>
                <a:cs typeface="ＭＳ Ｐゴシック" charset="0"/>
              </a:rPr>
              <a:t> Suicidal behavior is more lethal in later life than at other points in the life course</a:t>
            </a:r>
            <a:r>
              <a:rPr lang="en-US" dirty="0" smtClean="0">
                <a:latin typeface="Arial" charset="0"/>
                <a:cs typeface="ＭＳ Ｐゴシック" charset="0"/>
              </a:rPr>
              <a:t>.</a:t>
            </a:r>
            <a:endParaRPr lang="en-US" dirty="0">
              <a:latin typeface="Arial" charset="0"/>
              <a:cs typeface="ＭＳ Ｐゴシック" charset="0"/>
            </a:endParaRPr>
          </a:p>
        </p:txBody>
      </p:sp>
    </p:spTree>
    <p:extLst>
      <p:ext uri="{BB962C8B-B14F-4D97-AF65-F5344CB8AC3E}">
        <p14:creationId xmlns:p14="http://schemas.microsoft.com/office/powerpoint/2010/main" val="157424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Grp="1" noChangeArrowheads="1"/>
          </p:cNvSpPr>
          <p:nvPr>
            <p:ph type="title"/>
          </p:nvPr>
        </p:nvSpPr>
        <p:spPr>
          <a:xfrm>
            <a:off x="1181076" y="446567"/>
            <a:ext cx="7107555" cy="693258"/>
          </a:xfrm>
        </p:spPr>
        <p:txBody>
          <a:bodyPr/>
          <a:lstStyle/>
          <a:p>
            <a:r>
              <a:rPr lang="en-US" sz="3200" b="0" dirty="0" smtClean="0">
                <a:solidFill>
                  <a:srgbClr val="000000"/>
                </a:solidFill>
                <a:latin typeface="Arial" charset="0"/>
                <a:ea typeface="ＭＳ Ｐゴシック" charset="0"/>
                <a:cs typeface="ＭＳ Ｐゴシック" charset="0"/>
              </a:rPr>
              <a:t>ATTEMPTED : COMPLETED </a:t>
            </a:r>
            <a:r>
              <a:rPr lang="en-US" sz="3200" b="0" dirty="0">
                <a:solidFill>
                  <a:srgbClr val="000000"/>
                </a:solidFill>
                <a:latin typeface="Arial" charset="0"/>
                <a:ea typeface="ＭＳ Ｐゴシック" charset="0"/>
                <a:cs typeface="ＭＳ Ｐゴシック" charset="0"/>
              </a:rPr>
              <a:t>SUICIDE  </a:t>
            </a:r>
          </a:p>
        </p:txBody>
      </p:sp>
      <p:sp>
        <p:nvSpPr>
          <p:cNvPr id="720899" name="AutoShape 3"/>
          <p:cNvSpPr>
            <a:spLocks noChangeArrowheads="1"/>
          </p:cNvSpPr>
          <p:nvPr/>
        </p:nvSpPr>
        <p:spPr bwMode="auto">
          <a:xfrm>
            <a:off x="7153716" y="2743200"/>
            <a:ext cx="468630" cy="2819400"/>
          </a:xfrm>
          <a:prstGeom prst="triangle">
            <a:avLst>
              <a:gd name="adj" fmla="val 50000"/>
            </a:avLst>
          </a:prstGeom>
          <a:solidFill>
            <a:srgbClr val="FF3300"/>
          </a:solidFill>
          <a:ln w="9525">
            <a:miter lim="800000"/>
            <a:headEnd/>
            <a:tailEnd/>
          </a:ln>
          <a:effectLst>
            <a:outerShdw blurRad="63500" dist="38099" dir="2700000" algn="ctr" rotWithShape="0">
              <a:schemeClr val="bg2">
                <a:alpha val="74998"/>
              </a:schemeClr>
            </a:outerShdw>
          </a:effectLst>
          <a:scene3d>
            <a:camera prst="legacyObliqueBottomLeft"/>
            <a:lightRig rig="legacyFlat3" dir="b"/>
          </a:scene3d>
          <a:sp3d extrusionH="430200" prstMaterial="legacyMatte">
            <a:bevelT w="13500" h="13500" prst="angle"/>
            <a:bevelB w="13500" h="13500" prst="angle"/>
            <a:extrusionClr>
              <a:srgbClr val="FF3300"/>
            </a:extrusionClr>
          </a:sp3d>
        </p:spPr>
        <p:txBody>
          <a:bodyPr wrap="none" anchor="ctr">
            <a:flatTx/>
          </a:bodyPr>
          <a:lstStyle/>
          <a:p>
            <a:pPr>
              <a:defRPr/>
            </a:pPr>
            <a:endParaRPr lang="en-US">
              <a:latin typeface="Arial" pitchFamily="-110" charset="0"/>
              <a:ea typeface="+mn-ea"/>
              <a:cs typeface="+mn-cs"/>
            </a:endParaRPr>
          </a:p>
        </p:txBody>
      </p:sp>
      <p:sp>
        <p:nvSpPr>
          <p:cNvPr id="720900" name="AutoShape 4"/>
          <p:cNvSpPr>
            <a:spLocks noChangeArrowheads="1"/>
          </p:cNvSpPr>
          <p:nvPr/>
        </p:nvSpPr>
        <p:spPr bwMode="auto">
          <a:xfrm>
            <a:off x="624840" y="2971800"/>
            <a:ext cx="3436620" cy="2667000"/>
          </a:xfrm>
          <a:prstGeom prst="triangle">
            <a:avLst>
              <a:gd name="adj" fmla="val 50000"/>
            </a:avLst>
          </a:prstGeom>
          <a:solidFill>
            <a:srgbClr val="FF3300"/>
          </a:solidFill>
          <a:ln w="9525">
            <a:miter lim="800000"/>
            <a:headEnd/>
            <a:tailEnd/>
          </a:ln>
          <a:effectLst>
            <a:outerShdw blurRad="63500" dist="38099" dir="2700000" algn="ctr" rotWithShape="0">
              <a:schemeClr val="bg2">
                <a:alpha val="74998"/>
              </a:schemeClr>
            </a:outerShdw>
          </a:effectLst>
          <a:scene3d>
            <a:camera prst="legacyObliqueBottomLeft"/>
            <a:lightRig rig="legacyFlat3" dir="b"/>
          </a:scene3d>
          <a:sp3d extrusionH="430200" prstMaterial="legacyMatte">
            <a:bevelT w="13500" h="13500" prst="angle"/>
            <a:bevelB w="13500" h="13500" prst="angle"/>
            <a:extrusionClr>
              <a:srgbClr val="FF3300"/>
            </a:extrusionClr>
          </a:sp3d>
        </p:spPr>
        <p:txBody>
          <a:bodyPr wrap="none" anchor="ctr">
            <a:flatTx/>
          </a:bodyPr>
          <a:lstStyle/>
          <a:p>
            <a:pPr>
              <a:defRPr/>
            </a:pPr>
            <a:endParaRPr lang="en-US">
              <a:latin typeface="Arial" pitchFamily="-110" charset="0"/>
              <a:ea typeface="+mn-ea"/>
              <a:cs typeface="+mn-cs"/>
            </a:endParaRPr>
          </a:p>
        </p:txBody>
      </p:sp>
      <p:sp>
        <p:nvSpPr>
          <p:cNvPr id="26629" name="Text Box 5"/>
          <p:cNvSpPr txBox="1">
            <a:spLocks noChangeArrowheads="1"/>
          </p:cNvSpPr>
          <p:nvPr/>
        </p:nvSpPr>
        <p:spPr bwMode="auto">
          <a:xfrm>
            <a:off x="4106537" y="3051176"/>
            <a:ext cx="2323107"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ctr">
              <a:spcBef>
                <a:spcPct val="50000"/>
              </a:spcBef>
            </a:pPr>
            <a:r>
              <a:rPr lang="en-US" sz="2000" b="1" dirty="0">
                <a:latin typeface="Arial"/>
                <a:cs typeface="Arial"/>
              </a:rPr>
              <a:t>Deaths</a:t>
            </a:r>
          </a:p>
          <a:p>
            <a:pPr algn="ctr">
              <a:spcBef>
                <a:spcPct val="50000"/>
              </a:spcBef>
            </a:pPr>
            <a:endParaRPr lang="en-US" sz="2000" b="1" dirty="0">
              <a:latin typeface="Times New Roman" charset="0"/>
            </a:endParaRPr>
          </a:p>
          <a:p>
            <a:pPr algn="ctr">
              <a:spcBef>
                <a:spcPct val="50000"/>
              </a:spcBef>
            </a:pPr>
            <a:r>
              <a:rPr lang="en-US" sz="2000" b="1" dirty="0">
                <a:latin typeface="Arial"/>
                <a:cs typeface="Arial"/>
              </a:rPr>
              <a:t>Hospitalization</a:t>
            </a:r>
            <a:r>
              <a:rPr lang="en-US" sz="2000" b="1" dirty="0">
                <a:latin typeface="Arial" panose="020B0604020202020204" pitchFamily="34" charset="0"/>
                <a:cs typeface="Arial" panose="020B0604020202020204" pitchFamily="34" charset="0"/>
              </a:rPr>
              <a:t>s</a:t>
            </a:r>
          </a:p>
          <a:p>
            <a:pPr algn="ctr">
              <a:spcBef>
                <a:spcPct val="50000"/>
              </a:spcBef>
            </a:pPr>
            <a:endParaRPr lang="en-US" sz="2000" b="1" dirty="0" smtClean="0">
              <a:latin typeface="Times New Roman" charset="0"/>
            </a:endParaRPr>
          </a:p>
          <a:p>
            <a:pPr algn="ctr">
              <a:spcBef>
                <a:spcPts val="0"/>
              </a:spcBef>
            </a:pPr>
            <a:r>
              <a:rPr lang="en-US" sz="2000" b="1" dirty="0" smtClean="0">
                <a:latin typeface="Arial"/>
                <a:cs typeface="Arial"/>
              </a:rPr>
              <a:t>Emergency</a:t>
            </a:r>
            <a:endParaRPr lang="en-US" sz="2000" b="1" dirty="0">
              <a:latin typeface="Arial"/>
              <a:cs typeface="Arial"/>
            </a:endParaRPr>
          </a:p>
          <a:p>
            <a:pPr algn="ctr">
              <a:spcBef>
                <a:spcPts val="0"/>
              </a:spcBef>
            </a:pPr>
            <a:r>
              <a:rPr lang="en-US" sz="2000" b="1" dirty="0">
                <a:latin typeface="Arial"/>
                <a:cs typeface="Arial"/>
              </a:rPr>
              <a:t> </a:t>
            </a:r>
            <a:r>
              <a:rPr lang="en-US" sz="2000" b="1" dirty="0" err="1">
                <a:latin typeface="Arial"/>
                <a:cs typeface="Arial"/>
              </a:rPr>
              <a:t>Dept</a:t>
            </a:r>
            <a:r>
              <a:rPr lang="en-US" sz="2000" b="1" dirty="0">
                <a:latin typeface="Arial"/>
                <a:cs typeface="Arial"/>
              </a:rPr>
              <a:t> </a:t>
            </a:r>
            <a:r>
              <a:rPr lang="en-US" sz="2000" b="1" dirty="0" smtClean="0">
                <a:latin typeface="Arial"/>
                <a:cs typeface="Arial"/>
              </a:rPr>
              <a:t>visits</a:t>
            </a:r>
            <a:endParaRPr lang="en-US" sz="1400" b="1" dirty="0">
              <a:latin typeface="Arial"/>
              <a:cs typeface="Arial"/>
            </a:endParaRPr>
          </a:p>
        </p:txBody>
      </p:sp>
      <p:sp>
        <p:nvSpPr>
          <p:cNvPr id="26630" name="Line 6"/>
          <p:cNvSpPr>
            <a:spLocks noChangeShapeType="1"/>
          </p:cNvSpPr>
          <p:nvPr/>
        </p:nvSpPr>
        <p:spPr bwMode="auto">
          <a:xfrm>
            <a:off x="1796415" y="3733800"/>
            <a:ext cx="1015365"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1" name="Line 7"/>
          <p:cNvSpPr>
            <a:spLocks noChangeShapeType="1"/>
          </p:cNvSpPr>
          <p:nvPr/>
        </p:nvSpPr>
        <p:spPr bwMode="auto">
          <a:xfrm>
            <a:off x="6873240" y="3657600"/>
            <a:ext cx="31242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2" name="Text Box 8"/>
          <p:cNvSpPr txBox="1">
            <a:spLocks noChangeArrowheads="1"/>
          </p:cNvSpPr>
          <p:nvPr/>
        </p:nvSpPr>
        <p:spPr bwMode="auto">
          <a:xfrm>
            <a:off x="7024685" y="3011488"/>
            <a:ext cx="486529"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spcBef>
                <a:spcPct val="50000"/>
              </a:spcBef>
            </a:pPr>
            <a:r>
              <a:rPr lang="en-US" sz="1600" b="1" dirty="0">
                <a:solidFill>
                  <a:schemeClr val="tx2"/>
                </a:solidFill>
                <a:latin typeface="Times New Roman" charset="0"/>
              </a:rPr>
              <a:t> </a:t>
            </a:r>
            <a:r>
              <a:rPr lang="en-US" sz="2400" b="1" dirty="0">
                <a:solidFill>
                  <a:srgbClr val="FFFF00"/>
                </a:solidFill>
                <a:latin typeface="Arial"/>
                <a:cs typeface="Arial"/>
              </a:rPr>
              <a:t> 1</a:t>
            </a:r>
          </a:p>
          <a:p>
            <a:pPr>
              <a:spcBef>
                <a:spcPct val="50000"/>
              </a:spcBef>
            </a:pPr>
            <a:r>
              <a:rPr lang="en-US" sz="2400" b="1" dirty="0" smtClean="0">
                <a:solidFill>
                  <a:srgbClr val="FFFF00"/>
                </a:solidFill>
                <a:latin typeface="Arial"/>
                <a:cs typeface="Arial"/>
              </a:rPr>
              <a:t>  </a:t>
            </a:r>
            <a:r>
              <a:rPr lang="en-US" sz="2400" b="1" dirty="0">
                <a:solidFill>
                  <a:srgbClr val="FFFF00"/>
                </a:solidFill>
                <a:latin typeface="Arial"/>
                <a:cs typeface="Arial"/>
              </a:rPr>
              <a:t>2</a:t>
            </a:r>
          </a:p>
          <a:p>
            <a:pPr>
              <a:spcBef>
                <a:spcPct val="50000"/>
              </a:spcBef>
            </a:pPr>
            <a:endParaRPr lang="en-US" sz="2400" b="1" dirty="0">
              <a:solidFill>
                <a:srgbClr val="FFFF00"/>
              </a:solidFill>
              <a:latin typeface="Arial"/>
              <a:cs typeface="Arial"/>
            </a:endParaRPr>
          </a:p>
          <a:p>
            <a:pPr>
              <a:spcBef>
                <a:spcPct val="50000"/>
              </a:spcBef>
            </a:pPr>
            <a:r>
              <a:rPr lang="en-US" sz="2400" b="1" dirty="0" smtClean="0">
                <a:solidFill>
                  <a:srgbClr val="FFFF00"/>
                </a:solidFill>
                <a:latin typeface="Arial"/>
                <a:cs typeface="Arial"/>
              </a:rPr>
              <a:t> </a:t>
            </a:r>
            <a:r>
              <a:rPr lang="en-US" sz="2400" b="1" dirty="0">
                <a:solidFill>
                  <a:srgbClr val="FFFF00"/>
                </a:solidFill>
                <a:latin typeface="Arial"/>
                <a:cs typeface="Arial"/>
              </a:rPr>
              <a:t>4</a:t>
            </a:r>
          </a:p>
        </p:txBody>
      </p:sp>
      <p:sp>
        <p:nvSpPr>
          <p:cNvPr id="26633" name="Line 9"/>
          <p:cNvSpPr>
            <a:spLocks noChangeShapeType="1"/>
          </p:cNvSpPr>
          <p:nvPr/>
        </p:nvSpPr>
        <p:spPr bwMode="auto">
          <a:xfrm>
            <a:off x="346591" y="1524000"/>
            <a:ext cx="8472765" cy="0"/>
          </a:xfrm>
          <a:prstGeom prst="line">
            <a:avLst/>
          </a:prstGeom>
          <a:noFill/>
          <a:ln w="50800">
            <a:solidFill>
              <a:srgbClr val="F7668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4" name="Text Box 10"/>
          <p:cNvSpPr txBox="1">
            <a:spLocks noChangeArrowheads="1"/>
          </p:cNvSpPr>
          <p:nvPr/>
        </p:nvSpPr>
        <p:spPr bwMode="auto">
          <a:xfrm>
            <a:off x="1085830" y="1870076"/>
            <a:ext cx="23274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ctr"/>
            <a:r>
              <a:rPr lang="en-US" sz="2800" b="1" dirty="0">
                <a:solidFill>
                  <a:schemeClr val="tx2"/>
                </a:solidFill>
                <a:latin typeface="Arial"/>
                <a:cs typeface="Arial"/>
              </a:rPr>
              <a:t>General population</a:t>
            </a:r>
          </a:p>
        </p:txBody>
      </p:sp>
      <p:sp>
        <p:nvSpPr>
          <p:cNvPr id="26635" name="Text Box 11"/>
          <p:cNvSpPr txBox="1">
            <a:spLocks noChangeArrowheads="1"/>
          </p:cNvSpPr>
          <p:nvPr/>
        </p:nvSpPr>
        <p:spPr bwMode="auto">
          <a:xfrm>
            <a:off x="6023345" y="2041526"/>
            <a:ext cx="236268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gn="ctr"/>
            <a:r>
              <a:rPr lang="en-US" sz="2800" b="1" dirty="0">
                <a:solidFill>
                  <a:schemeClr val="tx2"/>
                </a:solidFill>
                <a:latin typeface="Arial"/>
                <a:cs typeface="Arial"/>
              </a:rPr>
              <a:t>Older adults</a:t>
            </a:r>
          </a:p>
        </p:txBody>
      </p:sp>
      <p:sp>
        <p:nvSpPr>
          <p:cNvPr id="26636" name="Text Box 12"/>
          <p:cNvSpPr txBox="1">
            <a:spLocks noChangeArrowheads="1"/>
          </p:cNvSpPr>
          <p:nvPr/>
        </p:nvSpPr>
        <p:spPr bwMode="auto">
          <a:xfrm>
            <a:off x="1680182" y="3154363"/>
            <a:ext cx="796413" cy="215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800">
                <a:solidFill>
                  <a:schemeClr val="tx1"/>
                </a:solidFill>
                <a:latin typeface="Arial" charset="0"/>
                <a:ea typeface="ＭＳ Ｐゴシック" charset="0"/>
                <a:cs typeface="ＭＳ Ｐゴシック" charset="0"/>
              </a:defRPr>
            </a:lvl1pPr>
            <a:lvl2pPr marL="37931725" indent="-37474525">
              <a:defRPr sz="4800">
                <a:solidFill>
                  <a:schemeClr val="tx1"/>
                </a:solidFill>
                <a:latin typeface="Arial" charset="0"/>
                <a:ea typeface="ＭＳ Ｐゴシック" charset="0"/>
              </a:defRPr>
            </a:lvl2pPr>
            <a:lvl3pPr>
              <a:defRPr sz="4800">
                <a:solidFill>
                  <a:schemeClr val="tx1"/>
                </a:solidFill>
                <a:latin typeface="Arial" charset="0"/>
                <a:ea typeface="ＭＳ Ｐゴシック" charset="0"/>
              </a:defRPr>
            </a:lvl3pPr>
            <a:lvl4pPr>
              <a:defRPr sz="4800">
                <a:solidFill>
                  <a:schemeClr val="tx1"/>
                </a:solidFill>
                <a:latin typeface="Arial" charset="0"/>
                <a:ea typeface="ＭＳ Ｐゴシック" charset="0"/>
              </a:defRPr>
            </a:lvl4pPr>
            <a:lvl5pPr>
              <a:defRPr sz="4800">
                <a:solidFill>
                  <a:schemeClr val="tx1"/>
                </a:solidFill>
                <a:latin typeface="Arial" charset="0"/>
                <a:ea typeface="ＭＳ Ｐゴシック" charset="0"/>
              </a:defRPr>
            </a:lvl5pPr>
            <a:lvl6pPr marL="457200" eaLnBrk="0" fontAlgn="base" hangingPunct="0">
              <a:spcBef>
                <a:spcPct val="0"/>
              </a:spcBef>
              <a:spcAft>
                <a:spcPct val="0"/>
              </a:spcAft>
              <a:defRPr sz="4800">
                <a:solidFill>
                  <a:schemeClr val="tx1"/>
                </a:solidFill>
                <a:latin typeface="Arial" charset="0"/>
                <a:ea typeface="ＭＳ Ｐゴシック" charset="0"/>
              </a:defRPr>
            </a:lvl6pPr>
            <a:lvl7pPr marL="914400" eaLnBrk="0" fontAlgn="base" hangingPunct="0">
              <a:spcBef>
                <a:spcPct val="0"/>
              </a:spcBef>
              <a:spcAft>
                <a:spcPct val="0"/>
              </a:spcAft>
              <a:defRPr sz="4800">
                <a:solidFill>
                  <a:schemeClr val="tx1"/>
                </a:solidFill>
                <a:latin typeface="Arial" charset="0"/>
                <a:ea typeface="ＭＳ Ｐゴシック" charset="0"/>
              </a:defRPr>
            </a:lvl7pPr>
            <a:lvl8pPr marL="1371600" eaLnBrk="0" fontAlgn="base" hangingPunct="0">
              <a:spcBef>
                <a:spcPct val="0"/>
              </a:spcBef>
              <a:spcAft>
                <a:spcPct val="0"/>
              </a:spcAft>
              <a:defRPr sz="4800">
                <a:solidFill>
                  <a:schemeClr val="tx1"/>
                </a:solidFill>
                <a:latin typeface="Arial" charset="0"/>
                <a:ea typeface="ＭＳ Ｐゴシック" charset="0"/>
              </a:defRPr>
            </a:lvl8pPr>
            <a:lvl9pPr marL="1828800" eaLnBrk="0" fontAlgn="base" hangingPunct="0">
              <a:spcBef>
                <a:spcPct val="0"/>
              </a:spcBef>
              <a:spcAft>
                <a:spcPct val="0"/>
              </a:spcAft>
              <a:defRPr sz="4800">
                <a:solidFill>
                  <a:schemeClr val="tx1"/>
                </a:solidFill>
                <a:latin typeface="Arial" charset="0"/>
                <a:ea typeface="ＭＳ Ｐゴシック" charset="0"/>
              </a:defRPr>
            </a:lvl9pPr>
          </a:lstStyle>
          <a:p>
            <a:pPr>
              <a:lnSpc>
                <a:spcPct val="120000"/>
              </a:lnSpc>
              <a:spcBef>
                <a:spcPts val="0"/>
              </a:spcBef>
              <a:spcAft>
                <a:spcPts val="1200"/>
              </a:spcAft>
            </a:pPr>
            <a:r>
              <a:rPr lang="en-US" sz="1600" b="1" dirty="0">
                <a:solidFill>
                  <a:schemeClr val="tx2"/>
                </a:solidFill>
                <a:latin typeface="Times New Roman" charset="0"/>
              </a:rPr>
              <a:t> </a:t>
            </a:r>
            <a:r>
              <a:rPr lang="en-US" sz="2400" b="1" dirty="0">
                <a:solidFill>
                  <a:srgbClr val="FFFF00"/>
                </a:solidFill>
                <a:latin typeface="Arial"/>
                <a:cs typeface="Arial"/>
              </a:rPr>
              <a:t> 1</a:t>
            </a:r>
          </a:p>
          <a:p>
            <a:pPr>
              <a:spcBef>
                <a:spcPct val="50000"/>
              </a:spcBef>
            </a:pPr>
            <a:r>
              <a:rPr lang="en-US" sz="2400" b="1" dirty="0" smtClean="0">
                <a:solidFill>
                  <a:srgbClr val="FFFF00"/>
                </a:solidFill>
                <a:latin typeface="Arial"/>
                <a:cs typeface="Arial"/>
              </a:rPr>
              <a:t>  </a:t>
            </a:r>
            <a:r>
              <a:rPr lang="en-US" sz="2400" b="1" dirty="0">
                <a:solidFill>
                  <a:srgbClr val="FFFF00"/>
                </a:solidFill>
                <a:latin typeface="Arial"/>
                <a:cs typeface="Arial"/>
              </a:rPr>
              <a:t>5</a:t>
            </a:r>
          </a:p>
          <a:p>
            <a:pPr>
              <a:spcBef>
                <a:spcPts val="4260"/>
              </a:spcBef>
            </a:pPr>
            <a:r>
              <a:rPr lang="en-US" sz="2400" b="1" dirty="0" smtClean="0">
                <a:solidFill>
                  <a:srgbClr val="FFFF00"/>
                </a:solidFill>
                <a:latin typeface="Arial"/>
                <a:cs typeface="Arial"/>
              </a:rPr>
              <a:t>30</a:t>
            </a:r>
            <a:endParaRPr lang="en-US" sz="2400" b="1" dirty="0">
              <a:solidFill>
                <a:srgbClr val="FFFF00"/>
              </a:solidFill>
              <a:latin typeface="Arial"/>
              <a:cs typeface="Arial"/>
            </a:endParaRPr>
          </a:p>
        </p:txBody>
      </p:sp>
      <p:sp>
        <p:nvSpPr>
          <p:cNvPr id="26638" name="Line 14"/>
          <p:cNvSpPr>
            <a:spLocks noChangeShapeType="1"/>
          </p:cNvSpPr>
          <p:nvPr/>
        </p:nvSpPr>
        <p:spPr bwMode="auto">
          <a:xfrm>
            <a:off x="1249680" y="4572000"/>
            <a:ext cx="212510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639" name="Line 15"/>
          <p:cNvSpPr>
            <a:spLocks noChangeShapeType="1"/>
          </p:cNvSpPr>
          <p:nvPr/>
        </p:nvSpPr>
        <p:spPr bwMode="auto">
          <a:xfrm>
            <a:off x="6795135" y="4572000"/>
            <a:ext cx="46863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200182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URMC-CSPS">
  <a:themeElements>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Verdana" pitchFamily="1" charset="0"/>
          </a:defRPr>
        </a:defPPr>
      </a:lstStyle>
    </a:spDef>
    <a:ln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Verdana" pitchFamily="1" charset="0"/>
          </a:defRPr>
        </a:defPPr>
      </a:lstStyle>
    </a:lnDef>
  </a:objectDefaults>
  <a:extraClrSchemeLst>
    <a:extraClrScheme>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URMC-CSPS.potx</Template>
  <TotalTime>9558</TotalTime>
  <Words>1817</Words>
  <Application>Microsoft Macintosh PowerPoint</Application>
  <PresentationFormat>Custom</PresentationFormat>
  <Paragraphs>258</Paragraphs>
  <Slides>42</Slides>
  <Notes>19</Notes>
  <HiddenSlides>13</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3</vt:i4>
      </vt:variant>
      <vt:variant>
        <vt:lpstr>Slide Titles</vt:lpstr>
      </vt:variant>
      <vt:variant>
        <vt:i4>42</vt:i4>
      </vt:variant>
    </vt:vector>
  </HeadingPairs>
  <TitlesOfParts>
    <vt:vector size="47" baseType="lpstr">
      <vt:lpstr>URMC-CSPS</vt:lpstr>
      <vt:lpstr>Internal HD:Users:yeatesconwell:Documents:Microsoft User Data:Saved Attachments:OVS_finalReview.doc!OLE_LINK1</vt:lpstr>
      <vt:lpstr>Chart</vt:lpstr>
      <vt:lpstr>Document</vt:lpstr>
      <vt:lpstr>Microsoft Graph Chart</vt:lpstr>
      <vt:lpstr>PREVENTION OF SUICIDE IN OLDER ADULTS  Is There a Role for Technology?  </vt:lpstr>
      <vt:lpstr>OUTLINE</vt:lpstr>
      <vt:lpstr>PowerPoint Presentation</vt:lpstr>
      <vt:lpstr>PowerPoint Presentation</vt:lpstr>
      <vt:lpstr>PowerPoint Presentation</vt:lpstr>
      <vt:lpstr>PowerPoint Presentation</vt:lpstr>
      <vt:lpstr>PowerPoint Presentation</vt:lpstr>
      <vt:lpstr>Significance</vt:lpstr>
      <vt:lpstr>ATTEMPTED : COMPLETED SUICIDE  </vt:lpstr>
      <vt:lpstr>METHODS OF SUICIDE IN THE U.S.</vt:lpstr>
      <vt:lpstr>PowerPoint Presentation</vt:lpstr>
      <vt:lpstr>RISK FACTORS FOR SUICIDE AMONG OLDER ADULTS</vt:lpstr>
      <vt:lpstr>PowerPoint Presentation</vt:lpstr>
      <vt:lpstr>PREVENTION FRAMEWORK</vt:lpstr>
      <vt:lpstr>POPULATION DISTRIBUTION OF SUICIDE RISK</vt:lpstr>
      <vt:lpstr>Institute of Medicine Terminology: “LEVELS” OF PREVENTIVE INTERVENTION</vt:lpstr>
      <vt:lpstr>INDICATED APPROACH</vt:lpstr>
      <vt:lpstr>Odds Ratios for Suicidality and Suicidal Behavior for Active Antidepressant Relative to Placebo by Age</vt:lpstr>
      <vt:lpstr>INDICATED PREVENTION</vt:lpstr>
      <vt:lpstr>SELECTIVE APPROACH</vt:lpstr>
      <vt:lpstr>Review of Social Factors in Late Life Suicide</vt:lpstr>
      <vt:lpstr>Cumulative incidence of suicide by social integration category in the Health Professionals Follow-up Study                                                                               Men, ages 40 – 75 years</vt:lpstr>
      <vt:lpstr>Cumulative incidence of suicide by social integration category in the Nurses’ Health Study                                                                        Women, ages 46 – 71 years</vt:lpstr>
      <vt:lpstr>SELECTIVE PREVENTION</vt:lpstr>
      <vt:lpstr>UNIVERSAL APPROACH</vt:lpstr>
      <vt:lpstr>UNIVERSAL PREVENTION</vt:lpstr>
      <vt:lpstr>OPTIMAL SUICIDE PREVENTION =</vt:lpstr>
      <vt:lpstr>PowerPoint Presentation</vt:lpstr>
      <vt:lpstr>EXAMPLES</vt:lpstr>
      <vt:lpstr>CHARACTERISTICS OF COMPLETED SUICIDE BY AGE</vt:lpstr>
      <vt:lpstr>CHARACTERISTICS OF COMPLETED SUICIDE BY AGE</vt:lpstr>
      <vt:lpstr>PowerPoint Presentation</vt:lpstr>
      <vt:lpstr>THE RELATIONSHIP OF SOCIAL CONNECTEDNESS AND SUICIDE</vt:lpstr>
      <vt:lpstr>Tele-Help/Tele-Check Service for the Elderly</vt:lpstr>
      <vt:lpstr>THE SENIOR CONNECTION (TSC)</vt:lpstr>
      <vt:lpstr>The Senior Connection (TSC) U01 CE001942-01</vt:lpstr>
      <vt:lpstr>The Senior Connection (TSC) U01 CE001942-01</vt:lpstr>
      <vt:lpstr>Brady Handgun Violence Prevention Act -- 1994</vt:lpstr>
      <vt:lpstr>Differences in homicide and suicide trends from pre-Brady Act (1990-1993) and post-Brady Act (1994-1997) between treatment and controls states </vt:lpstr>
      <vt:lpstr>RISK FACTOR: Psychiatric Dx in case/control studies of suicide in later life</vt:lpstr>
      <vt:lpstr>Medical Illness and Suicide Risk</vt:lpstr>
      <vt:lpstr>FIREARMS IN THE HOME</vt:lpstr>
    </vt:vector>
  </TitlesOfParts>
  <Company>Strong Health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doug miller</dc:creator>
  <cp:lastModifiedBy>Yeates Conwell</cp:lastModifiedBy>
  <cp:revision>262</cp:revision>
  <cp:lastPrinted>2014-01-21T13:40:12Z</cp:lastPrinted>
  <dcterms:created xsi:type="dcterms:W3CDTF">2009-12-17T21:44:21Z</dcterms:created>
  <dcterms:modified xsi:type="dcterms:W3CDTF">2017-10-17T22:10:51Z</dcterms:modified>
</cp:coreProperties>
</file>