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12" r:id="rId2"/>
    <p:sldId id="360" r:id="rId3"/>
    <p:sldId id="280" r:id="rId4"/>
    <p:sldId id="357" r:id="rId5"/>
    <p:sldId id="348" r:id="rId6"/>
    <p:sldId id="283" r:id="rId7"/>
    <p:sldId id="347" r:id="rId8"/>
    <p:sldId id="321" r:id="rId9"/>
    <p:sldId id="349" r:id="rId10"/>
    <p:sldId id="322" r:id="rId11"/>
    <p:sldId id="323" r:id="rId12"/>
    <p:sldId id="350" r:id="rId13"/>
    <p:sldId id="351" r:id="rId14"/>
    <p:sldId id="358" r:id="rId15"/>
    <p:sldId id="324" r:id="rId16"/>
    <p:sldId id="325" r:id="rId17"/>
    <p:sldId id="326" r:id="rId18"/>
    <p:sldId id="327" r:id="rId19"/>
    <p:sldId id="328" r:id="rId20"/>
    <p:sldId id="344" r:id="rId21"/>
    <p:sldId id="345" r:id="rId22"/>
    <p:sldId id="329" r:id="rId23"/>
    <p:sldId id="330" r:id="rId24"/>
    <p:sldId id="359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55" r:id="rId34"/>
    <p:sldId id="356" r:id="rId35"/>
    <p:sldId id="361" r:id="rId36"/>
    <p:sldId id="364" r:id="rId37"/>
    <p:sldId id="362" r:id="rId38"/>
    <p:sldId id="346" r:id="rId3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43238" cy="4667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3"/>
            <a:ext cx="3043238" cy="4667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10775E0C-0AB8-4BC8-B3D7-75344D3FCBD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6"/>
            <a:ext cx="3043238" cy="46672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76"/>
            <a:ext cx="3043238" cy="46672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33BDBC89-3DB5-43C5-A4D7-628FE555C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5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299" tIns="46649" rIns="93299" bIns="466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0"/>
            <a:ext cx="3043343" cy="467071"/>
          </a:xfrm>
          <a:prstGeom prst="rect">
            <a:avLst/>
          </a:prstGeom>
        </p:spPr>
        <p:txBody>
          <a:bodyPr vert="horz" lIns="93299" tIns="46649" rIns="93299" bIns="46649" rtlCol="0"/>
          <a:lstStyle>
            <a:lvl1pPr algn="r">
              <a:defRPr sz="1200"/>
            </a:lvl1pPr>
          </a:lstStyle>
          <a:p>
            <a:fld id="{E60F7CFC-4C03-405D-9252-83578FAC964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9" tIns="46649" rIns="93299" bIns="466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6"/>
            <a:ext cx="5618480" cy="3665459"/>
          </a:xfrm>
          <a:prstGeom prst="rect">
            <a:avLst/>
          </a:prstGeom>
        </p:spPr>
        <p:txBody>
          <a:bodyPr vert="horz" lIns="93299" tIns="46649" rIns="93299" bIns="4664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3"/>
            <a:ext cx="3043343" cy="467069"/>
          </a:xfrm>
          <a:prstGeom prst="rect">
            <a:avLst/>
          </a:prstGeom>
        </p:spPr>
        <p:txBody>
          <a:bodyPr vert="horz" lIns="93299" tIns="46649" rIns="93299" bIns="466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3"/>
            <a:ext cx="3043343" cy="467069"/>
          </a:xfrm>
          <a:prstGeom prst="rect">
            <a:avLst/>
          </a:prstGeom>
        </p:spPr>
        <p:txBody>
          <a:bodyPr vert="horz" lIns="93299" tIns="46649" rIns="93299" bIns="46649" rtlCol="0" anchor="b"/>
          <a:lstStyle>
            <a:lvl1pPr algn="r">
              <a:defRPr sz="1200"/>
            </a:lvl1pPr>
          </a:lstStyle>
          <a:p>
            <a:fld id="{95CEE947-C098-4483-81AF-A14E2DC9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3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5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3DC6-EEAA-463A-AC1D-F7D7D32D27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06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12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0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2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89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8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2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41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6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11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12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7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1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5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3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6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2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7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1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0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8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9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2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F6902-0E88-42AF-8A08-D52CA7D02B3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16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F6902-0E88-42AF-8A08-D52CA7D02B3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27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F6902-0E88-42AF-8A08-D52CA7D02B3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63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4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3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3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9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E947-C098-4483-81AF-A14E2DC9EC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2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CF1-ECFC-438A-9EC4-4EA65EA192F9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B447-25B9-4A93-BEDC-A5286CA7AC7B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2E94-56EA-46B1-9D97-50B03704CC55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FE5D-EF74-4239-8163-4E5D3C0AA895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06EA-59EB-4CA2-8112-234EC9CBDF5F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A6D2-A097-454C-AED7-8CAC3BD38896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825-E404-4395-9F43-A4E43DBC2131}" type="datetime1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7DA-585A-44F1-8C87-239D9C472BEF}" type="datetime1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08ED-AFEE-46F1-95A2-FDD16D64E925}" type="datetime1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E4D2-E14B-4EE3-B2EF-C55807F374DD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472-2F76-4F39-9188-949279E6EE95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8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C4562-AD0A-4D8A-8743-6737C30E2F48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AD53-D449-4973-B180-61686BC4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59/00047738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google.com/url?sa=i&amp;rct=j&amp;q=&amp;esrc=s&amp;source=images&amp;cd=&amp;cad=rja&amp;uact=8&amp;ved=0CAcQjRxqFQoTCMnDx5Wc6MgCFQnyPgodkn0Jhg&amp;url=http://www.neurologyadvisor.com/movement-disorders/motion-sensing-technology-to-monitor-parkinsons-disease/article/388420/&amp;bvm=bv.106130839,d.dmo&amp;psig=AFQjCNGs73VjM0iLbaaJb2UV0Tc-Do6FZA&amp;ust=1446226594523255" TargetMode="External"/><Relationship Id="rId7" Type="http://schemas.openxmlformats.org/officeDocument/2006/relationships/hyperlink" Target="https://www.google.com/url?sa=i&amp;rct=j&amp;q=&amp;esrc=s&amp;source=images&amp;cd=&amp;cad=rja&amp;uact=8&amp;ved=0CAcQjRxqFQoTCKvisfSc6MgCFUMXPgodiqcJiQ&amp;url=https://www.tga.gov.au/alert/medtronic-neurostimulation-devices-used-deep-brain-spinal-cord-and-peripheral-nerve-stimulation-therapies-multiple-models&amp;bvm=bv.106130839,d.dmo&amp;psig=AFQjCNH86RxfdznkSr-IdXryip__yvlQgQ&amp;ust=144622682177653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/url?sa=i&amp;rct=j&amp;q=&amp;esrc=s&amp;source=images&amp;cd=&amp;cad=rja&amp;uact=8&amp;ved=0CAcQjRxqFQoTCN-9-syc6MgCFQIJPgodzQUJag&amp;url=http://www.tuapplemundo.com/researchkit-ha-hecho-el-registro-medico-de-todo-un-ano/&amp;bvm=bv.106130839,d.dmo&amp;psig=AFQjCNGExZfZHg5I3xEU2Su0TmrTCGL7lw&amp;ust=1446226709303778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www.google.com/url?sa=i&amp;rct=j&amp;q=&amp;esrc=s&amp;source=images&amp;cd=&amp;cad=rja&amp;uact=8&amp;ved=0CAcQjRxqFQoTCMeV2-ib6MgCFch7PgodxEYNvQ&amp;url=http://www.globalkineticscorporation.com/&amp;psig=AFQjCNGeG44J7nINJAuHp-bxQiiFoi5jhA&amp;ust=144622652695448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capitalist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m/url?sa=i&amp;rct=j&amp;q=&amp;esrc=s&amp;source=images&amp;cd=&amp;cad=rja&amp;uact=8&amp;ved=0ahUKEwjYh5q1_8jOAhUQzGMKHRycBD0QjRwIBw&amp;url=http://www.visualcapitalist.com/chart-largest-companies-market-cap-15-years/&amp;psig=AFQjCNH0kvo6L2TxO10A4dGE0KcnCcy9BA&amp;ust=147154173979238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9802" y="1929085"/>
            <a:ext cx="6590415" cy="70605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Digital Biomarkers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2876" y="4302190"/>
            <a:ext cx="2878905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CSC 575: Intervention Strategies for Healthcare </a:t>
            </a:r>
            <a:r>
              <a:rPr lang="en-US" dirty="0" smtClean="0"/>
              <a:t>Applications</a:t>
            </a:r>
          </a:p>
          <a:p>
            <a:endParaRPr lang="en-US" dirty="0" smtClean="0"/>
          </a:p>
          <a:p>
            <a:r>
              <a:rPr lang="en-US" dirty="0" smtClean="0"/>
              <a:t>October 5, 2017</a:t>
            </a:r>
            <a:endParaRPr lang="en-US" dirty="0"/>
          </a:p>
        </p:txBody>
      </p:sp>
      <p:sp>
        <p:nvSpPr>
          <p:cNvPr id="5" name="AutoShape 2" descr="Image result for university of rochester"/>
          <p:cNvSpPr>
            <a:spLocks noChangeAspect="1" noChangeArrowheads="1"/>
          </p:cNvSpPr>
          <p:nvPr/>
        </p:nvSpPr>
        <p:spPr bwMode="auto">
          <a:xfrm>
            <a:off x="155575" y="-922338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02" y="3855468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39" y="257344"/>
            <a:ext cx="7886700" cy="58218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These scales give false signals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27834"/>
              </p:ext>
            </p:extLst>
          </p:nvPr>
        </p:nvGraphicFramePr>
        <p:xfrm>
          <a:off x="421919" y="1300422"/>
          <a:ext cx="8379182" cy="4918068"/>
        </p:xfrm>
        <a:graphic>
          <a:graphicData uri="http://schemas.openxmlformats.org/drawingml/2006/table">
            <a:tbl>
              <a:tblPr firstRow="1" firstCol="1" bandRow="1"/>
              <a:tblGrid>
                <a:gridCol w="920243">
                  <a:extLst>
                    <a:ext uri="{9D8B030D-6E8A-4147-A177-3AD203B41FA5}">
                      <a16:colId xmlns:a16="http://schemas.microsoft.com/office/drawing/2014/main" val="4075674384"/>
                    </a:ext>
                  </a:extLst>
                </a:gridCol>
                <a:gridCol w="760345">
                  <a:extLst>
                    <a:ext uri="{9D8B030D-6E8A-4147-A177-3AD203B41FA5}">
                      <a16:colId xmlns:a16="http://schemas.microsoft.com/office/drawing/2014/main" val="3095695074"/>
                    </a:ext>
                  </a:extLst>
                </a:gridCol>
                <a:gridCol w="1923845">
                  <a:extLst>
                    <a:ext uri="{9D8B030D-6E8A-4147-A177-3AD203B41FA5}">
                      <a16:colId xmlns:a16="http://schemas.microsoft.com/office/drawing/2014/main" val="1308949843"/>
                    </a:ext>
                  </a:extLst>
                </a:gridCol>
                <a:gridCol w="1794504">
                  <a:extLst>
                    <a:ext uri="{9D8B030D-6E8A-4147-A177-3AD203B41FA5}">
                      <a16:colId xmlns:a16="http://schemas.microsoft.com/office/drawing/2014/main" val="3369253592"/>
                    </a:ext>
                  </a:extLst>
                </a:gridCol>
                <a:gridCol w="470985">
                  <a:extLst>
                    <a:ext uri="{9D8B030D-6E8A-4147-A177-3AD203B41FA5}">
                      <a16:colId xmlns:a16="http://schemas.microsoft.com/office/drawing/2014/main" val="3670793362"/>
                    </a:ext>
                  </a:extLst>
                </a:gridCol>
                <a:gridCol w="782314">
                  <a:extLst>
                    <a:ext uri="{9D8B030D-6E8A-4147-A177-3AD203B41FA5}">
                      <a16:colId xmlns:a16="http://schemas.microsoft.com/office/drawing/2014/main" val="412893260"/>
                    </a:ext>
                  </a:extLst>
                </a:gridCol>
                <a:gridCol w="734417">
                  <a:extLst>
                    <a:ext uri="{9D8B030D-6E8A-4147-A177-3AD203B41FA5}">
                      <a16:colId xmlns:a16="http://schemas.microsoft.com/office/drawing/2014/main" val="1242343484"/>
                    </a:ext>
                  </a:extLst>
                </a:gridCol>
                <a:gridCol w="992529">
                  <a:extLst>
                    <a:ext uri="{9D8B030D-6E8A-4147-A177-3AD203B41FA5}">
                      <a16:colId xmlns:a16="http://schemas.microsoft.com/office/drawing/2014/main" val="2738756144"/>
                    </a:ext>
                  </a:extLst>
                </a:gridCol>
              </a:tblGrid>
              <a:tr h="573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Drug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Disease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Phase II Findings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Phase III Findings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Duration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Sponsor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Estimated Cost of Phase III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133099"/>
                  </a:ext>
                </a:extLst>
              </a:tr>
              <a:tr h="636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Solanezumab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Alzheimer disease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Alzheimer’s Disease Assessment Scale-Cognitive subscale score showed 1.9 points improvement over placebo for lowest dosage 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Failed, unchanged Alzheimer’s Disease Assessment Scale-Cognitive subscale score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2100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months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 Lilly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~$600 million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35191"/>
                  </a:ext>
                </a:extLst>
              </a:tr>
              <a:tr h="636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Gammagard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Alzheimer disease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Alzheimer’s Disease Assessment Scale-Cognitive subscale score showed 5.4 points improvement over placebo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Failed, unchanged Alzheimer’s Disease Assessment Scale-Cognitive subscale score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390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months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Baxter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~$30 million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09700"/>
                  </a:ext>
                </a:extLst>
              </a:tr>
              <a:tr h="636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Coenzyme Q</a:t>
                      </a:r>
                      <a:r>
                        <a:rPr lang="en-US" sz="1000" i="1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Parkinson disease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Unified Parkinson’s Disease Rating Scale score showed 1.2-5.3 points improvement over placebo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Failed, study terminated early due to futility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months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Institutes of Health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$14 million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071810"/>
                  </a:ext>
                </a:extLst>
              </a:tr>
              <a:tr h="565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Coenzyme Q</a:t>
                      </a:r>
                      <a:r>
                        <a:rPr lang="en-US" sz="1000" i="1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Huntington disease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Functional Capacity score showed 0.34 improvement over placebo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Failed, study terminated early due to futility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609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years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Institutes of Health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~$22 million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242440"/>
                  </a:ext>
                </a:extLst>
              </a:tr>
              <a:tr h="636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Creatine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Parkinson disease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Unified Parkinson’s Disease Rating Scale score showed 2.8 points improvement over placebo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Failed, study terminated early due to futility 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955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years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Institutes of Health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~$25 million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73806"/>
                  </a:ext>
                </a:extLst>
              </a:tr>
              <a:tr h="565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Dimebon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Huntington disease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Mini-Mental State Examination score showed 1.0 point improvement over placebo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Failed, no significant change compared to placebo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403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months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Medivation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$5.6 million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66493"/>
                  </a:ext>
                </a:extLst>
              </a:tr>
              <a:tr h="636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Pridopidine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Huntington disease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Two previous studies using the Modified Motor Score showed 1.0-1.2 point improvement over placebo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Failed, no significant improvement 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months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Teva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94" marR="5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~$100 million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0576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0339" y="6538573"/>
            <a:ext cx="8923468" cy="21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Source:  The first frontier: digital biomarkers for neurodegenerative conditions. Digit </a:t>
            </a:r>
            <a:r>
              <a:rPr lang="en-US" sz="8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Biomark</a:t>
            </a:r>
            <a:r>
              <a:rPr lang="en-US" sz="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en-US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doi.org/10.1159/000477383</a:t>
            </a:r>
            <a:r>
              <a:rPr lang="en-US" sz="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188" y="871139"/>
            <a:ext cx="857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Recent phase III trials in neurodegenerative disorders that failed to replicate phase II findings</a:t>
            </a:r>
            <a:endParaRPr lang="en-US" b="1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10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8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94" y="1854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cs typeface="Calibri Light" panose="020F0302020204030204" pitchFamily="34" charset="0"/>
              </a:rPr>
              <a:t>We need a new class of measurements that can provide </a:t>
            </a:r>
            <a:r>
              <a:rPr lang="en-US" sz="3200" b="1" dirty="0" smtClean="0">
                <a:cs typeface="Calibri Light" panose="020F0302020204030204" pitchFamily="34" charset="0"/>
              </a:rPr>
              <a:t>objective, high </a:t>
            </a:r>
            <a:r>
              <a:rPr lang="en-US" sz="3200" b="1" dirty="0">
                <a:cs typeface="Calibri Light" panose="020F0302020204030204" pitchFamily="34" charset="0"/>
              </a:rPr>
              <a:t>frequency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8F7-08F8-40B6-9C5A-3C0884CCE8B8}" type="slidenum">
              <a:rPr lang="en-US" smtClean="0">
                <a:latin typeface="+mj-lt"/>
              </a:rPr>
              <a:t>11</a:t>
            </a:fld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19" y="1828796"/>
            <a:ext cx="5370818" cy="4143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8958" y="4870877"/>
            <a:ext cx="168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Framingham Heart Study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5546" y="4362746"/>
            <a:ext cx="179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Current neurological trials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8481" y="5202559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*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52559" y="4902071"/>
            <a:ext cx="461986" cy="405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56191" y="5163265"/>
            <a:ext cx="301710" cy="1675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297" y="6437088"/>
            <a:ext cx="7650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Modified from </a:t>
            </a:r>
            <a:r>
              <a:rPr lang="en-US" sz="1200" dirty="0" err="1">
                <a:latin typeface="+mj-lt"/>
              </a:rPr>
              <a:t>Pentland</a:t>
            </a:r>
            <a:r>
              <a:rPr lang="en-US" sz="1200" dirty="0">
                <a:latin typeface="+mj-lt"/>
              </a:rPr>
              <a:t> A. </a:t>
            </a:r>
            <a:r>
              <a:rPr lang="en-US" sz="1200" i="1" dirty="0">
                <a:latin typeface="+mj-lt"/>
              </a:rPr>
              <a:t>Social Physics: How Social Networks Can Make Us Smarter</a:t>
            </a:r>
            <a:r>
              <a:rPr lang="en-US" sz="1200" dirty="0">
                <a:latin typeface="+mj-lt"/>
              </a:rPr>
              <a:t>. New York, Penguin Books, 2015.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4" y="1930376"/>
            <a:ext cx="2681724" cy="40422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1297" y="1513486"/>
            <a:ext cx="140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Social Physics</a:t>
            </a:r>
          </a:p>
        </p:txBody>
      </p:sp>
    </p:spTree>
    <p:extLst>
      <p:ext uri="{BB962C8B-B14F-4D97-AF65-F5344CB8AC3E}">
        <p14:creationId xmlns:p14="http://schemas.microsoft.com/office/powerpoint/2010/main" val="37600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Future trials will incorporate new tools that transform clinical trials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85" y="1524000"/>
            <a:ext cx="5316840" cy="495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5214" y="4754880"/>
            <a:ext cx="5256391" cy="16728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90A8-D601-5C45-B1AF-BE4E6051036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/>
              <a:t>12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589836"/>
            <a:ext cx="25426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+mj-lt"/>
              </a:rPr>
              <a:t>Source: JAMA Neurol. 2015 May;72(5):582-8.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469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Characteristics of 20</a:t>
            </a:r>
            <a:r>
              <a:rPr lang="en-US" b="1" baseline="30000" dirty="0" smtClean="0">
                <a:latin typeface="+mj-lt"/>
              </a:rPr>
              <a:t>th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vs 21</a:t>
            </a:r>
            <a:r>
              <a:rPr lang="en-US" b="1" baseline="30000" dirty="0" smtClean="0">
                <a:latin typeface="+mj-lt"/>
              </a:rPr>
              <a:t>st</a:t>
            </a:r>
            <a:r>
              <a:rPr lang="en-US" b="1" dirty="0" smtClean="0">
                <a:latin typeface="+mj-lt"/>
              </a:rPr>
              <a:t> century clinical trials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2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87" y="100259"/>
            <a:ext cx="8435837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Scientific progress results from the development of new tools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58" y="1966820"/>
            <a:ext cx="4109457" cy="2719479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+mj-lt"/>
              </a:rPr>
              <a:t>“New directions in science are launched by new tools much more often than by new concepts ... The effect of a tool-driven revolution is to discover new things that have to be explained.”</a:t>
            </a:r>
            <a:endParaRPr lang="en-US" sz="2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4588-515C-4FEE-A38D-6581C98172B8}" type="slidenum">
              <a:rPr lang="en-US" smtClean="0">
                <a:latin typeface="+mj-lt"/>
              </a:rPr>
              <a:t>13</a:t>
            </a:fld>
            <a:endParaRPr lang="en-US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83519" y="1609875"/>
            <a:ext cx="2498272" cy="4020224"/>
            <a:chOff x="5338591" y="1609875"/>
            <a:chExt cx="2498272" cy="4020224"/>
          </a:xfrm>
        </p:grpSpPr>
        <p:pic>
          <p:nvPicPr>
            <p:cNvPr id="1026" name="Picture 2" descr="Image result for Freeman dys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909" y="2070481"/>
              <a:ext cx="1941637" cy="261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38591" y="4799102"/>
              <a:ext cx="249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latin typeface="+mj-lt"/>
                </a:rPr>
                <a:t>Imagined Worlds</a:t>
              </a:r>
            </a:p>
            <a:p>
              <a:pPr algn="ctr"/>
              <a:r>
                <a:rPr lang="en-US" sz="1600" b="1" dirty="0" smtClean="0">
                  <a:latin typeface="+mj-lt"/>
                </a:rPr>
                <a:t>Harvard University Press, Cambridge, MA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3747" y="1609875"/>
              <a:ext cx="23879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+mj-lt"/>
                </a:rPr>
                <a:t>Freeman Dyson (1997) 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Rationale</a:t>
            </a:r>
          </a:p>
          <a:p>
            <a:r>
              <a:rPr lang="en-US" sz="2800" dirty="0" smtClean="0">
                <a:latin typeface="+mj-lt"/>
              </a:rPr>
              <a:t>Smartphones</a:t>
            </a:r>
          </a:p>
          <a:p>
            <a:r>
              <a:rPr lang="en-US" dirty="0" smtClean="0">
                <a:latin typeface="+mj-lt"/>
              </a:rPr>
              <a:t>Wearables</a:t>
            </a:r>
          </a:p>
          <a:p>
            <a:r>
              <a:rPr lang="en-US" dirty="0" smtClean="0">
                <a:latin typeface="+mj-lt"/>
              </a:rPr>
              <a:t>Future of digital biomarkers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14</a:t>
            </a:fld>
            <a:endParaRPr lang="en-US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7183" y="2155951"/>
            <a:ext cx="702933" cy="304800"/>
          </a:xfrm>
          <a:prstGeom prst="rightArrow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8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4464"/>
            <a:ext cx="96012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In 2015 Apple announced the release of </a:t>
            </a:r>
            <a:br>
              <a:rPr lang="en-US" sz="3200" b="1" dirty="0" smtClean="0"/>
            </a:br>
            <a:r>
              <a:rPr lang="en-US" sz="3200" b="1" dirty="0" smtClean="0"/>
              <a:t>smartphone applications for medical research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11373"/>
            <a:ext cx="512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mPower</a:t>
            </a:r>
            <a:r>
              <a:rPr lang="en-US" b="1" dirty="0" smtClean="0">
                <a:latin typeface="+mj-lt"/>
              </a:rPr>
              <a:t> smartphone application for Parkinson disease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90A8-D601-5C45-B1AF-BE4E60510369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/>
              <a:t>15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2" y="1810364"/>
            <a:ext cx="7931278" cy="443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9" y="1437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Researchers are leveraging these apps to reach large populations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219200"/>
          <a:ext cx="8763000" cy="5277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6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Condition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Name of the app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(lead organization)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Participants enrolled as of 10/5/15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Functionality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of the application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Asthma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Asthma Health (Mount Sinai)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7,770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Surveys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Electronic diary of symptoms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and triggers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Passive monitoring of activity and local air quality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Medication reminders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Educational information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91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Breast cancer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Share the Journey (Sage Bionetworks)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2,508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Surveys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Randomization to daily expressive diary and exercise motivation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Passive monitoring of movement, exercise and typing patterns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Educational information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79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Cardiovascular disease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My Heart Counts (Stanford)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44,841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Surveys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Passive monitoring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activity through phone or wearables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Assessments of fitness and cardiovascular risk scores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85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Diabetes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GlucoSuccess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(Massachusetts General Hospital)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5,595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Surveys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on sleep, diabetes care, quality of life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Blood glucose tracking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Food logging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Passive monitoring of physical activity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Parkinson disease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mPower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(Sage Bionetworks)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15,340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Surveys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Structured motor tasks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Passive monitoring of activity and mobility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8F7-08F8-40B6-9C5A-3C0884CCE8B8}" type="slidenum">
              <a:rPr lang="en-US" smtClean="0">
                <a:latin typeface="+mj-lt"/>
              </a:rPr>
              <a:t>16</a:t>
            </a:fld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221" y="6525612"/>
            <a:ext cx="2515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2D2D2D"/>
                </a:solidFill>
                <a:latin typeface="+mj-lt"/>
                <a:cs typeface="Calibri" panose="020F0502020204030204" pitchFamily="34" charset="0"/>
              </a:rPr>
              <a:t>Source: Academic Medicine 2017;92:157-60</a:t>
            </a:r>
            <a:endParaRPr lang="en-US" sz="10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9821"/>
            <a:ext cx="8382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Smartphone research apps contain surveys, structured tests, and passive monitoring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iPhone Screensho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30851" cy="449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s.techhive.com/images/article/2015/03/researchkit-tests-100572838-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9" t="5364" r="33524" b="1107"/>
          <a:stretch/>
        </p:blipFill>
        <p:spPr bwMode="auto">
          <a:xfrm>
            <a:off x="5999127" y="1676401"/>
            <a:ext cx="2535273" cy="449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journeywithparkinsons.files.wordpress.com/2015/03/img_47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1"/>
            <a:ext cx="2532844" cy="449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114A9-1539-421B-BE5D-519C31BFA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67" y="-55416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These apps can detect responses from medications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CF5-7557-410D-A8CE-305BC2660353}" type="slidenum">
              <a:rPr lang="en-US" smtClean="0">
                <a:latin typeface="+mj-lt"/>
              </a:rPr>
              <a:t>18</a:t>
            </a:fld>
            <a:endParaRPr lang="en-US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4770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Source: Sage Bionetworks</a:t>
            </a:r>
            <a:endParaRPr lang="en-US" sz="1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69" y="5495925"/>
            <a:ext cx="3419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741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267" y="1002268"/>
            <a:ext cx="77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Tapping frequency in individual with Parkinson disease before and after medication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9392" y="2448997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After levodopa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19202" y="2818329"/>
            <a:ext cx="217712" cy="8509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3764" y="4492809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Before levodopa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219200" y="4267200"/>
            <a:ext cx="149656" cy="2463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19</a:t>
            </a:fld>
            <a:endParaRPr lang="en-US" dirty="0">
              <a:latin typeface="+mj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4727" y="178086"/>
            <a:ext cx="8145708" cy="110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Early analyses suggest </a:t>
            </a:r>
            <a:r>
              <a:rPr lang="en-US" sz="3200" b="1" dirty="0" err="1" smtClean="0"/>
              <a:t>mPower</a:t>
            </a:r>
            <a:r>
              <a:rPr lang="en-US" sz="3200" b="1" dirty="0" smtClean="0"/>
              <a:t> tasks correlate with standard clinical assessments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06696" y="4077050"/>
            <a:ext cx="34115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                                                             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19740" y="3879890"/>
            <a:ext cx="400282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MDS-UPDRS Part 3, motor exam score (clinician rated)</a:t>
            </a:r>
            <a:endParaRPr lang="en-US" sz="1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3627" y="6542113"/>
            <a:ext cx="96051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                      </a:t>
            </a:r>
            <a:endParaRPr lang="en-US" sz="1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1779" y="6538913"/>
            <a:ext cx="128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Number of taps</a:t>
            </a:r>
            <a:endParaRPr lang="en-US" sz="14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b="3974"/>
          <a:stretch/>
        </p:blipFill>
        <p:spPr>
          <a:xfrm>
            <a:off x="2097118" y="1383794"/>
            <a:ext cx="5123406" cy="514009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65188" y="2266483"/>
            <a:ext cx="914400" cy="5088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040" y="1148529"/>
            <a:ext cx="785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Correlation between </a:t>
            </a:r>
            <a:r>
              <a:rPr lang="en-US" b="1" dirty="0" err="1">
                <a:latin typeface="+mj-lt"/>
              </a:rPr>
              <a:t>mPower’s</a:t>
            </a:r>
            <a:r>
              <a:rPr lang="en-US" b="1" dirty="0">
                <a:latin typeface="+mj-lt"/>
              </a:rPr>
              <a:t> finger tapping </a:t>
            </a:r>
            <a:r>
              <a:rPr lang="en-US" b="1" dirty="0" smtClean="0">
                <a:latin typeface="+mj-lt"/>
              </a:rPr>
              <a:t>and MDS-UPDRS part 3 (motor) scores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9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Acknowledgements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0285" y="6364664"/>
            <a:ext cx="2057400" cy="365125"/>
          </a:xfrm>
        </p:spPr>
        <p:txBody>
          <a:bodyPr/>
          <a:lstStyle/>
          <a:p>
            <a:fld id="{DBFFAD53-D449-4973-B180-61686BC4A6B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50" y="1919407"/>
            <a:ext cx="8310648" cy="42165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/>
              <a:t>The Department of </a:t>
            </a:r>
            <a:r>
              <a:rPr lang="en-US" sz="2000" b="1" dirty="0" smtClean="0"/>
              <a:t>Neurology</a:t>
            </a:r>
            <a:endParaRPr lang="en-US" sz="2000" b="1" dirty="0"/>
          </a:p>
          <a:p>
            <a:r>
              <a:rPr lang="en-US" dirty="0" smtClean="0"/>
              <a:t>Dr</a:t>
            </a:r>
            <a:r>
              <a:rPr lang="en-US" dirty="0"/>
              <a:t>. Jamie Adams</a:t>
            </a:r>
          </a:p>
          <a:p>
            <a:r>
              <a:rPr lang="en-US" dirty="0"/>
              <a:t>Dr. Chris Tarolli</a:t>
            </a:r>
          </a:p>
          <a:p>
            <a:r>
              <a:rPr lang="en-US" dirty="0"/>
              <a:t>Dr. Ruth Schneider</a:t>
            </a:r>
          </a:p>
          <a:p>
            <a:endParaRPr lang="en-US" dirty="0" smtClean="0"/>
          </a:p>
          <a:p>
            <a:r>
              <a:rPr lang="en-US" sz="2000" b="1" dirty="0"/>
              <a:t>The Department of Biostatistics and Computational Biology</a:t>
            </a:r>
          </a:p>
          <a:p>
            <a:r>
              <a:rPr lang="en-US" dirty="0" smtClean="0"/>
              <a:t>Professor </a:t>
            </a:r>
            <a:r>
              <a:rPr lang="en-US" dirty="0" err="1"/>
              <a:t>Ashkan</a:t>
            </a:r>
            <a:r>
              <a:rPr lang="en-US" dirty="0"/>
              <a:t> </a:t>
            </a:r>
            <a:r>
              <a:rPr lang="en-US" dirty="0" err="1" smtClean="0"/>
              <a:t>Ertefaie</a:t>
            </a:r>
            <a:endParaRPr lang="en-US" b="1" dirty="0"/>
          </a:p>
          <a:p>
            <a:endParaRPr lang="en-US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Department of Computer </a:t>
            </a:r>
            <a:r>
              <a:rPr lang="en-US" sz="2000" b="1" dirty="0" smtClean="0"/>
              <a:t>Science</a:t>
            </a:r>
            <a:endParaRPr lang="en-US" sz="2000" b="1" dirty="0"/>
          </a:p>
          <a:p>
            <a:r>
              <a:rPr lang="en-US" dirty="0"/>
              <a:t>Professor Henry </a:t>
            </a:r>
            <a:r>
              <a:rPr lang="en-US" dirty="0" err="1"/>
              <a:t>Kautz</a:t>
            </a:r>
            <a:endParaRPr lang="en-US" dirty="0"/>
          </a:p>
          <a:p>
            <a:r>
              <a:rPr lang="en-US" dirty="0"/>
              <a:t>Professor M. Ehsan </a:t>
            </a:r>
            <a:r>
              <a:rPr lang="en-US" dirty="0" err="1"/>
              <a:t>Hoque</a:t>
            </a:r>
            <a:endParaRPr lang="en-US" dirty="0"/>
          </a:p>
          <a:p>
            <a:endParaRPr lang="en-US" b="1" dirty="0"/>
          </a:p>
          <a:p>
            <a:endParaRPr lang="en-US" sz="2000" b="1" dirty="0" smtClean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Department of Electrical and Computer </a:t>
            </a:r>
            <a:r>
              <a:rPr lang="en-US" sz="2000" b="1" dirty="0" smtClean="0"/>
              <a:t>Engineering</a:t>
            </a:r>
            <a:endParaRPr lang="en-US" sz="2000" b="1" dirty="0"/>
          </a:p>
          <a:p>
            <a:r>
              <a:rPr lang="en-US" dirty="0"/>
              <a:t>Professor Gaurav Sharma</a:t>
            </a:r>
          </a:p>
          <a:p>
            <a:r>
              <a:rPr lang="en-US" dirty="0" err="1"/>
              <a:t>Karthik</a:t>
            </a:r>
            <a:r>
              <a:rPr lang="en-US" dirty="0"/>
              <a:t> Dinesh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485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38" y="161239"/>
            <a:ext cx="905079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These applications can be incorporated into clinical trials … 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20</a:t>
            </a:fld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006" y="1540563"/>
            <a:ext cx="2667000" cy="4998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3891" y="5456597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73" y="1173984"/>
            <a:ext cx="225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Smart4SURE sub-study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4719" y="3711076"/>
            <a:ext cx="5478449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31775" indent="-231775"/>
            <a:r>
              <a:rPr lang="en-US" b="1" dirty="0" smtClean="0">
                <a:latin typeface="+mj-lt"/>
              </a:rPr>
              <a:t>March </a:t>
            </a:r>
            <a:r>
              <a:rPr lang="en-US" b="1" dirty="0">
                <a:latin typeface="+mj-lt"/>
              </a:rPr>
              <a:t>2017</a:t>
            </a:r>
          </a:p>
          <a:p>
            <a:pPr marL="231775" indent="-231775"/>
            <a:endParaRPr lang="en-US" b="1" dirty="0">
              <a:latin typeface="+mj-lt"/>
            </a:endParaRPr>
          </a:p>
          <a:p>
            <a:pPr marL="231775" indent="-231775"/>
            <a:r>
              <a:rPr lang="en-US" b="1" dirty="0">
                <a:latin typeface="+mj-lt"/>
              </a:rPr>
              <a:t>BOSTON, MA </a:t>
            </a:r>
            <a:r>
              <a:rPr lang="en-US" dirty="0">
                <a:latin typeface="+mj-lt"/>
              </a:rPr>
              <a:t>-- </a:t>
            </a:r>
            <a:r>
              <a:rPr lang="en-US" sz="1600" dirty="0">
                <a:latin typeface="+mj-lt"/>
              </a:rPr>
              <a:t>Parkinson’s disease researchers at Massachusetts General Hospital (MGH) have launched an observational </a:t>
            </a:r>
            <a:r>
              <a:rPr lang="en-US" sz="1600" dirty="0" err="1">
                <a:latin typeface="+mj-lt"/>
              </a:rPr>
              <a:t>substudy</a:t>
            </a:r>
            <a:r>
              <a:rPr lang="en-US" sz="1600" dirty="0">
                <a:latin typeface="+mj-lt"/>
              </a:rPr>
              <a:t> designed to test the feasibility and accuracy of using patient-owned smartphones to measure symptoms of Parkinson’s disease. These efforts are part of a larger NIH-funded clinical trial, called </a:t>
            </a:r>
            <a:r>
              <a:rPr lang="en-US" sz="1600" dirty="0" smtClean="0">
                <a:latin typeface="+mj-lt"/>
              </a:rPr>
              <a:t>a “Study of Urate Elevation in Parkinson’s Disease, Phase 3 (SURE-PD3),” which </a:t>
            </a:r>
            <a:r>
              <a:rPr lang="en-US" sz="1600" dirty="0">
                <a:latin typeface="+mj-lt"/>
              </a:rPr>
              <a:t>examines whether an oral medication called inosine can slow progression of Parkinson’s disease.</a:t>
            </a:r>
            <a:endParaRPr lang="en-US" sz="1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5423" y="3365599"/>
            <a:ext cx="25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Smart4SURE press release</a:t>
            </a:r>
            <a:endParaRPr lang="en-US" b="1" dirty="0">
              <a:latin typeface="+mj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74719" y="1748246"/>
            <a:ext cx="5478449" cy="1599936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1"/>
            <a:r>
              <a:rPr lang="en-US" sz="1600" dirty="0" smtClean="0">
                <a:latin typeface="+mj-lt"/>
              </a:rPr>
              <a:t>To demonstrate feasibility </a:t>
            </a:r>
            <a:r>
              <a:rPr lang="en-US" sz="1600" dirty="0">
                <a:latin typeface="+mj-lt"/>
              </a:rPr>
              <a:t>of incorporating a smartphone research </a:t>
            </a:r>
            <a:r>
              <a:rPr lang="en-US" sz="1600" dirty="0" smtClean="0">
                <a:latin typeface="+mj-lt"/>
              </a:rPr>
              <a:t>outcomes app in </a:t>
            </a:r>
            <a:r>
              <a:rPr lang="en-US" sz="1600" dirty="0">
                <a:latin typeface="+mj-lt"/>
              </a:rPr>
              <a:t>a phase 3 PD </a:t>
            </a:r>
            <a:r>
              <a:rPr lang="en-US" sz="1600" dirty="0" smtClean="0">
                <a:latin typeface="+mj-lt"/>
              </a:rPr>
              <a:t>trial.</a:t>
            </a:r>
          </a:p>
          <a:p>
            <a:pPr marL="0" lvl="1"/>
            <a:r>
              <a:rPr lang="en-US" sz="1600" dirty="0">
                <a:latin typeface="+mj-lt"/>
              </a:rPr>
              <a:t>To explore the changes obtained from smartphone sensors with the trial’s primary outcome measure (MDS-UPDRS</a:t>
            </a:r>
            <a:r>
              <a:rPr lang="en-US" sz="1600" dirty="0" smtClean="0">
                <a:latin typeface="+mj-lt"/>
              </a:rPr>
              <a:t>).</a:t>
            </a:r>
            <a:endParaRPr lang="en-US" sz="1600" dirty="0">
              <a:latin typeface="+mj-lt"/>
            </a:endParaRPr>
          </a:p>
          <a:p>
            <a:pPr marL="0" lvl="1"/>
            <a:r>
              <a:rPr lang="en-US" sz="1600" dirty="0" smtClean="0">
                <a:latin typeface="+mj-lt"/>
              </a:rPr>
              <a:t>To explore </a:t>
            </a:r>
            <a:r>
              <a:rPr lang="en-US" sz="1600" dirty="0">
                <a:latin typeface="+mj-lt"/>
              </a:rPr>
              <a:t>the changes in motor and cognitive functions among individuals randomized to </a:t>
            </a:r>
            <a:r>
              <a:rPr lang="en-US" sz="1600" dirty="0" err="1">
                <a:latin typeface="+mj-lt"/>
              </a:rPr>
              <a:t>inosine</a:t>
            </a:r>
            <a:r>
              <a:rPr lang="en-US" sz="1600" dirty="0">
                <a:latin typeface="+mj-lt"/>
              </a:rPr>
              <a:t> versus placebo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5639" y="1421539"/>
            <a:ext cx="1126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Core </a:t>
            </a:r>
            <a:r>
              <a:rPr lang="en-US" b="1" dirty="0" smtClean="0">
                <a:latin typeface="+mj-lt"/>
              </a:rPr>
              <a:t>aims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2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86" y="24939"/>
            <a:ext cx="8785214" cy="11620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… and are being done so by pharmaceutical firms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90A8-D601-5C45-B1AF-BE4E60510369}" type="slidenum">
              <a:rPr lang="en-US" smtClean="0">
                <a:latin typeface="+mj-lt"/>
              </a:rPr>
              <a:pPr/>
              <a:t>21</a:t>
            </a:fld>
            <a:endParaRPr lang="en-US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621340"/>
            <a:ext cx="18229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Source</a:t>
            </a:r>
            <a:r>
              <a:rPr lang="en-US" sz="1000" dirty="0" smtClean="0">
                <a:latin typeface="+mj-lt"/>
              </a:rPr>
              <a:t>: </a:t>
            </a:r>
            <a:r>
              <a:rPr lang="en-US" sz="1000" dirty="0" err="1" smtClean="0">
                <a:latin typeface="+mj-lt"/>
              </a:rPr>
              <a:t>Lindemann</a:t>
            </a:r>
            <a:r>
              <a:rPr lang="en-US" sz="1000" dirty="0" smtClean="0">
                <a:latin typeface="+mj-lt"/>
              </a:rPr>
              <a:t> et al., 2017</a:t>
            </a:r>
            <a:endParaRPr lang="en-US" sz="1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7" y="1383047"/>
            <a:ext cx="8221643" cy="56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98" y="2215974"/>
            <a:ext cx="2955060" cy="3476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91" y="2394377"/>
            <a:ext cx="2853159" cy="3356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" y="2468666"/>
            <a:ext cx="2955058" cy="30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6" y="170954"/>
            <a:ext cx="8515350" cy="106317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Despite the many benefits of health applications, they still face challenges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9355" y="1448537"/>
          <a:ext cx="8402171" cy="49185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6729">
                  <a:extLst>
                    <a:ext uri="{9D8B030D-6E8A-4147-A177-3AD203B41FA5}">
                      <a16:colId xmlns:a16="http://schemas.microsoft.com/office/drawing/2014/main" val="732786265"/>
                    </a:ext>
                  </a:extLst>
                </a:gridCol>
                <a:gridCol w="2626213">
                  <a:extLst>
                    <a:ext uri="{9D8B030D-6E8A-4147-A177-3AD203B41FA5}">
                      <a16:colId xmlns:a16="http://schemas.microsoft.com/office/drawing/2014/main" val="2793796776"/>
                    </a:ext>
                  </a:extLst>
                </a:gridCol>
                <a:gridCol w="3949229">
                  <a:extLst>
                    <a:ext uri="{9D8B030D-6E8A-4147-A177-3AD203B41FA5}">
                      <a16:colId xmlns:a16="http://schemas.microsoft.com/office/drawing/2014/main" val="614923267"/>
                    </a:ext>
                  </a:extLst>
                </a:gridCol>
              </a:tblGrid>
              <a:tr h="480017">
                <a:tc>
                  <a:txBody>
                    <a:bodyPr/>
                    <a:lstStyle/>
                    <a:p>
                      <a:r>
                        <a:rPr lang="en-US" dirty="0" smtClean="0"/>
                        <a:t>Limitation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29235"/>
                  </a:ext>
                </a:extLst>
              </a:tr>
              <a:tr h="908627">
                <a:tc>
                  <a:txBody>
                    <a:bodyPr/>
                    <a:lstStyle/>
                    <a:p>
                      <a:r>
                        <a:rPr lang="en-US" dirty="0" smtClean="0"/>
                        <a:t>Selection bias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Most health applications and research studies are only</a:t>
                      </a:r>
                      <a:r>
                        <a:rPr lang="en-US" sz="1600" baseline="0" dirty="0" smtClean="0"/>
                        <a:t> available on iPhone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Make health applications available</a:t>
                      </a:r>
                      <a:r>
                        <a:rPr lang="en-US" sz="1600" baseline="0" dirty="0" smtClean="0"/>
                        <a:t> on Android devices using </a:t>
                      </a:r>
                      <a:r>
                        <a:rPr lang="en-US" sz="1600" baseline="0" dirty="0" err="1" smtClean="0"/>
                        <a:t>ResearchStack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Over three quarters (77%) of Americans currently own smartphones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27402"/>
                  </a:ext>
                </a:extLst>
              </a:tr>
              <a:tr h="908627">
                <a:tc>
                  <a:txBody>
                    <a:bodyPr/>
                    <a:lstStyle/>
                    <a:p>
                      <a:r>
                        <a:rPr lang="en-US" dirty="0" smtClean="0"/>
                        <a:t>Retention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After initial interest</a:t>
                      </a:r>
                      <a:r>
                        <a:rPr lang="en-US" sz="1600" baseline="0" dirty="0" smtClean="0"/>
                        <a:t> in health applications interest and use wanes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Increase valuable feedback to participants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Provide data relative to other participants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Predict course</a:t>
                      </a:r>
                      <a:r>
                        <a:rPr lang="en-US" sz="1600" baseline="0" dirty="0" smtClean="0"/>
                        <a:t> of disease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Increase engagement with healthcare team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643846"/>
                  </a:ext>
                </a:extLst>
              </a:tr>
              <a:tr h="908627">
                <a:tc>
                  <a:txBody>
                    <a:bodyPr/>
                    <a:lstStyle/>
                    <a:p>
                      <a:r>
                        <a:rPr lang="en-US" dirty="0" smtClean="0"/>
                        <a:t>Privacy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Study</a:t>
                      </a:r>
                      <a:r>
                        <a:rPr lang="en-US" sz="1600" baseline="0" dirty="0" smtClean="0"/>
                        <a:t> participants are concerned over the privacy of their health data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Disclose</a:t>
                      </a:r>
                      <a:r>
                        <a:rPr lang="en-US" sz="1600" baseline="0" dirty="0" smtClean="0"/>
                        <a:t> who has access to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Give study participants ability to choose who gets their data and for what purpose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63861"/>
                  </a:ext>
                </a:extLst>
              </a:tr>
              <a:tr h="908627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</a:t>
                      </a:r>
                      <a:r>
                        <a:rPr lang="en-US" sz="1600" baseline="0" dirty="0" smtClean="0"/>
                        <a:t> applications need to be validated and their efficacy determined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Validate health applications in in-person observational studies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Use</a:t>
                      </a:r>
                      <a:r>
                        <a:rPr lang="en-US" sz="1600" baseline="0" dirty="0" smtClean="0"/>
                        <a:t> in clinical trials for validation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83465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5CAC-5FF1-4026-A746-2FCCAEDC15C9}" type="slidenum">
              <a:rPr lang="en-US" smtClean="0">
                <a:latin typeface="+mj-lt"/>
              </a:rPr>
              <a:t>22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28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94" y="4882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One of the main challenges for all mobile applications is retention</a:t>
            </a:r>
            <a:endParaRPr lang="en-US" sz="3200" b="1" dirty="0"/>
          </a:p>
        </p:txBody>
      </p:sp>
      <p:pic>
        <p:nvPicPr>
          <p:cNvPr id="4" name="Picture 2" descr="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52" y="1693362"/>
            <a:ext cx="6229018" cy="470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994" y="1324031"/>
            <a:ext cx="370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Active users of initial </a:t>
            </a:r>
            <a:r>
              <a:rPr lang="en-US" b="1" dirty="0" err="1" smtClean="0">
                <a:latin typeface="+mj-lt"/>
              </a:rPr>
              <a:t>ResearchKit</a:t>
            </a:r>
            <a:r>
              <a:rPr lang="en-US" b="1" dirty="0" smtClean="0">
                <a:latin typeface="+mj-lt"/>
              </a:rPr>
              <a:t> apps </a:t>
            </a:r>
            <a:endParaRPr lang="en-US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221" y="6525612"/>
            <a:ext cx="2515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2D2D2D"/>
                </a:solidFill>
                <a:latin typeface="+mj-lt"/>
                <a:cs typeface="Calibri" panose="020F0502020204030204" pitchFamily="34" charset="0"/>
              </a:rPr>
              <a:t>Source: Academic Medicine 2017;92:157-60</a:t>
            </a:r>
            <a:endParaRPr lang="en-US" sz="1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5CAC-5FF1-4026-A746-2FCCAEDC15C9}" type="slidenum">
              <a:rPr lang="en-US" smtClean="0">
                <a:latin typeface="+mj-lt"/>
              </a:rPr>
              <a:t>23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5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Rationale</a:t>
            </a:r>
          </a:p>
          <a:p>
            <a:r>
              <a:rPr lang="en-US" sz="2800" dirty="0" smtClean="0">
                <a:latin typeface="+mj-lt"/>
              </a:rPr>
              <a:t>Smartphones</a:t>
            </a:r>
          </a:p>
          <a:p>
            <a:r>
              <a:rPr lang="en-US" dirty="0" smtClean="0">
                <a:latin typeface="+mj-lt"/>
              </a:rPr>
              <a:t>Wearables</a:t>
            </a:r>
          </a:p>
          <a:p>
            <a:r>
              <a:rPr lang="en-US" dirty="0" smtClean="0">
                <a:latin typeface="+mj-lt"/>
              </a:rPr>
              <a:t>Future of digital biomarkers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24</a:t>
            </a:fld>
            <a:endParaRPr lang="en-US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4676" y="2671340"/>
            <a:ext cx="702933" cy="304800"/>
          </a:xfrm>
          <a:prstGeom prst="rightArrow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64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6746"/>
            <a:ext cx="8382000" cy="849429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In addition to smartphones, other novel sensors can measure disease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066800"/>
          <a:ext cx="8534400" cy="52776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4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23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+mj-lt"/>
                        </a:rPr>
                        <a:t>Technology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+mj-lt"/>
                        </a:rPr>
                        <a:t>Example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+mj-lt"/>
                        </a:rPr>
                        <a:t>Benefits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  <a:latin typeface="+mj-lt"/>
                        </a:rPr>
                        <a:t>Limitations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03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Portables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Readily accessible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Continuous evaluation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Multidimensional evaluation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Requires in-person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validation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Need smartphone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Concern over privacy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042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Remote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monitoring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FDA cleared device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Perform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igh frequency evaluations in home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Limited to use in home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Requires hardware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Episodic evaluation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15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Wearables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FDA cleared device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Well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positioned to assess tremor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Provides narrow window of observation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Requires person to wear it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Limited functionality at present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3748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Implantables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Opportunity for closed loop feedback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Individualize care based on individual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Requires surgery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Only applies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to small proportion of patients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2" name="Picture 4" descr="http://media.neurologyadvisor.com/images/2014/12/15/kinesia2_699914.jpg?format=jpg&amp;zoom=1&amp;quality=70&amp;anchor=middlecenter&amp;width=320&amp;mode=p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98" y="2895600"/>
            <a:ext cx="1505412" cy="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uapplemundo.com/wp-content/uploads/2015/03/mpower-ap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42" y="1752600"/>
            <a:ext cx="1045124" cy="9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RKndC-x54M3gs-ML3l4BYaUxrb-Moc29UW8R-reRcxvE9vtLSh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85" y="5284323"/>
            <a:ext cx="823238" cy="95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6112" y="6447626"/>
            <a:ext cx="796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j-lt"/>
              </a:rPr>
              <a:t>Sources:  http://glneurotech.com/kinesia/products/homeview/, http://www.medtronic.com/patients/parkinsons-disease/therapy/, http://www.globalkineticscorporation.com/, http://parkinsonmpower.org/, http://www.ncbi.nlm.nih.gov/pubmed </a:t>
            </a:r>
            <a:endParaRPr lang="en-US" sz="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749-224A-4F78-91AB-64C9B6244ED6}" type="slidenum">
              <a:rPr lang="en-US" smtClean="0">
                <a:latin typeface="+mj-lt"/>
              </a:rPr>
              <a:t>25</a:t>
            </a:fld>
            <a:endParaRPr lang="en-US">
              <a:latin typeface="+mj-lt"/>
            </a:endParaRPr>
          </a:p>
        </p:txBody>
      </p:sp>
      <p:pic>
        <p:nvPicPr>
          <p:cNvPr id="11" name="Picture 2" descr="http://www.globalkineticscorporation.com/img/slider-1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5"/>
          <a:stretch/>
        </p:blipFill>
        <p:spPr bwMode="auto">
          <a:xfrm>
            <a:off x="2256609" y="4191000"/>
            <a:ext cx="185819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293" y="1354138"/>
            <a:ext cx="3429000" cy="4943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Pilot study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15 individuals with Huntington disease and five unaffected family members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Individuals wore five sensors (one for chest and one for each limb) in clinic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for one day at home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Wore chest sensor at home for an additional six days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Objective was to assess feasibility and ability to differentiate those with Huntington disease from controls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Sponsored by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Auspex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Teva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Pharmaceuticals; sensors from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BioSensics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8915399" cy="1143000"/>
          </a:xfrm>
        </p:spPr>
        <p:txBody>
          <a:bodyPr>
            <a:noAutofit/>
          </a:bodyPr>
          <a:lstStyle/>
          <a:p>
            <a:pPr algn="l"/>
            <a:r>
              <a:rPr lang="en-US" sz="3100" b="1" dirty="0" smtClean="0"/>
              <a:t>We conducted a pilot study of wearable sensors in Huntington disease</a:t>
            </a:r>
            <a:endParaRPr lang="en-US" sz="31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E1EF-A0AC-47A6-A998-B8DD6B663E7C}" type="slidenum">
              <a:rPr lang="en-US" smtClean="0">
                <a:latin typeface="+mj-lt"/>
              </a:rPr>
              <a:t>26</a:t>
            </a:fld>
            <a:endParaRPr lang="en-US">
              <a:latin typeface="+mj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54137"/>
            <a:ext cx="3962400" cy="4943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6611779"/>
            <a:ext cx="3126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Source:  Journal of Huntington’s Disease 2016;5:199-206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2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1" y="142005"/>
            <a:ext cx="8915399" cy="1143000"/>
          </a:xfrm>
        </p:spPr>
        <p:txBody>
          <a:bodyPr>
            <a:noAutofit/>
          </a:bodyPr>
          <a:lstStyle/>
          <a:p>
            <a:pPr algn="l"/>
            <a:r>
              <a:rPr lang="en-US" sz="3100" b="1" dirty="0" smtClean="0"/>
              <a:t>We found significant differences in gait in the clinic and more differences at home</a:t>
            </a:r>
            <a:endParaRPr lang="en-US" sz="31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E1EF-A0AC-47A6-A998-B8DD6B663E7C}" type="slidenum">
              <a:rPr lang="en-US" smtClean="0">
                <a:latin typeface="+mj-lt"/>
              </a:rPr>
              <a:t>27</a:t>
            </a:fld>
            <a:endParaRPr lang="en-US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1219200"/>
            <a:ext cx="613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Analysis of gait features during walking test in clinic and at home*</a:t>
            </a:r>
            <a:endParaRPr lang="en-US" b="1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89561" y="1867791"/>
          <a:ext cx="8625839" cy="3847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6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 Clinic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At Home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4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Feature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(n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= 5)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HD 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 = 15)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(n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= 7812)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HD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(n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= 6987)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20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Step time standard deviation (seconds)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0.03 ± 0.01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0.12 ± 0.04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&lt;0.0001*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0.08 ± 0.05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0.13 ± 0.05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&lt;0.0001*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Maximum medial-lateral speed (meters/second)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0.46 ± 0.08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0.59 ± 0.15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0.091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0.53 ± 0.22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0.66 ± 0.23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&lt;0.0001*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Average medial-lateral speed (meters/second)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0.12 ± 0.02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0.18 ± 0.07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0.059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0.14 ± 0.05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0.19 ± 0.06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&lt;0.0001*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Maximum medial-lateral displacement (meters)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0.14 ± 0.04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0.21 ± 0.11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0.179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0.22 ± 0.11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0.27 ± 0.13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&lt;0.0001*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Average medial-lateral displacement (meters)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0.06 ± 0.03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0.09 ± 0.06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0.386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0.09 ± 0.06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0.11 ± 0.08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&lt;0.0001*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1" y="6172200"/>
            <a:ext cx="2987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* Walking test was the Timed Up and Go test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611779"/>
            <a:ext cx="3126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Source:  Journal of Huntington’s Disease 2016;5:199-206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14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8" y="103910"/>
            <a:ext cx="8918712" cy="1143000"/>
          </a:xfrm>
        </p:spPr>
        <p:txBody>
          <a:bodyPr>
            <a:noAutofit/>
          </a:bodyPr>
          <a:lstStyle/>
          <a:p>
            <a:pPr algn="l"/>
            <a:r>
              <a:rPr lang="en-US" sz="3100" b="1" dirty="0" smtClean="0"/>
              <a:t>Recently we concluded a pilot study to evaluate wearable sensors for PD and HD. </a:t>
            </a:r>
            <a:endParaRPr 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Source: http://www.mc10inc.com/our-products/biostamprc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13CEC-16DD-4BA2-8284-13CFE91F6D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88" y="1310173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MC10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BioStampRC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4724" y="1777861"/>
            <a:ext cx="3622076" cy="466281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Sensor-MD Overview: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We enrolled 56 participants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16 with Parkinson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15 with Huntington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50" dirty="0">
                <a:solidFill>
                  <a:prstClr val="black"/>
                </a:solidFill>
                <a:latin typeface="+mj-lt"/>
              </a:rPr>
              <a:t>5</a:t>
            </a:r>
            <a:r>
              <a:rPr kumimoji="0" lang="en-US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with prodromal HD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50" dirty="0">
                <a:solidFill>
                  <a:prstClr val="black"/>
                </a:solidFill>
                <a:latin typeface="+mj-lt"/>
              </a:rPr>
              <a:t>2</a:t>
            </a:r>
            <a:r>
              <a:rPr kumimoji="0" lang="en-US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0 without a movement disorder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Participants wore 5 sensors on their chest and</a:t>
            </a:r>
            <a:r>
              <a:rPr kumimoji="0" lang="en-US" sz="155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limbs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550" dirty="0">
                <a:solidFill>
                  <a:prstClr val="black"/>
                </a:solidFill>
                <a:latin typeface="+mj-lt"/>
              </a:rPr>
              <a:t>Aims of the study: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50" dirty="0" smtClean="0">
                <a:solidFill>
                  <a:prstClr val="black"/>
                </a:solidFill>
                <a:latin typeface="+mj-lt"/>
              </a:rPr>
              <a:t>Assess feasibility of data collection</a:t>
            </a:r>
            <a:endParaRPr lang="en-US" sz="1550" dirty="0">
              <a:solidFill>
                <a:prstClr val="black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50" dirty="0">
                <a:solidFill>
                  <a:prstClr val="black"/>
                </a:solidFill>
                <a:latin typeface="+mj-lt"/>
              </a:rPr>
              <a:t>Compare sensor data to standard clinical assessments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50" dirty="0">
                <a:solidFill>
                  <a:prstClr val="black"/>
                </a:solidFill>
                <a:latin typeface="+mj-lt"/>
              </a:rPr>
              <a:t>Develop algorithms to characterize abnormal movements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50" dirty="0">
                <a:solidFill>
                  <a:prstClr val="black"/>
                </a:solidFill>
                <a:latin typeface="+mj-lt"/>
              </a:rPr>
              <a:t>Assess response to medication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50" dirty="0">
                <a:solidFill>
                  <a:prstClr val="black"/>
                </a:solidFill>
                <a:latin typeface="+mj-lt"/>
              </a:rPr>
              <a:t>Detect and quantify previously unmeasured </a:t>
            </a:r>
            <a:r>
              <a:rPr lang="en-US" sz="1550" dirty="0" smtClean="0">
                <a:solidFill>
                  <a:prstClr val="black"/>
                </a:solidFill>
                <a:latin typeface="+mj-lt"/>
              </a:rPr>
              <a:t>symptoms</a:t>
            </a:r>
            <a:endParaRPr lang="en-US" sz="155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8" y="1777861"/>
            <a:ext cx="4426226" cy="44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49" y="27126"/>
            <a:ext cx="8681668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 addition, they can detect symptomatic changes due to medication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3549" y="1366293"/>
            <a:ext cx="8111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Spectrogram of energy distribution as a function of frequency for a PD participant with rest tremor</a:t>
            </a:r>
            <a:endParaRPr lang="en-US" sz="1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004" y="6424654"/>
            <a:ext cx="1519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Source: Sensor-MD study</a:t>
            </a:r>
            <a:endParaRPr lang="en-US" sz="1000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29</a:t>
            </a:fld>
            <a:endParaRPr lang="en-US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0" y="2268851"/>
            <a:ext cx="4403215" cy="3051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927" y="2337310"/>
            <a:ext cx="4468629" cy="30486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769073" y="871140"/>
            <a:ext cx="1204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Preliminary</a:t>
            </a:r>
            <a:endParaRPr lang="en-US" sz="1400" i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861240" y="1133164"/>
            <a:ext cx="826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69191" y="919805"/>
            <a:ext cx="826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8394" y="5503481"/>
            <a:ext cx="300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MDS-UPRDRS tremor score:  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31472" y="5514566"/>
            <a:ext cx="300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MDS-UPRDRS tremor score: 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Rationale</a:t>
            </a:r>
          </a:p>
          <a:p>
            <a:r>
              <a:rPr lang="en-US" sz="2800" dirty="0" smtClean="0">
                <a:latin typeface="+mj-lt"/>
              </a:rPr>
              <a:t>Smartphones</a:t>
            </a:r>
          </a:p>
          <a:p>
            <a:r>
              <a:rPr lang="en-US" dirty="0" smtClean="0">
                <a:latin typeface="+mj-lt"/>
              </a:rPr>
              <a:t>Wearables</a:t>
            </a:r>
          </a:p>
          <a:p>
            <a:r>
              <a:rPr lang="en-US" dirty="0" smtClean="0">
                <a:latin typeface="+mj-lt"/>
              </a:rPr>
              <a:t>Future of digital biomarkers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3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5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00" y="185048"/>
            <a:ext cx="8833900" cy="10472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Not only can sensors track known motor symptoms over time</a:t>
            </a:r>
            <a:r>
              <a:rPr lang="is-IS" sz="3200" b="1" dirty="0" smtClean="0"/>
              <a:t>…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0100" y="1235175"/>
            <a:ext cx="605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Frequency and severity of tremor detected </a:t>
            </a:r>
            <a:r>
              <a:rPr lang="en-US" b="1" smtClean="0">
                <a:latin typeface="+mj-lt"/>
              </a:rPr>
              <a:t>over one hour </a:t>
            </a:r>
            <a:r>
              <a:rPr lang="en-US" b="1" dirty="0" smtClean="0">
                <a:latin typeface="+mj-lt"/>
              </a:rPr>
              <a:t>period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6548150"/>
            <a:ext cx="22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Source: Sensor-MD study (confidential)</a:t>
            </a:r>
            <a:endParaRPr lang="en-US" sz="10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30</a:t>
            </a:fld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676" y="1814663"/>
            <a:ext cx="5002823" cy="41588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50924" y="2280745"/>
            <a:ext cx="588786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69073" y="1224409"/>
            <a:ext cx="1204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Preliminary</a:t>
            </a:r>
            <a:endParaRPr lang="en-US" sz="1400" i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861240" y="1486433"/>
            <a:ext cx="826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9191" y="1273074"/>
            <a:ext cx="826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1284" y="112155"/>
            <a:ext cx="9012716" cy="1095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/>
              <a:t>…they can also capture novel data </a:t>
            </a:r>
            <a:r>
              <a:rPr lang="en-US" sz="3100" b="1" dirty="0"/>
              <a:t>objectively and continuously in clinic and at home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69073" y="871140"/>
            <a:ext cx="1204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Preliminary</a:t>
            </a:r>
            <a:endParaRPr lang="en-US" sz="1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5966745"/>
            <a:ext cx="2057400" cy="365125"/>
          </a:xfrm>
        </p:spPr>
        <p:txBody>
          <a:bodyPr/>
          <a:lstStyle/>
          <a:p>
            <a:pPr>
              <a:defRPr/>
            </a:pPr>
            <a:fld id="{D7313CEC-16DD-4BA2-8284-13CFE91F6D26}" type="slidenum">
              <a:rPr lang="en-US">
                <a:solidFill>
                  <a:prstClr val="black">
                    <a:tint val="75000"/>
                  </a:prstClr>
                </a:solidFill>
                <a:latin typeface="+mj-lt"/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9103" y="1312133"/>
            <a:ext cx="447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284" y="1051412"/>
            <a:ext cx="715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+mj-lt"/>
              </a:rPr>
              <a:t>Proportion of day individuals spend lying down, sitting, standing, and walking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861240" y="1133164"/>
            <a:ext cx="826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69191" y="919805"/>
            <a:ext cx="826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31" y="1524770"/>
            <a:ext cx="7467138" cy="48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Novel objective measures are increasingly making their way into clinical trials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FF8F7-08F8-40B6-9C5A-3C0884CCE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991" y="6611779"/>
            <a:ext cx="35237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Source:  New England Journal of Medicine 2015;373:2314-2324.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295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Accelerometers in a CHF trial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1480" y="1981200"/>
            <a:ext cx="5721041" cy="4377323"/>
            <a:chOff x="1975159" y="1828800"/>
            <a:chExt cx="4714876" cy="3996323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59" y="4170563"/>
              <a:ext cx="4714876" cy="165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59" y="1828800"/>
              <a:ext cx="4714876" cy="235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52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Rationale</a:t>
            </a:r>
          </a:p>
          <a:p>
            <a:r>
              <a:rPr lang="en-US" sz="2800" dirty="0" smtClean="0">
                <a:latin typeface="+mj-lt"/>
              </a:rPr>
              <a:t>Smartphones</a:t>
            </a:r>
          </a:p>
          <a:p>
            <a:r>
              <a:rPr lang="en-US" dirty="0" smtClean="0">
                <a:latin typeface="+mj-lt"/>
              </a:rPr>
              <a:t>Wearables</a:t>
            </a:r>
          </a:p>
          <a:p>
            <a:r>
              <a:rPr lang="en-US" b="1" dirty="0" smtClean="0">
                <a:latin typeface="+mj-lt"/>
              </a:rPr>
              <a:t>Future of digital biomarkers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33</a:t>
            </a:fld>
            <a:endParaRPr lang="en-US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7183" y="3178771"/>
            <a:ext cx="702933" cy="304800"/>
          </a:xfrm>
          <a:prstGeom prst="rightArrow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3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Technology will continue to re-shape the way we measure health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51-B9C8-44A3-9E08-0156F177528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535579"/>
            <a:ext cx="807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smtClean="0">
                <a:hlinkClick r:id="rId3"/>
              </a:rPr>
              <a:t>www.visualcapitalist.com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070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Top 5 largest companies by market capitalization, 2001 – 2016 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2oqz471sa19h3vbwa53m33yj.wpengine.netdna-cdn.com/wp-content/uploads/2016/08/largest-companies-by-market-cap-chart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17223" r="3130" b="9116"/>
          <a:stretch/>
        </p:blipFill>
        <p:spPr bwMode="auto">
          <a:xfrm>
            <a:off x="1371600" y="1676399"/>
            <a:ext cx="6019800" cy="48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Detection of atrial fibrillation using contactless facial video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51-B9C8-44A3-9E08-0156F177528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535579"/>
            <a:ext cx="807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Couderc</a:t>
            </a:r>
            <a:r>
              <a:rPr lang="en-US" sz="1000" dirty="0"/>
              <a:t> </a:t>
            </a:r>
            <a:r>
              <a:rPr lang="en-US" sz="1000" smtClean="0"/>
              <a:t>et al. </a:t>
            </a:r>
            <a:r>
              <a:rPr lang="en-US" sz="1000" i="1" smtClean="0"/>
              <a:t>Heart </a:t>
            </a:r>
            <a:r>
              <a:rPr lang="en-US" sz="1000" i="1" dirty="0"/>
              <a:t>Rhythm </a:t>
            </a:r>
            <a:r>
              <a:rPr lang="en-US" sz="1000" dirty="0"/>
              <a:t>2015;12(1):195-201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333325"/>
            <a:ext cx="7067550" cy="49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PARK performs automatic rating of PD through video analytics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4528" cy="435133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Requires only webcam, microphone </a:t>
            </a:r>
          </a:p>
          <a:p>
            <a:pPr marL="0" indent="0" algn="ctr">
              <a:buNone/>
            </a:pPr>
            <a:r>
              <a:rPr lang="en-US" dirty="0" smtClean="0"/>
              <a:t>and an internet connection.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23173"/>
            <a:ext cx="76866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2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New research can use cellular waves to monitor gait and movement 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9E51-B9C8-44A3-9E08-0156F177528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535579"/>
            <a:ext cx="807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http://www.emeraldforhome.com/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64" y="1766570"/>
            <a:ext cx="4196636" cy="3164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6569"/>
            <a:ext cx="3809404" cy="3164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76204" y="2253529"/>
            <a:ext cx="665018" cy="81464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1267" y="1939914"/>
            <a:ext cx="906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Sensor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44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Emerald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0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4"/>
            <a:ext cx="9144000" cy="514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5798" y="156293"/>
            <a:ext cx="85391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/>
              <a:t>This emerging field requires a new journal and a new </a:t>
            </a:r>
            <a:r>
              <a:rPr lang="en-US" sz="3100" b="1" dirty="0" smtClean="0"/>
              <a:t>community that we are </a:t>
            </a:r>
            <a:r>
              <a:rPr lang="en-US" sz="3100" b="1" dirty="0" smtClean="0"/>
              <a:t>creating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8439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Rationale</a:t>
            </a:r>
          </a:p>
          <a:p>
            <a:r>
              <a:rPr lang="en-US" sz="2800" dirty="0" smtClean="0">
                <a:latin typeface="+mj-lt"/>
              </a:rPr>
              <a:t>Smartphones</a:t>
            </a:r>
          </a:p>
          <a:p>
            <a:r>
              <a:rPr lang="en-US" dirty="0" smtClean="0">
                <a:latin typeface="+mj-lt"/>
              </a:rPr>
              <a:t>Wearables</a:t>
            </a:r>
          </a:p>
          <a:p>
            <a:r>
              <a:rPr lang="en-US" dirty="0" smtClean="0">
                <a:latin typeface="+mj-lt"/>
              </a:rPr>
              <a:t>Future of digital biomarkers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>
                <a:latin typeface="+mj-lt"/>
              </a:rPr>
              <a:t>4</a:t>
            </a:fld>
            <a:endParaRPr lang="en-US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799" y="1657187"/>
            <a:ext cx="702933" cy="304800"/>
          </a:xfrm>
          <a:prstGeom prst="rightArrow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60" y="1803862"/>
            <a:ext cx="8157904" cy="32502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“…Imaging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genetics have revolutionized our understanding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health…Digital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iomarkers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objective, quantifiable measures of biology or health collected and measured through digital devices – can do the same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AD53-D449-4973-B180-61686BC4A6B8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0460" y="6400413"/>
            <a:ext cx="4211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Source: Dorsey ER, A </a:t>
            </a:r>
            <a:r>
              <a:rPr lang="pt-BR" sz="1000" dirty="0"/>
              <a:t>Digital Journal for a Digital Era. Digit Biomark 2017;1:1-3</a:t>
            </a:r>
            <a:endParaRPr lang="en-US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6657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Digital biomarkers are objective measures of biology or health derived from digital devices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47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657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 productivity of the drug development industry continues to decline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03861"/>
            <a:ext cx="7749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Source: http://www.forbes.com/sites/matthewherper/2011/06/27/the-decline-of-pharmaceutical-researchmeasured-in-new-drugs-and-dollars/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FA21-4B48-4EC0-835D-99B13F90C767}" type="slidenum">
              <a:rPr lang="en-US" smtClean="0">
                <a:latin typeface="+mj-lt"/>
              </a:rPr>
              <a:t>6</a:t>
            </a:fld>
            <a:endParaRPr lang="en-US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New molecular entities per $1 billion in R&amp;D (inflation adjusted), 1950-2010</a:t>
            </a:r>
            <a:endParaRPr lang="en-US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07818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8098" y="2447512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495800"/>
            <a:ext cx="5105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7366" y="5257800"/>
            <a:ext cx="321083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24981"/>
            <a:ext cx="16891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24600" y="4372036"/>
            <a:ext cx="228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4364704"/>
            <a:ext cx="228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4295388"/>
            <a:ext cx="2611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485" y="4329840"/>
            <a:ext cx="712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492" y="1835641"/>
            <a:ext cx="7715416" cy="386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65056" y="3462974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NME/$1 billion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6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/>
          <a:stretch/>
        </p:blipFill>
        <p:spPr>
          <a:xfrm>
            <a:off x="171457" y="194427"/>
            <a:ext cx="8791560" cy="6457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5" y="209550"/>
            <a:ext cx="839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Our perspective of a patient’s illness experience remains episodic and limited to the clinic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6361" y="5347173"/>
            <a:ext cx="2182576" cy="646331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Alzheimer’s Disease Assessment Scale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1582" y="3062649"/>
            <a:ext cx="2803266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Unified Parkinson’s Disease Rating Scale</a:t>
            </a:r>
            <a:endParaRPr lang="en-US" dirty="0">
              <a:effectLst>
                <a:glow rad="127000">
                  <a:schemeClr val="bg1">
                    <a:alpha val="9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2623" y="3824157"/>
            <a:ext cx="300048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Unified Huntington’s Disease Rating Scale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0827" y="4585665"/>
            <a:ext cx="300048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Amyotrophic Lateral Sclerosis Functional Rating Scale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6869" y="6108682"/>
            <a:ext cx="3000485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Timed Up and Go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8163" y="1395681"/>
            <a:ext cx="212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 of falls throughout 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6890" y="1671467"/>
            <a:ext cx="212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Proportion of day spent sedentary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8937" y="2759410"/>
            <a:ext cx="176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Speed of dialing the phone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6893" y="3622280"/>
            <a:ext cx="199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 of sleep interruptions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9298" y="4693717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Duration of sleep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6560" y="5462351"/>
            <a:ext cx="163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of turns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1086" y="2164810"/>
            <a:ext cx="184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Number of words spoken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2984"/>
            <a:ext cx="821055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Many fields are limited by categorical, episodic, and subjective assessments …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18758"/>
            <a:ext cx="4493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Source: </a:t>
            </a:r>
            <a:r>
              <a:rPr lang="en-US" sz="1000" dirty="0" smtClean="0">
                <a:latin typeface="+mj-lt"/>
              </a:rPr>
              <a:t>Movement Disorders Society.  United Parkinson Disease Rating Scale, 2008</a:t>
            </a:r>
            <a:endParaRPr lang="en-US" sz="10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8" y="1382488"/>
            <a:ext cx="4901979" cy="27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0269"/>
            <a:ext cx="8074562" cy="406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E1EF-A0AC-47A6-A998-B8DD6B663E7C}" type="slidenum">
              <a:rPr lang="en-US" smtClean="0">
                <a:latin typeface="+mj-lt"/>
              </a:rPr>
              <a:t>8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1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20" y="-18791"/>
            <a:ext cx="8934616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… including Alzheimer disease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18758"/>
            <a:ext cx="6090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smtClean="0"/>
              <a:t>Alzheimer’s Disease Cooperative Study.  Alzheimer’s Disease Assessment Scale – Cognitive subscale, 1992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E1EF-A0AC-47A6-A998-B8DD6B663E7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63" y="3044586"/>
            <a:ext cx="8784012" cy="2121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25" y="2649681"/>
            <a:ext cx="6084736" cy="359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725" y="1544227"/>
            <a:ext cx="577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Alzheimer’s Disease Assessment Scale – Cognitive subscale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87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3157</TotalTime>
  <Words>2048</Words>
  <Application>Microsoft Office PowerPoint</Application>
  <PresentationFormat>On-screen Show (4:3)</PresentationFormat>
  <Paragraphs>464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Digital Biomarkers</vt:lpstr>
      <vt:lpstr>Acknowledgements</vt:lpstr>
      <vt:lpstr>Outline</vt:lpstr>
      <vt:lpstr>Outline</vt:lpstr>
      <vt:lpstr>Digital biomarkers are objective measures of biology or health derived from digital devices</vt:lpstr>
      <vt:lpstr>The productivity of the drug development industry continues to decline</vt:lpstr>
      <vt:lpstr>PowerPoint Presentation</vt:lpstr>
      <vt:lpstr>Many fields are limited by categorical, episodic, and subjective assessments … </vt:lpstr>
      <vt:lpstr>… including Alzheimer disease</vt:lpstr>
      <vt:lpstr>These scales give false signals</vt:lpstr>
      <vt:lpstr>We need a new class of measurements that can provide objective, high frequency data</vt:lpstr>
      <vt:lpstr>Future trials will incorporate new tools that transform clinical trials</vt:lpstr>
      <vt:lpstr>Scientific progress results from the development of new tools</vt:lpstr>
      <vt:lpstr>Outline</vt:lpstr>
      <vt:lpstr>In 2015 Apple announced the release of  smartphone applications for medical research</vt:lpstr>
      <vt:lpstr>Researchers are leveraging these apps to reach large populations</vt:lpstr>
      <vt:lpstr>Smartphone research apps contain surveys, structured tests, and passive monitoring</vt:lpstr>
      <vt:lpstr>These apps can detect responses from medications</vt:lpstr>
      <vt:lpstr>PowerPoint Presentation</vt:lpstr>
      <vt:lpstr>These applications can be incorporated into clinical trials … </vt:lpstr>
      <vt:lpstr>… and are being done so by pharmaceutical firms</vt:lpstr>
      <vt:lpstr>Despite the many benefits of health applications, they still face challenges</vt:lpstr>
      <vt:lpstr>One of the main challenges for all mobile applications is retention</vt:lpstr>
      <vt:lpstr>Outline</vt:lpstr>
      <vt:lpstr>In addition to smartphones, other novel sensors can measure disease</vt:lpstr>
      <vt:lpstr>We conducted a pilot study of wearable sensors in Huntington disease</vt:lpstr>
      <vt:lpstr>We found significant differences in gait in the clinic and more differences at home</vt:lpstr>
      <vt:lpstr>Recently we concluded a pilot study to evaluate wearable sensors for PD and HD. </vt:lpstr>
      <vt:lpstr>In addition, they can detect symptomatic changes due to medication </vt:lpstr>
      <vt:lpstr>Not only can sensors track known motor symptoms over time…</vt:lpstr>
      <vt:lpstr>PowerPoint Presentation</vt:lpstr>
      <vt:lpstr>Novel objective measures are increasingly making their way into clinical trials</vt:lpstr>
      <vt:lpstr>Outline</vt:lpstr>
      <vt:lpstr>Technology will continue to re-shape the way we measure health</vt:lpstr>
      <vt:lpstr>Detection of atrial fibrillation using contactless facial video monitoring</vt:lpstr>
      <vt:lpstr>PARK performs automatic rating of PD through video analytics </vt:lpstr>
      <vt:lpstr>New research can use cellular waves to monitor gait and movement  </vt:lpstr>
      <vt:lpstr>PowerPoint Presentation</vt:lpstr>
    </vt:vector>
  </TitlesOfParts>
  <Company>University of Rochester CHET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Clinical Trials</dc:title>
  <dc:creator>Goldenthal Steven</dc:creator>
  <cp:lastModifiedBy>Snyder Christopher</cp:lastModifiedBy>
  <cp:revision>132</cp:revision>
  <cp:lastPrinted>2017-10-04T19:46:41Z</cp:lastPrinted>
  <dcterms:created xsi:type="dcterms:W3CDTF">2016-12-12T20:34:15Z</dcterms:created>
  <dcterms:modified xsi:type="dcterms:W3CDTF">2017-10-04T19:53:19Z</dcterms:modified>
</cp:coreProperties>
</file>