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5B9-0068-4018-A667-E269A2BCAD1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430-715A-415D-9E8F-7887E47F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7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5B9-0068-4018-A667-E269A2BCAD1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430-715A-415D-9E8F-7887E47F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4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5B9-0068-4018-A667-E269A2BCAD1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430-715A-415D-9E8F-7887E47F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3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 sz="3600">
                <a:latin typeface="Minion Pro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>
            <a:lvl1pPr marL="0" indent="0" algn="ctr">
              <a:buFont typeface="Wingdings" pitchFamily="124" charset="2"/>
              <a:buNone/>
              <a:defRPr sz="2400">
                <a:latin typeface="Myriad Pro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3079" name="Picture 7" descr="footerdar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771820"/>
            <a:ext cx="1371600" cy="55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>
            <a:lvl1pPr>
              <a:defRPr sz="3200">
                <a:latin typeface="Minion Pro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15620"/>
            <a:ext cx="914400" cy="3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3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94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>
            <a:lvl1pPr>
              <a:defRPr sz="3200">
                <a:latin typeface="Minion Pro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3810000" cy="5257800"/>
          </a:xfrm>
        </p:spPr>
        <p:txBody>
          <a:bodyPr/>
          <a:lstStyle>
            <a:lvl1pPr>
              <a:defRPr sz="28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3810000" cy="5257800"/>
          </a:xfrm>
        </p:spPr>
        <p:txBody>
          <a:bodyPr/>
          <a:lstStyle>
            <a:lvl1pPr>
              <a:defRPr sz="28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2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3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6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714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539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5B9-0068-4018-A667-E269A2BCAD1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430-715A-415D-9E8F-7887E47F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69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88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00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1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5B9-0068-4018-A667-E269A2BCAD1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430-715A-415D-9E8F-7887E47F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8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5B9-0068-4018-A667-E269A2BCAD1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430-715A-415D-9E8F-7887E47F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8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5B9-0068-4018-A667-E269A2BCAD1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430-715A-415D-9E8F-7887E47F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6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5B9-0068-4018-A667-E269A2BCAD1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430-715A-415D-9E8F-7887E47F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3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5B9-0068-4018-A667-E269A2BCAD1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430-715A-415D-9E8F-7887E47F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9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5B9-0068-4018-A667-E269A2BCAD1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430-715A-415D-9E8F-7887E47F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5B9-0068-4018-A667-E269A2BCAD1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430-715A-415D-9E8F-7887E47F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B5B9-0068-4018-A667-E269A2BCAD1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DC430-715A-415D-9E8F-7887E47F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9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oterdar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algn="l"/>
            <a:r>
              <a:rPr lang="en-US" dirty="0" err="1" smtClean="0"/>
              <a:t>Theano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3352800"/>
          </a:xfrm>
        </p:spPr>
        <p:txBody>
          <a:bodyPr/>
          <a:lstStyle/>
          <a:p>
            <a:pPr algn="l"/>
            <a:r>
              <a:rPr lang="en-US" dirty="0"/>
              <a:t>Md. </a:t>
            </a:r>
            <a:r>
              <a:rPr lang="en-US" dirty="0" err="1"/>
              <a:t>Iftekhar</a:t>
            </a:r>
            <a:r>
              <a:rPr lang="en-US" dirty="0"/>
              <a:t> </a:t>
            </a:r>
            <a:r>
              <a:rPr lang="en-US" dirty="0" err="1" smtClean="0"/>
              <a:t>Tanveer</a:t>
            </a:r>
            <a:endParaRPr lang="en-US" dirty="0" smtClean="0"/>
          </a:p>
          <a:p>
            <a:pPr algn="l"/>
            <a:r>
              <a:rPr lang="en-US" dirty="0" err="1" smtClean="0"/>
              <a:t>Rafayet</a:t>
            </a:r>
            <a:r>
              <a:rPr lang="en-US" dirty="0" smtClean="0"/>
              <a:t> 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 </a:t>
            </a:r>
            <a:r>
              <a:rPr lang="en-US" dirty="0" err="1" smtClean="0"/>
              <a:t>Theano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Learning is mostly about optimization</a:t>
            </a:r>
            <a:endParaRPr lang="en-US" dirty="0"/>
          </a:p>
        </p:txBody>
      </p:sp>
      <p:pic>
        <p:nvPicPr>
          <p:cNvPr id="1026" name="Picture 2" descr="http://upload.wikimedia.org/wikipedia/commons/thumb/b/b5/Svm_separating_hyperplanes_(SVG).svg/2000px-Svm_separating_hyperplanes_(SVG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13" y="1524000"/>
            <a:ext cx="2026787" cy="175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46324"/>
            <a:ext cx="2914773" cy="150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6224" y="3154848"/>
            <a:ext cx="243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Support Vector Machine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80" y="3886200"/>
            <a:ext cx="265619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4648200"/>
            <a:ext cx="18752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 ||Y – </a:t>
            </a:r>
            <a:r>
              <a:rPr lang="en-US" dirty="0" err="1" smtClean="0"/>
              <a:t>wX</a:t>
            </a:r>
            <a:r>
              <a:rPr lang="en-US" dirty="0" smtClean="0"/>
              <a:t> - </a:t>
            </a:r>
            <a:r>
              <a:rPr lang="el-GR" dirty="0" smtClean="0"/>
              <a:t>ε</a:t>
            </a:r>
            <a:r>
              <a:rPr lang="en-US" dirty="0" smtClean="0"/>
              <a:t>||</a:t>
            </a:r>
            <a:r>
              <a:rPr lang="en-US" baseline="30000" dirty="0" smtClean="0"/>
              <a:t>2</a:t>
            </a:r>
          </a:p>
          <a:p>
            <a:r>
              <a:rPr lang="en-US" baseline="30000" dirty="0"/>
              <a:t> </a:t>
            </a:r>
            <a:r>
              <a:rPr lang="en-US" baseline="30000" dirty="0" smtClean="0"/>
              <a:t>  w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6375" y="571500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Linear Regression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8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Theano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 descr="http://upload.wikimedia.org/wikipedia/commons/thumb/1/15/GaussianScatterPCA.png/1024px-GaussianScatterP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2343407" cy="21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2971800"/>
            <a:ext cx="366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Principal Component Analysis (PCA)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56599" y="1642541"/>
            <a:ext cx="1619250" cy="590550"/>
            <a:chOff x="2756599" y="1642541"/>
            <a:chExt cx="1619250" cy="5905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599" y="1642541"/>
              <a:ext cx="161925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819400" y="1948190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</a:t>
              </a:r>
              <a:endParaRPr lang="en-US" sz="1100" dirty="0"/>
            </a:p>
          </p:txBody>
        </p:sp>
      </p:grpSp>
      <p:pic>
        <p:nvPicPr>
          <p:cNvPr id="2053" name="Picture 5" descr="File:Basis2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32" y="3581400"/>
            <a:ext cx="2090385" cy="20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memesomething.com/memeimage/733/400/THAT-FACE-YOU-MAKE-WHEN-LOVE-IS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9" t="25153" r="27715" b="31149"/>
          <a:stretch/>
        </p:blipFill>
        <p:spPr bwMode="auto">
          <a:xfrm>
            <a:off x="3525603" y="3733800"/>
            <a:ext cx="983180" cy="99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6113" y="404587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06370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t.</a:t>
            </a:r>
            <a:endParaRPr lang="en-US" dirty="0"/>
          </a:p>
        </p:txBody>
      </p:sp>
      <p:pic>
        <p:nvPicPr>
          <p:cNvPr id="2057" name="Picture 9" descr="http://www.photoideashop.com/wp-content/uploads/2011/08/childrens-photo-ideas-0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t="23201" r="16848" b="34834"/>
          <a:stretch/>
        </p:blipFill>
        <p:spPr bwMode="auto">
          <a:xfrm>
            <a:off x="3525603" y="4783332"/>
            <a:ext cx="1007033" cy="9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53757" y="58674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Sparse Coding / Deep Learning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Theano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typical optimization algorithm – Gradient Descent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 bwMode="auto">
          <a:xfrm>
            <a:off x="2035834" y="1673525"/>
            <a:ext cx="4192438" cy="1636358"/>
          </a:xfrm>
          <a:custGeom>
            <a:avLst/>
            <a:gdLst>
              <a:gd name="connsiteX0" fmla="*/ 0 w 4192438"/>
              <a:gd name="connsiteY0" fmla="*/ 181154 h 1636358"/>
              <a:gd name="connsiteX1" fmla="*/ 1708030 w 4192438"/>
              <a:gd name="connsiteY1" fmla="*/ 1613139 h 1636358"/>
              <a:gd name="connsiteX2" fmla="*/ 3407434 w 4192438"/>
              <a:gd name="connsiteY2" fmla="*/ 992037 h 1636358"/>
              <a:gd name="connsiteX3" fmla="*/ 4192438 w 4192438"/>
              <a:gd name="connsiteY3" fmla="*/ 0 h 163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2438" h="1636358">
                <a:moveTo>
                  <a:pt x="0" y="181154"/>
                </a:moveTo>
                <a:cubicBezTo>
                  <a:pt x="570062" y="829573"/>
                  <a:pt x="1140124" y="1477992"/>
                  <a:pt x="1708030" y="1613139"/>
                </a:cubicBezTo>
                <a:cubicBezTo>
                  <a:pt x="2275936" y="1748286"/>
                  <a:pt x="2993366" y="1260893"/>
                  <a:pt x="3407434" y="992037"/>
                </a:cubicBezTo>
                <a:cubicBezTo>
                  <a:pt x="3821502" y="723181"/>
                  <a:pt x="4006970" y="361590"/>
                  <a:pt x="4192438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4876800" y="1794296"/>
            <a:ext cx="1430548" cy="1600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438400" y="1981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(x)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257800" y="1981200"/>
            <a:ext cx="478048" cy="369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993468" y="173103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x'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79864" y="24917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 '(x')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2505196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smtClean="0">
                <a:sym typeface="Wingdings" panose="05000000000000000000" pitchFamily="2" charset="2"/>
              </a:rPr>
              <a:t> x – </a:t>
            </a:r>
            <a:r>
              <a:rPr lang="el-GR" dirty="0" smtClean="0">
                <a:sym typeface="Wingdings" panose="05000000000000000000" pitchFamily="2" charset="2"/>
              </a:rPr>
              <a:t>γ</a:t>
            </a:r>
            <a:r>
              <a:rPr lang="en-US" dirty="0" smtClean="0">
                <a:sym typeface="Wingdings" panose="05000000000000000000" pitchFamily="2" charset="2"/>
              </a:rPr>
              <a:t>f'(x')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779864" y="2438400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5105400" y="3200400"/>
            <a:ext cx="6744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 descr="https://en.wiki2.org/wikipedia/commons/thumb/f/ff/Gradient_descent.svg/im370x396-447px-Gradient_descen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777565" cy="297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3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Theano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the user needs to hand calculate the gradient of the objective function</a:t>
            </a:r>
          </a:p>
          <a:p>
            <a:r>
              <a:rPr lang="en-US" dirty="0" err="1" smtClean="0"/>
              <a:t>Theano</a:t>
            </a:r>
            <a:r>
              <a:rPr lang="en-US" dirty="0" smtClean="0"/>
              <a:t> allows to calculate the gradients symbolically if you just provide the equation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 (w) = #$!!@()(@($%$w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86400" y="2514600"/>
            <a:ext cx="3338512" cy="3238500"/>
            <a:chOff x="5486400" y="2514600"/>
            <a:chExt cx="3338512" cy="32385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581400"/>
              <a:ext cx="2105025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 bwMode="auto">
            <a:xfrm>
              <a:off x="6538912" y="2514600"/>
              <a:ext cx="2286000" cy="1219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ゴシック" pitchFamily="-92" charset="-128"/>
                </a:rPr>
                <a:t>Calculate the gradient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ゴシック" pitchFamily="-92" charset="-128"/>
                </a:rPr>
                <a:t>Theano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ゴシック" pitchFamily="-92" charset="-128"/>
                </a:rPr>
                <a:t>!!</a:t>
              </a: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6858000" y="3581400"/>
              <a:ext cx="224287" cy="284671"/>
            </a:xfrm>
            <a:custGeom>
              <a:avLst/>
              <a:gdLst>
                <a:gd name="connsiteX0" fmla="*/ 51759 w 224287"/>
                <a:gd name="connsiteY0" fmla="*/ 0 h 284671"/>
                <a:gd name="connsiteX1" fmla="*/ 0 w 224287"/>
                <a:gd name="connsiteY1" fmla="*/ 284671 h 284671"/>
                <a:gd name="connsiteX2" fmla="*/ 224287 w 224287"/>
                <a:gd name="connsiteY2" fmla="*/ 77637 h 284671"/>
                <a:gd name="connsiteX3" fmla="*/ 51759 w 224287"/>
                <a:gd name="connsiteY3" fmla="*/ 0 h 2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287" h="284671">
                  <a:moveTo>
                    <a:pt x="51759" y="0"/>
                  </a:moveTo>
                  <a:lnTo>
                    <a:pt x="0" y="284671"/>
                  </a:lnTo>
                  <a:lnTo>
                    <a:pt x="224287" y="77637"/>
                  </a:lnTo>
                  <a:lnTo>
                    <a:pt x="5175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6333" y="3723735"/>
            <a:ext cx="2116667" cy="2274333"/>
            <a:chOff x="296333" y="3723735"/>
            <a:chExt cx="2116667" cy="2274333"/>
          </a:xfrm>
        </p:grpSpPr>
        <p:pic>
          <p:nvPicPr>
            <p:cNvPr id="4100" name="Picture 4" descr="http://images.clipartpanda.com/computer-clipart-9Tzeq8LTE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33" y="3723735"/>
              <a:ext cx="2116667" cy="190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36917" y="562873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Theano</a:t>
              </a:r>
              <a:endParaRPr lang="en-US" dirty="0"/>
            </a:p>
          </p:txBody>
        </p:sp>
      </p:grpSp>
      <p:sp>
        <p:nvSpPr>
          <p:cNvPr id="10" name="Oval 9"/>
          <p:cNvSpPr/>
          <p:nvPr/>
        </p:nvSpPr>
        <p:spPr bwMode="auto">
          <a:xfrm>
            <a:off x="1930160" y="4381500"/>
            <a:ext cx="28194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#$!!@()(@($%$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1742536" y="4641011"/>
            <a:ext cx="258792" cy="189781"/>
          </a:xfrm>
          <a:custGeom>
            <a:avLst/>
            <a:gdLst>
              <a:gd name="connsiteX0" fmla="*/ 258792 w 258792"/>
              <a:gd name="connsiteY0" fmla="*/ 25880 h 189781"/>
              <a:gd name="connsiteX1" fmla="*/ 155275 w 258792"/>
              <a:gd name="connsiteY1" fmla="*/ 189781 h 189781"/>
              <a:gd name="connsiteX2" fmla="*/ 0 w 258792"/>
              <a:gd name="connsiteY2" fmla="*/ 0 h 189781"/>
              <a:gd name="connsiteX3" fmla="*/ 258792 w 258792"/>
              <a:gd name="connsiteY3" fmla="*/ 25880 h 1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792" h="189781">
                <a:moveTo>
                  <a:pt x="258792" y="25880"/>
                </a:moveTo>
                <a:lnTo>
                  <a:pt x="155275" y="189781"/>
                </a:lnTo>
                <a:lnTo>
                  <a:pt x="0" y="0"/>
                </a:lnTo>
                <a:lnTo>
                  <a:pt x="258792" y="2588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142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symbolic equation, </a:t>
            </a:r>
            <a:r>
              <a:rPr lang="en-US" dirty="0" err="1" smtClean="0"/>
              <a:t>Theano</a:t>
            </a:r>
            <a:r>
              <a:rPr lang="en-US" dirty="0" smtClean="0"/>
              <a:t> creates a graph where nodes represent variables or operator and edges represents “operated on” relationships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Example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dirty="0" smtClean="0"/>
              <a:t>x </a:t>
            </a:r>
            <a:r>
              <a:rPr lang="es-ES" dirty="0"/>
              <a:t>= </a:t>
            </a:r>
            <a:r>
              <a:rPr lang="es-ES" dirty="0" err="1"/>
              <a:t>T.dmatrix</a:t>
            </a:r>
            <a:r>
              <a:rPr lang="es-ES" dirty="0"/>
              <a:t>('x</a:t>
            </a:r>
            <a:r>
              <a:rPr lang="es-ES" dirty="0" smtClean="0"/>
              <a:t>')</a:t>
            </a:r>
          </a:p>
          <a:p>
            <a:pPr marL="0" indent="0">
              <a:buNone/>
            </a:pPr>
            <a:r>
              <a:rPr lang="es-ES" dirty="0" smtClean="0"/>
              <a:t>y </a:t>
            </a:r>
            <a:r>
              <a:rPr lang="es-ES" dirty="0"/>
              <a:t>= </a:t>
            </a:r>
            <a:r>
              <a:rPr lang="es-ES" dirty="0" err="1"/>
              <a:t>T.dmatrix</a:t>
            </a:r>
            <a:r>
              <a:rPr lang="es-ES" dirty="0"/>
              <a:t>('y</a:t>
            </a:r>
            <a:r>
              <a:rPr lang="es-ES" dirty="0" smtClean="0"/>
              <a:t>')</a:t>
            </a:r>
          </a:p>
          <a:p>
            <a:pPr marL="0" indent="0">
              <a:buNone/>
            </a:pPr>
            <a:r>
              <a:rPr lang="es-ES" dirty="0" smtClean="0"/>
              <a:t>z </a:t>
            </a:r>
            <a:r>
              <a:rPr lang="es-ES" dirty="0"/>
              <a:t>= x + </a:t>
            </a:r>
            <a:r>
              <a:rPr lang="es-ES" dirty="0" smtClean="0"/>
              <a:t>y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Uses </a:t>
            </a:r>
            <a:r>
              <a:rPr lang="es-ES" dirty="0" err="1" smtClean="0"/>
              <a:t>graph</a:t>
            </a:r>
            <a:r>
              <a:rPr lang="es-ES" dirty="0" smtClean="0"/>
              <a:t> </a:t>
            </a:r>
            <a:r>
              <a:rPr lang="es-ES" dirty="0" err="1" smtClean="0"/>
              <a:t>processing</a:t>
            </a:r>
            <a:r>
              <a:rPr lang="es-ES" dirty="0" smtClean="0"/>
              <a:t> </a:t>
            </a:r>
            <a:r>
              <a:rPr lang="es-ES" dirty="0" err="1" smtClean="0"/>
              <a:t>algorithms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3200400" cy="31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7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Applications/Where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Sparse Coding</a:t>
            </a:r>
          </a:p>
          <a:p>
            <a:r>
              <a:rPr lang="en-US" dirty="0" smtClean="0"/>
              <a:t>Deep Learning</a:t>
            </a:r>
            <a:endParaRPr lang="en-US" dirty="0"/>
          </a:p>
        </p:txBody>
      </p:sp>
      <p:pic>
        <p:nvPicPr>
          <p:cNvPr id="6146" name="Picture 2" descr="http://ej.iop.org/images/0741-3335/55/9/095015/Full/ppcf469941f01_o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800600" cy="35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6/60/ArtificialNeuronModel_english.png/600px-ArtificialNeuronModel_engli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38299"/>
            <a:ext cx="30480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667000" y="2209800"/>
            <a:ext cx="4572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58442" y="1257298"/>
            <a:ext cx="3480758" cy="224790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  <p:cxnSp>
        <p:nvCxnSpPr>
          <p:cNvPr id="6" name="Straight Arrow Connector 5"/>
          <p:cNvCxnSpPr>
            <a:endCxn id="7" idx="2"/>
          </p:cNvCxnSpPr>
          <p:nvPr/>
        </p:nvCxnSpPr>
        <p:spPr bwMode="auto">
          <a:xfrm flipV="1">
            <a:off x="3124200" y="2381249"/>
            <a:ext cx="2234242" cy="190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486400" y="3581400"/>
            <a:ext cx="34612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optimization function becomes</a:t>
            </a:r>
            <a:br>
              <a:rPr lang="en-US" dirty="0" smtClean="0"/>
            </a:br>
            <a:r>
              <a:rPr lang="en-US" dirty="0" smtClean="0"/>
              <a:t>arbitrarily complicated based on</a:t>
            </a:r>
            <a:br>
              <a:rPr lang="en-US" dirty="0" smtClean="0"/>
            </a:br>
            <a:r>
              <a:rPr lang="en-US" dirty="0" smtClean="0"/>
              <a:t>the network and its connections.</a:t>
            </a:r>
          </a:p>
          <a:p>
            <a:endParaRPr lang="en-US" dirty="0" smtClean="0"/>
          </a:p>
          <a:p>
            <a:r>
              <a:rPr lang="en-US" dirty="0" smtClean="0"/>
              <a:t>Usually solved by backpropagation</a:t>
            </a:r>
          </a:p>
          <a:p>
            <a:endParaRPr lang="en-US" dirty="0"/>
          </a:p>
          <a:p>
            <a:r>
              <a:rPr lang="en-US" dirty="0" smtClean="0"/>
              <a:t>Symbolic calculations make the</a:t>
            </a:r>
            <a:br>
              <a:rPr lang="en-US" dirty="0" smtClean="0"/>
            </a:br>
            <a:r>
              <a:rPr lang="en-US" dirty="0" smtClean="0"/>
              <a:t>calculation easier</a:t>
            </a:r>
          </a:p>
        </p:txBody>
      </p:sp>
    </p:spTree>
    <p:extLst>
      <p:ext uri="{BB962C8B-B14F-4D97-AF65-F5344CB8AC3E}">
        <p14:creationId xmlns:p14="http://schemas.microsoft.com/office/powerpoint/2010/main" val="2163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4343400" cy="5257800"/>
          </a:xfrm>
        </p:spPr>
        <p:txBody>
          <a:bodyPr/>
          <a:lstStyle/>
          <a:p>
            <a:r>
              <a:rPr lang="en-US" dirty="0" smtClean="0"/>
              <a:t>Computations are done in</a:t>
            </a:r>
            <a:br>
              <a:rPr lang="en-US" dirty="0" smtClean="0"/>
            </a:br>
            <a:r>
              <a:rPr lang="en-US" dirty="0" smtClean="0"/>
              <a:t>one level higher, allowing</a:t>
            </a:r>
            <a:br>
              <a:rPr lang="en-US" dirty="0" smtClean="0"/>
            </a:br>
            <a:r>
              <a:rPr lang="en-US" dirty="0" smtClean="0"/>
              <a:t>better parallelization</a:t>
            </a:r>
          </a:p>
          <a:p>
            <a:r>
              <a:rPr lang="en-US" dirty="0" smtClean="0"/>
              <a:t>Code is ready for GPU utilization</a:t>
            </a:r>
          </a:p>
          <a:p>
            <a:r>
              <a:rPr lang="en-US" dirty="0" smtClean="0"/>
              <a:t>Dynamic C code generation</a:t>
            </a:r>
          </a:p>
          <a:p>
            <a:r>
              <a:rPr lang="en-US" dirty="0" smtClean="0"/>
              <a:t>Speed and stability optimized</a:t>
            </a:r>
          </a:p>
          <a:p>
            <a:r>
              <a:rPr lang="en-US" dirty="0" smtClean="0"/>
              <a:t>Data is interpreted – so there is room for “Just in Time (JIT)” optimization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4953000" y="1524000"/>
            <a:ext cx="2743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rPr>
              <a:t>Numeric Computation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rPr>
              <a:t> Level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53000" y="1066800"/>
            <a:ext cx="2743200" cy="457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rPr>
              <a:t>Symbolic Computation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rPr>
              <a:t> Level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7772400" y="1066800"/>
            <a:ext cx="152400" cy="9144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13607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.lightbackgrnd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199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Custom Design</vt:lpstr>
      <vt:lpstr>UR.lightbackgrnd</vt:lpstr>
      <vt:lpstr>Theano</vt:lpstr>
      <vt:lpstr>Why  Theano?</vt:lpstr>
      <vt:lpstr>Why Theano?</vt:lpstr>
      <vt:lpstr>Why Theano?</vt:lpstr>
      <vt:lpstr>Why Theano?</vt:lpstr>
      <vt:lpstr>How It Works?</vt:lpstr>
      <vt:lpstr>Applications/Where used?</vt:lpstr>
      <vt:lpstr>Byproducts</vt:lpstr>
      <vt:lpstr>Example Time!</vt:lpstr>
    </vt:vector>
  </TitlesOfParts>
  <Company>University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Iftekhar Tanveer</dc:creator>
  <cp:lastModifiedBy>Md. Iftekhar Tanveer</cp:lastModifiedBy>
  <cp:revision>123</cp:revision>
  <dcterms:created xsi:type="dcterms:W3CDTF">2014-11-12T18:31:12Z</dcterms:created>
  <dcterms:modified xsi:type="dcterms:W3CDTF">2015-02-17T22:16:49Z</dcterms:modified>
</cp:coreProperties>
</file>