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3"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4" autoAdjust="0"/>
    <p:restoredTop sz="89198" autoAdjust="0"/>
  </p:normalViewPr>
  <p:slideViewPr>
    <p:cSldViewPr snapToGrid="0">
      <p:cViewPr varScale="1">
        <p:scale>
          <a:sx n="77" d="100"/>
          <a:sy n="77" d="100"/>
        </p:scale>
        <p:origin x="420" y="90"/>
      </p:cViewPr>
      <p:guideLst/>
    </p:cSldViewPr>
  </p:slid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D7C3D-110B-45A7-9896-1C9F8E8EAB98}" type="datetimeFigureOut">
              <a:rPr lang="en-US" smtClean="0"/>
              <a:t>2/16/2015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9A052-B559-4329-A27F-7A12F7B7F072}" type="slidenum">
              <a:rPr lang="en-US" smtClean="0"/>
              <a:t>‹#›</a:t>
            </a:fld>
            <a:endParaRPr lang="en-US"/>
          </a:p>
        </p:txBody>
      </p:sp>
    </p:spTree>
    <p:extLst>
      <p:ext uri="{BB962C8B-B14F-4D97-AF65-F5344CB8AC3E}">
        <p14:creationId xmlns:p14="http://schemas.microsoft.com/office/powerpoint/2010/main" val="33393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Orange started in 1996 as a C++ Machine Learning framework.</a:t>
            </a:r>
            <a:r>
              <a:rPr lang="en-US" baseline="0" dirty="0" smtClean="0"/>
              <a:t> Python Bindings were later developed and most major algorithms were added (in C++ or python).</a:t>
            </a:r>
          </a:p>
          <a:p>
            <a:r>
              <a:rPr lang="en-US" baseline="0" dirty="0" smtClean="0"/>
              <a:t>In 2003 </a:t>
            </a:r>
            <a:r>
              <a:rPr lang="en-US" baseline="0" dirty="0" err="1" smtClean="0"/>
              <a:t>PyQt</a:t>
            </a:r>
            <a:r>
              <a:rPr lang="en-US" baseline="0" dirty="0" smtClean="0"/>
              <a:t> was used make a cool GUI. By 2009 over 100 widgets had been created and maintained. Major GUI redesign in 2013.</a:t>
            </a:r>
          </a:p>
          <a:p>
            <a:r>
              <a:rPr lang="en-US" baseline="0" dirty="0" smtClean="0"/>
              <a:t>In the Journal of Machine Learning Research 14 (2013). http://eprints.fri.uni-lj.si/2267/1/2013-Demsar-Orange-JMLR.pdf</a:t>
            </a:r>
          </a:p>
        </p:txBody>
      </p:sp>
      <p:sp>
        <p:nvSpPr>
          <p:cNvPr id="4" name="Slide Number Placeholder 3"/>
          <p:cNvSpPr>
            <a:spLocks noGrp="1"/>
          </p:cNvSpPr>
          <p:nvPr>
            <p:ph type="sldNum" sz="quarter" idx="10"/>
          </p:nvPr>
        </p:nvSpPr>
        <p:spPr/>
        <p:txBody>
          <a:bodyPr/>
          <a:lstStyle/>
          <a:p>
            <a:fld id="{1159A052-B559-4329-A27F-7A12F7B7F072}" type="slidenum">
              <a:rPr lang="en-US" smtClean="0"/>
              <a:t>2</a:t>
            </a:fld>
            <a:endParaRPr lang="en-US"/>
          </a:p>
        </p:txBody>
      </p:sp>
    </p:spTree>
    <p:extLst>
      <p:ext uri="{BB962C8B-B14F-4D97-AF65-F5344CB8AC3E}">
        <p14:creationId xmlns:p14="http://schemas.microsoft.com/office/powerpoint/2010/main" val="183199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Systematic pairwise deletion of genes or inhibition of gene expression can be used to identify genes with related function, even if they do not interact physically. Epistasis refers to the fact that effects for two different gene knockouts may not be additive; that is, the phenotype that results when two genes are inhibited may be different from the sum of the effects of single knockouts.</a:t>
            </a:r>
          </a:p>
          <a:p>
            <a:endParaRPr lang="en-US" dirty="0" smtClean="0"/>
          </a:p>
          <a:p>
            <a:r>
              <a:rPr lang="en-US" dirty="0" smtClean="0"/>
              <a:t>SAGE (serial analysis of gene expression) is an alternate method of gene expression analysis based on RNA sequencing rather than hybridization. SAGE relies on the sequencing of 10–17 base pair tags which are unique to each gene. These tags are produced from poly-A mRNA and ligated end-to-end before sequencing. SAGE gives an unbiased measurement of the number of transcripts per cell, since it does not depend on prior knowledge of what transcripts to study (as microarrays do)</a:t>
            </a:r>
          </a:p>
          <a:p>
            <a:endParaRPr lang="en-US" dirty="0" smtClean="0"/>
          </a:p>
          <a:p>
            <a:r>
              <a:rPr lang="en-US" dirty="0" smtClean="0"/>
              <a:t>Gene function can be investigated by systematically “knocking out” genes one by one. This is done by either deletion or disruption of function (such as by insertional mutagenesis) and the resulting organisms are screened for phenotypes that provide clues to the function of the disrupted gene.</a:t>
            </a:r>
          </a:p>
          <a:p>
            <a:endParaRPr lang="en-US" dirty="0" smtClean="0"/>
          </a:p>
          <a:p>
            <a:r>
              <a:rPr lang="en-US" dirty="0" smtClean="0"/>
              <a:t>Putative genes can be identified by scanning a genome for regions likely to encode proteins, based on characteristics such as long open reading frames, transcriptional initiation sequences, and polyadenylation sites. A sequence identified as a putative gene must be confirmed by further evidence, such as similarity to cDNA or EST sequences from the same organism, similarity of the predicted protein sequence to known proteins, association with promoter sequences, or evidence that mutating the sequence produces an observable phenotype</a:t>
            </a:r>
            <a:endParaRPr lang="en-US" dirty="0"/>
          </a:p>
        </p:txBody>
      </p:sp>
      <p:sp>
        <p:nvSpPr>
          <p:cNvPr id="4" name="Slide Number Placeholder 3"/>
          <p:cNvSpPr>
            <a:spLocks noGrp="1"/>
          </p:cNvSpPr>
          <p:nvPr>
            <p:ph type="sldNum" sz="quarter" idx="10"/>
          </p:nvPr>
        </p:nvSpPr>
        <p:spPr/>
        <p:txBody>
          <a:bodyPr/>
          <a:lstStyle/>
          <a:p>
            <a:fld id="{1159A052-B559-4329-A27F-7A12F7B7F072}" type="slidenum">
              <a:rPr lang="en-US" smtClean="0"/>
              <a:t>3</a:t>
            </a:fld>
            <a:endParaRPr lang="en-US"/>
          </a:p>
        </p:txBody>
      </p:sp>
    </p:spTree>
    <p:extLst>
      <p:ext uri="{BB962C8B-B14F-4D97-AF65-F5344CB8AC3E}">
        <p14:creationId xmlns:p14="http://schemas.microsoft.com/office/powerpoint/2010/main" val="5100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management and preprocessing:</a:t>
            </a:r>
          </a:p>
          <a:p>
            <a:r>
              <a:rPr lang="en-US" dirty="0" smtClean="0"/>
              <a:t>for data input and output, data filtering and sampling, imputation, feature manipulation (discretization, </a:t>
            </a:r>
            <a:r>
              <a:rPr lang="en-US" dirty="0" err="1" smtClean="0"/>
              <a:t>continuization</a:t>
            </a:r>
            <a:r>
              <a:rPr lang="en-US" dirty="0" smtClean="0"/>
              <a:t>, normalization, scaling and scoring), and feature selection</a:t>
            </a:r>
          </a:p>
          <a:p>
            <a:endParaRPr lang="en-US" dirty="0" smtClean="0"/>
          </a:p>
          <a:p>
            <a:r>
              <a:rPr lang="en-US" dirty="0" smtClean="0"/>
              <a:t>Visualization:</a:t>
            </a:r>
            <a:endParaRPr lang="en-US" baseline="0" dirty="0" smtClean="0"/>
          </a:p>
          <a:p>
            <a:r>
              <a:rPr lang="en-US" baseline="0" dirty="0" smtClean="0"/>
              <a:t>Distributions, Scatter plots, Sieve Diagram</a:t>
            </a:r>
            <a:endParaRPr lang="en-US" dirty="0" smtClean="0"/>
          </a:p>
          <a:p>
            <a:endParaRPr lang="en-US" dirty="0" smtClean="0"/>
          </a:p>
          <a:p>
            <a:r>
              <a:rPr lang="en-US" dirty="0" smtClean="0"/>
              <a:t>Classification:</a:t>
            </a:r>
          </a:p>
          <a:p>
            <a:r>
              <a:rPr lang="en-US" dirty="0" smtClean="0"/>
              <a:t>with implementations of various supervised machine learning algorithms (trees, forests, instance-based and Bayesian approaches, rule induction), borrowing from some well-known external libraries such as LIBSVM</a:t>
            </a:r>
          </a:p>
          <a:p>
            <a:endParaRPr lang="en-US" dirty="0" smtClean="0"/>
          </a:p>
          <a:p>
            <a:r>
              <a:rPr lang="en-US" dirty="0" smtClean="0"/>
              <a:t>Regression:</a:t>
            </a:r>
          </a:p>
          <a:p>
            <a:r>
              <a:rPr lang="en-US" dirty="0" smtClean="0"/>
              <a:t>including linear and lasso regression, partial least square regression, regression trees and forests, and multivariate regression splines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Evaluation:</a:t>
            </a:r>
          </a:p>
          <a:p>
            <a:r>
              <a:rPr lang="en-US" sz="1200" b="0" i="0" u="none" strike="noStrike" kern="1200" baseline="0" dirty="0" smtClean="0">
                <a:solidFill>
                  <a:schemeClr val="tx1"/>
                </a:solidFill>
                <a:latin typeface="+mn-lt"/>
                <a:ea typeface="+mn-ea"/>
                <a:cs typeface="+mn-cs"/>
              </a:rPr>
              <a:t>with cross-validation and other sampling-based procedures, functions for scoring the quality of prediction methods, and procedures for reliability estimation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Evaluate:</a:t>
            </a:r>
          </a:p>
          <a:p>
            <a:r>
              <a:rPr lang="en-US" dirty="0" smtClean="0"/>
              <a:t>Confusion matrix, ROC analysis, test learners, predictions</a:t>
            </a:r>
          </a:p>
          <a:p>
            <a:endParaRPr lang="en-US" dirty="0" smtClean="0"/>
          </a:p>
          <a:p>
            <a:r>
              <a:rPr lang="en-US" dirty="0" smtClean="0"/>
              <a:t>Associate:</a:t>
            </a:r>
          </a:p>
          <a:p>
            <a:r>
              <a:rPr lang="en-US" dirty="0" smtClean="0"/>
              <a:t>Association</a:t>
            </a:r>
            <a:r>
              <a:rPr lang="en-US" baseline="0" dirty="0" smtClean="0"/>
              <a:t> rules</a:t>
            </a:r>
          </a:p>
          <a:p>
            <a:endParaRPr lang="en-US" baseline="0" dirty="0" smtClean="0"/>
          </a:p>
          <a:p>
            <a:r>
              <a:rPr lang="en-US" baseline="0" dirty="0" smtClean="0"/>
              <a:t>Unsupervised:</a:t>
            </a:r>
          </a:p>
          <a:p>
            <a:r>
              <a:rPr lang="en-US" baseline="0" dirty="0" smtClean="0"/>
              <a:t>Clustering stuff</a:t>
            </a:r>
          </a:p>
          <a:p>
            <a:endParaRPr lang="en-US" baseline="0" dirty="0" smtClean="0"/>
          </a:p>
          <a:p>
            <a:r>
              <a:rPr lang="en-US" baseline="0" dirty="0" err="1" smtClean="0"/>
              <a:t>VisualizQT</a:t>
            </a:r>
            <a:r>
              <a:rPr lang="en-US" baseline="0" dirty="0" smtClean="0"/>
              <a:t>: visualize build with the python QT library!</a:t>
            </a:r>
          </a:p>
          <a:p>
            <a:endParaRPr lang="en-US" baseline="0" dirty="0" smtClean="0"/>
          </a:p>
          <a:p>
            <a:r>
              <a:rPr lang="en-US" baseline="0" dirty="0" smtClean="0"/>
              <a:t>Bioinformatics: get data from databases, different methods of gene expression analysis</a:t>
            </a:r>
          </a:p>
          <a:p>
            <a:endParaRPr lang="en-US" baseline="0" dirty="0" smtClean="0"/>
          </a:p>
          <a:p>
            <a:r>
              <a:rPr lang="en-US" baseline="0" dirty="0" smtClean="0"/>
              <a:t> NMF: Non-Negative Matrix Factorization,</a:t>
            </a:r>
          </a:p>
          <a:p>
            <a:endParaRPr lang="en-US" baseline="0" dirty="0" smtClean="0"/>
          </a:p>
          <a:p>
            <a:r>
              <a:rPr lang="en-US" baseline="0" dirty="0" smtClean="0"/>
              <a:t>Network: do network analysis… graphs, gross!</a:t>
            </a:r>
          </a:p>
          <a:p>
            <a:endParaRPr lang="en-US" baseline="0" dirty="0" smtClean="0"/>
          </a:p>
          <a:p>
            <a:r>
              <a:rPr lang="en-US" baseline="0" dirty="0" err="1" smtClean="0"/>
              <a:t>Textable</a:t>
            </a:r>
            <a:r>
              <a:rPr lang="en-US" baseline="0" dirty="0" smtClean="0"/>
              <a:t>: Deal with text data</a:t>
            </a:r>
          </a:p>
          <a:p>
            <a:endParaRPr lang="en-US" baseline="0" dirty="0" smtClean="0"/>
          </a:p>
          <a:p>
            <a:r>
              <a:rPr lang="en-US" dirty="0" smtClean="0"/>
              <a:t>Model Map: Make a map of a model</a:t>
            </a:r>
          </a:p>
          <a:p>
            <a:endParaRPr lang="en-US" dirty="0" smtClean="0"/>
          </a:p>
          <a:p>
            <a:r>
              <a:rPr lang="en-US" dirty="0" smtClean="0"/>
              <a:t>Prototypes: Looks like SQL stuff</a:t>
            </a:r>
            <a:endParaRPr lang="en-US" dirty="0"/>
          </a:p>
        </p:txBody>
      </p:sp>
      <p:sp>
        <p:nvSpPr>
          <p:cNvPr id="4" name="Slide Number Placeholder 3"/>
          <p:cNvSpPr>
            <a:spLocks noGrp="1"/>
          </p:cNvSpPr>
          <p:nvPr>
            <p:ph type="sldNum" sz="quarter" idx="10"/>
          </p:nvPr>
        </p:nvSpPr>
        <p:spPr/>
        <p:txBody>
          <a:bodyPr/>
          <a:lstStyle/>
          <a:p>
            <a:fld id="{1159A052-B559-4329-A27F-7A12F7B7F072}" type="slidenum">
              <a:rPr lang="en-US" smtClean="0"/>
              <a:t>4</a:t>
            </a:fld>
            <a:endParaRPr lang="en-US"/>
          </a:p>
        </p:txBody>
      </p:sp>
    </p:spTree>
    <p:extLst>
      <p:ext uri="{BB962C8B-B14F-4D97-AF65-F5344CB8AC3E}">
        <p14:creationId xmlns:p14="http://schemas.microsoft.com/office/powerpoint/2010/main" val="314796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 Tree: class-labeled training tuples. A flow</a:t>
            </a:r>
            <a:r>
              <a:rPr lang="en-US" baseline="0" dirty="0" smtClean="0"/>
              <a:t>-chart like structure, where each internal (non-leaf) node denotes a test on an attribute, each branch represents the outcome of a test, and each leaf holds a class label.</a:t>
            </a:r>
          </a:p>
          <a:p>
            <a:endParaRPr lang="en-US" baseline="0" dirty="0" smtClean="0"/>
          </a:p>
          <a:p>
            <a:r>
              <a:rPr lang="en-US" baseline="0" dirty="0" smtClean="0"/>
              <a:t>ID3: Calculate entropy of every attribute using data set S, Split S into subsets where ENTROPY is minimum, make a decision tree node containing that attribute, recur on subsets w/ remaining attributes.</a:t>
            </a:r>
          </a:p>
          <a:p>
            <a:r>
              <a:rPr lang="en-US" baseline="0" dirty="0" smtClean="0"/>
              <a:t>C4.5: Similar to ID3. At each node, it chooses the attribute of the data that most effectively splits its set using INFORMATION GAIN (difference in entropy)</a:t>
            </a:r>
          </a:p>
          <a:p>
            <a:r>
              <a:rPr lang="en-US" dirty="0" smtClean="0"/>
              <a:t>CART (classification</a:t>
            </a:r>
            <a:r>
              <a:rPr lang="en-US" baseline="0" dirty="0" smtClean="0"/>
              <a:t> and regression trees)</a:t>
            </a:r>
            <a:r>
              <a:rPr lang="en-US" dirty="0" smtClean="0"/>
              <a:t>: </a:t>
            </a:r>
          </a:p>
          <a:p>
            <a:endParaRPr lang="en-US" dirty="0" smtClean="0"/>
          </a:p>
          <a:p>
            <a:r>
              <a:rPr lang="en-US" dirty="0" smtClean="0"/>
              <a:t>Naïve</a:t>
            </a:r>
            <a:r>
              <a:rPr lang="en-US" baseline="0" dirty="0" smtClean="0"/>
              <a:t> Bayes:  Compute the prior probabilities (what </a:t>
            </a:r>
            <a:r>
              <a:rPr lang="en-US" baseline="0" dirty="0" err="1" smtClean="0"/>
              <a:t>kinda</a:t>
            </a:r>
            <a:r>
              <a:rPr lang="en-US" baseline="0" dirty="0" smtClean="0"/>
              <a:t> fruit is </a:t>
            </a:r>
            <a:r>
              <a:rPr lang="en-US" baseline="0" dirty="0" err="1" smtClean="0"/>
              <a:t>is</a:t>
            </a:r>
            <a:r>
              <a:rPr lang="en-US" baseline="0" dirty="0" smtClean="0"/>
              <a:t>? [Banana/Orange/Other]); Probability of evidence (</a:t>
            </a:r>
            <a:r>
              <a:rPr lang="en-US" baseline="0" dirty="0" err="1" smtClean="0"/>
              <a:t>prob</a:t>
            </a:r>
            <a:r>
              <a:rPr lang="en-US" baseline="0" dirty="0" smtClean="0"/>
              <a:t> of the features[Long/Sweet/Yellow]); </a:t>
            </a:r>
            <a:r>
              <a:rPr lang="en-US" baseline="0" dirty="0" err="1" smtClean="0"/>
              <a:t>Prob</a:t>
            </a:r>
            <a:r>
              <a:rPr lang="en-US" baseline="0" dirty="0" smtClean="0"/>
              <a:t> of Likelihood (if long, is banana?); Given an unknown with features: long, sweet, and yellow, is banana? (</a:t>
            </a:r>
            <a:r>
              <a:rPr lang="en-US" baseline="0" dirty="0" err="1" smtClean="0"/>
              <a:t>Mult</a:t>
            </a:r>
            <a:r>
              <a:rPr lang="en-US" baseline="0" dirty="0" smtClean="0"/>
              <a:t>. All 3 </a:t>
            </a:r>
            <a:r>
              <a:rPr lang="en-US" baseline="0" dirty="0" err="1" smtClean="0"/>
              <a:t>Prob</a:t>
            </a:r>
            <a:r>
              <a:rPr lang="en-US" baseline="0" dirty="0" smtClean="0"/>
              <a:t> of likelihood times </a:t>
            </a:r>
            <a:r>
              <a:rPr lang="en-US" baseline="0" dirty="0" err="1" smtClean="0"/>
              <a:t>prob</a:t>
            </a:r>
            <a:r>
              <a:rPr lang="en-US" baseline="0" dirty="0" smtClean="0"/>
              <a:t> banana) divide by (</a:t>
            </a:r>
            <a:r>
              <a:rPr lang="en-US" baseline="0" dirty="0" err="1" smtClean="0"/>
              <a:t>mult</a:t>
            </a:r>
            <a:r>
              <a:rPr lang="en-US" baseline="0" dirty="0" smtClean="0"/>
              <a:t>. </a:t>
            </a:r>
            <a:r>
              <a:rPr lang="en-US" baseline="0" dirty="0" err="1" smtClean="0"/>
              <a:t>Prob</a:t>
            </a:r>
            <a:r>
              <a:rPr lang="en-US" baseline="0" dirty="0" smtClean="0"/>
              <a:t> of evidence [long/sweet/yellow]) Treat events as independent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r>
              <a:rPr lang="en-US" baseline="0" dirty="0" err="1" smtClean="0">
                <a:sym typeface="Wingdings" panose="05000000000000000000" pitchFamily="2" charset="2"/>
              </a:rPr>
              <a:t>kNN</a:t>
            </a:r>
            <a:r>
              <a:rPr lang="en-US" baseline="0" dirty="0" smtClean="0">
                <a:sym typeface="Wingdings" panose="05000000000000000000" pitchFamily="2" charset="2"/>
              </a:rPr>
              <a:t>: if you had a graph of red and green dots, and wanted to find out where a new dot would be, you find out what color it’s nearest neighbors are. It’s probably that color.</a:t>
            </a:r>
          </a:p>
          <a:p>
            <a:endParaRPr lang="en-US" baseline="0" dirty="0" smtClean="0">
              <a:sym typeface="Wingdings" panose="05000000000000000000" pitchFamily="2" charset="2"/>
            </a:endParaRPr>
          </a:p>
          <a:p>
            <a:r>
              <a:rPr lang="en-US" baseline="0" dirty="0" smtClean="0">
                <a:sym typeface="Wingdings" panose="05000000000000000000" pitchFamily="2" charset="2"/>
              </a:rPr>
              <a:t>ML-</a:t>
            </a:r>
            <a:r>
              <a:rPr lang="en-US" baseline="0" dirty="0" err="1" smtClean="0">
                <a:sym typeface="Wingdings" panose="05000000000000000000" pitchFamily="2" charset="2"/>
              </a:rPr>
              <a:t>kNN</a:t>
            </a:r>
            <a:r>
              <a:rPr lang="en-US" baseline="0" dirty="0" smtClean="0">
                <a:sym typeface="Wingdings" panose="05000000000000000000" pitchFamily="2" charset="2"/>
              </a:rPr>
              <a:t>: </a:t>
            </a:r>
            <a:r>
              <a:rPr lang="en-US" baseline="0" dirty="0" err="1" smtClean="0">
                <a:sym typeface="Wingdings" panose="05000000000000000000" pitchFamily="2" charset="2"/>
              </a:rPr>
              <a:t>kNN</a:t>
            </a:r>
            <a:r>
              <a:rPr lang="en-US" baseline="0" dirty="0" smtClean="0">
                <a:sym typeface="Wingdings" panose="05000000000000000000" pitchFamily="2" charset="2"/>
              </a:rPr>
              <a:t> first found, then using statistical info (# neighbors belonging to a particular class) Maximum a posteriori used to determine label</a:t>
            </a:r>
          </a:p>
          <a:p>
            <a:endParaRPr lang="en-US" baseline="0" dirty="0" smtClean="0">
              <a:sym typeface="Wingdings" panose="05000000000000000000" pitchFamily="2" charset="2"/>
            </a:endParaRPr>
          </a:p>
          <a:p>
            <a:r>
              <a:rPr lang="en-US" baseline="0" dirty="0" smtClean="0">
                <a:sym typeface="Wingdings" panose="05000000000000000000" pitchFamily="2" charset="2"/>
              </a:rPr>
              <a:t>Regression Analysis: curve fitting stuff, PLS (Partial Least Squares). Lots of </a:t>
            </a:r>
            <a:r>
              <a:rPr lang="en-US" baseline="0" dirty="0" err="1" smtClean="0">
                <a:sym typeface="Wingdings" panose="05000000000000000000" pitchFamily="2" charset="2"/>
              </a:rPr>
              <a:t>ind.</a:t>
            </a:r>
            <a:r>
              <a:rPr lang="en-US" baseline="0" dirty="0" smtClean="0">
                <a:sym typeface="Wingdings" panose="05000000000000000000" pitchFamily="2" charset="2"/>
              </a:rPr>
              <a:t> X to lots of dep. Y; Lasso, Increasing penalty of non-relevant feature will eventually discard them (unlike ridge, where the feature stick around at low values); Regression Trees.</a:t>
            </a:r>
          </a:p>
          <a:p>
            <a:endParaRPr lang="en-US" baseline="0" dirty="0" smtClean="0">
              <a:sym typeface="Wingdings" panose="05000000000000000000" pitchFamily="2" charset="2"/>
            </a:endParaRPr>
          </a:p>
          <a:p>
            <a:r>
              <a:rPr lang="en-US" baseline="0" dirty="0" smtClean="0">
                <a:sym typeface="Wingdings" panose="05000000000000000000" pitchFamily="2" charset="2"/>
              </a:rPr>
              <a:t>Bagging: running the trainer on new generated subsets randomly sampled from the data with replacement. The models from each training set are then combined by averaging(regression) or voting(classification)</a:t>
            </a:r>
          </a:p>
          <a:p>
            <a:endParaRPr lang="en-US" baseline="0" dirty="0" smtClean="0">
              <a:sym typeface="Wingdings" panose="05000000000000000000" pitchFamily="2" charset="2"/>
            </a:endParaRPr>
          </a:p>
          <a:p>
            <a:r>
              <a:rPr lang="en-US" baseline="0" dirty="0" err="1" smtClean="0">
                <a:sym typeface="Wingdings" panose="05000000000000000000" pitchFamily="2" charset="2"/>
              </a:rPr>
              <a:t>AdaBoost</a:t>
            </a:r>
            <a:r>
              <a:rPr lang="en-US" baseline="0" dirty="0" smtClean="0">
                <a:sym typeface="Wingdings" panose="05000000000000000000" pitchFamily="2" charset="2"/>
              </a:rPr>
              <a:t>: Output of learners are combined in a weighted sum. Weak learners are subsequently tweaked in favor of those instances misclassified by previous classifiers.</a:t>
            </a:r>
          </a:p>
          <a:p>
            <a:endParaRPr lang="en-US" baseline="0" dirty="0" smtClean="0">
              <a:sym typeface="Wingdings" panose="05000000000000000000" pitchFamily="2" charset="2"/>
            </a:endParaRPr>
          </a:p>
          <a:p>
            <a:r>
              <a:rPr lang="en-US" baseline="0" dirty="0" smtClean="0">
                <a:sym typeface="Wingdings" panose="05000000000000000000" pitchFamily="2" charset="2"/>
              </a:rPr>
              <a:t>Random Forest: Made of many decision trees… “</a:t>
            </a:r>
            <a:r>
              <a:rPr lang="en-US" baseline="0" dirty="0" err="1" smtClean="0">
                <a:sym typeface="Wingdings" panose="05000000000000000000" pitchFamily="2" charset="2"/>
              </a:rPr>
              <a:t>lol</a:t>
            </a:r>
            <a:r>
              <a:rPr lang="en-US" baseline="0" dirty="0" smtClean="0">
                <a:sym typeface="Wingdings" panose="05000000000000000000" pitchFamily="2" charset="2"/>
              </a:rPr>
              <a:t>” “Like Bagging, but with feature bagging”</a:t>
            </a:r>
          </a:p>
          <a:p>
            <a:endParaRPr lang="en-US" baseline="0" dirty="0" smtClean="0">
              <a:sym typeface="Wingdings" panose="05000000000000000000" pitchFamily="2" charset="2"/>
            </a:endParaRPr>
          </a:p>
          <a:p>
            <a:r>
              <a:rPr lang="en-US" baseline="0" dirty="0" smtClean="0">
                <a:sym typeface="Wingdings" panose="05000000000000000000" pitchFamily="2" charset="2"/>
              </a:rPr>
              <a:t>Linkage-based (Hierarchical clustering): construct nested partitions layer by layer via grouping objects into a tree of clusters. Agglomerative (bottom-up): individual clusters, slowly build up Divisive (top-down): Start with big cluster, slowly break down.</a:t>
            </a:r>
          </a:p>
          <a:p>
            <a:endParaRPr lang="en-US" baseline="0" dirty="0" smtClean="0">
              <a:sym typeface="Wingdings" panose="05000000000000000000" pitchFamily="2" charset="2"/>
            </a:endParaRPr>
          </a:p>
          <a:p>
            <a:r>
              <a:rPr lang="en-US" baseline="0" dirty="0" smtClean="0">
                <a:sym typeface="Wingdings" panose="05000000000000000000" pitchFamily="2" charset="2"/>
              </a:rPr>
              <a:t>ANN: use nodes of adaptive weight neurons to try to approximate the non-linear functions of the </a:t>
            </a:r>
            <a:r>
              <a:rPr lang="en-US" baseline="0" dirty="0" err="1" smtClean="0">
                <a:sym typeface="Wingdings" panose="05000000000000000000" pitchFamily="2" charset="2"/>
              </a:rPr>
              <a:t>imputs</a:t>
            </a:r>
            <a:r>
              <a:rPr lang="en-US" baseline="0" dirty="0" smtClean="0">
                <a:sym typeface="Wingdings" panose="05000000000000000000" pitchFamily="2" charset="2"/>
              </a:rPr>
              <a:t>. </a:t>
            </a:r>
            <a:r>
              <a:rPr lang="en-US" baseline="0" dirty="0" err="1" smtClean="0">
                <a:sym typeface="Wingdings" panose="05000000000000000000" pitchFamily="2" charset="2"/>
              </a:rPr>
              <a:t>Pertend</a:t>
            </a:r>
            <a:r>
              <a:rPr lang="en-US" baseline="0" dirty="0" smtClean="0">
                <a:sym typeface="Wingdings" panose="05000000000000000000" pitchFamily="2" charset="2"/>
              </a:rPr>
              <a:t> to be real neurons</a:t>
            </a:r>
          </a:p>
          <a:p>
            <a:endParaRPr lang="en-US" baseline="0" dirty="0" smtClean="0">
              <a:sym typeface="Wingdings" panose="05000000000000000000" pitchFamily="2" charset="2"/>
            </a:endParaRPr>
          </a:p>
          <a:p>
            <a:r>
              <a:rPr lang="en-US" baseline="0" dirty="0" smtClean="0">
                <a:sym typeface="Wingdings" panose="05000000000000000000" pitchFamily="2" charset="2"/>
              </a:rPr>
              <a:t>SVM: finding the optimal Hyper plane for separating data.</a:t>
            </a:r>
          </a:p>
          <a:p>
            <a:endParaRPr lang="en-US" baseline="0" dirty="0" smtClean="0">
              <a:sym typeface="Wingdings" panose="05000000000000000000" pitchFamily="2" charset="2"/>
            </a:endParaRPr>
          </a:p>
          <a:p>
            <a:r>
              <a:rPr lang="en-US" baseline="0" dirty="0" smtClean="0">
                <a:sym typeface="Wingdings" panose="05000000000000000000" pitchFamily="2" charset="2"/>
              </a:rPr>
              <a:t>Clustering: grouping together sets of data that are around each other. K-means: cluster using mean, </a:t>
            </a:r>
            <a:r>
              <a:rPr lang="en-US" baseline="0" dirty="0" err="1" smtClean="0">
                <a:sym typeface="Wingdings" panose="05000000000000000000" pitchFamily="2" charset="2"/>
              </a:rPr>
              <a:t>Medoid</a:t>
            </a:r>
            <a:r>
              <a:rPr lang="en-US" baseline="0" dirty="0" smtClean="0">
                <a:sym typeface="Wingdings" panose="05000000000000000000" pitchFamily="2" charset="2"/>
              </a:rPr>
              <a:t>: use </a:t>
            </a:r>
            <a:r>
              <a:rPr lang="en-US" baseline="0" dirty="0" err="1" smtClean="0">
                <a:sym typeface="Wingdings" panose="05000000000000000000" pitchFamily="2" charset="2"/>
              </a:rPr>
              <a:t>medoid</a:t>
            </a:r>
            <a:r>
              <a:rPr lang="en-US" baseline="0" dirty="0" smtClean="0">
                <a:sym typeface="Wingdings" panose="05000000000000000000" pitchFamily="2" charset="2"/>
              </a:rPr>
              <a:t>, fuzzy c means: every </a:t>
            </a:r>
            <a:r>
              <a:rPr lang="en-US" baseline="0" dirty="0" err="1" smtClean="0">
                <a:sym typeface="Wingdings" panose="05000000000000000000" pitchFamily="2" charset="2"/>
              </a:rPr>
              <a:t>datapoint</a:t>
            </a:r>
            <a:r>
              <a:rPr lang="en-US" baseline="0" dirty="0" smtClean="0">
                <a:sym typeface="Wingdings" panose="05000000000000000000" pitchFamily="2" charset="2"/>
              </a:rPr>
              <a:t> belongs to every data set to a certain extent, with each iteration, it gets higher/lower degree of belonging</a:t>
            </a:r>
          </a:p>
          <a:p>
            <a:endParaRPr lang="en-US" baseline="0" dirty="0" smtClean="0">
              <a:sym typeface="Wingdings" panose="05000000000000000000" pitchFamily="2" charset="2"/>
            </a:endParaRPr>
          </a:p>
          <a:p>
            <a:r>
              <a:rPr lang="en-US" baseline="0" dirty="0" smtClean="0">
                <a:sym typeface="Wingdings" panose="05000000000000000000" pitchFamily="2" charset="2"/>
              </a:rPr>
              <a:t>ANN based clustering: Used artificial neural networks to determine the clusters.</a:t>
            </a:r>
          </a:p>
          <a:p>
            <a:endParaRPr lang="en-US" baseline="0" dirty="0" smtClean="0">
              <a:sym typeface="Wingdings" panose="05000000000000000000" pitchFamily="2" charset="2"/>
            </a:endParaRPr>
          </a:p>
          <a:p>
            <a:r>
              <a:rPr lang="en-US" baseline="0" dirty="0" smtClean="0">
                <a:sym typeface="Wingdings" panose="05000000000000000000" pitchFamily="2" charset="2"/>
              </a:rPr>
              <a:t>Association rules: </a:t>
            </a:r>
            <a:r>
              <a:rPr lang="en-US" baseline="0" dirty="0" err="1" smtClean="0">
                <a:sym typeface="Wingdings" panose="05000000000000000000" pitchFamily="2" charset="2"/>
              </a:rPr>
              <a:t>Apriori</a:t>
            </a:r>
            <a:r>
              <a:rPr lang="en-US" baseline="0" dirty="0" smtClean="0">
                <a:sym typeface="Wingdings" panose="05000000000000000000" pitchFamily="2" charset="2"/>
              </a:rPr>
              <a:t>: identify the frequent individual items in the database and extending them to larger and larger item sets as long as those item sets appear sufficiently in the database.</a:t>
            </a: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1159A052-B559-4329-A27F-7A12F7B7F072}" type="slidenum">
              <a:rPr lang="en-US" smtClean="0"/>
              <a:t>5</a:t>
            </a:fld>
            <a:endParaRPr lang="en-US"/>
          </a:p>
        </p:txBody>
      </p:sp>
    </p:spTree>
    <p:extLst>
      <p:ext uri="{BB962C8B-B14F-4D97-AF65-F5344CB8AC3E}">
        <p14:creationId xmlns:p14="http://schemas.microsoft.com/office/powerpoint/2010/main" val="7131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1878B-C9E3-4E0C-976A-0A79BB67CCE2}"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363170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1878B-C9E3-4E0C-976A-0A79BB67CCE2}"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370639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1878B-C9E3-4E0C-976A-0A79BB67CCE2}"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122659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1878B-C9E3-4E0C-976A-0A79BB67CCE2}"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31241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1878B-C9E3-4E0C-976A-0A79BB67CCE2}"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407449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1878B-C9E3-4E0C-976A-0A79BB67CCE2}"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362689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1878B-C9E3-4E0C-976A-0A79BB67CCE2}" type="datetimeFigureOut">
              <a:rPr lang="en-US" smtClean="0"/>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211801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1878B-C9E3-4E0C-976A-0A79BB67CCE2}" type="datetimeFigureOut">
              <a:rPr lang="en-US" smtClean="0"/>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141242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1878B-C9E3-4E0C-976A-0A79BB67CCE2}" type="datetimeFigureOut">
              <a:rPr lang="en-US" smtClean="0"/>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172152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1878B-C9E3-4E0C-976A-0A79BB67CCE2}"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415276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1878B-C9E3-4E0C-976A-0A79BB67CCE2}"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FF8BE-0E75-4B04-AF5A-8BD1098A51DE}" type="slidenum">
              <a:rPr lang="en-US" smtClean="0"/>
              <a:t>‹#›</a:t>
            </a:fld>
            <a:endParaRPr lang="en-US"/>
          </a:p>
        </p:txBody>
      </p:sp>
    </p:spTree>
    <p:extLst>
      <p:ext uri="{BB962C8B-B14F-4D97-AF65-F5344CB8AC3E}">
        <p14:creationId xmlns:p14="http://schemas.microsoft.com/office/powerpoint/2010/main" val="375146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1878B-C9E3-4E0C-976A-0A79BB67CCE2}" type="datetimeFigureOut">
              <a:rPr lang="en-US" smtClean="0"/>
              <a:t>2/16/2015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FF8BE-0E75-4B04-AF5A-8BD1098A51DE}" type="slidenum">
              <a:rPr lang="en-US" smtClean="0"/>
              <a:t>‹#›</a:t>
            </a:fld>
            <a:endParaRPr lang="en-US"/>
          </a:p>
        </p:txBody>
      </p:sp>
    </p:spTree>
    <p:extLst>
      <p:ext uri="{BB962C8B-B14F-4D97-AF65-F5344CB8AC3E}">
        <p14:creationId xmlns:p14="http://schemas.microsoft.com/office/powerpoint/2010/main" val="631174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09606" y="3141124"/>
            <a:ext cx="4004807" cy="1384369"/>
          </a:xfrm>
        </p:spPr>
        <p:txBody>
          <a:bodyPr/>
          <a:lstStyle/>
          <a:p>
            <a:r>
              <a:rPr lang="en-US" dirty="0" smtClean="0"/>
              <a:t>By:</a:t>
            </a:r>
          </a:p>
          <a:p>
            <a:r>
              <a:rPr lang="en-US" dirty="0" smtClean="0"/>
              <a:t>Raul Rodriguez</a:t>
            </a:r>
          </a:p>
          <a:p>
            <a:r>
              <a:rPr lang="en-US" dirty="0" smtClean="0"/>
              <a:t>Walter </a:t>
            </a:r>
            <a:r>
              <a:rPr lang="en-US" dirty="0" err="1" smtClean="0"/>
              <a:t>Checefsky</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685" y="2057012"/>
            <a:ext cx="4396648" cy="1919348"/>
          </a:xfrm>
          <a:prstGeom prst="rect">
            <a:avLst/>
          </a:prstGeom>
        </p:spPr>
      </p:pic>
      <p:sp>
        <p:nvSpPr>
          <p:cNvPr id="2" name="TextBox 1"/>
          <p:cNvSpPr txBox="1"/>
          <p:nvPr/>
        </p:nvSpPr>
        <p:spPr>
          <a:xfrm>
            <a:off x="5117444" y="4691140"/>
            <a:ext cx="2389130" cy="646331"/>
          </a:xfrm>
          <a:prstGeom prst="rect">
            <a:avLst/>
          </a:prstGeom>
          <a:noFill/>
        </p:spPr>
        <p:txBody>
          <a:bodyPr wrap="square" rtlCol="0">
            <a:spAutoFit/>
          </a:bodyPr>
          <a:lstStyle/>
          <a:p>
            <a:pPr algn="ctr"/>
            <a:r>
              <a:rPr lang="en-US" dirty="0" smtClean="0"/>
              <a:t>(Added later)</a:t>
            </a:r>
          </a:p>
          <a:p>
            <a:pPr algn="ctr"/>
            <a:r>
              <a:rPr lang="en-US" dirty="0" smtClean="0"/>
              <a:t>http</a:t>
            </a:r>
            <a:r>
              <a:rPr lang="en-US" dirty="0"/>
              <a:t>://orange.biolab.si/</a:t>
            </a:r>
          </a:p>
        </p:txBody>
      </p:sp>
    </p:spTree>
    <p:extLst>
      <p:ext uri="{BB962C8B-B14F-4D97-AF65-F5344CB8AC3E}">
        <p14:creationId xmlns:p14="http://schemas.microsoft.com/office/powerpoint/2010/main" val="2027644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Orange?</a:t>
            </a:r>
            <a:endParaRPr lang="en-US" dirty="0"/>
          </a:p>
        </p:txBody>
      </p:sp>
      <p:sp>
        <p:nvSpPr>
          <p:cNvPr id="3" name="Content Placeholder 2"/>
          <p:cNvSpPr>
            <a:spLocks noGrp="1"/>
          </p:cNvSpPr>
          <p:nvPr>
            <p:ph idx="1"/>
          </p:nvPr>
        </p:nvSpPr>
        <p:spPr>
          <a:xfrm>
            <a:off x="838200" y="1690688"/>
            <a:ext cx="10515600" cy="4351338"/>
          </a:xfrm>
        </p:spPr>
        <p:txBody>
          <a:bodyPr/>
          <a:lstStyle/>
          <a:p>
            <a:r>
              <a:rPr lang="en-US" dirty="0" smtClean="0"/>
              <a:t>Python based tool for data-mining, developed by the Bioinformatics laboratory of the faculty of Computer and Information Science at the University of Ljubljana in Slovenia.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618" y="2956409"/>
            <a:ext cx="5541987" cy="3500903"/>
          </a:xfrm>
          <a:prstGeom prst="rect">
            <a:avLst/>
          </a:prstGeom>
        </p:spPr>
      </p:pic>
    </p:spTree>
    <p:extLst>
      <p:ext uri="{BB962C8B-B14F-4D97-AF65-F5344CB8AC3E}">
        <p14:creationId xmlns:p14="http://schemas.microsoft.com/office/powerpoint/2010/main" val="289087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Bioinformatics need this?</a:t>
            </a:r>
            <a:endParaRPr lang="en-US" dirty="0"/>
          </a:p>
        </p:txBody>
      </p:sp>
      <p:sp>
        <p:nvSpPr>
          <p:cNvPr id="3" name="Content Placeholder 2"/>
          <p:cNvSpPr>
            <a:spLocks noGrp="1"/>
          </p:cNvSpPr>
          <p:nvPr>
            <p:ph idx="1"/>
          </p:nvPr>
        </p:nvSpPr>
        <p:spPr/>
        <p:txBody>
          <a:bodyPr/>
          <a:lstStyle/>
          <a:p>
            <a:r>
              <a:rPr lang="en-US" dirty="0" smtClean="0"/>
              <a:t>Learn about the interaction of different genes</a:t>
            </a:r>
          </a:p>
          <a:p>
            <a:r>
              <a:rPr lang="en-US" dirty="0" smtClean="0"/>
              <a:t>Discover different methods of gene expression</a:t>
            </a:r>
          </a:p>
          <a:p>
            <a:r>
              <a:rPr lang="en-US" dirty="0" smtClean="0"/>
              <a:t>Learn the structure of proteins</a:t>
            </a:r>
          </a:p>
          <a:p>
            <a:r>
              <a:rPr lang="en-US" dirty="0" smtClean="0"/>
              <a:t>Find probable regions of protein encoding</a:t>
            </a:r>
          </a:p>
          <a:p>
            <a:endParaRPr lang="en-US" dirty="0" smtClean="0"/>
          </a:p>
        </p:txBody>
      </p:sp>
    </p:spTree>
    <p:extLst>
      <p:ext uri="{BB962C8B-B14F-4D97-AF65-F5344CB8AC3E}">
        <p14:creationId xmlns:p14="http://schemas.microsoft.com/office/powerpoint/2010/main" val="166359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do?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508" y="365125"/>
            <a:ext cx="3610074" cy="5946775"/>
          </a:xfrm>
          <a:prstGeom prst="rect">
            <a:avLst/>
          </a:prstGeom>
        </p:spPr>
      </p:pic>
      <p:sp>
        <p:nvSpPr>
          <p:cNvPr id="3" name="Content Placeholder 2"/>
          <p:cNvSpPr>
            <a:spLocks noGrp="1"/>
          </p:cNvSpPr>
          <p:nvPr>
            <p:ph idx="1"/>
          </p:nvPr>
        </p:nvSpPr>
        <p:spPr>
          <a:xfrm>
            <a:off x="838200" y="1825625"/>
            <a:ext cx="6364111" cy="4351338"/>
          </a:xfrm>
        </p:spPr>
        <p:txBody>
          <a:bodyPr/>
          <a:lstStyle/>
          <a:p>
            <a:r>
              <a:rPr lang="en-US" dirty="0" smtClean="0"/>
              <a:t>Mainly well known for its Graphical User Interface (GUI)</a:t>
            </a:r>
            <a:endParaRPr lang="en-US" dirty="0"/>
          </a:p>
          <a:p>
            <a:r>
              <a:rPr lang="en-US" dirty="0" smtClean="0"/>
              <a:t>You can script in Python too</a:t>
            </a:r>
          </a:p>
        </p:txBody>
      </p:sp>
    </p:spTree>
    <p:extLst>
      <p:ext uri="{BB962C8B-B14F-4D97-AF65-F5344CB8AC3E}">
        <p14:creationId xmlns:p14="http://schemas.microsoft.com/office/powerpoint/2010/main" val="1935767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algorithms can it use?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Decision trees (ID3, C4.5, CART)</a:t>
            </a:r>
          </a:p>
          <a:p>
            <a:r>
              <a:rPr lang="en-US" dirty="0" smtClean="0"/>
              <a:t>Naïve Bayes</a:t>
            </a:r>
          </a:p>
          <a:p>
            <a:r>
              <a:rPr lang="en-US" dirty="0" smtClean="0"/>
              <a:t>Instance Based Learning (</a:t>
            </a:r>
            <a:r>
              <a:rPr lang="en-US" dirty="0" err="1" smtClean="0"/>
              <a:t>kNN</a:t>
            </a:r>
            <a:r>
              <a:rPr lang="en-US" dirty="0" smtClean="0"/>
              <a:t>, ML-</a:t>
            </a:r>
            <a:r>
              <a:rPr lang="en-US" dirty="0" err="1" smtClean="0"/>
              <a:t>kNN</a:t>
            </a:r>
            <a:r>
              <a:rPr lang="en-US" dirty="0" smtClean="0"/>
              <a:t>)</a:t>
            </a:r>
          </a:p>
          <a:p>
            <a:r>
              <a:rPr lang="en-US" dirty="0" smtClean="0"/>
              <a:t>Function Based Learning (regression analysis(</a:t>
            </a:r>
            <a:r>
              <a:rPr lang="en-US" dirty="0" err="1" smtClean="0"/>
              <a:t>log,lin,lasso,PLS,trees,mean</a:t>
            </a:r>
            <a:r>
              <a:rPr lang="en-US" dirty="0" smtClean="0"/>
              <a:t>), ANN, SVM(</a:t>
            </a:r>
            <a:r>
              <a:rPr lang="en-US" dirty="0" err="1" smtClean="0"/>
              <a:t>libSVM,liblinear</a:t>
            </a:r>
            <a:r>
              <a:rPr lang="en-US" dirty="0" smtClean="0"/>
              <a:t>))</a:t>
            </a:r>
          </a:p>
          <a:p>
            <a:r>
              <a:rPr lang="en-US" dirty="0" smtClean="0"/>
              <a:t>Ensemble Learning (bagging, </a:t>
            </a:r>
            <a:r>
              <a:rPr lang="en-US" dirty="0" err="1" smtClean="0"/>
              <a:t>AdaBoost</a:t>
            </a:r>
            <a:r>
              <a:rPr lang="en-US" dirty="0" smtClean="0"/>
              <a:t>, random forest)</a:t>
            </a:r>
          </a:p>
          <a:p>
            <a:r>
              <a:rPr lang="en-US" dirty="0" smtClean="0"/>
              <a:t>Hierarchical clustering (linkage-based)</a:t>
            </a:r>
          </a:p>
          <a:p>
            <a:r>
              <a:rPr lang="en-US" dirty="0" smtClean="0"/>
              <a:t>Partition Based Clustering (k-means, partition around </a:t>
            </a:r>
            <a:r>
              <a:rPr lang="en-US" dirty="0" err="1" smtClean="0"/>
              <a:t>medoids</a:t>
            </a:r>
            <a:r>
              <a:rPr lang="en-US" dirty="0" smtClean="0"/>
              <a:t>,  fuzzy-c-means)</a:t>
            </a:r>
          </a:p>
          <a:p>
            <a:r>
              <a:rPr lang="en-US" dirty="0" smtClean="0"/>
              <a:t>ANN based clustering(self-organizing)</a:t>
            </a:r>
          </a:p>
          <a:p>
            <a:r>
              <a:rPr lang="en-US" dirty="0" smtClean="0"/>
              <a:t>Association Rules(</a:t>
            </a:r>
            <a:r>
              <a:rPr lang="en-US" dirty="0" err="1" smtClean="0"/>
              <a:t>Apriori</a:t>
            </a:r>
            <a:r>
              <a:rPr lang="en-US" dirty="0" smtClean="0"/>
              <a:t>(sparse, </a:t>
            </a:r>
            <a:r>
              <a:rPr lang="en-US" dirty="0" err="1" smtClean="0"/>
              <a:t>attr</a:t>
            </a:r>
            <a:r>
              <a:rPr lang="en-US" dirty="0" smtClean="0"/>
              <a:t>.-value)), </a:t>
            </a:r>
            <a:r>
              <a:rPr lang="en-US" dirty="0" err="1" smtClean="0"/>
              <a:t>apriori</a:t>
            </a:r>
            <a:r>
              <a:rPr lang="en-US" dirty="0" smtClean="0"/>
              <a:t>-SD)</a:t>
            </a:r>
          </a:p>
          <a:p>
            <a:endParaRPr lang="en-US" dirty="0"/>
          </a:p>
        </p:txBody>
      </p:sp>
    </p:spTree>
    <p:extLst>
      <p:ext uri="{BB962C8B-B14F-4D97-AF65-F5344CB8AC3E}">
        <p14:creationId xmlns:p14="http://schemas.microsoft.com/office/powerpoint/2010/main" val="332225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3836"/>
            <a:ext cx="10515600" cy="1325563"/>
          </a:xfrm>
        </p:spPr>
        <p:txBody>
          <a:bodyPr/>
          <a:lstStyle/>
          <a:p>
            <a:r>
              <a:rPr lang="en-US" dirty="0" smtClean="0"/>
              <a:t>Type of input?</a:t>
            </a:r>
            <a:endParaRPr lang="en-US" dirty="0"/>
          </a:p>
        </p:txBody>
      </p:sp>
      <p:sp>
        <p:nvSpPr>
          <p:cNvPr id="3" name="Content Placeholder 2"/>
          <p:cNvSpPr>
            <a:spLocks noGrp="1"/>
          </p:cNvSpPr>
          <p:nvPr>
            <p:ph idx="1"/>
          </p:nvPr>
        </p:nvSpPr>
        <p:spPr>
          <a:xfrm>
            <a:off x="111318" y="2251890"/>
            <a:ext cx="3011404" cy="1731711"/>
          </a:xfrm>
        </p:spPr>
        <p:txBody>
          <a:bodyPr>
            <a:normAutofit/>
          </a:bodyPr>
          <a:lstStyle/>
          <a:p>
            <a:r>
              <a:rPr lang="en-US" sz="1200" dirty="0" smtClean="0">
                <a:latin typeface="Courier New" panose="02070309020205020404" pitchFamily="49" charset="0"/>
                <a:cs typeface="Courier New" panose="02070309020205020404" pitchFamily="49" charset="0"/>
              </a:rPr>
              <a:t>Tab delimited file</a:t>
            </a:r>
          </a:p>
          <a:p>
            <a:r>
              <a:rPr lang="en-US" sz="1200" dirty="0" smtClean="0">
                <a:latin typeface="Courier New" panose="02070309020205020404" pitchFamily="49" charset="0"/>
                <a:cs typeface="Courier New" panose="02070309020205020404" pitchFamily="49" charset="0"/>
              </a:rPr>
              <a:t>Top row is: Features</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Type of data</a:t>
            </a:r>
          </a:p>
          <a:p>
            <a:r>
              <a:rPr lang="en-US" sz="1200" dirty="0" smtClean="0">
                <a:latin typeface="Courier New" panose="02070309020205020404" pitchFamily="49" charset="0"/>
                <a:cs typeface="Courier New" panose="02070309020205020404" pitchFamily="49" charset="0"/>
              </a:rPr>
              <a:t>Meta information to describe features</a:t>
            </a:r>
          </a:p>
          <a:p>
            <a:r>
              <a:rPr lang="en-US" sz="1200" dirty="0" smtClean="0">
                <a:latin typeface="Courier New" panose="02070309020205020404" pitchFamily="49" charset="0"/>
                <a:cs typeface="Courier New" panose="02070309020205020404" pitchFamily="49" charset="0"/>
              </a:rPr>
              <a:t>Data</a:t>
            </a:r>
            <a:endParaRPr lang="en-US" sz="1200"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rotWithShape="1">
          <a:blip r:embed="rId2"/>
          <a:srcRect l="760" t="11094" r="39416" b="39375"/>
          <a:stretch/>
        </p:blipFill>
        <p:spPr>
          <a:xfrm>
            <a:off x="3122722" y="1681788"/>
            <a:ext cx="8877275" cy="4291014"/>
          </a:xfrm>
          <a:prstGeom prst="rect">
            <a:avLst/>
          </a:prstGeom>
        </p:spPr>
      </p:pic>
    </p:spTree>
    <p:extLst>
      <p:ext uri="{BB962C8B-B14F-4D97-AF65-F5344CB8AC3E}">
        <p14:creationId xmlns:p14="http://schemas.microsoft.com/office/powerpoint/2010/main" val="330147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4" y="2033503"/>
            <a:ext cx="7828548" cy="1325563"/>
          </a:xfrm>
        </p:spPr>
        <p:txBody>
          <a:bodyPr>
            <a:noAutofit/>
          </a:bodyPr>
          <a:lstStyle/>
          <a:p>
            <a:pPr algn="ctr"/>
            <a:r>
              <a:rPr lang="en-US" sz="9600" dirty="0" smtClean="0"/>
              <a:t>Example Time!</a:t>
            </a:r>
            <a:endParaRPr lang="en-US" sz="9600" dirty="0"/>
          </a:p>
        </p:txBody>
      </p:sp>
    </p:spTree>
    <p:extLst>
      <p:ext uri="{BB962C8B-B14F-4D97-AF65-F5344CB8AC3E}">
        <p14:creationId xmlns:p14="http://schemas.microsoft.com/office/powerpoint/2010/main" val="1126428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isn’t it perfect?</a:t>
            </a:r>
            <a:endParaRPr lang="en-US" dirty="0"/>
          </a:p>
        </p:txBody>
      </p:sp>
      <p:sp>
        <p:nvSpPr>
          <p:cNvPr id="3" name="Content Placeholder 2"/>
          <p:cNvSpPr>
            <a:spLocks noGrp="1"/>
          </p:cNvSpPr>
          <p:nvPr>
            <p:ph idx="1"/>
          </p:nvPr>
        </p:nvSpPr>
        <p:spPr/>
        <p:txBody>
          <a:bodyPr/>
          <a:lstStyle/>
          <a:p>
            <a:r>
              <a:rPr lang="en-US" dirty="0" smtClean="0"/>
              <a:t>No Spatial </a:t>
            </a:r>
            <a:r>
              <a:rPr lang="en-US" dirty="0"/>
              <a:t>D</a:t>
            </a:r>
            <a:r>
              <a:rPr lang="en-US" dirty="0" smtClean="0"/>
              <a:t>ata Analysis</a:t>
            </a:r>
            <a:endParaRPr lang="en-US" dirty="0" smtClean="0">
              <a:sym typeface="Wingdings" panose="05000000000000000000" pitchFamily="2" charset="2"/>
            </a:endParaRPr>
          </a:p>
          <a:p>
            <a:r>
              <a:rPr lang="en-US" dirty="0" smtClean="0">
                <a:sym typeface="Wingdings" panose="05000000000000000000" pitchFamily="2" charset="2"/>
              </a:rPr>
              <a:t>No Time Series Analysis</a:t>
            </a:r>
            <a:endParaRPr lang="en-US" dirty="0" smtClean="0"/>
          </a:p>
          <a:p>
            <a:r>
              <a:rPr lang="en-US" dirty="0" smtClean="0"/>
              <a:t>No Parallelization</a:t>
            </a:r>
            <a:endParaRPr lang="en-US" dirty="0" smtClean="0">
              <a:sym typeface="Wingdings" panose="05000000000000000000" pitchFamily="2" charset="2"/>
            </a:endParaRPr>
          </a:p>
          <a:p>
            <a:r>
              <a:rPr lang="en-US" dirty="0" smtClean="0"/>
              <a:t>Only Naïve Bayes in the Bayes family</a:t>
            </a:r>
            <a:endParaRPr lang="en-US" dirty="0" smtClean="0">
              <a:sym typeface="Wingdings" panose="05000000000000000000" pitchFamily="2" charset="2"/>
            </a:endParaRPr>
          </a:p>
          <a:p>
            <a:r>
              <a:rPr lang="en-US" dirty="0" smtClean="0"/>
              <a:t>Less algorithm options than other frameworks</a:t>
            </a:r>
          </a:p>
          <a:p>
            <a:r>
              <a:rPr lang="en-US" dirty="0" smtClean="0"/>
              <a:t>Locks you into python</a:t>
            </a:r>
          </a:p>
        </p:txBody>
      </p:sp>
    </p:spTree>
    <p:extLst>
      <p:ext uri="{BB962C8B-B14F-4D97-AF65-F5344CB8AC3E}">
        <p14:creationId xmlns:p14="http://schemas.microsoft.com/office/powerpoint/2010/main" val="1769392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1368</Words>
  <Application>Microsoft Office PowerPoint</Application>
  <PresentationFormat>Widescreen</PresentationFormat>
  <Paragraphs>125</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Courier New</vt:lpstr>
      <vt:lpstr>Wingdings</vt:lpstr>
      <vt:lpstr>Office Theme</vt:lpstr>
      <vt:lpstr>PowerPoint Presentation</vt:lpstr>
      <vt:lpstr>What is Orange?</vt:lpstr>
      <vt:lpstr>Why does Bioinformatics need this?</vt:lpstr>
      <vt:lpstr>What’s it do?</vt:lpstr>
      <vt:lpstr>Which algorithms can it use?</vt:lpstr>
      <vt:lpstr>Type of input?</vt:lpstr>
      <vt:lpstr>Example Time!</vt:lpstr>
      <vt:lpstr>Why isn’t it perfect?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Bitches!</dc:title>
  <dc:creator>Raul Rodriguez</dc:creator>
  <cp:lastModifiedBy>Raul Rodriguez</cp:lastModifiedBy>
  <cp:revision>27</cp:revision>
  <dcterms:created xsi:type="dcterms:W3CDTF">2015-02-10T18:04:00Z</dcterms:created>
  <dcterms:modified xsi:type="dcterms:W3CDTF">2015-02-16T16:37:21Z</dcterms:modified>
</cp:coreProperties>
</file>