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0.png" ContentType="image/png"/>
  <Override PartName="/ppt/media/image4.png" ContentType="image/png"/>
  <Override PartName="/ppt/media/image8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12.xml.rels" ContentType="application/vnd.openxmlformats-package.relationships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7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808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B14161B1-4161-41F1-81D1-C1E121F1E13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84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840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80000"/>
              <a:buFont charset="2" typeface="Wingdings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90000"/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SzPct val="60000"/>
              <a:buFont charset="2" typeface="Wingdings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•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•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•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503640" y="6888960"/>
            <a:ext cx="234720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445920" y="6888960"/>
            <a:ext cx="319392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224840" y="6888960"/>
            <a:ext cx="234720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111101B1-7161-4191-B151-C1311111812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3640" y="346320"/>
            <a:ext cx="9068760" cy="2169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800">
                <a:solidFill>
                  <a:srgbClr val="ffffff"/>
                </a:solidFill>
              </a:rPr>
              <a:t>CSC 172 </a:t>
            </a:r>
            <a:r>
              <a:rPr lang="en-US" sz="4800">
                <a:solidFill>
                  <a:srgbClr val="ffffff"/>
                </a:solidFill>
              </a:rPr>
              <a:t>
</a:t>
            </a:r>
            <a:r>
              <a:rPr lang="en-US" sz="4800">
                <a:solidFill>
                  <a:srgbClr val="ffffff"/>
                </a:solidFill>
              </a:rPr>
              <a:t>DATA STRUCTURES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04920" y="533160"/>
            <a:ext cx="8534160" cy="55627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public static void printList(Node front)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if (front == null) return;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else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System.out.println((front.data).toString());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printList(front.next);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}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85800" y="609480"/>
            <a:ext cx="7772400" cy="9147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Exercise 1b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685800" y="3886200"/>
            <a:ext cx="7772400" cy="22100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Implement a method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public String toString(){}</a:t>
            </a:r>
            <a:endParaRPr/>
          </a:p>
          <a:p>
            <a:r>
              <a:rPr lang="en-US"/>
              <a:t>That traverses and prints the list</a:t>
            </a:r>
            <a:endParaRPr/>
          </a:p>
        </p:txBody>
      </p:sp>
      <p:pic>
        <p:nvPicPr>
          <p:cNvPr descr="" id="13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2120" y="1828800"/>
            <a:ext cx="7772400" cy="1963800"/>
          </a:xfrm>
          <a:prstGeom prst="rect">
            <a:avLst/>
          </a:prstGeom>
        </p:spPr>
      </p:pic>
      <p:sp>
        <p:nvSpPr>
          <p:cNvPr id="136" name="TextShape 3"/>
          <p:cNvSpPr txBox="1"/>
          <p:nvPr/>
        </p:nvSpPr>
        <p:spPr>
          <a:xfrm>
            <a:off x="762120" y="1828800"/>
            <a:ext cx="7772400" cy="1964160"/>
          </a:xfrm>
          <a:prstGeom prst="rect">
            <a:avLst/>
          </a:prstGeom>
        </p:spPr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228600" y="533160"/>
            <a:ext cx="8686800" cy="55627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3200">
                <a:latin typeface="Arial"/>
              </a:rPr>
              <a:t>public String toString() {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 PL ShanHeiSun Uni"/>
              </a:rPr>
              <a:t>Node temp = front;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 PL ShanHeiSun Uni"/>
              </a:rPr>
              <a:t>String rvalue = “”;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latin typeface="Arial"/>
              </a:rPr>
              <a:t>	</a:t>
            </a:r>
            <a:r>
              <a:rPr lang="en-US" sz="3200">
                <a:latin typeface="Arial"/>
              </a:rPr>
              <a:t>while (front != null) {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latin typeface="Arial"/>
              </a:rPr>
              <a:t>	</a:t>
            </a:r>
            <a:r>
              <a:rPr lang="en-US" sz="3200">
                <a:latin typeface="Arial"/>
              </a:rPr>
              <a:t>	</a:t>
            </a:r>
            <a:r>
              <a:rPr lang="en-US" sz="3200">
                <a:latin typeface="Arial"/>
              </a:rPr>
              <a:t>rvalue += (front.data).toString();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latin typeface="Arial"/>
              </a:rPr>
              <a:t>	</a:t>
            </a:r>
            <a:r>
              <a:rPr lang="en-US" sz="3200">
                <a:latin typeface="Arial"/>
              </a:rPr>
              <a:t>	</a:t>
            </a:r>
            <a:r>
              <a:rPr lang="en-US" sz="3200">
                <a:latin typeface="Arial"/>
              </a:rPr>
              <a:t>front = front.next;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latin typeface="Arial"/>
              </a:rPr>
              <a:t>	</a:t>
            </a:r>
            <a:r>
              <a:rPr lang="en-US" sz="3200">
                <a:latin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latin typeface="Arial"/>
              </a:rPr>
              <a:t>   </a:t>
            </a:r>
            <a:r>
              <a:rPr lang="en-US" sz="3200">
                <a:latin typeface="Arial"/>
              </a:rPr>
              <a:t>return rvalue;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latin typeface="Arial"/>
              </a:rPr>
              <a:t>}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685800" y="609480"/>
            <a:ext cx="7772400" cy="9147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Exercise 2</a:t>
            </a:r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685800" y="3886200"/>
            <a:ext cx="7772400" cy="22100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Implement a method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public static void printList(Node front){}</a:t>
            </a:r>
            <a:endParaRPr/>
          </a:p>
          <a:p>
            <a:r>
              <a:rPr lang="en-US"/>
              <a:t>That traverses and prints the list </a:t>
            </a:r>
            <a:r>
              <a:rPr i="1" lang="en-US" u="sng"/>
              <a:t>in reverse</a:t>
            </a:r>
            <a:endParaRPr/>
          </a:p>
        </p:txBody>
      </p:sp>
      <p:pic>
        <p:nvPicPr>
          <p:cNvPr descr="" id="14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2120" y="1828800"/>
            <a:ext cx="7772400" cy="1963800"/>
          </a:xfrm>
          <a:prstGeom prst="rect">
            <a:avLst/>
          </a:prstGeom>
        </p:spPr>
      </p:pic>
      <p:sp>
        <p:nvSpPr>
          <p:cNvPr id="141" name="TextShape 3"/>
          <p:cNvSpPr txBox="1"/>
          <p:nvPr/>
        </p:nvSpPr>
        <p:spPr>
          <a:xfrm>
            <a:off x="762120" y="1828800"/>
            <a:ext cx="7772400" cy="1964160"/>
          </a:xfrm>
          <a:prstGeom prst="rect">
            <a:avLst/>
          </a:prstGeom>
        </p:spPr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28600" y="533160"/>
            <a:ext cx="8610480" cy="55627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public static void printList(Node front)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if (front == null) return;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else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printList(front.next);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System.out.println(front.data.toString());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}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85800" y="609480"/>
            <a:ext cx="7772400" cy="9147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Exercise 3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685800" y="3886200"/>
            <a:ext cx="7772400" cy="22100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90000"/>
              </a:lnSpc>
            </a:pPr>
            <a:r>
              <a:rPr lang="en-US"/>
              <a:t>Implement a method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public static Object lookup(Node front, Comparable searchobj){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// return null if not found }</a:t>
            </a:r>
            <a:endParaRPr/>
          </a:p>
        </p:txBody>
      </p:sp>
      <p:pic>
        <p:nvPicPr>
          <p:cNvPr descr="" id="14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2120" y="1828800"/>
            <a:ext cx="7772400" cy="1963800"/>
          </a:xfrm>
          <a:prstGeom prst="rect">
            <a:avLst/>
          </a:prstGeom>
        </p:spPr>
      </p:pic>
      <p:sp>
        <p:nvSpPr>
          <p:cNvPr id="146" name="TextShape 3"/>
          <p:cNvSpPr txBox="1"/>
          <p:nvPr/>
        </p:nvSpPr>
        <p:spPr>
          <a:xfrm>
            <a:off x="762120" y="1828800"/>
            <a:ext cx="7772400" cy="1964160"/>
          </a:xfrm>
          <a:prstGeom prst="rect">
            <a:avLst/>
          </a:prstGeom>
        </p:spPr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228600" y="533160"/>
            <a:ext cx="8686800" cy="55627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public static Object lookup(Node front,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Comparable searchobj) {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while (front != null) {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if(seachobj.equals(front.data)) 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return front.data;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front = front.next;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}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   </a:t>
            </a:r>
            <a:r>
              <a:rPr lang="en-US">
                <a:latin typeface="Arial"/>
              </a:rPr>
              <a:t>return null;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latin typeface="Arial"/>
              </a:rPr>
              <a:t>}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762120" y="292320"/>
            <a:ext cx="7772400" cy="78732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Exercise 4: Adding a first node</a:t>
            </a:r>
            <a:endParaRPr/>
          </a:p>
        </p:txBody>
      </p:sp>
      <p:pic>
        <p:nvPicPr>
          <p:cNvPr descr="" id="14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990720" y="990720"/>
            <a:ext cx="7010280" cy="4476600"/>
          </a:xfrm>
          <a:prstGeom prst="rect">
            <a:avLst/>
          </a:prstGeom>
        </p:spPr>
      </p:pic>
      <p:sp>
        <p:nvSpPr>
          <p:cNvPr id="150" name="TextShape 2"/>
          <p:cNvSpPr txBox="1"/>
          <p:nvPr/>
        </p:nvSpPr>
        <p:spPr>
          <a:xfrm>
            <a:off x="685800" y="5486040"/>
            <a:ext cx="7772400" cy="121068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public Node addFirst(Object obj)</a:t>
            </a:r>
            <a:endParaRPr/>
          </a:p>
          <a:p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Adding a first node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685800" y="1981080"/>
            <a:ext cx="7772400" cy="425628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 </a:t>
            </a:r>
            <a:r>
              <a:rPr lang="en-US"/>
              <a:t>public void addFirst(Object obj){  </a:t>
            </a:r>
            <a:endParaRPr/>
          </a:p>
          <a:p>
            <a:r>
              <a:rPr lang="en-US"/>
              <a:t>	</a:t>
            </a:r>
            <a:r>
              <a:rPr lang="en-US"/>
              <a:t>Node newLink = new Node();</a:t>
            </a:r>
            <a:endParaRPr/>
          </a:p>
          <a:p>
            <a:r>
              <a:rPr lang="en-US"/>
              <a:t>	</a:t>
            </a:r>
            <a:r>
              <a:rPr lang="en-US"/>
              <a:t>newLink.data = obj;</a:t>
            </a:r>
            <a:endParaRPr/>
          </a:p>
          <a:p>
            <a:r>
              <a:rPr lang="en-US"/>
              <a:t>	</a:t>
            </a:r>
            <a:r>
              <a:rPr lang="en-US"/>
              <a:t>newLink.next = first;</a:t>
            </a:r>
            <a:endParaRPr/>
          </a:p>
          <a:p>
            <a:r>
              <a:rPr lang="en-US"/>
              <a:t>	</a:t>
            </a:r>
            <a:r>
              <a:rPr lang="en-US"/>
              <a:t>first = newLink;</a:t>
            </a:r>
            <a:endParaRPr/>
          </a:p>
          <a:p>
            <a:r>
              <a:rPr lang="en-US"/>
              <a:t>    </a:t>
            </a:r>
            <a:r>
              <a:rPr lang="en-US"/>
              <a:t>}</a:t>
            </a:r>
            <a:endParaRPr/>
          </a:p>
          <a:p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id="3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85800" y="439920"/>
            <a:ext cx="7772400" cy="148212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Exercise 5: </a:t>
            </a:r>
            <a:r>
              <a:rPr lang="en-US"/>
              <a:t>
</a:t>
            </a:r>
            <a:r>
              <a:rPr lang="en-US"/>
              <a:t>Deleting a first node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685800" y="5181480"/>
            <a:ext cx="7772400" cy="9147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public Object removeFirst() {}</a:t>
            </a:r>
            <a:endParaRPr/>
          </a:p>
        </p:txBody>
      </p:sp>
      <p:pic>
        <p:nvPicPr>
          <p:cNvPr descr="" id="15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304920" y="2362320"/>
            <a:ext cx="8534160" cy="2514600"/>
          </a:xfrm>
          <a:prstGeom prst="rect">
            <a:avLst/>
          </a:prstGeom>
        </p:spPr>
      </p:pic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1143000" y="345600"/>
            <a:ext cx="7057800" cy="1483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800">
                <a:solidFill>
                  <a:srgbClr val="ffffff"/>
                </a:solidFill>
              </a:rPr>
              <a:t>LINKED LISTS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685800" y="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Deleting a first node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685800" y="1142640"/>
            <a:ext cx="7772400" cy="502956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public Object removeFirst(){  </a:t>
            </a:r>
            <a:endParaRPr/>
          </a:p>
          <a:p>
            <a:r>
              <a:rPr lang="en-US"/>
              <a:t>	</a:t>
            </a:r>
            <a:r>
              <a:rPr lang="en-US"/>
              <a:t>if (first == null)</a:t>
            </a:r>
            <a:endParaRPr/>
          </a:p>
          <a:p>
            <a:r>
              <a:rPr lang="en-US"/>
              <a:t>	</a:t>
            </a:r>
            <a:r>
              <a:rPr lang="en-US"/>
              <a:t>    </a:t>
            </a:r>
            <a:r>
              <a:rPr lang="en-US"/>
              <a:t>throw new NoSuchElementException();</a:t>
            </a:r>
            <a:endParaRPr/>
          </a:p>
          <a:p>
            <a:r>
              <a:rPr lang="en-US"/>
              <a:t>	</a:t>
            </a:r>
            <a:r>
              <a:rPr lang="en-US"/>
              <a:t>Object obj = first.data;</a:t>
            </a:r>
            <a:endParaRPr/>
          </a:p>
          <a:p>
            <a:r>
              <a:rPr lang="en-US"/>
              <a:t>	</a:t>
            </a:r>
            <a:r>
              <a:rPr lang="en-US"/>
              <a:t>first = first.next;</a:t>
            </a:r>
            <a:endParaRPr/>
          </a:p>
          <a:p>
            <a:r>
              <a:rPr lang="en-US"/>
              <a:t>	</a:t>
            </a:r>
            <a:r>
              <a:rPr lang="en-US"/>
              <a:t>return obj;</a:t>
            </a:r>
            <a:endParaRPr/>
          </a:p>
          <a:p>
            <a:r>
              <a:rPr lang="en-US"/>
              <a:t>    </a:t>
            </a:r>
            <a:r>
              <a:rPr lang="en-US"/>
              <a:t>}</a:t>
            </a:r>
            <a:endParaRPr/>
          </a:p>
        </p:txBody>
      </p:sp>
    </p:spTree>
  </p:cSld>
  <p:timing>
    <p:tnLst>
      <p:par>
        <p:cTn dur="indefinite" id="39" nodeType="tmRoot" restart="never">
          <p:childTnLst>
            <p:seq>
              <p:cTn id="4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Doubly Linked List</a:t>
            </a:r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685800" y="4571640"/>
            <a:ext cx="7772400" cy="15242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Ex 6 : Write the “DoubleNode” class</a:t>
            </a:r>
            <a:endParaRPr/>
          </a:p>
        </p:txBody>
      </p:sp>
      <p:pic>
        <p:nvPicPr>
          <p:cNvPr descr="" id="16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09480" y="1981080"/>
            <a:ext cx="7772400" cy="2048040"/>
          </a:xfrm>
          <a:prstGeom prst="rect">
            <a:avLst/>
          </a:prstGeom>
        </p:spPr>
      </p:pic>
      <p:sp>
        <p:nvSpPr>
          <p:cNvPr id="161" name="TextShape 3"/>
          <p:cNvSpPr txBox="1"/>
          <p:nvPr/>
        </p:nvSpPr>
        <p:spPr>
          <a:xfrm>
            <a:off x="609480" y="1981080"/>
            <a:ext cx="7772400" cy="2048400"/>
          </a:xfrm>
          <a:prstGeom prst="rect">
            <a:avLst/>
          </a:prstGeom>
        </p:spPr>
      </p:sp>
    </p:spTree>
  </p:cSld>
  <p:timing>
    <p:tnLst>
      <p:par>
        <p:cTn dur="indefinite" id="41" nodeType="tmRoot" restart="never">
          <p:childTnLst>
            <p:seq>
              <p:cTn id="4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An empty Doubly Linked List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685800" y="4419720"/>
            <a:ext cx="7772400" cy="167652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How does this (the existence of head &amp; tail) change traverse &amp; print?</a:t>
            </a:r>
            <a:endParaRPr/>
          </a:p>
        </p:txBody>
      </p:sp>
      <p:pic>
        <p:nvPicPr>
          <p:cNvPr descr="" id="16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362320" y="1600200"/>
            <a:ext cx="4333680" cy="2610000"/>
          </a:xfrm>
          <a:prstGeom prst="rect">
            <a:avLst/>
          </a:prstGeom>
        </p:spPr>
      </p:pic>
      <p:sp>
        <p:nvSpPr>
          <p:cNvPr id="165" name="TextShape 3"/>
          <p:cNvSpPr txBox="1"/>
          <p:nvPr/>
        </p:nvSpPr>
        <p:spPr>
          <a:xfrm>
            <a:off x="2362320" y="1600200"/>
            <a:ext cx="4333680" cy="2610360"/>
          </a:xfrm>
          <a:prstGeom prst="rect">
            <a:avLst/>
          </a:prstGeom>
        </p:spPr>
      </p:sp>
    </p:spTree>
  </p:cSld>
  <p:timing>
    <p:tnLst>
      <p:par>
        <p:cTn dur="indefinite" id="43" nodeType="tmRoot" restart="never">
          <p:childTnLst>
            <p:seq>
              <p:cTn id="4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Double Node</a:t>
            </a:r>
            <a:endParaRPr/>
          </a:p>
        </p:txBody>
      </p:sp>
      <p:sp>
        <p:nvSpPr>
          <p:cNvPr id="167" name="TextShape 2"/>
          <p:cNvSpPr txBox="1"/>
          <p:nvPr/>
        </p:nvSpPr>
        <p:spPr>
          <a:xfrm>
            <a:off x="685800" y="1980720"/>
            <a:ext cx="7772400" cy="4420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class Dnode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	</a:t>
            </a:r>
            <a:r>
              <a:rPr lang="en-US">
                <a:latin typeface="Arial"/>
                <a:ea typeface="Arial"/>
              </a:rPr>
              <a:t>private Object data;     // the “data”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	</a:t>
            </a:r>
            <a:r>
              <a:rPr lang="en-US">
                <a:latin typeface="Arial"/>
                <a:ea typeface="Arial"/>
              </a:rPr>
              <a:t>private Dnode prev;      // the “link”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   </a:t>
            </a:r>
            <a:r>
              <a:rPr lang="en-US">
                <a:latin typeface="Arial"/>
                <a:ea typeface="Arial"/>
              </a:rPr>
              <a:t>private Dnode next;      // the “link”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8" name="CustomShape 3"/>
          <p:cNvSpPr/>
          <p:nvPr/>
        </p:nvSpPr>
        <p:spPr>
          <a:xfrm>
            <a:off x="3460680" y="4952880"/>
            <a:ext cx="1416240" cy="76212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data</a:t>
            </a:r>
            <a:endParaRPr/>
          </a:p>
        </p:txBody>
      </p:sp>
      <p:sp>
        <p:nvSpPr>
          <p:cNvPr id="169" name="CustomShape 4"/>
          <p:cNvSpPr/>
          <p:nvPr/>
        </p:nvSpPr>
        <p:spPr>
          <a:xfrm>
            <a:off x="4876920" y="4952880"/>
            <a:ext cx="1066680" cy="76212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next</a:t>
            </a:r>
            <a:endParaRPr/>
          </a:p>
        </p:txBody>
      </p:sp>
      <p:sp>
        <p:nvSpPr>
          <p:cNvPr id="170" name="CustomShape 5"/>
          <p:cNvSpPr/>
          <p:nvPr/>
        </p:nvSpPr>
        <p:spPr>
          <a:xfrm>
            <a:off x="2514600" y="4952880"/>
            <a:ext cx="946080" cy="76212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prev</a:t>
            </a:r>
            <a:endParaRPr/>
          </a:p>
        </p:txBody>
      </p:sp>
      <p:sp>
        <p:nvSpPr>
          <p:cNvPr id="171" name="Line 6"/>
          <p:cNvSpPr/>
          <p:nvPr/>
        </p:nvSpPr>
        <p:spPr>
          <a:xfrm>
            <a:off x="2514600" y="4952880"/>
            <a:ext cx="342900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72" name="Line 7"/>
          <p:cNvSpPr/>
          <p:nvPr/>
        </p:nvSpPr>
        <p:spPr>
          <a:xfrm>
            <a:off x="2514600" y="5715000"/>
            <a:ext cx="342900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73" name="Line 8"/>
          <p:cNvSpPr/>
          <p:nvPr/>
        </p:nvSpPr>
        <p:spPr>
          <a:xfrm>
            <a:off x="2514600" y="4952880"/>
            <a:ext cx="0" cy="76212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74" name="Line 9"/>
          <p:cNvSpPr/>
          <p:nvPr/>
        </p:nvSpPr>
        <p:spPr>
          <a:xfrm>
            <a:off x="4876920" y="4952880"/>
            <a:ext cx="0" cy="76212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</p:sp>
      <p:sp>
        <p:nvSpPr>
          <p:cNvPr id="175" name="Line 10"/>
          <p:cNvSpPr/>
          <p:nvPr/>
        </p:nvSpPr>
        <p:spPr>
          <a:xfrm>
            <a:off x="5943600" y="4952880"/>
            <a:ext cx="0" cy="76212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76" name="Line 11"/>
          <p:cNvSpPr/>
          <p:nvPr/>
        </p:nvSpPr>
        <p:spPr>
          <a:xfrm>
            <a:off x="3460680" y="4952880"/>
            <a:ext cx="0" cy="76212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</p:sp>
      <p:sp>
        <p:nvSpPr>
          <p:cNvPr id="177" name="Line 12"/>
          <p:cNvSpPr/>
          <p:nvPr/>
        </p:nvSpPr>
        <p:spPr>
          <a:xfrm>
            <a:off x="5410080" y="5486400"/>
            <a:ext cx="1981440" cy="0"/>
          </a:xfrm>
          <a:prstGeom prst="line">
            <a:avLst/>
          </a:prstGeom>
          <a:ln w="9360">
            <a:solidFill>
              <a:srgbClr val="ffffff"/>
            </a:solidFill>
            <a:miter/>
            <a:tailEnd len="med" type="triangle" w="med"/>
          </a:ln>
        </p:spPr>
      </p:sp>
      <p:sp>
        <p:nvSpPr>
          <p:cNvPr id="178" name="Line 13"/>
          <p:cNvSpPr/>
          <p:nvPr/>
        </p:nvSpPr>
        <p:spPr>
          <a:xfrm flipH="1">
            <a:off x="1142640" y="5562720"/>
            <a:ext cx="1981080" cy="0"/>
          </a:xfrm>
          <a:prstGeom prst="line">
            <a:avLst/>
          </a:prstGeom>
          <a:ln w="9360">
            <a:solidFill>
              <a:srgbClr val="ffffff"/>
            </a:solidFill>
            <a:miter/>
            <a:tailEnd len="med" type="triangle" w="med"/>
          </a:ln>
        </p:spPr>
      </p:sp>
    </p:spTree>
  </p:cSld>
  <p:timing>
    <p:tnLst>
      <p:par>
        <p:cTn dur="indefinite" id="45" nodeType="tmRoot" restart="never">
          <p:childTnLst>
            <p:seq>
              <p:cTn id="4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Double List Class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685800" y="1980720"/>
            <a:ext cx="7772400" cy="4420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class Dlinkedlist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	</a:t>
            </a:r>
            <a:r>
              <a:rPr lang="en-US">
                <a:latin typeface="Arial"/>
                <a:ea typeface="Arial"/>
              </a:rPr>
              <a:t>private Dnode head;      // the “link”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   </a:t>
            </a:r>
            <a:r>
              <a:rPr lang="en-US">
                <a:latin typeface="Arial"/>
                <a:ea typeface="Arial"/>
              </a:rPr>
              <a:t>private Dnode tail;      // the “link”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  </a:t>
            </a:r>
            <a:r>
              <a:rPr lang="en-US">
                <a:latin typeface="Arial"/>
                <a:ea typeface="Arial"/>
              </a:rPr>
              <a:t>// Exercise : write the constructor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47" nodeType="tmRoot" restart="never">
          <p:childTnLst>
            <p:seq>
              <p:cTn id="4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685800" y="228600"/>
            <a:ext cx="7772400" cy="9147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Constructor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380880" y="1143000"/>
            <a:ext cx="5105520" cy="49532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public Dlinkedlist() {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head = new Dnode();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   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tail = new Dnode();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	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head.prev = null;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   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head.next = tail;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   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tail.prev = head;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   </a:t>
            </a: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tail.next = null;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ffff"/>
                </a:solidFill>
                <a:latin typeface="Arial"/>
                <a:ea typeface="Arial"/>
              </a:rPr>
              <a:t>}</a:t>
            </a:r>
            <a:endParaRPr/>
          </a:p>
        </p:txBody>
      </p:sp>
      <p:pic>
        <p:nvPicPr>
          <p:cNvPr descr="" id="18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791320" y="2743200"/>
            <a:ext cx="3124080" cy="1881360"/>
          </a:xfrm>
          <a:prstGeom prst="rect">
            <a:avLst/>
          </a:prstGeom>
        </p:spPr>
      </p:pic>
    </p:spTree>
  </p:cSld>
  <p:timing>
    <p:tnLst>
      <p:par>
        <p:cTn dur="indefinite" id="49" nodeType="tmRoot" restart="never">
          <p:childTnLst>
            <p:seq>
              <p:cTn id="5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Double List Class</a:t>
            </a:r>
            <a:endParaRPr/>
          </a:p>
        </p:txBody>
      </p:sp>
      <p:sp>
        <p:nvSpPr>
          <p:cNvPr id="185" name="TextShape 2"/>
          <p:cNvSpPr txBox="1"/>
          <p:nvPr/>
        </p:nvSpPr>
        <p:spPr>
          <a:xfrm>
            <a:off x="685800" y="1980720"/>
            <a:ext cx="7772400" cy="4420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class Dlinkedlist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	</a:t>
            </a:r>
            <a:r>
              <a:rPr lang="en-US">
                <a:latin typeface="Arial"/>
                <a:ea typeface="Arial"/>
              </a:rPr>
              <a:t>private Dnode head;      // the “link”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   </a:t>
            </a:r>
            <a:r>
              <a:rPr lang="en-US">
                <a:latin typeface="Arial"/>
                <a:ea typeface="Arial"/>
              </a:rPr>
              <a:t>private Dnode tail;      // the “link”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  </a:t>
            </a:r>
            <a:r>
              <a:rPr lang="en-US">
                <a:latin typeface="Arial"/>
                <a:ea typeface="Arial"/>
              </a:rPr>
              <a:t>// Exercise : write boolen isEmpty()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  <a:ea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51" nodeType="tmRoot" restart="never">
          <p:childTnLst>
            <p:seq>
              <p:cTn id="5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Deletion</a:t>
            </a:r>
            <a:endParaRPr/>
          </a:p>
        </p:txBody>
      </p:sp>
      <p:sp>
        <p:nvSpPr>
          <p:cNvPr id="187" name="TextShape 2"/>
          <p:cNvSpPr txBox="1"/>
          <p:nvPr/>
        </p:nvSpPr>
        <p:spPr>
          <a:xfrm>
            <a:off x="685800" y="3886200"/>
            <a:ext cx="7772400" cy="22100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90000"/>
              </a:lnSpc>
            </a:pPr>
            <a:r>
              <a:rPr lang="en-US"/>
              <a:t>Ex 7: Write a method to delete from doubly linked list </a:t>
            </a:r>
            <a:endParaRPr/>
          </a:p>
          <a:p>
            <a:pPr>
              <a:lnSpc>
                <a:spcPct val="90000"/>
              </a:lnSpc>
            </a:pPr>
            <a:r>
              <a:rPr lang="en-US"/>
              <a:t>assume comparable Objects </a:t>
            </a:r>
            <a:endParaRPr/>
          </a:p>
          <a:p>
            <a:pPr>
              <a:lnSpc>
                <a:spcPct val="90000"/>
              </a:lnSpc>
            </a:pPr>
            <a:r>
              <a:rPr lang="en-US"/>
              <a:t>public void delete(Comparable obj)</a:t>
            </a:r>
            <a:endParaRPr/>
          </a:p>
        </p:txBody>
      </p:sp>
      <p:pic>
        <p:nvPicPr>
          <p:cNvPr descr="" id="18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2120" y="1676520"/>
            <a:ext cx="7772400" cy="1936800"/>
          </a:xfrm>
          <a:prstGeom prst="rect">
            <a:avLst/>
          </a:prstGeom>
        </p:spPr>
      </p:pic>
      <p:sp>
        <p:nvSpPr>
          <p:cNvPr id="189" name="TextShape 3"/>
          <p:cNvSpPr txBox="1"/>
          <p:nvPr/>
        </p:nvSpPr>
        <p:spPr>
          <a:xfrm>
            <a:off x="762120" y="1676520"/>
            <a:ext cx="7772400" cy="1937160"/>
          </a:xfrm>
          <a:prstGeom prst="rect">
            <a:avLst/>
          </a:prstGeom>
        </p:spPr>
      </p:sp>
    </p:spTree>
  </p:cSld>
  <p:timing>
    <p:tnLst>
      <p:par>
        <p:cTn dur="indefinite" id="53" nodeType="tmRoot" restart="never">
          <p:childTnLst>
            <p:seq>
              <p:cTn id="5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685800" y="609480"/>
            <a:ext cx="8229600" cy="54867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public void delete (Comparable obj) {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Node current = head;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while (current != tail) {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if (obj.equals(current.data)) {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(current.next).prev = current.prev;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(current.prev).next = current.next;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return;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}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current = current.next;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	</a:t>
            </a:r>
            <a:r>
              <a:rPr lang="en-US" sz="2800">
                <a:latin typeface="Arial"/>
              </a:rPr>
              <a:t>} 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latin typeface="Arial"/>
              </a:rPr>
              <a:t>} </a:t>
            </a:r>
            <a:endParaRPr/>
          </a:p>
        </p:txBody>
      </p:sp>
    </p:spTree>
  </p:cSld>
  <p:timing>
    <p:tnLst>
      <p:par>
        <p:cTn dur="indefinite" id="55" nodeType="tmRoot" restart="never">
          <p:childTnLst>
            <p:seq>
              <p:cTn id="5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Insertion</a:t>
            </a:r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685800" y="3886200"/>
            <a:ext cx="7772400" cy="22100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Ex 8: Write a method to insert into doubly linked list </a:t>
            </a:r>
            <a:endParaRPr/>
          </a:p>
          <a:p>
            <a:r>
              <a:rPr lang="en-US"/>
              <a:t>public void insertAfter(Node n, Comparable obj)</a:t>
            </a:r>
            <a:endParaRPr/>
          </a:p>
        </p:txBody>
      </p:sp>
      <p:pic>
        <p:nvPicPr>
          <p:cNvPr descr="" id="19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2120" y="1676520"/>
            <a:ext cx="7772400" cy="1936800"/>
          </a:xfrm>
          <a:prstGeom prst="rect">
            <a:avLst/>
          </a:prstGeom>
        </p:spPr>
      </p:pic>
      <p:sp>
        <p:nvSpPr>
          <p:cNvPr id="194" name="TextShape 3"/>
          <p:cNvSpPr txBox="1"/>
          <p:nvPr/>
        </p:nvSpPr>
        <p:spPr>
          <a:xfrm>
            <a:off x="762120" y="1676520"/>
            <a:ext cx="7772400" cy="1937160"/>
          </a:xfrm>
          <a:prstGeom prst="rect">
            <a:avLst/>
          </a:prstGeom>
        </p:spPr>
      </p:sp>
    </p:spTree>
  </p:cSld>
  <p:timing>
    <p:tnLst>
      <p:par>
        <p:cTn dur="indefinite" id="57" nodeType="tmRoot" restart="never">
          <p:childTnLst>
            <p:seq>
              <p:cTn id="5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830880"/>
            <a:ext cx="8229600" cy="2279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200">
                <a:solidFill>
                  <a:srgbClr val="ffffff"/>
                </a:solidFill>
              </a:rPr>
              <a:t>public interface Dictionary {</a:t>
            </a:r>
            <a:r>
              <a:rPr lang="en-US" sz="3200">
                <a:solidFill>
                  <a:srgbClr val="ffffff"/>
                </a:solidFill>
              </a:rPr>
              <a:t>
</a:t>
            </a:r>
            <a:r>
              <a:rPr lang="en-US" sz="3200">
                <a:solidFill>
                  <a:srgbClr val="ffffff"/>
                </a:solidFill>
              </a:rPr>
              <a:t>	</a:t>
            </a:r>
            <a:r>
              <a:rPr lang="en-US" sz="3200">
                <a:solidFill>
                  <a:srgbClr val="ffffff"/>
                </a:solidFill>
              </a:rPr>
              <a:t>public void insert(Object item);</a:t>
            </a:r>
            <a:r>
              <a:rPr lang="en-US" sz="3200">
                <a:solidFill>
                  <a:srgbClr val="ffffff"/>
                </a:solidFill>
              </a:rPr>
              <a:t>
</a:t>
            </a:r>
            <a:r>
              <a:rPr lang="en-US" sz="3200">
                <a:solidFill>
                  <a:srgbClr val="ffffff"/>
                </a:solidFill>
              </a:rPr>
              <a:t>	</a:t>
            </a:r>
            <a:r>
              <a:rPr lang="en-US" sz="3200">
                <a:solidFill>
                  <a:srgbClr val="ffffff"/>
                </a:solidFill>
              </a:rPr>
              <a:t>public void delete(Object item);</a:t>
            </a:r>
            <a:r>
              <a:rPr lang="en-US" sz="3200">
                <a:solidFill>
                  <a:srgbClr val="ffffff"/>
                </a:solidFill>
              </a:rPr>
              <a:t>
</a:t>
            </a:r>
            <a:r>
              <a:rPr lang="en-US" sz="3200">
                <a:solidFill>
                  <a:srgbClr val="ffffff"/>
                </a:solidFill>
              </a:rPr>
              <a:t>	</a:t>
            </a:r>
            <a:r>
              <a:rPr lang="en-US" sz="3200">
                <a:solidFill>
                  <a:srgbClr val="ffffff"/>
                </a:solidFill>
              </a:rPr>
              <a:t>public Object lookup(Object item);</a:t>
            </a:r>
            <a:r>
              <a:rPr lang="en-US" sz="3200">
                <a:solidFill>
                  <a:srgbClr val="ffffff"/>
                </a:solidFill>
              </a:rPr>
              <a:t>
</a:t>
            </a:r>
            <a:r>
              <a:rPr lang="en-US" sz="3200">
                <a:solidFill>
                  <a:srgbClr val="ffffff"/>
                </a:solidFill>
              </a:rPr>
              <a:t>}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685800" y="609480"/>
            <a:ext cx="8229600" cy="54867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public void insertAfter(Node n, Object obj){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Node newNode = new DoubleNode();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newNode.data = obj;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newNode.prev = n;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newNode.next = n.next;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(newNode.prev).next = newNode;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(newNode.next).prev = newNode;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}</a:t>
            </a:r>
            <a:endParaRPr/>
          </a:p>
        </p:txBody>
      </p:sp>
    </p:spTree>
  </p:cSld>
  <p:timing>
    <p:tnLst>
      <p:par>
        <p:cTn dur="indefinite" id="59" nodeType="tmRoot" restart="never">
          <p:childTnLst>
            <p:seq>
              <p:cTn id="6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>
                <a:solidFill>
                  <a:srgbClr val="ffffff"/>
                </a:solidFill>
              </a:rPr>
              <a:t>Self-referential data types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685800" y="1980720"/>
            <a:ext cx="7772400" cy="4420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class Node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	</a:t>
            </a: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private Object data;     // the “data”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	</a:t>
            </a: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private Node next;      // the “link”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9" name="CustomShape 3"/>
          <p:cNvSpPr/>
          <p:nvPr/>
        </p:nvSpPr>
        <p:spPr>
          <a:xfrm>
            <a:off x="3619440" y="4876920"/>
            <a:ext cx="1104840" cy="8888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next</a:t>
            </a:r>
            <a:endParaRPr/>
          </a:p>
        </p:txBody>
      </p:sp>
      <p:sp>
        <p:nvSpPr>
          <p:cNvPr id="80" name="CustomShape 4"/>
          <p:cNvSpPr/>
          <p:nvPr/>
        </p:nvSpPr>
        <p:spPr>
          <a:xfrm>
            <a:off x="2514600" y="4876920"/>
            <a:ext cx="1104840" cy="8888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data</a:t>
            </a:r>
            <a:endParaRPr/>
          </a:p>
        </p:txBody>
      </p:sp>
      <p:sp>
        <p:nvSpPr>
          <p:cNvPr id="81" name="Line 5"/>
          <p:cNvSpPr/>
          <p:nvPr/>
        </p:nvSpPr>
        <p:spPr>
          <a:xfrm>
            <a:off x="2514600" y="487692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82" name="Line 6"/>
          <p:cNvSpPr/>
          <p:nvPr/>
        </p:nvSpPr>
        <p:spPr>
          <a:xfrm>
            <a:off x="2514600" y="576576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83" name="Line 7"/>
          <p:cNvSpPr/>
          <p:nvPr/>
        </p:nvSpPr>
        <p:spPr>
          <a:xfrm>
            <a:off x="2514600" y="4876920"/>
            <a:ext cx="0" cy="88884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84" name="Line 8"/>
          <p:cNvSpPr/>
          <p:nvPr/>
        </p:nvSpPr>
        <p:spPr>
          <a:xfrm>
            <a:off x="3619440" y="4876920"/>
            <a:ext cx="0" cy="8888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</p:sp>
      <p:sp>
        <p:nvSpPr>
          <p:cNvPr id="85" name="Line 9"/>
          <p:cNvSpPr/>
          <p:nvPr/>
        </p:nvSpPr>
        <p:spPr>
          <a:xfrm>
            <a:off x="4724280" y="4876920"/>
            <a:ext cx="0" cy="88884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86" name="Line 10"/>
          <p:cNvSpPr/>
          <p:nvPr/>
        </p:nvSpPr>
        <p:spPr>
          <a:xfrm>
            <a:off x="4191120" y="5410080"/>
            <a:ext cx="1981080" cy="0"/>
          </a:xfrm>
          <a:prstGeom prst="line">
            <a:avLst/>
          </a:prstGeom>
          <a:ln w="9360">
            <a:solidFill>
              <a:srgbClr val="ffffff"/>
            </a:solidFill>
            <a:miter/>
            <a:tailEnd len="med" type="triangle" w="med"/>
          </a:ln>
        </p:spPr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609120"/>
            <a:ext cx="7772400" cy="11433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Linked List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685800" y="1980720"/>
            <a:ext cx="7772400" cy="175320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/>
              <a:t>A linked list “has-a” reference to a node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The “head” of the list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The ending node has “null” for the next</a:t>
            </a: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2095560" y="4876920"/>
            <a:ext cx="1104840" cy="8888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next</a:t>
            </a: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990720" y="4876920"/>
            <a:ext cx="1104840" cy="8888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data</a:t>
            </a:r>
            <a:endParaRPr/>
          </a:p>
        </p:txBody>
      </p:sp>
      <p:sp>
        <p:nvSpPr>
          <p:cNvPr id="91" name="Line 5"/>
          <p:cNvSpPr/>
          <p:nvPr/>
        </p:nvSpPr>
        <p:spPr>
          <a:xfrm>
            <a:off x="990720" y="487692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92" name="Line 6"/>
          <p:cNvSpPr/>
          <p:nvPr/>
        </p:nvSpPr>
        <p:spPr>
          <a:xfrm>
            <a:off x="990720" y="576576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93" name="Line 7"/>
          <p:cNvSpPr/>
          <p:nvPr/>
        </p:nvSpPr>
        <p:spPr>
          <a:xfrm>
            <a:off x="990720" y="4876920"/>
            <a:ext cx="0" cy="88884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94" name="Line 8"/>
          <p:cNvSpPr/>
          <p:nvPr/>
        </p:nvSpPr>
        <p:spPr>
          <a:xfrm>
            <a:off x="2095560" y="4876920"/>
            <a:ext cx="0" cy="8888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</p:sp>
      <p:sp>
        <p:nvSpPr>
          <p:cNvPr id="95" name="Line 9"/>
          <p:cNvSpPr/>
          <p:nvPr/>
        </p:nvSpPr>
        <p:spPr>
          <a:xfrm>
            <a:off x="3200400" y="4876920"/>
            <a:ext cx="0" cy="88884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96" name="CustomShape 10"/>
          <p:cNvSpPr/>
          <p:nvPr/>
        </p:nvSpPr>
        <p:spPr>
          <a:xfrm>
            <a:off x="5676840" y="4876920"/>
            <a:ext cx="1104840" cy="103032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Next</a:t>
            </a:r>
            <a:endParaRPr/>
          </a:p>
          <a:p>
            <a:r>
              <a:rPr i="1" lang="en-US" sz="2800">
                <a:solidFill>
                  <a:srgbClr val="ffffff"/>
                </a:solidFill>
              </a:rPr>
              <a:t>null</a:t>
            </a:r>
            <a:endParaRPr/>
          </a:p>
        </p:txBody>
      </p:sp>
      <p:sp>
        <p:nvSpPr>
          <p:cNvPr id="97" name="CustomShape 11"/>
          <p:cNvSpPr/>
          <p:nvPr/>
        </p:nvSpPr>
        <p:spPr>
          <a:xfrm>
            <a:off x="4572000" y="4876920"/>
            <a:ext cx="1104840" cy="103032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data</a:t>
            </a:r>
            <a:endParaRPr/>
          </a:p>
        </p:txBody>
      </p:sp>
      <p:sp>
        <p:nvSpPr>
          <p:cNvPr id="98" name="Line 12"/>
          <p:cNvSpPr/>
          <p:nvPr/>
        </p:nvSpPr>
        <p:spPr>
          <a:xfrm>
            <a:off x="4572000" y="487692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99" name="Line 13"/>
          <p:cNvSpPr/>
          <p:nvPr/>
        </p:nvSpPr>
        <p:spPr>
          <a:xfrm>
            <a:off x="4572000" y="590724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00" name="Line 14"/>
          <p:cNvSpPr/>
          <p:nvPr/>
        </p:nvSpPr>
        <p:spPr>
          <a:xfrm>
            <a:off x="4572000" y="4876920"/>
            <a:ext cx="0" cy="103032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01" name="Line 15"/>
          <p:cNvSpPr/>
          <p:nvPr/>
        </p:nvSpPr>
        <p:spPr>
          <a:xfrm>
            <a:off x="5676840" y="4876920"/>
            <a:ext cx="0" cy="103032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</p:sp>
      <p:sp>
        <p:nvSpPr>
          <p:cNvPr id="102" name="Line 16"/>
          <p:cNvSpPr/>
          <p:nvPr/>
        </p:nvSpPr>
        <p:spPr>
          <a:xfrm>
            <a:off x="6781680" y="4876920"/>
            <a:ext cx="0" cy="103032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03" name="Line 17"/>
          <p:cNvSpPr/>
          <p:nvPr/>
        </p:nvSpPr>
        <p:spPr>
          <a:xfrm>
            <a:off x="1600200" y="4191120"/>
            <a:ext cx="0" cy="685800"/>
          </a:xfrm>
          <a:prstGeom prst="line">
            <a:avLst/>
          </a:prstGeom>
          <a:ln w="9360">
            <a:solidFill>
              <a:srgbClr val="ffffff"/>
            </a:solidFill>
            <a:miter/>
            <a:tailEnd len="med" type="triangle" w="med"/>
          </a:ln>
        </p:spPr>
      </p:sp>
      <p:sp>
        <p:nvSpPr>
          <p:cNvPr id="104" name="CustomShape 18"/>
          <p:cNvSpPr/>
          <p:nvPr/>
        </p:nvSpPr>
        <p:spPr>
          <a:xfrm>
            <a:off x="457200" y="3886200"/>
            <a:ext cx="1219320" cy="43092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  <p:txBody>
          <a:bodyPr bIns="46800" lIns="90000" rIns="90000" tIns="46800"/>
          <a:p>
            <a:pPr algn="ctr"/>
            <a:r>
              <a:rPr lang="en-US" sz="2400">
                <a:solidFill>
                  <a:srgbClr val="ffffff"/>
                </a:solidFill>
              </a:rPr>
              <a:t>head</a:t>
            </a:r>
            <a:endParaRPr/>
          </a:p>
        </p:txBody>
      </p:sp>
      <p:sp>
        <p:nvSpPr>
          <p:cNvPr id="105" name="Line 19"/>
          <p:cNvSpPr/>
          <p:nvPr/>
        </p:nvSpPr>
        <p:spPr>
          <a:xfrm>
            <a:off x="2590920" y="5410080"/>
            <a:ext cx="1981080" cy="0"/>
          </a:xfrm>
          <a:prstGeom prst="line">
            <a:avLst/>
          </a:prstGeom>
          <a:ln w="9360">
            <a:solidFill>
              <a:srgbClr val="ffffff"/>
            </a:solidFill>
            <a:miter/>
            <a:tailEnd len="med" type="triangle" w="med"/>
          </a:ln>
        </p:spPr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85800" y="406440"/>
            <a:ext cx="7772400" cy="78732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Linked List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685800" y="1371600"/>
            <a:ext cx="7772400" cy="251388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3200">
                <a:latin typeface="Arial"/>
              </a:rPr>
              <a:t>pubic class LinkedList {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 PL ShanHeiSun Uni"/>
              </a:rPr>
              <a:t>private Node first 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rial"/>
                <a:ea typeface="AR PL ShanHeiSun Uni"/>
              </a:rPr>
              <a:t>// methods for insert, delete, lookup</a:t>
            </a:r>
            <a:endParaRPr/>
          </a:p>
          <a:p>
            <a:r>
              <a:rPr lang="en-US" sz="3200">
                <a:latin typeface="Arial"/>
              </a:rPr>
              <a:t>}</a:t>
            </a:r>
            <a:endParaRPr/>
          </a:p>
        </p:txBody>
      </p:sp>
      <p:sp>
        <p:nvSpPr>
          <p:cNvPr id="108" name="CustomShape 3"/>
          <p:cNvSpPr/>
          <p:nvPr/>
        </p:nvSpPr>
        <p:spPr>
          <a:xfrm>
            <a:off x="2095560" y="4876920"/>
            <a:ext cx="1104840" cy="8888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next</a:t>
            </a:r>
            <a:endParaRPr/>
          </a:p>
        </p:txBody>
      </p:sp>
      <p:sp>
        <p:nvSpPr>
          <p:cNvPr id="109" name="CustomShape 4"/>
          <p:cNvSpPr/>
          <p:nvPr/>
        </p:nvSpPr>
        <p:spPr>
          <a:xfrm>
            <a:off x="990720" y="4876920"/>
            <a:ext cx="1104840" cy="8888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data</a:t>
            </a:r>
            <a:endParaRPr/>
          </a:p>
        </p:txBody>
      </p:sp>
      <p:sp>
        <p:nvSpPr>
          <p:cNvPr id="110" name="Line 5"/>
          <p:cNvSpPr/>
          <p:nvPr/>
        </p:nvSpPr>
        <p:spPr>
          <a:xfrm>
            <a:off x="990720" y="487692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11" name="Line 6"/>
          <p:cNvSpPr/>
          <p:nvPr/>
        </p:nvSpPr>
        <p:spPr>
          <a:xfrm>
            <a:off x="990720" y="576576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12" name="Line 7"/>
          <p:cNvSpPr/>
          <p:nvPr/>
        </p:nvSpPr>
        <p:spPr>
          <a:xfrm>
            <a:off x="990720" y="4876920"/>
            <a:ext cx="0" cy="88884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13" name="Line 8"/>
          <p:cNvSpPr/>
          <p:nvPr/>
        </p:nvSpPr>
        <p:spPr>
          <a:xfrm>
            <a:off x="2095560" y="4876920"/>
            <a:ext cx="0" cy="8888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</p:sp>
      <p:sp>
        <p:nvSpPr>
          <p:cNvPr id="114" name="Line 9"/>
          <p:cNvSpPr/>
          <p:nvPr/>
        </p:nvSpPr>
        <p:spPr>
          <a:xfrm>
            <a:off x="3200400" y="4876920"/>
            <a:ext cx="0" cy="88884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15" name="CustomShape 10"/>
          <p:cNvSpPr/>
          <p:nvPr/>
        </p:nvSpPr>
        <p:spPr>
          <a:xfrm>
            <a:off x="5676840" y="4876920"/>
            <a:ext cx="1104840" cy="103032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Next</a:t>
            </a:r>
            <a:endParaRPr/>
          </a:p>
          <a:p>
            <a:r>
              <a:rPr i="1" lang="en-US" sz="2800">
                <a:solidFill>
                  <a:srgbClr val="ffffff"/>
                </a:solidFill>
              </a:rPr>
              <a:t>null</a:t>
            </a:r>
            <a:endParaRPr/>
          </a:p>
        </p:txBody>
      </p:sp>
      <p:sp>
        <p:nvSpPr>
          <p:cNvPr id="116" name="CustomShape 11"/>
          <p:cNvSpPr/>
          <p:nvPr/>
        </p:nvSpPr>
        <p:spPr>
          <a:xfrm>
            <a:off x="4572000" y="4876920"/>
            <a:ext cx="1104840" cy="103032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 sz="2800">
                <a:solidFill>
                  <a:srgbClr val="ffffff"/>
                </a:solidFill>
              </a:rPr>
              <a:t>data</a:t>
            </a:r>
            <a:endParaRPr/>
          </a:p>
        </p:txBody>
      </p:sp>
      <p:sp>
        <p:nvSpPr>
          <p:cNvPr id="117" name="Line 12"/>
          <p:cNvSpPr/>
          <p:nvPr/>
        </p:nvSpPr>
        <p:spPr>
          <a:xfrm>
            <a:off x="4572000" y="487692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18" name="Line 13"/>
          <p:cNvSpPr/>
          <p:nvPr/>
        </p:nvSpPr>
        <p:spPr>
          <a:xfrm>
            <a:off x="4572000" y="5907240"/>
            <a:ext cx="2209680" cy="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19" name="Line 14"/>
          <p:cNvSpPr/>
          <p:nvPr/>
        </p:nvSpPr>
        <p:spPr>
          <a:xfrm>
            <a:off x="4572000" y="4876920"/>
            <a:ext cx="0" cy="103032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20" name="Line 15"/>
          <p:cNvSpPr/>
          <p:nvPr/>
        </p:nvSpPr>
        <p:spPr>
          <a:xfrm>
            <a:off x="5676840" y="4876920"/>
            <a:ext cx="0" cy="103032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</p:sp>
      <p:sp>
        <p:nvSpPr>
          <p:cNvPr id="121" name="Line 16"/>
          <p:cNvSpPr/>
          <p:nvPr/>
        </p:nvSpPr>
        <p:spPr>
          <a:xfrm>
            <a:off x="6781680" y="4876920"/>
            <a:ext cx="0" cy="1030320"/>
          </a:xfrm>
          <a:prstGeom prst="line">
            <a:avLst/>
          </a:prstGeom>
          <a:ln w="28440">
            <a:solidFill>
              <a:srgbClr val="ffffff"/>
            </a:solidFill>
            <a:miter/>
          </a:ln>
        </p:spPr>
      </p:sp>
      <p:sp>
        <p:nvSpPr>
          <p:cNvPr id="122" name="Line 17"/>
          <p:cNvSpPr/>
          <p:nvPr/>
        </p:nvSpPr>
        <p:spPr>
          <a:xfrm>
            <a:off x="1600200" y="4191120"/>
            <a:ext cx="0" cy="685800"/>
          </a:xfrm>
          <a:prstGeom prst="line">
            <a:avLst/>
          </a:prstGeom>
          <a:ln w="9360">
            <a:solidFill>
              <a:srgbClr val="ffffff"/>
            </a:solidFill>
            <a:miter/>
            <a:tailEnd len="med" type="triangle" w="med"/>
          </a:ln>
        </p:spPr>
      </p:sp>
      <p:sp>
        <p:nvSpPr>
          <p:cNvPr id="123" name="CustomShape 18"/>
          <p:cNvSpPr/>
          <p:nvPr/>
        </p:nvSpPr>
        <p:spPr>
          <a:xfrm>
            <a:off x="457200" y="3886200"/>
            <a:ext cx="1219320" cy="46260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  <p:txBody>
          <a:bodyPr bIns="46800" lIns="90000" rIns="90000" tIns="46800"/>
          <a:p>
            <a:pPr algn="ctr"/>
            <a:r>
              <a:rPr lang="en-US" sz="2400">
                <a:solidFill>
                  <a:srgbClr val="ffffff"/>
                </a:solidFill>
              </a:rPr>
              <a:t>head</a:t>
            </a:r>
            <a:endParaRPr/>
          </a:p>
        </p:txBody>
      </p:sp>
      <p:sp>
        <p:nvSpPr>
          <p:cNvPr id="124" name="Line 19"/>
          <p:cNvSpPr/>
          <p:nvPr/>
        </p:nvSpPr>
        <p:spPr>
          <a:xfrm>
            <a:off x="2590920" y="5410080"/>
            <a:ext cx="1981080" cy="0"/>
          </a:xfrm>
          <a:prstGeom prst="line">
            <a:avLst/>
          </a:prstGeom>
          <a:ln w="9360">
            <a:solidFill>
              <a:srgbClr val="ffffff"/>
            </a:solidFill>
            <a:miter/>
            <a:tailEnd len="med" type="triangle" w="med"/>
          </a:ln>
        </p:spPr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85800" y="228240"/>
            <a:ext cx="7772400" cy="9147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Basic Linked List</a:t>
            </a:r>
            <a:endParaRPr/>
          </a:p>
        </p:txBody>
      </p:sp>
      <p:pic>
        <p:nvPicPr>
          <p:cNvPr descr="" id="126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85800" y="1371600"/>
            <a:ext cx="7772400" cy="1963800"/>
          </a:xfrm>
          <a:prstGeom prst="rect">
            <a:avLst/>
          </a:prstGeom>
        </p:spPr>
      </p:pic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85800" y="609480"/>
            <a:ext cx="7772400" cy="914760"/>
          </a:xfrm>
          <a:prstGeom prst="rect">
            <a:avLst/>
          </a:prstGeom>
        </p:spPr>
        <p:txBody>
          <a:bodyPr anchor="ctr" bIns="46080" lIns="92160" rIns="92160" tIns="46080"/>
          <a:p>
            <a:pPr algn="ctr"/>
            <a:r>
              <a:rPr lang="en-US"/>
              <a:t>Exercise 1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685800" y="3886200"/>
            <a:ext cx="7772400" cy="2210040"/>
          </a:xfrm>
          <a:prstGeom prst="rect">
            <a:avLst/>
          </a:prstGeom>
        </p:spPr>
        <p:txBody>
          <a:bodyPr bIns="46800" lIns="90000" rIns="90000" tIns="46800"/>
          <a:p>
            <a:r>
              <a:rPr lang="en-US"/>
              <a:t>Implement a method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public static void printList(Node front){}</a:t>
            </a:r>
            <a:endParaRPr/>
          </a:p>
          <a:p>
            <a:r>
              <a:rPr lang="en-US"/>
              <a:t>That traverses and prints the list</a:t>
            </a:r>
            <a:endParaRPr/>
          </a:p>
        </p:txBody>
      </p:sp>
      <p:pic>
        <p:nvPicPr>
          <p:cNvPr descr="" id="12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2120" y="1828800"/>
            <a:ext cx="7772400" cy="1963800"/>
          </a:xfrm>
          <a:prstGeom prst="rect">
            <a:avLst/>
          </a:prstGeom>
        </p:spPr>
      </p:pic>
      <p:sp>
        <p:nvSpPr>
          <p:cNvPr id="130" name="TextShape 3"/>
          <p:cNvSpPr txBox="1"/>
          <p:nvPr/>
        </p:nvSpPr>
        <p:spPr>
          <a:xfrm>
            <a:off x="762120" y="1828800"/>
            <a:ext cx="7772400" cy="1964160"/>
          </a:xfrm>
          <a:prstGeom prst="rect">
            <a:avLst/>
          </a:prstGeom>
        </p:spPr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228600" y="533160"/>
            <a:ext cx="8686800" cy="55627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public static void printList(Node front)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while (front != null) {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System.out.println((front.data).toString());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front = front.next;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	</a:t>
            </a:r>
            <a:r>
              <a:rPr lang="en-US">
                <a:latin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latin typeface="Arial"/>
              </a:rPr>
              <a:t>}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