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10.png" ContentType="image/png"/>
  <Override PartName="/ppt/media/image4.png" ContentType="image/png"/>
  <Override PartName="/ppt/media/image8.png" ContentType="image/png"/>
  <Override PartName="/ppt/media/image3.png" ContentType="image/png"/>
  <Override PartName="/ppt/media/image7.png" ContentType="image/png"/>
  <Override PartName="/ppt/media/image12.png" ContentType="image/png"/>
  <Override PartName="/ppt/media/image2.png" ContentType="image/png"/>
  <Override PartName="/ppt/media/image6.png" ContentType="image/png"/>
  <Override PartName="/ppt/media/image11.png" ContentType="image/png"/>
  <Override PartName="/ppt/media/image1.png" ContentType="image/png"/>
  <Override PartName="/ppt/media/image5.png" ContentType="image/png"/>
  <Override PartName="/ppt/media/image9.png" ContentType="image/png"/>
  <Override PartName="/ppt/slideLayouts/slideLayout1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1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2.xml.rels" ContentType="application/vnd.openxmlformats-package.relationships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presentation.xml" ContentType="application/vnd.openxmlformats-officedocument.presentationml.presentation.main+xml"/>
  <Override PartName="/ppt/slides/_rels/slide28.xml.rels" ContentType="application/vnd.openxmlformats-package.relationships+xml"/>
  <Override PartName="/ppt/slides/_rels/slide12.xml.rels" ContentType="application/vnd.openxmlformats-package.relationships+xml"/>
  <Override PartName="/ppt/slides/_rels/slide10.xml.rels" ContentType="application/vnd.openxmlformats-package.relationships+xml"/>
  <Override PartName="/ppt/slides/_rels/slide2.xml.rels" ContentType="application/vnd.openxmlformats-package.relationships+xml"/>
  <Override PartName="/ppt/slides/_rels/slide18.xml.rels" ContentType="application/vnd.openxmlformats-package.relationships+xml"/>
  <Override PartName="/ppt/slides/_rels/slide16.xml.rels" ContentType="application/vnd.openxmlformats-package.relationships+xml"/>
  <Override PartName="/ppt/slides/_rels/slide14.xml.rels" ContentType="application/vnd.openxmlformats-package.relationships+xml"/>
  <Override PartName="/ppt/slides/_rels/slide8.xml.rels" ContentType="application/vnd.openxmlformats-package.relationships+xml"/>
  <Override PartName="/ppt/slides/_rels/slide25.xml.rels" ContentType="application/vnd.openxmlformats-package.relationships+xml"/>
  <Override PartName="/ppt/slides/_rels/slide6.xml.rels" ContentType="application/vnd.openxmlformats-package.relationships+xml"/>
  <Override PartName="/ppt/slides/_rels/slide23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29.xml.rels" ContentType="application/vnd.openxmlformats-package.relationships+xml"/>
  <Override PartName="/ppt/slides/_rels/slide27.xml.rels" ContentType="application/vnd.openxmlformats-package.relationships+xml"/>
  <Override PartName="/ppt/slides/_rels/slide13.xml.rels" ContentType="application/vnd.openxmlformats-package.relationships+xml"/>
  <Override PartName="/ppt/slides/_rels/slide11.xml.rels" ContentType="application/vnd.openxmlformats-package.relationships+xml"/>
  <Override PartName="/ppt/slides/_rels/slide30.xml.rels" ContentType="application/vnd.openxmlformats-package.relationships+xml"/>
  <Override PartName="/ppt/slides/_rels/slide3.xml.rels" ContentType="application/vnd.openxmlformats-package.relationships+xml"/>
  <Override PartName="/ppt/slides/_rels/slide1.xml.rels" ContentType="application/vnd.openxmlformats-package.relationships+xml"/>
  <Override PartName="/ppt/slides/_rels/slide19.xml.rels" ContentType="application/vnd.openxmlformats-package.relationships+xml"/>
  <Override PartName="/ppt/slides/_rels/slide17.xml.rels" ContentType="application/vnd.openxmlformats-package.relationships+xml"/>
  <Override PartName="/ppt/slides/_rels/slide15.xml.rels" ContentType="application/vnd.openxmlformats-package.relationships+xml"/>
  <Override PartName="/ppt/slides/_rels/slide9.xml.rels" ContentType="application/vnd.openxmlformats-package.relationships+xml"/>
  <Override PartName="/ppt/slides/_rels/slide26.xml.rels" ContentType="application/vnd.openxmlformats-package.relationships+xml"/>
  <Override PartName="/ppt/slides/_rels/slide7.xml.rels" ContentType="application/vnd.openxmlformats-package.relationships+xml"/>
  <Override PartName="/ppt/slides/_rels/slide24.xml.rels" ContentType="application/vnd.openxmlformats-package.relationships+xml"/>
  <Override PartName="/ppt/slides/_rels/slide22.xml.rels" ContentType="application/vnd.openxmlformats-package.relationships+xml"/>
  <Override PartName="/ppt/slides/_rels/slide5.xml.rels" ContentType="application/vnd.openxmlformats-package.relationships+xml"/>
  <Override PartName="/ppt/slides/_rels/slide20.xml.rels" ContentType="application/vnd.openxmlformats-package.relationships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5.xml" ContentType="application/vnd.openxmlformats-officedocument.presentationml.slide+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slides/slide25.xml" ContentType="application/vnd.openxmlformats-officedocument.presentationml.slide+xml"/>
  <Override PartName="/ppt/slides/slide9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29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13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6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26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33" Type="http://schemas.openxmlformats.org/officeDocument/2006/relationships/slide" Target="slides/slide30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7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9240" cy="1897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7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7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7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7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7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7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6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6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7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7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6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6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7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7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7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7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8520" cy="1897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7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9240" cy="1897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7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7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7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7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7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7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6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6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7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7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6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6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7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7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7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7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8520" cy="1897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00808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Click to edit the title text format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/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/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/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/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/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/>
              <a:t>Seventh Outline Level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7200" y="6247440"/>
            <a:ext cx="2130120" cy="472680"/>
          </a:xfrm>
          <a:prstGeom prst="rect">
            <a:avLst/>
          </a:prstGeom>
        </p:spPr>
        <p:txBody>
          <a:bodyPr bIns="0" lIns="0" rIns="0" tIns="0" wrap="none"/>
          <a:p>
            <a:r>
              <a:rPr lang="en-US" sz="1400"/>
              <a:t>&lt;date/time&gt;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126960" y="6247440"/>
            <a:ext cx="2898000" cy="472680"/>
          </a:xfrm>
          <a:prstGeom prst="rect">
            <a:avLst/>
          </a:prstGeom>
        </p:spPr>
        <p:txBody>
          <a:bodyPr bIns="0" lIns="0" rIns="0" tIns="0" wrap="none"/>
          <a:p>
            <a:pPr algn="ctr"/>
            <a:r>
              <a:rPr lang="en-US" sz="1400"/>
              <a:t>&lt;footer&gt;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5960" y="6247440"/>
            <a:ext cx="2130120" cy="472680"/>
          </a:xfrm>
          <a:prstGeom prst="rect">
            <a:avLst/>
          </a:prstGeom>
        </p:spPr>
        <p:txBody>
          <a:bodyPr bIns="0" lIns="0" rIns="0" tIns="0" wrap="none"/>
          <a:p>
            <a:pPr algn="r"/>
            <a:fld id="{B14161B1-4161-41F1-81D1-C1E121F1E131}" type="slidenum">
              <a:rPr lang="en-US" sz="1400"/>
              <a:t>&lt;number&gt;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00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503640" y="301680"/>
            <a:ext cx="906840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Click to edit the title text format</a:t>
            </a:r>
            <a:endParaRPr/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503640" y="1769400"/>
            <a:ext cx="9068400" cy="39772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80000"/>
              <a:buFont charset="2" typeface="Wingdings"/>
              <a:buChar char="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90000"/>
              <a:buFont typeface="Times New Roman"/>
              <a:buChar char="–"/>
            </a:pPr>
            <a:r>
              <a:rPr lang="en-US"/>
              <a:t>Second Outline Level</a:t>
            </a:r>
            <a:endParaRPr/>
          </a:p>
          <a:p>
            <a:pPr lvl="2">
              <a:buSzPct val="60000"/>
              <a:buFont charset="2" typeface="Wingdings"/>
              <a:buChar char=""/>
            </a:pPr>
            <a:r>
              <a:rPr lang="en-US"/>
              <a:t>Third Outline Level</a:t>
            </a:r>
            <a:endParaRPr/>
          </a:p>
          <a:p>
            <a:pPr lvl="3">
              <a:buFont typeface="Times New Roman"/>
              <a:buChar char="–"/>
            </a:pPr>
            <a:r>
              <a:rPr lang="en-US"/>
              <a:t>Fourth Outline Level</a:t>
            </a:r>
            <a:endParaRPr/>
          </a:p>
          <a:p>
            <a:pPr lvl="4">
              <a:buFont typeface="Times New Roman"/>
              <a:buChar char="•"/>
            </a:pPr>
            <a:r>
              <a:rPr lang="en-US"/>
              <a:t>Fifth Outline Level</a:t>
            </a:r>
            <a:endParaRPr/>
          </a:p>
          <a:p>
            <a:pPr lvl="5">
              <a:buFont typeface="Times New Roman"/>
              <a:buChar char="•"/>
            </a:pPr>
            <a:r>
              <a:rPr lang="en-US"/>
              <a:t>Sixth Outline Level</a:t>
            </a:r>
            <a:endParaRPr/>
          </a:p>
          <a:p>
            <a:pPr lvl="6">
              <a:buFont typeface="Times New Roman"/>
              <a:buChar char="•"/>
            </a:pPr>
            <a:r>
              <a:rPr lang="en-US"/>
              <a:t>Seventh Outline Level</a:t>
            </a:r>
            <a:endParaRPr/>
          </a:p>
        </p:txBody>
      </p:sp>
      <p:sp>
        <p:nvSpPr>
          <p:cNvPr id="39" name="PlaceHolder 3"/>
          <p:cNvSpPr>
            <a:spLocks noGrp="1"/>
          </p:cNvSpPr>
          <p:nvPr>
            <p:ph type="dt"/>
          </p:nvPr>
        </p:nvSpPr>
        <p:spPr>
          <a:xfrm>
            <a:off x="503640" y="6888960"/>
            <a:ext cx="2347200" cy="521280"/>
          </a:xfrm>
          <a:prstGeom prst="rect">
            <a:avLst/>
          </a:prstGeom>
        </p:spPr>
        <p:txBody>
          <a:bodyPr bIns="0" lIns="0" rIns="0" tIns="0" wrap="none"/>
          <a:p>
            <a:r>
              <a:rPr lang="en-US" sz="1400"/>
              <a:t>&lt;date/time&gt;</a:t>
            </a:r>
            <a:endParaRPr/>
          </a:p>
        </p:txBody>
      </p:sp>
      <p:sp>
        <p:nvSpPr>
          <p:cNvPr id="40" name="PlaceHolder 4"/>
          <p:cNvSpPr>
            <a:spLocks noGrp="1"/>
          </p:cNvSpPr>
          <p:nvPr>
            <p:ph type="ftr"/>
          </p:nvPr>
        </p:nvSpPr>
        <p:spPr>
          <a:xfrm>
            <a:off x="3445920" y="6888960"/>
            <a:ext cx="3193920" cy="521280"/>
          </a:xfrm>
          <a:prstGeom prst="rect">
            <a:avLst/>
          </a:prstGeom>
        </p:spPr>
        <p:txBody>
          <a:bodyPr bIns="0" lIns="0" rIns="0" tIns="0" wrap="none"/>
          <a:p>
            <a:pPr algn="ctr"/>
            <a:r>
              <a:rPr lang="en-US" sz="1400"/>
              <a:t>&lt;footer&gt;</a:t>
            </a:r>
            <a:endParaRPr/>
          </a:p>
        </p:txBody>
      </p:sp>
      <p:sp>
        <p:nvSpPr>
          <p:cNvPr id="41" name="PlaceHolder 5"/>
          <p:cNvSpPr>
            <a:spLocks noGrp="1"/>
          </p:cNvSpPr>
          <p:nvPr>
            <p:ph type="sldNum"/>
          </p:nvPr>
        </p:nvSpPr>
        <p:spPr>
          <a:xfrm>
            <a:off x="7224840" y="6888960"/>
            <a:ext cx="2347200" cy="521280"/>
          </a:xfrm>
          <a:prstGeom prst="rect">
            <a:avLst/>
          </a:prstGeom>
        </p:spPr>
        <p:txBody>
          <a:bodyPr bIns="0" lIns="0" rIns="0" tIns="0" wrap="none"/>
          <a:p>
            <a:pPr algn="r"/>
            <a:fld id="{111101B1-7161-4191-B151-C13111118121}" type="slidenum">
              <a:rPr lang="en-US" sz="1400"/>
              <a:t>&lt;number&gt;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3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1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3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slideLayout" Target="../slideLayouts/slideLayout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Shape 1"/>
          <p:cNvSpPr txBox="1"/>
          <p:nvPr/>
        </p:nvSpPr>
        <p:spPr>
          <a:xfrm>
            <a:off x="503640" y="346320"/>
            <a:ext cx="9068760" cy="21690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 sz="4800">
                <a:solidFill>
                  <a:srgbClr val="ffffff"/>
                </a:solidFill>
              </a:rPr>
              <a:t>CSC 172 </a:t>
            </a:r>
            <a:r>
              <a:rPr lang="en-US" sz="4800">
                <a:solidFill>
                  <a:srgbClr val="ffffff"/>
                </a:solidFill>
              </a:rPr>
              <a:t>
</a:t>
            </a:r>
            <a:r>
              <a:rPr lang="en-US" sz="4800">
                <a:solidFill>
                  <a:srgbClr val="ffffff"/>
                </a:solidFill>
              </a:rPr>
              <a:t>DATA STRUCTURES</a:t>
            </a:r>
            <a:endParaRPr/>
          </a:p>
        </p:txBody>
      </p:sp>
    </p:spTree>
  </p:cSld>
  <p:timing>
    <p:tnLst>
      <p:par>
        <p:cTn dur="indefinite" id="1" nodeType="tmRoot" restart="never">
          <p:childTnLst>
            <p:seq>
              <p:cTn id="2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304920" y="533160"/>
            <a:ext cx="8534160" cy="5562720"/>
          </a:xfrm>
          <a:prstGeom prst="rect">
            <a:avLst/>
          </a:prstGeom>
        </p:spPr>
        <p:txBody>
          <a:bodyPr bIns="46800" lIns="90000" rIns="90000" tIns="46800"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>
                <a:latin typeface="Arial"/>
              </a:rPr>
              <a:t>public static void printList(Node front) {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latin typeface="Arial"/>
              </a:rPr>
              <a:t>	</a:t>
            </a:r>
            <a:r>
              <a:rPr lang="en-US">
                <a:latin typeface="Arial"/>
              </a:rPr>
              <a:t>if (front == null) return;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latin typeface="Arial"/>
              </a:rPr>
              <a:t>	</a:t>
            </a:r>
            <a:r>
              <a:rPr lang="en-US">
                <a:latin typeface="Arial"/>
              </a:rPr>
              <a:t>else {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latin typeface="Arial"/>
              </a:rPr>
              <a:t>	</a:t>
            </a:r>
            <a:r>
              <a:rPr lang="en-US">
                <a:latin typeface="Arial"/>
              </a:rPr>
              <a:t>	</a:t>
            </a:r>
            <a:r>
              <a:rPr lang="en-US">
                <a:latin typeface="Arial"/>
              </a:rPr>
              <a:t>System.out.println((front.data).toString());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latin typeface="Arial"/>
              </a:rPr>
              <a:t>	</a:t>
            </a:r>
            <a:r>
              <a:rPr lang="en-US">
                <a:latin typeface="Arial"/>
              </a:rPr>
              <a:t>	</a:t>
            </a:r>
            <a:r>
              <a:rPr lang="en-US">
                <a:latin typeface="Arial"/>
              </a:rPr>
              <a:t>printList(front.next);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latin typeface="Arial"/>
              </a:rPr>
              <a:t>	</a:t>
            </a:r>
            <a:r>
              <a:rPr lang="en-US">
                <a:latin typeface="Arial"/>
              </a:rPr>
              <a:t>}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latin typeface="Arial"/>
              </a:rPr>
              <a:t>}</a:t>
            </a:r>
            <a:endParaRPr/>
          </a:p>
        </p:txBody>
      </p:sp>
    </p:spTree>
  </p:cSld>
  <p:timing>
    <p:tnLst>
      <p:par>
        <p:cTn dur="indefinite" id="19" nodeType="tmRoot" restart="never">
          <p:childTnLst>
            <p:seq>
              <p:cTn id="20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extShape 1"/>
          <p:cNvSpPr txBox="1"/>
          <p:nvPr/>
        </p:nvSpPr>
        <p:spPr>
          <a:xfrm>
            <a:off x="685800" y="609480"/>
            <a:ext cx="7772400" cy="914760"/>
          </a:xfrm>
          <a:prstGeom prst="rect">
            <a:avLst/>
          </a:prstGeom>
        </p:spPr>
        <p:txBody>
          <a:bodyPr anchor="ctr" bIns="46080" lIns="92160" rIns="92160" tIns="46080"/>
          <a:p>
            <a:pPr algn="ctr"/>
            <a:r>
              <a:rPr lang="en-US"/>
              <a:t>Exercise 1b</a:t>
            </a:r>
            <a:endParaRPr/>
          </a:p>
        </p:txBody>
      </p:sp>
      <p:sp>
        <p:nvSpPr>
          <p:cNvPr id="134" name="TextShape 2"/>
          <p:cNvSpPr txBox="1"/>
          <p:nvPr/>
        </p:nvSpPr>
        <p:spPr>
          <a:xfrm>
            <a:off x="685800" y="3886200"/>
            <a:ext cx="7772400" cy="2210040"/>
          </a:xfrm>
          <a:prstGeom prst="rect">
            <a:avLst/>
          </a:prstGeom>
        </p:spPr>
        <p:txBody>
          <a:bodyPr bIns="46800" lIns="90000" rIns="90000" tIns="46800"/>
          <a:p>
            <a:r>
              <a:rPr lang="en-US"/>
              <a:t>Implement a method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latin typeface="Arial"/>
              </a:rPr>
              <a:t>public String toString(){}</a:t>
            </a:r>
            <a:endParaRPr/>
          </a:p>
          <a:p>
            <a:r>
              <a:rPr lang="en-US"/>
              <a:t>That traverses and prints the list</a:t>
            </a:r>
            <a:endParaRPr/>
          </a:p>
        </p:txBody>
      </p:sp>
      <p:pic>
        <p:nvPicPr>
          <p:cNvPr descr="" id="135" name=""/>
          <p:cNvPicPr/>
          <p:nvPr/>
        </p:nvPicPr>
        <p:blipFill>
          <a:blip r:embed="rId1"/>
          <a:stretch>
            <a:fillRect/>
          </a:stretch>
        </p:blipFill>
        <p:spPr>
          <a:xfrm>
            <a:off x="762120" y="1828800"/>
            <a:ext cx="7772400" cy="1963800"/>
          </a:xfrm>
          <a:prstGeom prst="rect">
            <a:avLst/>
          </a:prstGeom>
        </p:spPr>
      </p:pic>
      <p:sp>
        <p:nvSpPr>
          <p:cNvPr id="136" name="TextShape 3"/>
          <p:cNvSpPr txBox="1"/>
          <p:nvPr/>
        </p:nvSpPr>
        <p:spPr>
          <a:xfrm>
            <a:off x="762120" y="1828800"/>
            <a:ext cx="7772400" cy="1964160"/>
          </a:xfrm>
          <a:prstGeom prst="rect">
            <a:avLst/>
          </a:prstGeom>
        </p:spPr>
      </p:sp>
    </p:spTree>
  </p:cSld>
  <p:timing>
    <p:tnLst>
      <p:par>
        <p:cTn dur="indefinite" id="21" nodeType="tmRoot" restart="never">
          <p:childTnLst>
            <p:seq>
              <p:cTn id="22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Shape 1"/>
          <p:cNvSpPr txBox="1"/>
          <p:nvPr/>
        </p:nvSpPr>
        <p:spPr>
          <a:xfrm>
            <a:off x="228600" y="533160"/>
            <a:ext cx="8686800" cy="5562720"/>
          </a:xfrm>
          <a:prstGeom prst="rect">
            <a:avLst/>
          </a:prstGeom>
        </p:spPr>
        <p:txBody>
          <a:bodyPr bIns="46800" lIns="90000" rIns="90000" tIns="46800"/>
          <a:p>
            <a:pPr>
              <a:lnSpc>
                <a:spcPct val="100000"/>
              </a:lnSpc>
            </a:pPr>
            <a:r>
              <a:rPr lang="en-US" sz="3200">
                <a:latin typeface="Arial"/>
              </a:rPr>
              <a:t>public String toString() {</a:t>
            </a:r>
            <a:endParaRPr/>
          </a:p>
          <a:p>
            <a:pPr>
              <a:lnSpc>
                <a:spcPct val="100000"/>
              </a:lnSpc>
            </a:pPr>
            <a:r>
              <a:rPr lang="en-US" sz="3200">
                <a:solidFill>
                  <a:srgbClr val="000000"/>
                </a:solidFill>
                <a:latin typeface="Arial"/>
                <a:ea typeface="AR PL ShanHeiSun Uni"/>
              </a:rPr>
              <a:t>Node temp = front;</a:t>
            </a:r>
            <a:endParaRPr/>
          </a:p>
          <a:p>
            <a:pPr>
              <a:lnSpc>
                <a:spcPct val="100000"/>
              </a:lnSpc>
            </a:pPr>
            <a:r>
              <a:rPr lang="en-US" sz="3200">
                <a:solidFill>
                  <a:srgbClr val="000000"/>
                </a:solidFill>
                <a:latin typeface="Arial"/>
                <a:ea typeface="AR PL ShanHeiSun Uni"/>
              </a:rPr>
              <a:t>String rvalue = “”;</a:t>
            </a:r>
            <a:endParaRPr/>
          </a:p>
          <a:p>
            <a:pPr>
              <a:lnSpc>
                <a:spcPct val="100000"/>
              </a:lnSpc>
            </a:pPr>
            <a:r>
              <a:rPr lang="en-US" sz="3200">
                <a:latin typeface="Arial"/>
              </a:rPr>
              <a:t>	</a:t>
            </a:r>
            <a:r>
              <a:rPr lang="en-US" sz="3200">
                <a:latin typeface="Arial"/>
              </a:rPr>
              <a:t>while (front != null) {</a:t>
            </a:r>
            <a:endParaRPr/>
          </a:p>
          <a:p>
            <a:pPr>
              <a:lnSpc>
                <a:spcPct val="100000"/>
              </a:lnSpc>
            </a:pPr>
            <a:r>
              <a:rPr lang="en-US" sz="3200">
                <a:latin typeface="Arial"/>
              </a:rPr>
              <a:t>	</a:t>
            </a:r>
            <a:r>
              <a:rPr lang="en-US" sz="3200">
                <a:latin typeface="Arial"/>
              </a:rPr>
              <a:t>	</a:t>
            </a:r>
            <a:r>
              <a:rPr lang="en-US" sz="3200">
                <a:latin typeface="Arial"/>
              </a:rPr>
              <a:t>rvalue += (front.data).toString();</a:t>
            </a:r>
            <a:endParaRPr/>
          </a:p>
          <a:p>
            <a:pPr>
              <a:lnSpc>
                <a:spcPct val="100000"/>
              </a:lnSpc>
            </a:pPr>
            <a:r>
              <a:rPr lang="en-US" sz="3200">
                <a:latin typeface="Arial"/>
              </a:rPr>
              <a:t>	</a:t>
            </a:r>
            <a:r>
              <a:rPr lang="en-US" sz="3200">
                <a:latin typeface="Arial"/>
              </a:rPr>
              <a:t>	</a:t>
            </a:r>
            <a:r>
              <a:rPr lang="en-US" sz="3200">
                <a:latin typeface="Arial"/>
              </a:rPr>
              <a:t>front = front.next;</a:t>
            </a:r>
            <a:endParaRPr/>
          </a:p>
          <a:p>
            <a:pPr>
              <a:lnSpc>
                <a:spcPct val="100000"/>
              </a:lnSpc>
            </a:pPr>
            <a:r>
              <a:rPr lang="en-US" sz="3200">
                <a:latin typeface="Arial"/>
              </a:rPr>
              <a:t>	</a:t>
            </a:r>
            <a:r>
              <a:rPr lang="en-US" sz="3200">
                <a:latin typeface="Arial"/>
              </a:rPr>
              <a:t>}</a:t>
            </a:r>
            <a:endParaRPr/>
          </a:p>
          <a:p>
            <a:pPr>
              <a:lnSpc>
                <a:spcPct val="100000"/>
              </a:lnSpc>
            </a:pPr>
            <a:r>
              <a:rPr lang="en-US" sz="3200">
                <a:latin typeface="Arial"/>
              </a:rPr>
              <a:t>   </a:t>
            </a:r>
            <a:r>
              <a:rPr lang="en-US" sz="3200">
                <a:latin typeface="Arial"/>
              </a:rPr>
              <a:t>return rvalue;</a:t>
            </a:r>
            <a:endParaRPr/>
          </a:p>
          <a:p>
            <a:pPr>
              <a:lnSpc>
                <a:spcPct val="100000"/>
              </a:lnSpc>
            </a:pPr>
            <a:r>
              <a:rPr lang="en-US" sz="3200">
                <a:latin typeface="Arial"/>
              </a:rPr>
              <a:t>}</a:t>
            </a:r>
            <a:endParaRPr/>
          </a:p>
        </p:txBody>
      </p:sp>
    </p:spTree>
  </p:cSld>
  <p:timing>
    <p:tnLst>
      <p:par>
        <p:cTn dur="indefinite" id="23" nodeType="tmRoot" restart="never">
          <p:childTnLst>
            <p:seq>
              <p:cTn id="24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TextShape 1"/>
          <p:cNvSpPr txBox="1"/>
          <p:nvPr/>
        </p:nvSpPr>
        <p:spPr>
          <a:xfrm>
            <a:off x="685800" y="609480"/>
            <a:ext cx="7772400" cy="914760"/>
          </a:xfrm>
          <a:prstGeom prst="rect">
            <a:avLst/>
          </a:prstGeom>
        </p:spPr>
        <p:txBody>
          <a:bodyPr anchor="ctr" bIns="46080" lIns="92160" rIns="92160" tIns="46080"/>
          <a:p>
            <a:pPr algn="ctr"/>
            <a:r>
              <a:rPr lang="en-US"/>
              <a:t>Exercise 2</a:t>
            </a:r>
            <a:endParaRPr/>
          </a:p>
        </p:txBody>
      </p:sp>
      <p:sp>
        <p:nvSpPr>
          <p:cNvPr id="139" name="TextShape 2"/>
          <p:cNvSpPr txBox="1"/>
          <p:nvPr/>
        </p:nvSpPr>
        <p:spPr>
          <a:xfrm>
            <a:off x="685800" y="3886200"/>
            <a:ext cx="7772400" cy="2210040"/>
          </a:xfrm>
          <a:prstGeom prst="rect">
            <a:avLst/>
          </a:prstGeom>
        </p:spPr>
        <p:txBody>
          <a:bodyPr bIns="46800" lIns="90000" rIns="90000" tIns="46800"/>
          <a:p>
            <a:r>
              <a:rPr lang="en-US"/>
              <a:t>Implement a method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latin typeface="Arial"/>
              </a:rPr>
              <a:t>public static void printList(Node front){}</a:t>
            </a:r>
            <a:endParaRPr/>
          </a:p>
          <a:p>
            <a:r>
              <a:rPr lang="en-US"/>
              <a:t>That traverses and prints the list </a:t>
            </a:r>
            <a:r>
              <a:rPr i="1" lang="en-US" u="sng"/>
              <a:t>in reverse</a:t>
            </a:r>
            <a:endParaRPr/>
          </a:p>
        </p:txBody>
      </p:sp>
      <p:pic>
        <p:nvPicPr>
          <p:cNvPr descr="" id="140" name=""/>
          <p:cNvPicPr/>
          <p:nvPr/>
        </p:nvPicPr>
        <p:blipFill>
          <a:blip r:embed="rId1"/>
          <a:stretch>
            <a:fillRect/>
          </a:stretch>
        </p:blipFill>
        <p:spPr>
          <a:xfrm>
            <a:off x="762120" y="1828800"/>
            <a:ext cx="7772400" cy="1963800"/>
          </a:xfrm>
          <a:prstGeom prst="rect">
            <a:avLst/>
          </a:prstGeom>
        </p:spPr>
      </p:pic>
      <p:sp>
        <p:nvSpPr>
          <p:cNvPr id="141" name="TextShape 3"/>
          <p:cNvSpPr txBox="1"/>
          <p:nvPr/>
        </p:nvSpPr>
        <p:spPr>
          <a:xfrm>
            <a:off x="762120" y="1828800"/>
            <a:ext cx="7772400" cy="1964160"/>
          </a:xfrm>
          <a:prstGeom prst="rect">
            <a:avLst/>
          </a:prstGeom>
        </p:spPr>
      </p:sp>
    </p:spTree>
  </p:cSld>
  <p:timing>
    <p:tnLst>
      <p:par>
        <p:cTn dur="indefinite" id="25" nodeType="tmRoot" restart="never">
          <p:childTnLst>
            <p:seq>
              <p:cTn id="26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extShape 1"/>
          <p:cNvSpPr txBox="1"/>
          <p:nvPr/>
        </p:nvSpPr>
        <p:spPr>
          <a:xfrm>
            <a:off x="228600" y="533160"/>
            <a:ext cx="8610480" cy="5562720"/>
          </a:xfrm>
          <a:prstGeom prst="rect">
            <a:avLst/>
          </a:prstGeom>
        </p:spPr>
        <p:txBody>
          <a:bodyPr bIns="46800" lIns="90000" rIns="90000" tIns="46800"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>
                <a:latin typeface="Arial"/>
              </a:rPr>
              <a:t>public static void printList(Node front) {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latin typeface="Arial"/>
              </a:rPr>
              <a:t>	</a:t>
            </a:r>
            <a:r>
              <a:rPr lang="en-US">
                <a:latin typeface="Arial"/>
              </a:rPr>
              <a:t>if (front == null) return;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latin typeface="Arial"/>
              </a:rPr>
              <a:t>	</a:t>
            </a:r>
            <a:r>
              <a:rPr lang="en-US">
                <a:latin typeface="Arial"/>
              </a:rPr>
              <a:t>else {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latin typeface="Arial"/>
              </a:rPr>
              <a:t>	</a:t>
            </a:r>
            <a:r>
              <a:rPr lang="en-US">
                <a:latin typeface="Arial"/>
              </a:rPr>
              <a:t>	</a:t>
            </a:r>
            <a:r>
              <a:rPr lang="en-US">
                <a:latin typeface="Arial"/>
              </a:rPr>
              <a:t>printList(front.next);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latin typeface="Arial"/>
              </a:rPr>
              <a:t>	</a:t>
            </a:r>
            <a:r>
              <a:rPr lang="en-US">
                <a:latin typeface="Arial"/>
              </a:rPr>
              <a:t>	</a:t>
            </a:r>
            <a:r>
              <a:rPr lang="en-US">
                <a:latin typeface="Arial"/>
              </a:rPr>
              <a:t>System.out.println(front.data.toString());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latin typeface="Arial"/>
              </a:rPr>
              <a:t>	</a:t>
            </a:r>
            <a:r>
              <a:rPr lang="en-US">
                <a:latin typeface="Arial"/>
              </a:rPr>
              <a:t>}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latin typeface="Arial"/>
              </a:rPr>
              <a:t>}</a:t>
            </a:r>
            <a:endParaRPr/>
          </a:p>
        </p:txBody>
      </p:sp>
    </p:spTree>
  </p:cSld>
  <p:timing>
    <p:tnLst>
      <p:par>
        <p:cTn dur="indefinite" id="27" nodeType="tmRoot" restart="never">
          <p:childTnLst>
            <p:seq>
              <p:cTn id="28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extShape 1"/>
          <p:cNvSpPr txBox="1"/>
          <p:nvPr/>
        </p:nvSpPr>
        <p:spPr>
          <a:xfrm>
            <a:off x="685800" y="609480"/>
            <a:ext cx="7772400" cy="914760"/>
          </a:xfrm>
          <a:prstGeom prst="rect">
            <a:avLst/>
          </a:prstGeom>
        </p:spPr>
        <p:txBody>
          <a:bodyPr anchor="ctr" bIns="46080" lIns="92160" rIns="92160" tIns="46080"/>
          <a:p>
            <a:pPr algn="ctr"/>
            <a:r>
              <a:rPr lang="en-US"/>
              <a:t>Exercise 3</a:t>
            </a:r>
            <a:endParaRPr/>
          </a:p>
        </p:txBody>
      </p:sp>
      <p:sp>
        <p:nvSpPr>
          <p:cNvPr id="144" name="TextShape 2"/>
          <p:cNvSpPr txBox="1"/>
          <p:nvPr/>
        </p:nvSpPr>
        <p:spPr>
          <a:xfrm>
            <a:off x="685800" y="3886200"/>
            <a:ext cx="7772400" cy="2210040"/>
          </a:xfrm>
          <a:prstGeom prst="rect">
            <a:avLst/>
          </a:prstGeom>
        </p:spPr>
        <p:txBody>
          <a:bodyPr bIns="46800" lIns="90000" rIns="90000" tIns="46800"/>
          <a:p>
            <a:pPr>
              <a:lnSpc>
                <a:spcPct val="90000"/>
              </a:lnSpc>
            </a:pPr>
            <a:r>
              <a:rPr lang="en-US"/>
              <a:t>Implement a method</a:t>
            </a:r>
            <a:endParaRPr/>
          </a:p>
          <a:p>
            <a:pPr>
              <a:lnSpc>
                <a:spcPct val="90000"/>
              </a:lnSpc>
            </a:pPr>
            <a:r>
              <a:rPr lang="en-US">
                <a:latin typeface="Arial"/>
              </a:rPr>
              <a:t>public static Object lookup(Node front, Comparable searchobj){</a:t>
            </a:r>
            <a:endParaRPr/>
          </a:p>
          <a:p>
            <a:pPr>
              <a:lnSpc>
                <a:spcPct val="90000"/>
              </a:lnSpc>
            </a:pPr>
            <a:r>
              <a:rPr lang="en-US">
                <a:latin typeface="Arial"/>
              </a:rPr>
              <a:t>// return null if not found }</a:t>
            </a:r>
            <a:endParaRPr/>
          </a:p>
        </p:txBody>
      </p:sp>
      <p:pic>
        <p:nvPicPr>
          <p:cNvPr descr="" id="145" name=""/>
          <p:cNvPicPr/>
          <p:nvPr/>
        </p:nvPicPr>
        <p:blipFill>
          <a:blip r:embed="rId1"/>
          <a:stretch>
            <a:fillRect/>
          </a:stretch>
        </p:blipFill>
        <p:spPr>
          <a:xfrm>
            <a:off x="762120" y="1828800"/>
            <a:ext cx="7772400" cy="1963800"/>
          </a:xfrm>
          <a:prstGeom prst="rect">
            <a:avLst/>
          </a:prstGeom>
        </p:spPr>
      </p:pic>
      <p:sp>
        <p:nvSpPr>
          <p:cNvPr id="146" name="TextShape 3"/>
          <p:cNvSpPr txBox="1"/>
          <p:nvPr/>
        </p:nvSpPr>
        <p:spPr>
          <a:xfrm>
            <a:off x="762120" y="1828800"/>
            <a:ext cx="7772400" cy="1964160"/>
          </a:xfrm>
          <a:prstGeom prst="rect">
            <a:avLst/>
          </a:prstGeom>
        </p:spPr>
      </p:sp>
    </p:spTree>
  </p:cSld>
  <p:timing>
    <p:tnLst>
      <p:par>
        <p:cTn dur="indefinite" id="29" nodeType="tmRoot" restart="never">
          <p:childTnLst>
            <p:seq>
              <p:cTn id="30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TextShape 1"/>
          <p:cNvSpPr txBox="1"/>
          <p:nvPr/>
        </p:nvSpPr>
        <p:spPr>
          <a:xfrm>
            <a:off x="228600" y="533160"/>
            <a:ext cx="8686800" cy="5562720"/>
          </a:xfrm>
          <a:prstGeom prst="rect">
            <a:avLst/>
          </a:prstGeom>
        </p:spPr>
        <p:txBody>
          <a:bodyPr bIns="46800" lIns="90000" rIns="90000" tIns="46800"/>
          <a:p>
            <a:pPr>
              <a:lnSpc>
                <a:spcPct val="90000"/>
              </a:lnSpc>
            </a:pPr>
            <a:endParaRPr/>
          </a:p>
          <a:p>
            <a:pPr>
              <a:lnSpc>
                <a:spcPct val="90000"/>
              </a:lnSpc>
            </a:pPr>
            <a:r>
              <a:rPr lang="en-US">
                <a:latin typeface="Arial"/>
              </a:rPr>
              <a:t>public static Object lookup(Node front,</a:t>
            </a:r>
            <a:endParaRPr/>
          </a:p>
          <a:p>
            <a:pPr>
              <a:lnSpc>
                <a:spcPct val="90000"/>
              </a:lnSpc>
            </a:pPr>
            <a:r>
              <a:rPr lang="en-US">
                <a:latin typeface="Arial"/>
              </a:rPr>
              <a:t>	</a:t>
            </a:r>
            <a:r>
              <a:rPr lang="en-US">
                <a:latin typeface="Arial"/>
              </a:rPr>
              <a:t>Comparable searchobj) {</a:t>
            </a:r>
            <a:endParaRPr/>
          </a:p>
          <a:p>
            <a:pPr>
              <a:lnSpc>
                <a:spcPct val="90000"/>
              </a:lnSpc>
            </a:pPr>
            <a:r>
              <a:rPr lang="en-US">
                <a:latin typeface="Arial"/>
              </a:rPr>
              <a:t>	</a:t>
            </a:r>
            <a:r>
              <a:rPr lang="en-US">
                <a:latin typeface="Arial"/>
              </a:rPr>
              <a:t>while (front != null) {</a:t>
            </a:r>
            <a:endParaRPr/>
          </a:p>
          <a:p>
            <a:pPr>
              <a:lnSpc>
                <a:spcPct val="90000"/>
              </a:lnSpc>
            </a:pPr>
            <a:r>
              <a:rPr lang="en-US">
                <a:latin typeface="Arial"/>
              </a:rPr>
              <a:t>	</a:t>
            </a:r>
            <a:r>
              <a:rPr lang="en-US">
                <a:latin typeface="Arial"/>
              </a:rPr>
              <a:t>	</a:t>
            </a:r>
            <a:r>
              <a:rPr lang="en-US">
                <a:latin typeface="Arial"/>
              </a:rPr>
              <a:t>if(seachobj.equals(front.data)) </a:t>
            </a:r>
            <a:endParaRPr/>
          </a:p>
          <a:p>
            <a:pPr>
              <a:lnSpc>
                <a:spcPct val="90000"/>
              </a:lnSpc>
            </a:pPr>
            <a:r>
              <a:rPr lang="en-US">
                <a:latin typeface="Arial"/>
              </a:rPr>
              <a:t>	</a:t>
            </a:r>
            <a:r>
              <a:rPr lang="en-US">
                <a:latin typeface="Arial"/>
              </a:rPr>
              <a:t>	</a:t>
            </a:r>
            <a:r>
              <a:rPr lang="en-US">
                <a:latin typeface="Arial"/>
              </a:rPr>
              <a:t>	</a:t>
            </a:r>
            <a:r>
              <a:rPr lang="en-US">
                <a:latin typeface="Arial"/>
              </a:rPr>
              <a:t>return front.data;</a:t>
            </a:r>
            <a:endParaRPr/>
          </a:p>
          <a:p>
            <a:pPr>
              <a:lnSpc>
                <a:spcPct val="90000"/>
              </a:lnSpc>
            </a:pPr>
            <a:r>
              <a:rPr lang="en-US">
                <a:latin typeface="Arial"/>
              </a:rPr>
              <a:t>	</a:t>
            </a:r>
            <a:r>
              <a:rPr lang="en-US">
                <a:latin typeface="Arial"/>
              </a:rPr>
              <a:t>	</a:t>
            </a:r>
            <a:r>
              <a:rPr lang="en-US">
                <a:latin typeface="Arial"/>
              </a:rPr>
              <a:t>front = front.next;</a:t>
            </a:r>
            <a:endParaRPr/>
          </a:p>
          <a:p>
            <a:pPr>
              <a:lnSpc>
                <a:spcPct val="90000"/>
              </a:lnSpc>
            </a:pPr>
            <a:r>
              <a:rPr lang="en-US">
                <a:latin typeface="Arial"/>
              </a:rPr>
              <a:t>	</a:t>
            </a:r>
            <a:r>
              <a:rPr lang="en-US">
                <a:latin typeface="Arial"/>
              </a:rPr>
              <a:t>}</a:t>
            </a:r>
            <a:endParaRPr/>
          </a:p>
          <a:p>
            <a:pPr>
              <a:lnSpc>
                <a:spcPct val="90000"/>
              </a:lnSpc>
            </a:pPr>
            <a:r>
              <a:rPr lang="en-US">
                <a:latin typeface="Arial"/>
              </a:rPr>
              <a:t>   </a:t>
            </a:r>
            <a:r>
              <a:rPr lang="en-US">
                <a:latin typeface="Arial"/>
              </a:rPr>
              <a:t>return null;</a:t>
            </a:r>
            <a:endParaRPr/>
          </a:p>
          <a:p>
            <a:pPr>
              <a:lnSpc>
                <a:spcPct val="90000"/>
              </a:lnSpc>
            </a:pPr>
            <a:r>
              <a:rPr lang="en-US">
                <a:latin typeface="Arial"/>
              </a:rPr>
              <a:t>}</a:t>
            </a:r>
            <a:endParaRPr/>
          </a:p>
        </p:txBody>
      </p:sp>
    </p:spTree>
  </p:cSld>
  <p:timing>
    <p:tnLst>
      <p:par>
        <p:cTn dur="indefinite" id="31" nodeType="tmRoot" restart="never">
          <p:childTnLst>
            <p:seq>
              <p:cTn id="32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extShape 1"/>
          <p:cNvSpPr txBox="1"/>
          <p:nvPr/>
        </p:nvSpPr>
        <p:spPr>
          <a:xfrm>
            <a:off x="762120" y="292320"/>
            <a:ext cx="7772400" cy="787320"/>
          </a:xfrm>
          <a:prstGeom prst="rect">
            <a:avLst/>
          </a:prstGeom>
        </p:spPr>
        <p:txBody>
          <a:bodyPr anchor="ctr" bIns="46080" lIns="92160" rIns="92160" tIns="46080"/>
          <a:p>
            <a:pPr algn="ctr"/>
            <a:r>
              <a:rPr lang="en-US"/>
              <a:t>Exercise 4: Adding a first node</a:t>
            </a:r>
            <a:endParaRPr/>
          </a:p>
        </p:txBody>
      </p:sp>
      <p:pic>
        <p:nvPicPr>
          <p:cNvPr descr="" id="149" name=""/>
          <p:cNvPicPr/>
          <p:nvPr/>
        </p:nvPicPr>
        <p:blipFill>
          <a:blip r:embed="rId1"/>
          <a:stretch>
            <a:fillRect/>
          </a:stretch>
        </p:blipFill>
        <p:spPr>
          <a:xfrm>
            <a:off x="990720" y="990720"/>
            <a:ext cx="7010280" cy="4476600"/>
          </a:xfrm>
          <a:prstGeom prst="rect">
            <a:avLst/>
          </a:prstGeom>
        </p:spPr>
      </p:pic>
      <p:sp>
        <p:nvSpPr>
          <p:cNvPr id="150" name="TextShape 2"/>
          <p:cNvSpPr txBox="1"/>
          <p:nvPr/>
        </p:nvSpPr>
        <p:spPr>
          <a:xfrm>
            <a:off x="685800" y="5486040"/>
            <a:ext cx="7772400" cy="1210680"/>
          </a:xfrm>
          <a:prstGeom prst="rect">
            <a:avLst/>
          </a:prstGeom>
        </p:spPr>
        <p:txBody>
          <a:bodyPr bIns="46800" lIns="90000" rIns="90000" tIns="46800"/>
          <a:p>
            <a:r>
              <a:rPr lang="en-US"/>
              <a:t>public Node addFirst(Object obj)</a:t>
            </a:r>
            <a:endParaRPr/>
          </a:p>
          <a:p>
            <a:endParaRPr/>
          </a:p>
        </p:txBody>
      </p:sp>
    </p:spTree>
  </p:cSld>
  <p:timing>
    <p:tnLst>
      <p:par>
        <p:cTn dur="indefinite" id="33" nodeType="tmRoot" restart="never">
          <p:childTnLst>
            <p:seq>
              <p:cTn id="34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TextShape 1"/>
          <p:cNvSpPr txBox="1"/>
          <p:nvPr/>
        </p:nvSpPr>
        <p:spPr>
          <a:xfrm>
            <a:off x="685800" y="609120"/>
            <a:ext cx="7772400" cy="1143360"/>
          </a:xfrm>
          <a:prstGeom prst="rect">
            <a:avLst/>
          </a:prstGeom>
        </p:spPr>
        <p:txBody>
          <a:bodyPr anchor="ctr" bIns="46080" lIns="92160" rIns="92160" tIns="46080"/>
          <a:p>
            <a:pPr algn="ctr"/>
            <a:r>
              <a:rPr lang="en-US"/>
              <a:t>Adding a first node</a:t>
            </a:r>
            <a:endParaRPr/>
          </a:p>
        </p:txBody>
      </p:sp>
      <p:sp>
        <p:nvSpPr>
          <p:cNvPr id="152" name="TextShape 2"/>
          <p:cNvSpPr txBox="1"/>
          <p:nvPr/>
        </p:nvSpPr>
        <p:spPr>
          <a:xfrm>
            <a:off x="685800" y="1981080"/>
            <a:ext cx="7772400" cy="4256280"/>
          </a:xfrm>
          <a:prstGeom prst="rect">
            <a:avLst/>
          </a:prstGeom>
        </p:spPr>
        <p:txBody>
          <a:bodyPr bIns="46800" lIns="90000" rIns="90000" tIns="46800"/>
          <a:p>
            <a:r>
              <a:rPr lang="en-US"/>
              <a:t> </a:t>
            </a:r>
            <a:r>
              <a:rPr lang="en-US"/>
              <a:t>public void addFirst(Object obj){  </a:t>
            </a:r>
            <a:endParaRPr/>
          </a:p>
          <a:p>
            <a:r>
              <a:rPr lang="en-US"/>
              <a:t>	</a:t>
            </a:r>
            <a:r>
              <a:rPr lang="en-US"/>
              <a:t>Node newLink = new Node();</a:t>
            </a:r>
            <a:endParaRPr/>
          </a:p>
          <a:p>
            <a:r>
              <a:rPr lang="en-US"/>
              <a:t>	</a:t>
            </a:r>
            <a:r>
              <a:rPr lang="en-US"/>
              <a:t>newLink.data = obj;</a:t>
            </a:r>
            <a:endParaRPr/>
          </a:p>
          <a:p>
            <a:r>
              <a:rPr lang="en-US"/>
              <a:t>	</a:t>
            </a:r>
            <a:r>
              <a:rPr lang="en-US"/>
              <a:t>newLink.next = first;</a:t>
            </a:r>
            <a:endParaRPr/>
          </a:p>
          <a:p>
            <a:r>
              <a:rPr lang="en-US"/>
              <a:t>	</a:t>
            </a:r>
            <a:r>
              <a:rPr lang="en-US"/>
              <a:t>first = newLink;</a:t>
            </a:r>
            <a:endParaRPr/>
          </a:p>
          <a:p>
            <a:r>
              <a:rPr lang="en-US"/>
              <a:t>    </a:t>
            </a:r>
            <a:r>
              <a:rPr lang="en-US"/>
              <a:t>}</a:t>
            </a:r>
            <a:endParaRPr/>
          </a:p>
          <a:p>
            <a:endParaRPr/>
          </a:p>
        </p:txBody>
      </p:sp>
    </p:spTree>
  </p:cSld>
  <p:timing>
    <p:tnLst>
      <p:par>
        <p:cTn dur="indefinite" id="35" nodeType="tmRoot" restart="never">
          <p:childTnLst>
            <p:seq>
              <p:cTn id="36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extShape 1"/>
          <p:cNvSpPr txBox="1"/>
          <p:nvPr/>
        </p:nvSpPr>
        <p:spPr>
          <a:xfrm>
            <a:off x="685800" y="439920"/>
            <a:ext cx="7772400" cy="1482120"/>
          </a:xfrm>
          <a:prstGeom prst="rect">
            <a:avLst/>
          </a:prstGeom>
        </p:spPr>
        <p:txBody>
          <a:bodyPr anchor="ctr" bIns="46080" lIns="92160" rIns="92160" tIns="46080"/>
          <a:p>
            <a:pPr algn="ctr"/>
            <a:r>
              <a:rPr lang="en-US"/>
              <a:t>Exercise 5: </a:t>
            </a:r>
            <a:r>
              <a:rPr lang="en-US"/>
              <a:t>
</a:t>
            </a:r>
            <a:r>
              <a:rPr lang="en-US"/>
              <a:t>Deleting a first node</a:t>
            </a:r>
            <a:endParaRPr/>
          </a:p>
        </p:txBody>
      </p:sp>
      <p:sp>
        <p:nvSpPr>
          <p:cNvPr id="154" name="TextShape 2"/>
          <p:cNvSpPr txBox="1"/>
          <p:nvPr/>
        </p:nvSpPr>
        <p:spPr>
          <a:xfrm>
            <a:off x="685800" y="5181480"/>
            <a:ext cx="7772400" cy="914760"/>
          </a:xfrm>
          <a:prstGeom prst="rect">
            <a:avLst/>
          </a:prstGeom>
        </p:spPr>
        <p:txBody>
          <a:bodyPr bIns="46800" lIns="90000" rIns="90000" tIns="46800"/>
          <a:p>
            <a:pPr>
              <a:lnSpc>
                <a:spcPct val="100000"/>
              </a:lnSpc>
            </a:pPr>
            <a:r>
              <a:rPr lang="en-US">
                <a:latin typeface="Arial"/>
              </a:rPr>
              <a:t>public Object removeFirst() {}</a:t>
            </a:r>
            <a:endParaRPr/>
          </a:p>
        </p:txBody>
      </p:sp>
      <p:pic>
        <p:nvPicPr>
          <p:cNvPr descr="" id="155" name=""/>
          <p:cNvPicPr/>
          <p:nvPr/>
        </p:nvPicPr>
        <p:blipFill>
          <a:blip r:embed="rId1"/>
          <a:stretch>
            <a:fillRect/>
          </a:stretch>
        </p:blipFill>
        <p:spPr>
          <a:xfrm>
            <a:off x="304920" y="2362320"/>
            <a:ext cx="8534160" cy="2514600"/>
          </a:xfrm>
          <a:prstGeom prst="rect">
            <a:avLst/>
          </a:prstGeom>
        </p:spPr>
      </p:pic>
    </p:spTree>
  </p:cSld>
  <p:timing>
    <p:tnLst>
      <p:par>
        <p:cTn dur="indefinite" id="37" nodeType="tmRoot" restart="never">
          <p:childTnLst>
            <p:seq>
              <p:cTn id="38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Shape 1"/>
          <p:cNvSpPr txBox="1"/>
          <p:nvPr/>
        </p:nvSpPr>
        <p:spPr>
          <a:xfrm>
            <a:off x="1143000" y="345600"/>
            <a:ext cx="7057800" cy="14832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 sz="4800">
                <a:solidFill>
                  <a:srgbClr val="ffffff"/>
                </a:solidFill>
              </a:rPr>
              <a:t>LINKED LISTS</a:t>
            </a:r>
            <a:endParaRPr/>
          </a:p>
        </p:txBody>
      </p:sp>
    </p:spTree>
  </p:cSld>
  <p:timing>
    <p:tnLst>
      <p:par>
        <p:cTn dur="indefinite" id="3" nodeType="tmRoot" restart="never">
          <p:childTnLst>
            <p:seq>
              <p:cTn id="4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Shape 1"/>
          <p:cNvSpPr txBox="1"/>
          <p:nvPr/>
        </p:nvSpPr>
        <p:spPr>
          <a:xfrm>
            <a:off x="685800" y="0"/>
            <a:ext cx="7772400" cy="1143360"/>
          </a:xfrm>
          <a:prstGeom prst="rect">
            <a:avLst/>
          </a:prstGeom>
        </p:spPr>
        <p:txBody>
          <a:bodyPr anchor="ctr" bIns="46080" lIns="92160" rIns="92160" tIns="46080"/>
          <a:p>
            <a:pPr algn="ctr"/>
            <a:r>
              <a:rPr lang="en-US"/>
              <a:t>Deleting a first node</a:t>
            </a:r>
            <a:endParaRPr/>
          </a:p>
        </p:txBody>
      </p:sp>
      <p:sp>
        <p:nvSpPr>
          <p:cNvPr id="157" name="TextShape 2"/>
          <p:cNvSpPr txBox="1"/>
          <p:nvPr/>
        </p:nvSpPr>
        <p:spPr>
          <a:xfrm>
            <a:off x="685800" y="1142640"/>
            <a:ext cx="7772400" cy="5029560"/>
          </a:xfrm>
          <a:prstGeom prst="rect">
            <a:avLst/>
          </a:prstGeom>
        </p:spPr>
        <p:txBody>
          <a:bodyPr bIns="46800" lIns="90000" rIns="90000" tIns="46800"/>
          <a:p>
            <a:r>
              <a:rPr lang="en-US"/>
              <a:t>public Object removeFirst(){  </a:t>
            </a:r>
            <a:endParaRPr/>
          </a:p>
          <a:p>
            <a:r>
              <a:rPr lang="en-US"/>
              <a:t>	</a:t>
            </a:r>
            <a:r>
              <a:rPr lang="en-US"/>
              <a:t>if (first == null)</a:t>
            </a:r>
            <a:endParaRPr/>
          </a:p>
          <a:p>
            <a:r>
              <a:rPr lang="en-US"/>
              <a:t>	</a:t>
            </a:r>
            <a:r>
              <a:rPr lang="en-US"/>
              <a:t>    </a:t>
            </a:r>
            <a:r>
              <a:rPr lang="en-US"/>
              <a:t>throw new NoSuchElementException();</a:t>
            </a:r>
            <a:endParaRPr/>
          </a:p>
          <a:p>
            <a:r>
              <a:rPr lang="en-US"/>
              <a:t>	</a:t>
            </a:r>
            <a:r>
              <a:rPr lang="en-US"/>
              <a:t>Object obj = first.data;</a:t>
            </a:r>
            <a:endParaRPr/>
          </a:p>
          <a:p>
            <a:r>
              <a:rPr lang="en-US"/>
              <a:t>	</a:t>
            </a:r>
            <a:r>
              <a:rPr lang="en-US"/>
              <a:t>first = first.next;</a:t>
            </a:r>
            <a:endParaRPr/>
          </a:p>
          <a:p>
            <a:r>
              <a:rPr lang="en-US"/>
              <a:t>	</a:t>
            </a:r>
            <a:r>
              <a:rPr lang="en-US"/>
              <a:t>return obj;</a:t>
            </a:r>
            <a:endParaRPr/>
          </a:p>
          <a:p>
            <a:r>
              <a:rPr lang="en-US"/>
              <a:t>    </a:t>
            </a:r>
            <a:r>
              <a:rPr lang="en-US"/>
              <a:t>}</a:t>
            </a:r>
            <a:endParaRPr/>
          </a:p>
        </p:txBody>
      </p:sp>
    </p:spTree>
  </p:cSld>
  <p:timing>
    <p:tnLst>
      <p:par>
        <p:cTn dur="indefinite" id="39" nodeType="tmRoot" restart="never">
          <p:childTnLst>
            <p:seq>
              <p:cTn id="40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TextShape 1"/>
          <p:cNvSpPr txBox="1"/>
          <p:nvPr/>
        </p:nvSpPr>
        <p:spPr>
          <a:xfrm>
            <a:off x="685800" y="609120"/>
            <a:ext cx="7772400" cy="1143360"/>
          </a:xfrm>
          <a:prstGeom prst="rect">
            <a:avLst/>
          </a:prstGeom>
        </p:spPr>
        <p:txBody>
          <a:bodyPr anchor="ctr" bIns="46080" lIns="92160" rIns="92160" tIns="46080"/>
          <a:p>
            <a:pPr algn="ctr"/>
            <a:r>
              <a:rPr lang="en-US"/>
              <a:t>Doubly Linked List</a:t>
            </a:r>
            <a:endParaRPr/>
          </a:p>
        </p:txBody>
      </p:sp>
      <p:sp>
        <p:nvSpPr>
          <p:cNvPr id="159" name="TextShape 2"/>
          <p:cNvSpPr txBox="1"/>
          <p:nvPr/>
        </p:nvSpPr>
        <p:spPr>
          <a:xfrm>
            <a:off x="685800" y="4571640"/>
            <a:ext cx="7772400" cy="1524240"/>
          </a:xfrm>
          <a:prstGeom prst="rect">
            <a:avLst/>
          </a:prstGeom>
        </p:spPr>
        <p:txBody>
          <a:bodyPr bIns="46800" lIns="90000" rIns="90000" tIns="46800"/>
          <a:p>
            <a:r>
              <a:rPr lang="en-US"/>
              <a:t>Ex 6 : Write the “DoubleNode” class</a:t>
            </a:r>
            <a:endParaRPr/>
          </a:p>
        </p:txBody>
      </p:sp>
      <p:pic>
        <p:nvPicPr>
          <p:cNvPr descr="" id="160" name=""/>
          <p:cNvPicPr/>
          <p:nvPr/>
        </p:nvPicPr>
        <p:blipFill>
          <a:blip r:embed="rId1"/>
          <a:stretch>
            <a:fillRect/>
          </a:stretch>
        </p:blipFill>
        <p:spPr>
          <a:xfrm>
            <a:off x="609480" y="1981080"/>
            <a:ext cx="7772400" cy="2048040"/>
          </a:xfrm>
          <a:prstGeom prst="rect">
            <a:avLst/>
          </a:prstGeom>
        </p:spPr>
      </p:pic>
      <p:sp>
        <p:nvSpPr>
          <p:cNvPr id="161" name="TextShape 3"/>
          <p:cNvSpPr txBox="1"/>
          <p:nvPr/>
        </p:nvSpPr>
        <p:spPr>
          <a:xfrm>
            <a:off x="609480" y="1981080"/>
            <a:ext cx="7772400" cy="2048400"/>
          </a:xfrm>
          <a:prstGeom prst="rect">
            <a:avLst/>
          </a:prstGeom>
        </p:spPr>
      </p:sp>
    </p:spTree>
  </p:cSld>
  <p:timing>
    <p:tnLst>
      <p:par>
        <p:cTn dur="indefinite" id="41" nodeType="tmRoot" restart="never">
          <p:childTnLst>
            <p:seq>
              <p:cTn id="42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TextShape 1"/>
          <p:cNvSpPr txBox="1"/>
          <p:nvPr/>
        </p:nvSpPr>
        <p:spPr>
          <a:xfrm>
            <a:off x="685800" y="609120"/>
            <a:ext cx="7772400" cy="1143360"/>
          </a:xfrm>
          <a:prstGeom prst="rect">
            <a:avLst/>
          </a:prstGeom>
        </p:spPr>
        <p:txBody>
          <a:bodyPr anchor="ctr" bIns="46080" lIns="92160" rIns="92160" tIns="46080"/>
          <a:p>
            <a:pPr algn="ctr"/>
            <a:r>
              <a:rPr lang="en-US"/>
              <a:t>An empty Doubly Linked List</a:t>
            </a:r>
            <a:endParaRPr/>
          </a:p>
        </p:txBody>
      </p:sp>
      <p:sp>
        <p:nvSpPr>
          <p:cNvPr id="163" name="TextShape 2"/>
          <p:cNvSpPr txBox="1"/>
          <p:nvPr/>
        </p:nvSpPr>
        <p:spPr>
          <a:xfrm>
            <a:off x="685800" y="4419720"/>
            <a:ext cx="7772400" cy="1676520"/>
          </a:xfrm>
          <a:prstGeom prst="rect">
            <a:avLst/>
          </a:prstGeom>
        </p:spPr>
        <p:txBody>
          <a:bodyPr bIns="46800" lIns="90000" rIns="90000" tIns="46800"/>
          <a:p>
            <a:r>
              <a:rPr lang="en-US"/>
              <a:t>How does this (the existence of head &amp; tail) change traverse &amp; print?</a:t>
            </a:r>
            <a:endParaRPr/>
          </a:p>
        </p:txBody>
      </p:sp>
      <p:pic>
        <p:nvPicPr>
          <p:cNvPr descr="" id="164" name=""/>
          <p:cNvPicPr/>
          <p:nvPr/>
        </p:nvPicPr>
        <p:blipFill>
          <a:blip r:embed="rId1"/>
          <a:stretch>
            <a:fillRect/>
          </a:stretch>
        </p:blipFill>
        <p:spPr>
          <a:xfrm>
            <a:off x="2362320" y="1600200"/>
            <a:ext cx="4333680" cy="2610000"/>
          </a:xfrm>
          <a:prstGeom prst="rect">
            <a:avLst/>
          </a:prstGeom>
        </p:spPr>
      </p:pic>
      <p:sp>
        <p:nvSpPr>
          <p:cNvPr id="165" name="TextShape 3"/>
          <p:cNvSpPr txBox="1"/>
          <p:nvPr/>
        </p:nvSpPr>
        <p:spPr>
          <a:xfrm>
            <a:off x="2362320" y="1600200"/>
            <a:ext cx="4333680" cy="2610360"/>
          </a:xfrm>
          <a:prstGeom prst="rect">
            <a:avLst/>
          </a:prstGeom>
        </p:spPr>
      </p:sp>
    </p:spTree>
  </p:cSld>
  <p:timing>
    <p:tnLst>
      <p:par>
        <p:cTn dur="indefinite" id="43" nodeType="tmRoot" restart="never">
          <p:childTnLst>
            <p:seq>
              <p:cTn id="44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TextShape 1"/>
          <p:cNvSpPr txBox="1"/>
          <p:nvPr/>
        </p:nvSpPr>
        <p:spPr>
          <a:xfrm>
            <a:off x="685800" y="609120"/>
            <a:ext cx="7772400" cy="1143360"/>
          </a:xfrm>
          <a:prstGeom prst="rect">
            <a:avLst/>
          </a:prstGeom>
        </p:spPr>
        <p:txBody>
          <a:bodyPr anchor="ctr" bIns="46080" lIns="92160" rIns="92160" tIns="46080"/>
          <a:p>
            <a:pPr algn="ctr"/>
            <a:r>
              <a:rPr lang="en-US"/>
              <a:t>Double Node</a:t>
            </a:r>
            <a:endParaRPr/>
          </a:p>
        </p:txBody>
      </p:sp>
      <p:sp>
        <p:nvSpPr>
          <p:cNvPr id="167" name="TextShape 2"/>
          <p:cNvSpPr txBox="1"/>
          <p:nvPr/>
        </p:nvSpPr>
        <p:spPr>
          <a:xfrm>
            <a:off x="685800" y="1980720"/>
            <a:ext cx="7772400" cy="4420080"/>
          </a:xfrm>
          <a:prstGeom prst="rect">
            <a:avLst/>
          </a:prstGeom>
        </p:spPr>
        <p:txBody>
          <a:bodyPr bIns="46800" lIns="90000" rIns="90000" tIns="46800"/>
          <a:p>
            <a:pPr>
              <a:lnSpc>
                <a:spcPct val="100000"/>
              </a:lnSpc>
            </a:pPr>
            <a:r>
              <a:rPr lang="en-US">
                <a:latin typeface="Arial"/>
                <a:ea typeface="Arial"/>
              </a:rPr>
              <a:t>class Dnode {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latin typeface="Arial"/>
                <a:ea typeface="Arial"/>
              </a:rPr>
              <a:t>	</a:t>
            </a:r>
            <a:r>
              <a:rPr lang="en-US">
                <a:latin typeface="Arial"/>
                <a:ea typeface="Arial"/>
              </a:rPr>
              <a:t>private Object data;     // the “data”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latin typeface="Arial"/>
                <a:ea typeface="Arial"/>
              </a:rPr>
              <a:t>	</a:t>
            </a:r>
            <a:r>
              <a:rPr lang="en-US">
                <a:latin typeface="Arial"/>
                <a:ea typeface="Arial"/>
              </a:rPr>
              <a:t>private Dnode prev;      // the “link” 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latin typeface="Arial"/>
                <a:ea typeface="Arial"/>
              </a:rPr>
              <a:t>   </a:t>
            </a:r>
            <a:r>
              <a:rPr lang="en-US">
                <a:latin typeface="Arial"/>
                <a:ea typeface="Arial"/>
              </a:rPr>
              <a:t>private Dnode next;      // the “link”</a:t>
            </a:r>
            <a:endParaRPr/>
          </a:p>
          <a:p>
            <a:endParaRPr/>
          </a:p>
          <a:p>
            <a:pPr>
              <a:lnSpc>
                <a:spcPct val="100000"/>
              </a:lnSpc>
            </a:pPr>
            <a:r>
              <a:rPr lang="en-US">
                <a:latin typeface="Arial"/>
                <a:ea typeface="Arial"/>
              </a:rPr>
              <a:t>}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168" name="CustomShape 3"/>
          <p:cNvSpPr/>
          <p:nvPr/>
        </p:nvSpPr>
        <p:spPr>
          <a:xfrm>
            <a:off x="3460680" y="4952880"/>
            <a:ext cx="1416240" cy="762120"/>
          </a:xfrm>
          <a:prstGeom prst="rect">
            <a:avLst/>
          </a:prstGeom>
        </p:spPr>
        <p:txBody>
          <a:bodyPr bIns="46800" lIns="90000" rIns="90000" tIns="46800"/>
          <a:p>
            <a:r>
              <a:rPr lang="en-US" sz="2800">
                <a:solidFill>
                  <a:srgbClr val="ffffff"/>
                </a:solidFill>
              </a:rPr>
              <a:t>data</a:t>
            </a:r>
            <a:endParaRPr/>
          </a:p>
        </p:txBody>
      </p:sp>
      <p:sp>
        <p:nvSpPr>
          <p:cNvPr id="169" name="CustomShape 4"/>
          <p:cNvSpPr/>
          <p:nvPr/>
        </p:nvSpPr>
        <p:spPr>
          <a:xfrm>
            <a:off x="4876920" y="4952880"/>
            <a:ext cx="1066680" cy="762120"/>
          </a:xfrm>
          <a:prstGeom prst="rect">
            <a:avLst/>
          </a:prstGeom>
        </p:spPr>
        <p:txBody>
          <a:bodyPr bIns="46800" lIns="90000" rIns="90000" tIns="46800"/>
          <a:p>
            <a:r>
              <a:rPr lang="en-US" sz="2800">
                <a:solidFill>
                  <a:srgbClr val="ffffff"/>
                </a:solidFill>
              </a:rPr>
              <a:t>next</a:t>
            </a:r>
            <a:endParaRPr/>
          </a:p>
        </p:txBody>
      </p:sp>
      <p:sp>
        <p:nvSpPr>
          <p:cNvPr id="170" name="CustomShape 5"/>
          <p:cNvSpPr/>
          <p:nvPr/>
        </p:nvSpPr>
        <p:spPr>
          <a:xfrm>
            <a:off x="2514600" y="4952880"/>
            <a:ext cx="946080" cy="762120"/>
          </a:xfrm>
          <a:prstGeom prst="rect">
            <a:avLst/>
          </a:prstGeom>
        </p:spPr>
        <p:txBody>
          <a:bodyPr bIns="46800" lIns="90000" rIns="90000" tIns="46800"/>
          <a:p>
            <a:r>
              <a:rPr lang="en-US" sz="2800">
                <a:solidFill>
                  <a:srgbClr val="ffffff"/>
                </a:solidFill>
              </a:rPr>
              <a:t>prev</a:t>
            </a:r>
            <a:endParaRPr/>
          </a:p>
        </p:txBody>
      </p:sp>
      <p:sp>
        <p:nvSpPr>
          <p:cNvPr id="171" name="Line 6"/>
          <p:cNvSpPr/>
          <p:nvPr/>
        </p:nvSpPr>
        <p:spPr>
          <a:xfrm>
            <a:off x="2514600" y="4952880"/>
            <a:ext cx="3429000" cy="0"/>
          </a:xfrm>
          <a:prstGeom prst="line">
            <a:avLst/>
          </a:prstGeom>
          <a:ln w="28440">
            <a:solidFill>
              <a:srgbClr val="ffffff"/>
            </a:solidFill>
            <a:miter/>
          </a:ln>
        </p:spPr>
      </p:sp>
      <p:sp>
        <p:nvSpPr>
          <p:cNvPr id="172" name="Line 7"/>
          <p:cNvSpPr/>
          <p:nvPr/>
        </p:nvSpPr>
        <p:spPr>
          <a:xfrm>
            <a:off x="2514600" y="5715000"/>
            <a:ext cx="3429000" cy="0"/>
          </a:xfrm>
          <a:prstGeom prst="line">
            <a:avLst/>
          </a:prstGeom>
          <a:ln w="28440">
            <a:solidFill>
              <a:srgbClr val="ffffff"/>
            </a:solidFill>
            <a:miter/>
          </a:ln>
        </p:spPr>
      </p:sp>
      <p:sp>
        <p:nvSpPr>
          <p:cNvPr id="173" name="Line 8"/>
          <p:cNvSpPr/>
          <p:nvPr/>
        </p:nvSpPr>
        <p:spPr>
          <a:xfrm>
            <a:off x="2514600" y="4952880"/>
            <a:ext cx="0" cy="762120"/>
          </a:xfrm>
          <a:prstGeom prst="line">
            <a:avLst/>
          </a:prstGeom>
          <a:ln w="28440">
            <a:solidFill>
              <a:srgbClr val="ffffff"/>
            </a:solidFill>
            <a:miter/>
          </a:ln>
        </p:spPr>
      </p:sp>
      <p:sp>
        <p:nvSpPr>
          <p:cNvPr id="174" name="Line 9"/>
          <p:cNvSpPr/>
          <p:nvPr/>
        </p:nvSpPr>
        <p:spPr>
          <a:xfrm>
            <a:off x="4876920" y="4952880"/>
            <a:ext cx="0" cy="762120"/>
          </a:xfrm>
          <a:prstGeom prst="line">
            <a:avLst/>
          </a:prstGeom>
          <a:ln w="12600">
            <a:solidFill>
              <a:srgbClr val="ffffff"/>
            </a:solidFill>
            <a:miter/>
          </a:ln>
        </p:spPr>
      </p:sp>
      <p:sp>
        <p:nvSpPr>
          <p:cNvPr id="175" name="Line 10"/>
          <p:cNvSpPr/>
          <p:nvPr/>
        </p:nvSpPr>
        <p:spPr>
          <a:xfrm>
            <a:off x="5943600" y="4952880"/>
            <a:ext cx="0" cy="762120"/>
          </a:xfrm>
          <a:prstGeom prst="line">
            <a:avLst/>
          </a:prstGeom>
          <a:ln w="28440">
            <a:solidFill>
              <a:srgbClr val="ffffff"/>
            </a:solidFill>
            <a:miter/>
          </a:ln>
        </p:spPr>
      </p:sp>
      <p:sp>
        <p:nvSpPr>
          <p:cNvPr id="176" name="Line 11"/>
          <p:cNvSpPr/>
          <p:nvPr/>
        </p:nvSpPr>
        <p:spPr>
          <a:xfrm>
            <a:off x="3460680" y="4952880"/>
            <a:ext cx="0" cy="762120"/>
          </a:xfrm>
          <a:prstGeom prst="line">
            <a:avLst/>
          </a:prstGeom>
          <a:ln w="12600">
            <a:solidFill>
              <a:srgbClr val="ffffff"/>
            </a:solidFill>
            <a:miter/>
          </a:ln>
        </p:spPr>
      </p:sp>
      <p:sp>
        <p:nvSpPr>
          <p:cNvPr id="177" name="Line 12"/>
          <p:cNvSpPr/>
          <p:nvPr/>
        </p:nvSpPr>
        <p:spPr>
          <a:xfrm>
            <a:off x="5410080" y="5486400"/>
            <a:ext cx="1981440" cy="0"/>
          </a:xfrm>
          <a:prstGeom prst="line">
            <a:avLst/>
          </a:prstGeom>
          <a:ln w="9360">
            <a:solidFill>
              <a:srgbClr val="ffffff"/>
            </a:solidFill>
            <a:miter/>
            <a:tailEnd len="med" type="triangle" w="med"/>
          </a:ln>
        </p:spPr>
      </p:sp>
      <p:sp>
        <p:nvSpPr>
          <p:cNvPr id="178" name="Line 13"/>
          <p:cNvSpPr/>
          <p:nvPr/>
        </p:nvSpPr>
        <p:spPr>
          <a:xfrm flipH="1">
            <a:off x="1142640" y="5562720"/>
            <a:ext cx="1981080" cy="0"/>
          </a:xfrm>
          <a:prstGeom prst="line">
            <a:avLst/>
          </a:prstGeom>
          <a:ln w="9360">
            <a:solidFill>
              <a:srgbClr val="ffffff"/>
            </a:solidFill>
            <a:miter/>
            <a:tailEnd len="med" type="triangle" w="med"/>
          </a:ln>
        </p:spPr>
      </p:sp>
    </p:spTree>
  </p:cSld>
  <p:timing>
    <p:tnLst>
      <p:par>
        <p:cTn dur="indefinite" id="45" nodeType="tmRoot" restart="never">
          <p:childTnLst>
            <p:seq>
              <p:cTn id="46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TextShape 1"/>
          <p:cNvSpPr txBox="1"/>
          <p:nvPr/>
        </p:nvSpPr>
        <p:spPr>
          <a:xfrm>
            <a:off x="685800" y="609120"/>
            <a:ext cx="7772400" cy="1143360"/>
          </a:xfrm>
          <a:prstGeom prst="rect">
            <a:avLst/>
          </a:prstGeom>
        </p:spPr>
        <p:txBody>
          <a:bodyPr anchor="ctr" bIns="46080" lIns="92160" rIns="92160" tIns="46080"/>
          <a:p>
            <a:pPr algn="ctr"/>
            <a:r>
              <a:rPr lang="en-US"/>
              <a:t>Double List Class</a:t>
            </a:r>
            <a:endParaRPr/>
          </a:p>
        </p:txBody>
      </p:sp>
      <p:sp>
        <p:nvSpPr>
          <p:cNvPr id="180" name="TextShape 2"/>
          <p:cNvSpPr txBox="1"/>
          <p:nvPr/>
        </p:nvSpPr>
        <p:spPr>
          <a:xfrm>
            <a:off x="685800" y="1980720"/>
            <a:ext cx="7772400" cy="4420080"/>
          </a:xfrm>
          <a:prstGeom prst="rect">
            <a:avLst/>
          </a:prstGeom>
        </p:spPr>
        <p:txBody>
          <a:bodyPr bIns="46800" lIns="90000" rIns="90000" tIns="46800"/>
          <a:p>
            <a:pPr>
              <a:lnSpc>
                <a:spcPct val="100000"/>
              </a:lnSpc>
            </a:pPr>
            <a:r>
              <a:rPr lang="en-US">
                <a:latin typeface="Arial"/>
                <a:ea typeface="Arial"/>
              </a:rPr>
              <a:t>class Dlinkedlist {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latin typeface="Arial"/>
                <a:ea typeface="Arial"/>
              </a:rPr>
              <a:t>	</a:t>
            </a:r>
            <a:r>
              <a:rPr lang="en-US">
                <a:latin typeface="Arial"/>
                <a:ea typeface="Arial"/>
              </a:rPr>
              <a:t>private Dnode head;      // the “link” 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latin typeface="Arial"/>
                <a:ea typeface="Arial"/>
              </a:rPr>
              <a:t>   </a:t>
            </a:r>
            <a:r>
              <a:rPr lang="en-US">
                <a:latin typeface="Arial"/>
                <a:ea typeface="Arial"/>
              </a:rPr>
              <a:t>private Dnode tail;      // the “link”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>
                <a:latin typeface="Arial"/>
                <a:ea typeface="Arial"/>
              </a:rPr>
              <a:t>  </a:t>
            </a:r>
            <a:r>
              <a:rPr lang="en-US">
                <a:latin typeface="Arial"/>
                <a:ea typeface="Arial"/>
              </a:rPr>
              <a:t>// Exercise : write the constructor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latin typeface="Arial"/>
                <a:ea typeface="Arial"/>
              </a:rPr>
              <a:t>}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dur="indefinite" id="47" nodeType="tmRoot" restart="never">
          <p:childTnLst>
            <p:seq>
              <p:cTn id="48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extShape 1"/>
          <p:cNvSpPr txBox="1"/>
          <p:nvPr/>
        </p:nvSpPr>
        <p:spPr>
          <a:xfrm>
            <a:off x="685800" y="228600"/>
            <a:ext cx="7772400" cy="914760"/>
          </a:xfrm>
          <a:prstGeom prst="rect">
            <a:avLst/>
          </a:prstGeom>
        </p:spPr>
        <p:txBody>
          <a:bodyPr anchor="ctr" bIns="46080" lIns="92160" rIns="92160" tIns="46080"/>
          <a:p>
            <a:pPr algn="ctr"/>
            <a:r>
              <a:rPr lang="en-US"/>
              <a:t>Constructor</a:t>
            </a:r>
            <a:endParaRPr/>
          </a:p>
        </p:txBody>
      </p:sp>
      <p:sp>
        <p:nvSpPr>
          <p:cNvPr id="182" name="TextShape 2"/>
          <p:cNvSpPr txBox="1"/>
          <p:nvPr/>
        </p:nvSpPr>
        <p:spPr>
          <a:xfrm>
            <a:off x="380880" y="1143000"/>
            <a:ext cx="5105520" cy="4953240"/>
          </a:xfrm>
          <a:prstGeom prst="rect">
            <a:avLst/>
          </a:prstGeom>
        </p:spPr>
        <p:txBody>
          <a:bodyPr bIns="46800" lIns="90000" rIns="90000" tIns="46800"/>
          <a:p>
            <a:pPr>
              <a:lnSpc>
                <a:spcPct val="100000"/>
              </a:lnSpc>
            </a:pPr>
            <a:r>
              <a:rPr lang="en-US" sz="3200">
                <a:solidFill>
                  <a:srgbClr val="ffffff"/>
                </a:solidFill>
                <a:latin typeface="Arial"/>
                <a:ea typeface="Arial"/>
              </a:rPr>
              <a:t>public Dlinkedlist() {</a:t>
            </a:r>
            <a:endParaRPr/>
          </a:p>
          <a:p>
            <a:pPr>
              <a:lnSpc>
                <a:spcPct val="100000"/>
              </a:lnSpc>
            </a:pPr>
            <a:r>
              <a:rPr lang="en-US" sz="3200">
                <a:solidFill>
                  <a:srgbClr val="ffffff"/>
                </a:solidFill>
                <a:latin typeface="Arial"/>
                <a:ea typeface="Arial"/>
              </a:rPr>
              <a:t>	</a:t>
            </a:r>
            <a:r>
              <a:rPr lang="en-US" sz="3200">
                <a:solidFill>
                  <a:srgbClr val="ffffff"/>
                </a:solidFill>
                <a:latin typeface="Arial"/>
                <a:ea typeface="Arial"/>
              </a:rPr>
              <a:t>head = new Dnode();      </a:t>
            </a:r>
            <a:endParaRPr/>
          </a:p>
          <a:p>
            <a:pPr>
              <a:lnSpc>
                <a:spcPct val="100000"/>
              </a:lnSpc>
            </a:pPr>
            <a:r>
              <a:rPr lang="en-US" sz="3200">
                <a:solidFill>
                  <a:srgbClr val="ffffff"/>
                </a:solidFill>
                <a:latin typeface="Arial"/>
                <a:ea typeface="Arial"/>
              </a:rPr>
              <a:t>   </a:t>
            </a:r>
            <a:r>
              <a:rPr lang="en-US" sz="3200">
                <a:solidFill>
                  <a:srgbClr val="ffffff"/>
                </a:solidFill>
                <a:latin typeface="Arial"/>
                <a:ea typeface="Arial"/>
              </a:rPr>
              <a:t>tail = new Dnode();      </a:t>
            </a:r>
            <a:endParaRPr/>
          </a:p>
          <a:p>
            <a:pPr>
              <a:lnSpc>
                <a:spcPct val="100000"/>
              </a:lnSpc>
            </a:pPr>
            <a:r>
              <a:rPr lang="en-US" sz="3200">
                <a:solidFill>
                  <a:srgbClr val="ffffff"/>
                </a:solidFill>
                <a:latin typeface="Arial"/>
                <a:ea typeface="Arial"/>
              </a:rPr>
              <a:t>	</a:t>
            </a:r>
            <a:r>
              <a:rPr lang="en-US" sz="3200">
                <a:solidFill>
                  <a:srgbClr val="ffffff"/>
                </a:solidFill>
                <a:latin typeface="Arial"/>
                <a:ea typeface="Arial"/>
              </a:rPr>
              <a:t>head.prev = null; </a:t>
            </a:r>
            <a:endParaRPr/>
          </a:p>
          <a:p>
            <a:pPr>
              <a:lnSpc>
                <a:spcPct val="100000"/>
              </a:lnSpc>
            </a:pPr>
            <a:r>
              <a:rPr lang="en-US" sz="3200">
                <a:solidFill>
                  <a:srgbClr val="ffffff"/>
                </a:solidFill>
                <a:latin typeface="Arial"/>
                <a:ea typeface="Arial"/>
              </a:rPr>
              <a:t>   </a:t>
            </a:r>
            <a:r>
              <a:rPr lang="en-US" sz="3200">
                <a:solidFill>
                  <a:srgbClr val="ffffff"/>
                </a:solidFill>
                <a:latin typeface="Arial"/>
                <a:ea typeface="Arial"/>
              </a:rPr>
              <a:t>head.next = tail;</a:t>
            </a:r>
            <a:endParaRPr/>
          </a:p>
          <a:p>
            <a:pPr>
              <a:lnSpc>
                <a:spcPct val="100000"/>
              </a:lnSpc>
            </a:pPr>
            <a:r>
              <a:rPr lang="en-US" sz="3200">
                <a:solidFill>
                  <a:srgbClr val="ffffff"/>
                </a:solidFill>
                <a:latin typeface="Arial"/>
                <a:ea typeface="Arial"/>
              </a:rPr>
              <a:t>   </a:t>
            </a:r>
            <a:r>
              <a:rPr lang="en-US" sz="3200">
                <a:solidFill>
                  <a:srgbClr val="ffffff"/>
                </a:solidFill>
                <a:latin typeface="Arial"/>
                <a:ea typeface="Arial"/>
              </a:rPr>
              <a:t>tail.prev = head;</a:t>
            </a:r>
            <a:endParaRPr/>
          </a:p>
          <a:p>
            <a:pPr>
              <a:lnSpc>
                <a:spcPct val="100000"/>
              </a:lnSpc>
            </a:pPr>
            <a:r>
              <a:rPr lang="en-US" sz="3200">
                <a:solidFill>
                  <a:srgbClr val="ffffff"/>
                </a:solidFill>
                <a:latin typeface="Arial"/>
                <a:ea typeface="Arial"/>
              </a:rPr>
              <a:t>   </a:t>
            </a:r>
            <a:r>
              <a:rPr lang="en-US" sz="3200">
                <a:solidFill>
                  <a:srgbClr val="ffffff"/>
                </a:solidFill>
                <a:latin typeface="Arial"/>
                <a:ea typeface="Arial"/>
              </a:rPr>
              <a:t>tail.next = null;</a:t>
            </a:r>
            <a:endParaRPr/>
          </a:p>
          <a:p>
            <a:pPr>
              <a:lnSpc>
                <a:spcPct val="100000"/>
              </a:lnSpc>
            </a:pPr>
            <a:r>
              <a:rPr lang="en-US" sz="3200">
                <a:solidFill>
                  <a:srgbClr val="ffffff"/>
                </a:solidFill>
                <a:latin typeface="Arial"/>
                <a:ea typeface="Arial"/>
              </a:rPr>
              <a:t>}</a:t>
            </a:r>
            <a:endParaRPr/>
          </a:p>
        </p:txBody>
      </p:sp>
      <p:pic>
        <p:nvPicPr>
          <p:cNvPr descr="" id="183" name=""/>
          <p:cNvPicPr/>
          <p:nvPr/>
        </p:nvPicPr>
        <p:blipFill>
          <a:blip r:embed="rId1"/>
          <a:stretch>
            <a:fillRect/>
          </a:stretch>
        </p:blipFill>
        <p:spPr>
          <a:xfrm>
            <a:off x="5791320" y="2743200"/>
            <a:ext cx="3124080" cy="1881360"/>
          </a:xfrm>
          <a:prstGeom prst="rect">
            <a:avLst/>
          </a:prstGeom>
        </p:spPr>
      </p:pic>
    </p:spTree>
  </p:cSld>
  <p:timing>
    <p:tnLst>
      <p:par>
        <p:cTn dur="indefinite" id="49" nodeType="tmRoot" restart="never">
          <p:childTnLst>
            <p:seq>
              <p:cTn id="50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TextShape 1"/>
          <p:cNvSpPr txBox="1"/>
          <p:nvPr/>
        </p:nvSpPr>
        <p:spPr>
          <a:xfrm>
            <a:off x="685800" y="609120"/>
            <a:ext cx="7772400" cy="1143360"/>
          </a:xfrm>
          <a:prstGeom prst="rect">
            <a:avLst/>
          </a:prstGeom>
        </p:spPr>
        <p:txBody>
          <a:bodyPr anchor="ctr" bIns="46080" lIns="92160" rIns="92160" tIns="46080"/>
          <a:p>
            <a:pPr algn="ctr"/>
            <a:r>
              <a:rPr lang="en-US"/>
              <a:t>Double List Class</a:t>
            </a:r>
            <a:endParaRPr/>
          </a:p>
        </p:txBody>
      </p:sp>
      <p:sp>
        <p:nvSpPr>
          <p:cNvPr id="185" name="TextShape 2"/>
          <p:cNvSpPr txBox="1"/>
          <p:nvPr/>
        </p:nvSpPr>
        <p:spPr>
          <a:xfrm>
            <a:off x="685800" y="1980720"/>
            <a:ext cx="7772400" cy="4420080"/>
          </a:xfrm>
          <a:prstGeom prst="rect">
            <a:avLst/>
          </a:prstGeom>
        </p:spPr>
        <p:txBody>
          <a:bodyPr bIns="46800" lIns="90000" rIns="90000" tIns="46800"/>
          <a:p>
            <a:pPr>
              <a:lnSpc>
                <a:spcPct val="100000"/>
              </a:lnSpc>
            </a:pPr>
            <a:r>
              <a:rPr lang="en-US">
                <a:latin typeface="Arial"/>
                <a:ea typeface="Arial"/>
              </a:rPr>
              <a:t>class Dlinkedlist {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latin typeface="Arial"/>
                <a:ea typeface="Arial"/>
              </a:rPr>
              <a:t>	</a:t>
            </a:r>
            <a:r>
              <a:rPr lang="en-US">
                <a:latin typeface="Arial"/>
                <a:ea typeface="Arial"/>
              </a:rPr>
              <a:t>private Dnode head;      // the “link” 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latin typeface="Arial"/>
                <a:ea typeface="Arial"/>
              </a:rPr>
              <a:t>   </a:t>
            </a:r>
            <a:r>
              <a:rPr lang="en-US">
                <a:latin typeface="Arial"/>
                <a:ea typeface="Arial"/>
              </a:rPr>
              <a:t>private Dnode tail;      // the “link”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>
                <a:latin typeface="Arial"/>
                <a:ea typeface="Arial"/>
              </a:rPr>
              <a:t>  </a:t>
            </a:r>
            <a:r>
              <a:rPr lang="en-US">
                <a:latin typeface="Arial"/>
                <a:ea typeface="Arial"/>
              </a:rPr>
              <a:t>// Exercise : write boolen isEmpty()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latin typeface="Arial"/>
                <a:ea typeface="Arial"/>
              </a:rPr>
              <a:t>}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dur="indefinite" id="51" nodeType="tmRoot" restart="never">
          <p:childTnLst>
            <p:seq>
              <p:cTn id="52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TextShape 1"/>
          <p:cNvSpPr txBox="1"/>
          <p:nvPr/>
        </p:nvSpPr>
        <p:spPr>
          <a:xfrm>
            <a:off x="685800" y="609120"/>
            <a:ext cx="7772400" cy="1143360"/>
          </a:xfrm>
          <a:prstGeom prst="rect">
            <a:avLst/>
          </a:prstGeom>
        </p:spPr>
        <p:txBody>
          <a:bodyPr anchor="ctr" bIns="46080" lIns="92160" rIns="92160" tIns="46080"/>
          <a:p>
            <a:pPr algn="ctr"/>
            <a:r>
              <a:rPr lang="en-US"/>
              <a:t>Deletion</a:t>
            </a:r>
            <a:endParaRPr/>
          </a:p>
        </p:txBody>
      </p:sp>
      <p:sp>
        <p:nvSpPr>
          <p:cNvPr id="187" name="TextShape 2"/>
          <p:cNvSpPr txBox="1"/>
          <p:nvPr/>
        </p:nvSpPr>
        <p:spPr>
          <a:xfrm>
            <a:off x="685800" y="3886200"/>
            <a:ext cx="7772400" cy="2210040"/>
          </a:xfrm>
          <a:prstGeom prst="rect">
            <a:avLst/>
          </a:prstGeom>
        </p:spPr>
        <p:txBody>
          <a:bodyPr bIns="46800" lIns="90000" rIns="90000" tIns="46800"/>
          <a:p>
            <a:pPr>
              <a:lnSpc>
                <a:spcPct val="90000"/>
              </a:lnSpc>
            </a:pPr>
            <a:r>
              <a:rPr lang="en-US"/>
              <a:t>Ex 7: Write a method to delete from doubly linked list </a:t>
            </a:r>
            <a:endParaRPr/>
          </a:p>
          <a:p>
            <a:pPr>
              <a:lnSpc>
                <a:spcPct val="90000"/>
              </a:lnSpc>
            </a:pPr>
            <a:r>
              <a:rPr lang="en-US"/>
              <a:t>assume comparable Objects </a:t>
            </a:r>
            <a:endParaRPr/>
          </a:p>
          <a:p>
            <a:pPr>
              <a:lnSpc>
                <a:spcPct val="90000"/>
              </a:lnSpc>
            </a:pPr>
            <a:r>
              <a:rPr lang="en-US"/>
              <a:t>public void delete(Comparable obj)</a:t>
            </a:r>
            <a:endParaRPr/>
          </a:p>
        </p:txBody>
      </p:sp>
      <p:pic>
        <p:nvPicPr>
          <p:cNvPr descr="" id="188" name=""/>
          <p:cNvPicPr/>
          <p:nvPr/>
        </p:nvPicPr>
        <p:blipFill>
          <a:blip r:embed="rId1"/>
          <a:stretch>
            <a:fillRect/>
          </a:stretch>
        </p:blipFill>
        <p:spPr>
          <a:xfrm>
            <a:off x="762120" y="1676520"/>
            <a:ext cx="7772400" cy="1936800"/>
          </a:xfrm>
          <a:prstGeom prst="rect">
            <a:avLst/>
          </a:prstGeom>
        </p:spPr>
      </p:pic>
      <p:sp>
        <p:nvSpPr>
          <p:cNvPr id="189" name="TextShape 3"/>
          <p:cNvSpPr txBox="1"/>
          <p:nvPr/>
        </p:nvSpPr>
        <p:spPr>
          <a:xfrm>
            <a:off x="762120" y="1676520"/>
            <a:ext cx="7772400" cy="1937160"/>
          </a:xfrm>
          <a:prstGeom prst="rect">
            <a:avLst/>
          </a:prstGeom>
        </p:spPr>
      </p:sp>
    </p:spTree>
  </p:cSld>
  <p:timing>
    <p:tnLst>
      <p:par>
        <p:cTn dur="indefinite" id="53" nodeType="tmRoot" restart="never">
          <p:childTnLst>
            <p:seq>
              <p:cTn id="54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TextShape 1"/>
          <p:cNvSpPr txBox="1"/>
          <p:nvPr/>
        </p:nvSpPr>
        <p:spPr>
          <a:xfrm>
            <a:off x="685800" y="609480"/>
            <a:ext cx="8229600" cy="5486760"/>
          </a:xfrm>
          <a:prstGeom prst="rect">
            <a:avLst/>
          </a:prstGeom>
        </p:spPr>
        <p:txBody>
          <a:bodyPr bIns="46800" lIns="90000" rIns="90000" tIns="46800"/>
          <a:p>
            <a:pPr>
              <a:lnSpc>
                <a:spcPct val="90000"/>
              </a:lnSpc>
            </a:pPr>
            <a:r>
              <a:rPr lang="en-US" sz="2800">
                <a:latin typeface="Arial"/>
              </a:rPr>
              <a:t>public void delete (Comparable obj) {</a:t>
            </a:r>
            <a:endParaRPr/>
          </a:p>
          <a:p>
            <a:pPr>
              <a:lnSpc>
                <a:spcPct val="90000"/>
              </a:lnSpc>
            </a:pPr>
            <a:r>
              <a:rPr lang="en-US" sz="2800">
                <a:latin typeface="Arial"/>
              </a:rPr>
              <a:t>	</a:t>
            </a:r>
            <a:r>
              <a:rPr lang="en-US" sz="2800">
                <a:latin typeface="Arial"/>
              </a:rPr>
              <a:t>Node current = head;</a:t>
            </a:r>
            <a:endParaRPr/>
          </a:p>
          <a:p>
            <a:pPr>
              <a:lnSpc>
                <a:spcPct val="90000"/>
              </a:lnSpc>
            </a:pPr>
            <a:r>
              <a:rPr lang="en-US" sz="2800">
                <a:latin typeface="Arial"/>
              </a:rPr>
              <a:t>	</a:t>
            </a:r>
            <a:r>
              <a:rPr lang="en-US" sz="2800">
                <a:latin typeface="Arial"/>
              </a:rPr>
              <a:t>while (current != tail) {</a:t>
            </a:r>
            <a:endParaRPr/>
          </a:p>
          <a:p>
            <a:pPr>
              <a:lnSpc>
                <a:spcPct val="90000"/>
              </a:lnSpc>
            </a:pPr>
            <a:r>
              <a:rPr lang="en-US" sz="2800">
                <a:latin typeface="Arial"/>
              </a:rPr>
              <a:t>	</a:t>
            </a:r>
            <a:r>
              <a:rPr lang="en-US" sz="2800">
                <a:latin typeface="Arial"/>
              </a:rPr>
              <a:t>	</a:t>
            </a:r>
            <a:r>
              <a:rPr lang="en-US" sz="2800">
                <a:latin typeface="Arial"/>
              </a:rPr>
              <a:t>if (obj.equals(current.data)) {</a:t>
            </a:r>
            <a:endParaRPr/>
          </a:p>
          <a:p>
            <a:pPr>
              <a:lnSpc>
                <a:spcPct val="90000"/>
              </a:lnSpc>
            </a:pPr>
            <a:r>
              <a:rPr lang="en-US" sz="2800">
                <a:latin typeface="Arial"/>
              </a:rPr>
              <a:t>	</a:t>
            </a:r>
            <a:r>
              <a:rPr lang="en-US" sz="2800">
                <a:latin typeface="Arial"/>
              </a:rPr>
              <a:t>	</a:t>
            </a:r>
            <a:r>
              <a:rPr lang="en-US" sz="2800">
                <a:latin typeface="Arial"/>
              </a:rPr>
              <a:t>	</a:t>
            </a:r>
            <a:r>
              <a:rPr lang="en-US" sz="2800">
                <a:latin typeface="Arial"/>
              </a:rPr>
              <a:t>(current.next).prev = current.prev;</a:t>
            </a:r>
            <a:endParaRPr/>
          </a:p>
          <a:p>
            <a:pPr>
              <a:lnSpc>
                <a:spcPct val="90000"/>
              </a:lnSpc>
            </a:pPr>
            <a:r>
              <a:rPr lang="en-US" sz="2800">
                <a:latin typeface="Arial"/>
              </a:rPr>
              <a:t>	</a:t>
            </a:r>
            <a:r>
              <a:rPr lang="en-US" sz="2800">
                <a:latin typeface="Arial"/>
              </a:rPr>
              <a:t>	</a:t>
            </a:r>
            <a:r>
              <a:rPr lang="en-US" sz="2800">
                <a:latin typeface="Arial"/>
              </a:rPr>
              <a:t>	</a:t>
            </a:r>
            <a:r>
              <a:rPr lang="en-US" sz="2800">
                <a:latin typeface="Arial"/>
              </a:rPr>
              <a:t>(current.prev).next = current.next;</a:t>
            </a:r>
            <a:endParaRPr/>
          </a:p>
          <a:p>
            <a:pPr>
              <a:lnSpc>
                <a:spcPct val="90000"/>
              </a:lnSpc>
            </a:pPr>
            <a:r>
              <a:rPr lang="en-US" sz="2800">
                <a:latin typeface="Arial"/>
              </a:rPr>
              <a:t>	</a:t>
            </a:r>
            <a:r>
              <a:rPr lang="en-US" sz="2800">
                <a:latin typeface="Arial"/>
              </a:rPr>
              <a:t>	</a:t>
            </a:r>
            <a:r>
              <a:rPr lang="en-US" sz="2800">
                <a:latin typeface="Arial"/>
              </a:rPr>
              <a:t>	</a:t>
            </a:r>
            <a:r>
              <a:rPr lang="en-US" sz="2800">
                <a:latin typeface="Arial"/>
              </a:rPr>
              <a:t>return;</a:t>
            </a:r>
            <a:endParaRPr/>
          </a:p>
          <a:p>
            <a:pPr>
              <a:lnSpc>
                <a:spcPct val="90000"/>
              </a:lnSpc>
            </a:pPr>
            <a:r>
              <a:rPr lang="en-US" sz="2800">
                <a:latin typeface="Arial"/>
              </a:rPr>
              <a:t>	</a:t>
            </a:r>
            <a:r>
              <a:rPr lang="en-US" sz="2800">
                <a:latin typeface="Arial"/>
              </a:rPr>
              <a:t>	</a:t>
            </a:r>
            <a:r>
              <a:rPr lang="en-US" sz="2800">
                <a:latin typeface="Arial"/>
              </a:rPr>
              <a:t>}</a:t>
            </a:r>
            <a:endParaRPr/>
          </a:p>
          <a:p>
            <a:pPr>
              <a:lnSpc>
                <a:spcPct val="90000"/>
              </a:lnSpc>
            </a:pPr>
            <a:r>
              <a:rPr lang="en-US" sz="2800">
                <a:latin typeface="Arial"/>
              </a:rPr>
              <a:t>	</a:t>
            </a:r>
            <a:r>
              <a:rPr lang="en-US" sz="2800">
                <a:latin typeface="Arial"/>
              </a:rPr>
              <a:t>	</a:t>
            </a:r>
            <a:r>
              <a:rPr lang="en-US" sz="2800">
                <a:latin typeface="Arial"/>
              </a:rPr>
              <a:t>current = current.next;</a:t>
            </a:r>
            <a:endParaRPr/>
          </a:p>
          <a:p>
            <a:pPr>
              <a:lnSpc>
                <a:spcPct val="90000"/>
              </a:lnSpc>
            </a:pPr>
            <a:r>
              <a:rPr lang="en-US" sz="2800">
                <a:latin typeface="Arial"/>
              </a:rPr>
              <a:t>	</a:t>
            </a:r>
            <a:r>
              <a:rPr lang="en-US" sz="2800">
                <a:latin typeface="Arial"/>
              </a:rPr>
              <a:t>} </a:t>
            </a:r>
            <a:endParaRPr/>
          </a:p>
          <a:p>
            <a:pPr>
              <a:lnSpc>
                <a:spcPct val="90000"/>
              </a:lnSpc>
            </a:pPr>
            <a:r>
              <a:rPr lang="en-US" sz="2800">
                <a:latin typeface="Arial"/>
              </a:rPr>
              <a:t>} </a:t>
            </a:r>
            <a:endParaRPr/>
          </a:p>
        </p:txBody>
      </p:sp>
    </p:spTree>
  </p:cSld>
  <p:timing>
    <p:tnLst>
      <p:par>
        <p:cTn dur="indefinite" id="55" nodeType="tmRoot" restart="never">
          <p:childTnLst>
            <p:seq>
              <p:cTn id="56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TextShape 1"/>
          <p:cNvSpPr txBox="1"/>
          <p:nvPr/>
        </p:nvSpPr>
        <p:spPr>
          <a:xfrm>
            <a:off x="685800" y="609120"/>
            <a:ext cx="7772400" cy="1143360"/>
          </a:xfrm>
          <a:prstGeom prst="rect">
            <a:avLst/>
          </a:prstGeom>
        </p:spPr>
        <p:txBody>
          <a:bodyPr anchor="ctr" bIns="46080" lIns="92160" rIns="92160" tIns="46080"/>
          <a:p>
            <a:pPr algn="ctr"/>
            <a:r>
              <a:rPr lang="en-US"/>
              <a:t>Insertion</a:t>
            </a:r>
            <a:endParaRPr/>
          </a:p>
        </p:txBody>
      </p:sp>
      <p:sp>
        <p:nvSpPr>
          <p:cNvPr id="192" name="TextShape 2"/>
          <p:cNvSpPr txBox="1"/>
          <p:nvPr/>
        </p:nvSpPr>
        <p:spPr>
          <a:xfrm>
            <a:off x="685800" y="3886200"/>
            <a:ext cx="7772400" cy="2210040"/>
          </a:xfrm>
          <a:prstGeom prst="rect">
            <a:avLst/>
          </a:prstGeom>
        </p:spPr>
        <p:txBody>
          <a:bodyPr bIns="46800" lIns="90000" rIns="90000" tIns="46800"/>
          <a:p>
            <a:r>
              <a:rPr lang="en-US"/>
              <a:t>Ex 8: Write a method to insert into doubly linked list </a:t>
            </a:r>
            <a:endParaRPr/>
          </a:p>
          <a:p>
            <a:r>
              <a:rPr lang="en-US"/>
              <a:t>public void insertAfter(Node n, Comparable obj)</a:t>
            </a:r>
            <a:endParaRPr/>
          </a:p>
        </p:txBody>
      </p:sp>
      <p:pic>
        <p:nvPicPr>
          <p:cNvPr descr="" id="193" name=""/>
          <p:cNvPicPr/>
          <p:nvPr/>
        </p:nvPicPr>
        <p:blipFill>
          <a:blip r:embed="rId1"/>
          <a:stretch>
            <a:fillRect/>
          </a:stretch>
        </p:blipFill>
        <p:spPr>
          <a:xfrm>
            <a:off x="762120" y="1676520"/>
            <a:ext cx="7772400" cy="1936800"/>
          </a:xfrm>
          <a:prstGeom prst="rect">
            <a:avLst/>
          </a:prstGeom>
        </p:spPr>
      </p:pic>
      <p:sp>
        <p:nvSpPr>
          <p:cNvPr id="194" name="TextShape 3"/>
          <p:cNvSpPr txBox="1"/>
          <p:nvPr/>
        </p:nvSpPr>
        <p:spPr>
          <a:xfrm>
            <a:off x="762120" y="1676520"/>
            <a:ext cx="7772400" cy="1937160"/>
          </a:xfrm>
          <a:prstGeom prst="rect">
            <a:avLst/>
          </a:prstGeom>
        </p:spPr>
      </p:sp>
    </p:spTree>
  </p:cSld>
  <p:timing>
    <p:tnLst>
      <p:par>
        <p:cTn dur="indefinite" id="57" nodeType="tmRoot" restart="never">
          <p:childTnLst>
            <p:seq>
              <p:cTn id="58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extShape 1"/>
          <p:cNvSpPr txBox="1"/>
          <p:nvPr/>
        </p:nvSpPr>
        <p:spPr>
          <a:xfrm>
            <a:off x="457200" y="830880"/>
            <a:ext cx="8229600" cy="2279160"/>
          </a:xfrm>
          <a:prstGeom prst="rect">
            <a:avLst/>
          </a:prstGeom>
        </p:spPr>
        <p:txBody>
          <a:bodyPr anchor="ctr" bIns="0" lIns="0" rIns="0" tIns="0" wrap="none"/>
          <a:p>
            <a:r>
              <a:rPr lang="en-US" sz="3200">
                <a:solidFill>
                  <a:srgbClr val="ffffff"/>
                </a:solidFill>
              </a:rPr>
              <a:t>public interface Dictionary {</a:t>
            </a:r>
            <a:r>
              <a:rPr lang="en-US" sz="3200">
                <a:solidFill>
                  <a:srgbClr val="ffffff"/>
                </a:solidFill>
              </a:rPr>
              <a:t>
</a:t>
            </a:r>
            <a:r>
              <a:rPr lang="en-US" sz="3200">
                <a:solidFill>
                  <a:srgbClr val="ffffff"/>
                </a:solidFill>
              </a:rPr>
              <a:t>	</a:t>
            </a:r>
            <a:r>
              <a:rPr lang="en-US" sz="3200">
                <a:solidFill>
                  <a:srgbClr val="ffffff"/>
                </a:solidFill>
              </a:rPr>
              <a:t>public void insert(Object item);</a:t>
            </a:r>
            <a:r>
              <a:rPr lang="en-US" sz="3200">
                <a:solidFill>
                  <a:srgbClr val="ffffff"/>
                </a:solidFill>
              </a:rPr>
              <a:t>
</a:t>
            </a:r>
            <a:r>
              <a:rPr lang="en-US" sz="3200">
                <a:solidFill>
                  <a:srgbClr val="ffffff"/>
                </a:solidFill>
              </a:rPr>
              <a:t>	</a:t>
            </a:r>
            <a:r>
              <a:rPr lang="en-US" sz="3200">
                <a:solidFill>
                  <a:srgbClr val="ffffff"/>
                </a:solidFill>
              </a:rPr>
              <a:t>public void delete(Object item);</a:t>
            </a:r>
            <a:r>
              <a:rPr lang="en-US" sz="3200">
                <a:solidFill>
                  <a:srgbClr val="ffffff"/>
                </a:solidFill>
              </a:rPr>
              <a:t>
</a:t>
            </a:r>
            <a:r>
              <a:rPr lang="en-US" sz="3200">
                <a:solidFill>
                  <a:srgbClr val="ffffff"/>
                </a:solidFill>
              </a:rPr>
              <a:t>	</a:t>
            </a:r>
            <a:r>
              <a:rPr lang="en-US" sz="3200">
                <a:solidFill>
                  <a:srgbClr val="ffffff"/>
                </a:solidFill>
              </a:rPr>
              <a:t>public Object lookup(Object item);</a:t>
            </a:r>
            <a:r>
              <a:rPr lang="en-US" sz="3200">
                <a:solidFill>
                  <a:srgbClr val="ffffff"/>
                </a:solidFill>
              </a:rPr>
              <a:t>
</a:t>
            </a:r>
            <a:r>
              <a:rPr lang="en-US" sz="3200">
                <a:solidFill>
                  <a:srgbClr val="ffffff"/>
                </a:solidFill>
              </a:rPr>
              <a:t>}</a:t>
            </a:r>
            <a:endParaRPr/>
          </a:p>
        </p:txBody>
      </p:sp>
    </p:spTree>
  </p:cSld>
  <p:timing>
    <p:tnLst>
      <p:par>
        <p:cTn dur="indefinite" id="5" nodeType="tmRoot" restart="never">
          <p:childTnLst>
            <p:seq>
              <p:cTn id="6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TextShape 1"/>
          <p:cNvSpPr txBox="1"/>
          <p:nvPr/>
        </p:nvSpPr>
        <p:spPr>
          <a:xfrm>
            <a:off x="685800" y="609480"/>
            <a:ext cx="8229600" cy="5486760"/>
          </a:xfrm>
          <a:prstGeom prst="rect">
            <a:avLst/>
          </a:prstGeom>
        </p:spPr>
        <p:txBody>
          <a:bodyPr bIns="46800" lIns="90000" rIns="90000" tIns="46800"/>
          <a:p>
            <a:pPr>
              <a:lnSpc>
                <a:spcPct val="100000"/>
              </a:lnSpc>
            </a:pPr>
            <a:r>
              <a:rPr lang="en-US">
                <a:latin typeface="Arial"/>
              </a:rPr>
              <a:t>public void insertAfter(Node n, Object obj){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latin typeface="Arial"/>
              </a:rPr>
              <a:t>	</a:t>
            </a:r>
            <a:r>
              <a:rPr lang="en-US">
                <a:latin typeface="Arial"/>
              </a:rPr>
              <a:t>Node newNode = new DoubleNode();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latin typeface="Arial"/>
              </a:rPr>
              <a:t>	</a:t>
            </a:r>
            <a:r>
              <a:rPr lang="en-US">
                <a:latin typeface="Arial"/>
              </a:rPr>
              <a:t>newNode.data = obj;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latin typeface="Arial"/>
              </a:rPr>
              <a:t>	</a:t>
            </a:r>
            <a:r>
              <a:rPr lang="en-US">
                <a:latin typeface="Arial"/>
              </a:rPr>
              <a:t>newNode.prev = n;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latin typeface="Arial"/>
              </a:rPr>
              <a:t>	</a:t>
            </a:r>
            <a:r>
              <a:rPr lang="en-US">
                <a:latin typeface="Arial"/>
              </a:rPr>
              <a:t>newNode.next = n.next;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latin typeface="Arial"/>
              </a:rPr>
              <a:t>	</a:t>
            </a:r>
            <a:r>
              <a:rPr lang="en-US">
                <a:latin typeface="Arial"/>
              </a:rPr>
              <a:t>(newNode.prev).next = newNode;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latin typeface="Arial"/>
              </a:rPr>
              <a:t>	</a:t>
            </a:r>
            <a:r>
              <a:rPr lang="en-US">
                <a:latin typeface="Arial"/>
              </a:rPr>
              <a:t>(newNode.next).prev = newNode;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latin typeface="Arial"/>
              </a:rPr>
              <a:t>}</a:t>
            </a:r>
            <a:endParaRPr/>
          </a:p>
        </p:txBody>
      </p:sp>
    </p:spTree>
  </p:cSld>
  <p:timing>
    <p:tnLst>
      <p:par>
        <p:cTn dur="indefinite" id="59" nodeType="tmRoot" restart="never">
          <p:childTnLst>
            <p:seq>
              <p:cTn id="60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extShape 1"/>
          <p:cNvSpPr txBox="1"/>
          <p:nvPr/>
        </p:nvSpPr>
        <p:spPr>
          <a:xfrm>
            <a:off x="685800" y="609120"/>
            <a:ext cx="7772400" cy="1143360"/>
          </a:xfrm>
          <a:prstGeom prst="rect">
            <a:avLst/>
          </a:prstGeom>
        </p:spPr>
        <p:txBody>
          <a:bodyPr anchor="ctr" bIns="46080" lIns="92160" rIns="92160" tIns="46080"/>
          <a:p>
            <a:pPr algn="ctr"/>
            <a:r>
              <a:rPr lang="en-US">
                <a:solidFill>
                  <a:srgbClr val="ffffff"/>
                </a:solidFill>
              </a:rPr>
              <a:t>Self-referential data types</a:t>
            </a:r>
            <a:endParaRPr/>
          </a:p>
        </p:txBody>
      </p:sp>
      <p:sp>
        <p:nvSpPr>
          <p:cNvPr id="78" name="TextShape 2"/>
          <p:cNvSpPr txBox="1"/>
          <p:nvPr/>
        </p:nvSpPr>
        <p:spPr>
          <a:xfrm>
            <a:off x="685800" y="1980720"/>
            <a:ext cx="7772400" cy="4420080"/>
          </a:xfrm>
          <a:prstGeom prst="rect">
            <a:avLst/>
          </a:prstGeom>
        </p:spPr>
        <p:txBody>
          <a:bodyPr bIns="46800" lIns="90000" rIns="90000" tIns="46800"/>
          <a:p>
            <a:pPr>
              <a:lnSpc>
                <a:spcPct val="100000"/>
              </a:lnSpc>
            </a:pPr>
            <a:r>
              <a:rPr lang="en-US">
                <a:solidFill>
                  <a:srgbClr val="ffffff"/>
                </a:solidFill>
                <a:latin typeface="Arial"/>
                <a:ea typeface="Arial"/>
              </a:rPr>
              <a:t>class Node {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solidFill>
                  <a:srgbClr val="ffffff"/>
                </a:solidFill>
                <a:latin typeface="Arial"/>
                <a:ea typeface="Arial"/>
              </a:rPr>
              <a:t>	</a:t>
            </a:r>
            <a:r>
              <a:rPr lang="en-US">
                <a:solidFill>
                  <a:srgbClr val="ffffff"/>
                </a:solidFill>
                <a:latin typeface="Arial"/>
                <a:ea typeface="Arial"/>
              </a:rPr>
              <a:t>private Object data;     // the “data”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solidFill>
                  <a:srgbClr val="ffffff"/>
                </a:solidFill>
                <a:latin typeface="Arial"/>
                <a:ea typeface="Arial"/>
              </a:rPr>
              <a:t>	</a:t>
            </a:r>
            <a:r>
              <a:rPr lang="en-US">
                <a:solidFill>
                  <a:srgbClr val="ffffff"/>
                </a:solidFill>
                <a:latin typeface="Arial"/>
                <a:ea typeface="Arial"/>
              </a:rPr>
              <a:t>private Node next;      // the “link”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solidFill>
                  <a:srgbClr val="ffffff"/>
                </a:solidFill>
                <a:latin typeface="Arial"/>
                <a:ea typeface="Arial"/>
              </a:rPr>
              <a:t>}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79" name="CustomShape 3"/>
          <p:cNvSpPr/>
          <p:nvPr/>
        </p:nvSpPr>
        <p:spPr>
          <a:xfrm>
            <a:off x="3619440" y="4876920"/>
            <a:ext cx="1104840" cy="888840"/>
          </a:xfrm>
          <a:prstGeom prst="rect">
            <a:avLst/>
          </a:prstGeom>
        </p:spPr>
        <p:txBody>
          <a:bodyPr bIns="46800" lIns="90000" rIns="90000" tIns="46800"/>
          <a:p>
            <a:r>
              <a:rPr lang="en-US" sz="2800">
                <a:solidFill>
                  <a:srgbClr val="ffffff"/>
                </a:solidFill>
              </a:rPr>
              <a:t>next</a:t>
            </a:r>
            <a:endParaRPr/>
          </a:p>
        </p:txBody>
      </p:sp>
      <p:sp>
        <p:nvSpPr>
          <p:cNvPr id="80" name="CustomShape 4"/>
          <p:cNvSpPr/>
          <p:nvPr/>
        </p:nvSpPr>
        <p:spPr>
          <a:xfrm>
            <a:off x="2514600" y="4876920"/>
            <a:ext cx="1104840" cy="888840"/>
          </a:xfrm>
          <a:prstGeom prst="rect">
            <a:avLst/>
          </a:prstGeom>
        </p:spPr>
        <p:txBody>
          <a:bodyPr bIns="46800" lIns="90000" rIns="90000" tIns="46800"/>
          <a:p>
            <a:r>
              <a:rPr lang="en-US" sz="2800">
                <a:solidFill>
                  <a:srgbClr val="ffffff"/>
                </a:solidFill>
              </a:rPr>
              <a:t>data</a:t>
            </a:r>
            <a:endParaRPr/>
          </a:p>
        </p:txBody>
      </p:sp>
      <p:sp>
        <p:nvSpPr>
          <p:cNvPr id="81" name="Line 5"/>
          <p:cNvSpPr/>
          <p:nvPr/>
        </p:nvSpPr>
        <p:spPr>
          <a:xfrm>
            <a:off x="2514600" y="4876920"/>
            <a:ext cx="2209680" cy="0"/>
          </a:xfrm>
          <a:prstGeom prst="line">
            <a:avLst/>
          </a:prstGeom>
          <a:ln w="28440">
            <a:solidFill>
              <a:srgbClr val="ffffff"/>
            </a:solidFill>
            <a:miter/>
          </a:ln>
        </p:spPr>
      </p:sp>
      <p:sp>
        <p:nvSpPr>
          <p:cNvPr id="82" name="Line 6"/>
          <p:cNvSpPr/>
          <p:nvPr/>
        </p:nvSpPr>
        <p:spPr>
          <a:xfrm>
            <a:off x="2514600" y="5765760"/>
            <a:ext cx="2209680" cy="0"/>
          </a:xfrm>
          <a:prstGeom prst="line">
            <a:avLst/>
          </a:prstGeom>
          <a:ln w="28440">
            <a:solidFill>
              <a:srgbClr val="ffffff"/>
            </a:solidFill>
            <a:miter/>
          </a:ln>
        </p:spPr>
      </p:sp>
      <p:sp>
        <p:nvSpPr>
          <p:cNvPr id="83" name="Line 7"/>
          <p:cNvSpPr/>
          <p:nvPr/>
        </p:nvSpPr>
        <p:spPr>
          <a:xfrm>
            <a:off x="2514600" y="4876920"/>
            <a:ext cx="0" cy="888840"/>
          </a:xfrm>
          <a:prstGeom prst="line">
            <a:avLst/>
          </a:prstGeom>
          <a:ln w="28440">
            <a:solidFill>
              <a:srgbClr val="ffffff"/>
            </a:solidFill>
            <a:miter/>
          </a:ln>
        </p:spPr>
      </p:sp>
      <p:sp>
        <p:nvSpPr>
          <p:cNvPr id="84" name="Line 8"/>
          <p:cNvSpPr/>
          <p:nvPr/>
        </p:nvSpPr>
        <p:spPr>
          <a:xfrm>
            <a:off x="3619440" y="4876920"/>
            <a:ext cx="0" cy="888840"/>
          </a:xfrm>
          <a:prstGeom prst="line">
            <a:avLst/>
          </a:prstGeom>
          <a:ln w="12600">
            <a:solidFill>
              <a:srgbClr val="ffffff"/>
            </a:solidFill>
            <a:miter/>
          </a:ln>
        </p:spPr>
      </p:sp>
      <p:sp>
        <p:nvSpPr>
          <p:cNvPr id="85" name="Line 9"/>
          <p:cNvSpPr/>
          <p:nvPr/>
        </p:nvSpPr>
        <p:spPr>
          <a:xfrm>
            <a:off x="4724280" y="4876920"/>
            <a:ext cx="0" cy="888840"/>
          </a:xfrm>
          <a:prstGeom prst="line">
            <a:avLst/>
          </a:prstGeom>
          <a:ln w="28440">
            <a:solidFill>
              <a:srgbClr val="ffffff"/>
            </a:solidFill>
            <a:miter/>
          </a:ln>
        </p:spPr>
      </p:sp>
      <p:sp>
        <p:nvSpPr>
          <p:cNvPr id="86" name="Line 10"/>
          <p:cNvSpPr/>
          <p:nvPr/>
        </p:nvSpPr>
        <p:spPr>
          <a:xfrm>
            <a:off x="4191120" y="5410080"/>
            <a:ext cx="1981080" cy="0"/>
          </a:xfrm>
          <a:prstGeom prst="line">
            <a:avLst/>
          </a:prstGeom>
          <a:ln w="9360">
            <a:solidFill>
              <a:srgbClr val="ffffff"/>
            </a:solidFill>
            <a:miter/>
            <a:tailEnd len="med" type="triangle" w="med"/>
          </a:ln>
        </p:spPr>
      </p:sp>
    </p:spTree>
  </p:cSld>
  <p:timing>
    <p:tnLst>
      <p:par>
        <p:cTn dur="indefinite" id="7" nodeType="tmRoot" restart="never">
          <p:childTnLst>
            <p:seq>
              <p:cTn id="8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685800" y="609120"/>
            <a:ext cx="7772400" cy="1143360"/>
          </a:xfrm>
          <a:prstGeom prst="rect">
            <a:avLst/>
          </a:prstGeom>
        </p:spPr>
        <p:txBody>
          <a:bodyPr anchor="ctr" bIns="46080" lIns="92160" rIns="92160" tIns="46080"/>
          <a:p>
            <a:pPr algn="ctr"/>
            <a:r>
              <a:rPr lang="en-US"/>
              <a:t>Linked List</a:t>
            </a:r>
            <a:endParaRPr/>
          </a:p>
        </p:txBody>
      </p:sp>
      <p:sp>
        <p:nvSpPr>
          <p:cNvPr id="88" name="TextShape 2"/>
          <p:cNvSpPr txBox="1"/>
          <p:nvPr/>
        </p:nvSpPr>
        <p:spPr>
          <a:xfrm>
            <a:off x="685800" y="1980720"/>
            <a:ext cx="7772400" cy="1753200"/>
          </a:xfrm>
          <a:prstGeom prst="rect">
            <a:avLst/>
          </a:prstGeom>
        </p:spPr>
        <p:txBody>
          <a:bodyPr bIns="46800" lIns="90000" rIns="90000" tIns="46800"/>
          <a:p>
            <a:pPr>
              <a:buSzPct val="45000"/>
              <a:buFont typeface="StarSymbol"/>
              <a:buChar char=""/>
            </a:pPr>
            <a:r>
              <a:rPr lang="en-US"/>
              <a:t>A linked list “has-a” reference to a node 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/>
              <a:t>The “head” of the list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/>
              <a:t>The ending node has “null” for the next</a:t>
            </a:r>
            <a:endParaRPr/>
          </a:p>
        </p:txBody>
      </p:sp>
      <p:sp>
        <p:nvSpPr>
          <p:cNvPr id="89" name="CustomShape 3"/>
          <p:cNvSpPr/>
          <p:nvPr/>
        </p:nvSpPr>
        <p:spPr>
          <a:xfrm>
            <a:off x="2095560" y="4876920"/>
            <a:ext cx="1104840" cy="888840"/>
          </a:xfrm>
          <a:prstGeom prst="rect">
            <a:avLst/>
          </a:prstGeom>
        </p:spPr>
        <p:txBody>
          <a:bodyPr bIns="46800" lIns="90000" rIns="90000" tIns="46800"/>
          <a:p>
            <a:r>
              <a:rPr lang="en-US" sz="2800">
                <a:solidFill>
                  <a:srgbClr val="ffffff"/>
                </a:solidFill>
              </a:rPr>
              <a:t>next</a:t>
            </a:r>
            <a:endParaRPr/>
          </a:p>
        </p:txBody>
      </p:sp>
      <p:sp>
        <p:nvSpPr>
          <p:cNvPr id="90" name="CustomShape 4"/>
          <p:cNvSpPr/>
          <p:nvPr/>
        </p:nvSpPr>
        <p:spPr>
          <a:xfrm>
            <a:off x="990720" y="4876920"/>
            <a:ext cx="1104840" cy="888840"/>
          </a:xfrm>
          <a:prstGeom prst="rect">
            <a:avLst/>
          </a:prstGeom>
        </p:spPr>
        <p:txBody>
          <a:bodyPr bIns="46800" lIns="90000" rIns="90000" tIns="46800"/>
          <a:p>
            <a:r>
              <a:rPr lang="en-US" sz="2800">
                <a:solidFill>
                  <a:srgbClr val="ffffff"/>
                </a:solidFill>
              </a:rPr>
              <a:t>data</a:t>
            </a:r>
            <a:endParaRPr/>
          </a:p>
        </p:txBody>
      </p:sp>
      <p:sp>
        <p:nvSpPr>
          <p:cNvPr id="91" name="Line 5"/>
          <p:cNvSpPr/>
          <p:nvPr/>
        </p:nvSpPr>
        <p:spPr>
          <a:xfrm>
            <a:off x="990720" y="4876920"/>
            <a:ext cx="2209680" cy="0"/>
          </a:xfrm>
          <a:prstGeom prst="line">
            <a:avLst/>
          </a:prstGeom>
          <a:ln w="28440">
            <a:solidFill>
              <a:srgbClr val="ffffff"/>
            </a:solidFill>
            <a:miter/>
          </a:ln>
        </p:spPr>
      </p:sp>
      <p:sp>
        <p:nvSpPr>
          <p:cNvPr id="92" name="Line 6"/>
          <p:cNvSpPr/>
          <p:nvPr/>
        </p:nvSpPr>
        <p:spPr>
          <a:xfrm>
            <a:off x="990720" y="5765760"/>
            <a:ext cx="2209680" cy="0"/>
          </a:xfrm>
          <a:prstGeom prst="line">
            <a:avLst/>
          </a:prstGeom>
          <a:ln w="28440">
            <a:solidFill>
              <a:srgbClr val="ffffff"/>
            </a:solidFill>
            <a:miter/>
          </a:ln>
        </p:spPr>
      </p:sp>
      <p:sp>
        <p:nvSpPr>
          <p:cNvPr id="93" name="Line 7"/>
          <p:cNvSpPr/>
          <p:nvPr/>
        </p:nvSpPr>
        <p:spPr>
          <a:xfrm>
            <a:off x="990720" y="4876920"/>
            <a:ext cx="0" cy="888840"/>
          </a:xfrm>
          <a:prstGeom prst="line">
            <a:avLst/>
          </a:prstGeom>
          <a:ln w="28440">
            <a:solidFill>
              <a:srgbClr val="ffffff"/>
            </a:solidFill>
            <a:miter/>
          </a:ln>
        </p:spPr>
      </p:sp>
      <p:sp>
        <p:nvSpPr>
          <p:cNvPr id="94" name="Line 8"/>
          <p:cNvSpPr/>
          <p:nvPr/>
        </p:nvSpPr>
        <p:spPr>
          <a:xfrm>
            <a:off x="2095560" y="4876920"/>
            <a:ext cx="0" cy="888840"/>
          </a:xfrm>
          <a:prstGeom prst="line">
            <a:avLst/>
          </a:prstGeom>
          <a:ln w="12600">
            <a:solidFill>
              <a:srgbClr val="ffffff"/>
            </a:solidFill>
            <a:miter/>
          </a:ln>
        </p:spPr>
      </p:sp>
      <p:sp>
        <p:nvSpPr>
          <p:cNvPr id="95" name="Line 9"/>
          <p:cNvSpPr/>
          <p:nvPr/>
        </p:nvSpPr>
        <p:spPr>
          <a:xfrm>
            <a:off x="3200400" y="4876920"/>
            <a:ext cx="0" cy="888840"/>
          </a:xfrm>
          <a:prstGeom prst="line">
            <a:avLst/>
          </a:prstGeom>
          <a:ln w="28440">
            <a:solidFill>
              <a:srgbClr val="ffffff"/>
            </a:solidFill>
            <a:miter/>
          </a:ln>
        </p:spPr>
      </p:sp>
      <p:sp>
        <p:nvSpPr>
          <p:cNvPr id="96" name="CustomShape 10"/>
          <p:cNvSpPr/>
          <p:nvPr/>
        </p:nvSpPr>
        <p:spPr>
          <a:xfrm>
            <a:off x="5676840" y="4876920"/>
            <a:ext cx="1104840" cy="1030320"/>
          </a:xfrm>
          <a:prstGeom prst="rect">
            <a:avLst/>
          </a:prstGeom>
        </p:spPr>
        <p:txBody>
          <a:bodyPr bIns="46800" lIns="90000" rIns="90000" tIns="46800"/>
          <a:p>
            <a:r>
              <a:rPr lang="en-US" sz="2800">
                <a:solidFill>
                  <a:srgbClr val="ffffff"/>
                </a:solidFill>
              </a:rPr>
              <a:t>Next</a:t>
            </a:r>
            <a:endParaRPr/>
          </a:p>
          <a:p>
            <a:r>
              <a:rPr i="1" lang="en-US" sz="2800">
                <a:solidFill>
                  <a:srgbClr val="ffffff"/>
                </a:solidFill>
              </a:rPr>
              <a:t>null</a:t>
            </a:r>
            <a:endParaRPr/>
          </a:p>
        </p:txBody>
      </p:sp>
      <p:sp>
        <p:nvSpPr>
          <p:cNvPr id="97" name="CustomShape 11"/>
          <p:cNvSpPr/>
          <p:nvPr/>
        </p:nvSpPr>
        <p:spPr>
          <a:xfrm>
            <a:off x="4572000" y="4876920"/>
            <a:ext cx="1104840" cy="1030320"/>
          </a:xfrm>
          <a:prstGeom prst="rect">
            <a:avLst/>
          </a:prstGeom>
        </p:spPr>
        <p:txBody>
          <a:bodyPr bIns="46800" lIns="90000" rIns="90000" tIns="46800"/>
          <a:p>
            <a:r>
              <a:rPr lang="en-US" sz="2800">
                <a:solidFill>
                  <a:srgbClr val="ffffff"/>
                </a:solidFill>
              </a:rPr>
              <a:t>data</a:t>
            </a:r>
            <a:endParaRPr/>
          </a:p>
        </p:txBody>
      </p:sp>
      <p:sp>
        <p:nvSpPr>
          <p:cNvPr id="98" name="Line 12"/>
          <p:cNvSpPr/>
          <p:nvPr/>
        </p:nvSpPr>
        <p:spPr>
          <a:xfrm>
            <a:off x="4572000" y="4876920"/>
            <a:ext cx="2209680" cy="0"/>
          </a:xfrm>
          <a:prstGeom prst="line">
            <a:avLst/>
          </a:prstGeom>
          <a:ln w="28440">
            <a:solidFill>
              <a:srgbClr val="ffffff"/>
            </a:solidFill>
            <a:miter/>
          </a:ln>
        </p:spPr>
      </p:sp>
      <p:sp>
        <p:nvSpPr>
          <p:cNvPr id="99" name="Line 13"/>
          <p:cNvSpPr/>
          <p:nvPr/>
        </p:nvSpPr>
        <p:spPr>
          <a:xfrm>
            <a:off x="4572000" y="5907240"/>
            <a:ext cx="2209680" cy="0"/>
          </a:xfrm>
          <a:prstGeom prst="line">
            <a:avLst/>
          </a:prstGeom>
          <a:ln w="28440">
            <a:solidFill>
              <a:srgbClr val="ffffff"/>
            </a:solidFill>
            <a:miter/>
          </a:ln>
        </p:spPr>
      </p:sp>
      <p:sp>
        <p:nvSpPr>
          <p:cNvPr id="100" name="Line 14"/>
          <p:cNvSpPr/>
          <p:nvPr/>
        </p:nvSpPr>
        <p:spPr>
          <a:xfrm>
            <a:off x="4572000" y="4876920"/>
            <a:ext cx="0" cy="1030320"/>
          </a:xfrm>
          <a:prstGeom prst="line">
            <a:avLst/>
          </a:prstGeom>
          <a:ln w="28440">
            <a:solidFill>
              <a:srgbClr val="ffffff"/>
            </a:solidFill>
            <a:miter/>
          </a:ln>
        </p:spPr>
      </p:sp>
      <p:sp>
        <p:nvSpPr>
          <p:cNvPr id="101" name="Line 15"/>
          <p:cNvSpPr/>
          <p:nvPr/>
        </p:nvSpPr>
        <p:spPr>
          <a:xfrm>
            <a:off x="5676840" y="4876920"/>
            <a:ext cx="0" cy="1030320"/>
          </a:xfrm>
          <a:prstGeom prst="line">
            <a:avLst/>
          </a:prstGeom>
          <a:ln w="12600">
            <a:solidFill>
              <a:srgbClr val="ffffff"/>
            </a:solidFill>
            <a:miter/>
          </a:ln>
        </p:spPr>
      </p:sp>
      <p:sp>
        <p:nvSpPr>
          <p:cNvPr id="102" name="Line 16"/>
          <p:cNvSpPr/>
          <p:nvPr/>
        </p:nvSpPr>
        <p:spPr>
          <a:xfrm>
            <a:off x="6781680" y="4876920"/>
            <a:ext cx="0" cy="1030320"/>
          </a:xfrm>
          <a:prstGeom prst="line">
            <a:avLst/>
          </a:prstGeom>
          <a:ln w="28440">
            <a:solidFill>
              <a:srgbClr val="ffffff"/>
            </a:solidFill>
            <a:miter/>
          </a:ln>
        </p:spPr>
      </p:sp>
      <p:sp>
        <p:nvSpPr>
          <p:cNvPr id="103" name="Line 17"/>
          <p:cNvSpPr/>
          <p:nvPr/>
        </p:nvSpPr>
        <p:spPr>
          <a:xfrm>
            <a:off x="1600200" y="4191120"/>
            <a:ext cx="0" cy="685800"/>
          </a:xfrm>
          <a:prstGeom prst="line">
            <a:avLst/>
          </a:prstGeom>
          <a:ln w="9360">
            <a:solidFill>
              <a:srgbClr val="ffffff"/>
            </a:solidFill>
            <a:miter/>
            <a:tailEnd len="med" type="triangle" w="med"/>
          </a:ln>
        </p:spPr>
      </p:sp>
      <p:sp>
        <p:nvSpPr>
          <p:cNvPr id="104" name="CustomShape 18"/>
          <p:cNvSpPr/>
          <p:nvPr/>
        </p:nvSpPr>
        <p:spPr>
          <a:xfrm>
            <a:off x="457200" y="3886200"/>
            <a:ext cx="1219320" cy="430920"/>
          </a:xfrm>
          <a:prstGeom prst="rect">
            <a:avLst/>
          </a:prstGeom>
          <a:ln w="9360">
            <a:solidFill>
              <a:srgbClr val="ffffff"/>
            </a:solidFill>
            <a:miter/>
          </a:ln>
        </p:spPr>
        <p:txBody>
          <a:bodyPr bIns="46800" lIns="90000" rIns="90000" tIns="46800"/>
          <a:p>
            <a:pPr algn="ctr"/>
            <a:r>
              <a:rPr lang="en-US" sz="2400">
                <a:solidFill>
                  <a:srgbClr val="ffffff"/>
                </a:solidFill>
              </a:rPr>
              <a:t>head</a:t>
            </a:r>
            <a:endParaRPr/>
          </a:p>
        </p:txBody>
      </p:sp>
      <p:sp>
        <p:nvSpPr>
          <p:cNvPr id="105" name="Line 19"/>
          <p:cNvSpPr/>
          <p:nvPr/>
        </p:nvSpPr>
        <p:spPr>
          <a:xfrm>
            <a:off x="2590920" y="5410080"/>
            <a:ext cx="1981080" cy="0"/>
          </a:xfrm>
          <a:prstGeom prst="line">
            <a:avLst/>
          </a:prstGeom>
          <a:ln w="9360">
            <a:solidFill>
              <a:srgbClr val="ffffff"/>
            </a:solidFill>
            <a:miter/>
            <a:tailEnd len="med" type="triangle" w="med"/>
          </a:ln>
        </p:spPr>
      </p:sp>
    </p:spTree>
  </p:cSld>
  <p:timing>
    <p:tnLst>
      <p:par>
        <p:cTn dur="indefinite" id="9" nodeType="tmRoot" restart="never">
          <p:childTnLst>
            <p:seq>
              <p:cTn id="10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685800" y="406440"/>
            <a:ext cx="7772400" cy="787320"/>
          </a:xfrm>
          <a:prstGeom prst="rect">
            <a:avLst/>
          </a:prstGeom>
        </p:spPr>
        <p:txBody>
          <a:bodyPr anchor="ctr" bIns="46080" lIns="92160" rIns="92160" tIns="46080"/>
          <a:p>
            <a:pPr algn="ctr"/>
            <a:r>
              <a:rPr lang="en-US"/>
              <a:t>Linked List</a:t>
            </a:r>
            <a:endParaRPr/>
          </a:p>
        </p:txBody>
      </p:sp>
      <p:sp>
        <p:nvSpPr>
          <p:cNvPr id="107" name="TextShape 2"/>
          <p:cNvSpPr txBox="1"/>
          <p:nvPr/>
        </p:nvSpPr>
        <p:spPr>
          <a:xfrm>
            <a:off x="685800" y="1371600"/>
            <a:ext cx="7772400" cy="2513880"/>
          </a:xfrm>
          <a:prstGeom prst="rect">
            <a:avLst/>
          </a:prstGeom>
        </p:spPr>
        <p:txBody>
          <a:bodyPr bIns="46800" lIns="90000" rIns="90000" tIns="46800"/>
          <a:p>
            <a:r>
              <a:rPr lang="en-US" sz="3200">
                <a:latin typeface="Arial"/>
              </a:rPr>
              <a:t>pubic class LinkedList {</a:t>
            </a:r>
            <a:endParaRPr/>
          </a:p>
          <a:p>
            <a:pPr>
              <a:lnSpc>
                <a:spcPct val="100000"/>
              </a:lnSpc>
            </a:pPr>
            <a:r>
              <a:rPr lang="en-US" sz="3200">
                <a:solidFill>
                  <a:srgbClr val="000000"/>
                </a:solidFill>
                <a:latin typeface="Arial"/>
                <a:ea typeface="AR PL ShanHeiSun Uni"/>
              </a:rPr>
              <a:t>private Node first ;</a:t>
            </a:r>
            <a:endParaRPr/>
          </a:p>
          <a:p>
            <a:pPr>
              <a:lnSpc>
                <a:spcPct val="100000"/>
              </a:lnSpc>
            </a:pPr>
            <a:r>
              <a:rPr lang="en-US" sz="3200">
                <a:solidFill>
                  <a:srgbClr val="000000"/>
                </a:solidFill>
                <a:latin typeface="Arial"/>
                <a:ea typeface="AR PL ShanHeiSun Uni"/>
              </a:rPr>
              <a:t>// methods for insert, delete, lookup</a:t>
            </a:r>
            <a:endParaRPr/>
          </a:p>
          <a:p>
            <a:r>
              <a:rPr lang="en-US" sz="3200">
                <a:latin typeface="Arial"/>
              </a:rPr>
              <a:t>}</a:t>
            </a:r>
            <a:endParaRPr/>
          </a:p>
        </p:txBody>
      </p:sp>
      <p:sp>
        <p:nvSpPr>
          <p:cNvPr id="108" name="CustomShape 3"/>
          <p:cNvSpPr/>
          <p:nvPr/>
        </p:nvSpPr>
        <p:spPr>
          <a:xfrm>
            <a:off x="2095560" y="4876920"/>
            <a:ext cx="1104840" cy="888840"/>
          </a:xfrm>
          <a:prstGeom prst="rect">
            <a:avLst/>
          </a:prstGeom>
        </p:spPr>
        <p:txBody>
          <a:bodyPr bIns="46800" lIns="90000" rIns="90000" tIns="46800"/>
          <a:p>
            <a:r>
              <a:rPr lang="en-US" sz="2800">
                <a:solidFill>
                  <a:srgbClr val="ffffff"/>
                </a:solidFill>
              </a:rPr>
              <a:t>next</a:t>
            </a:r>
            <a:endParaRPr/>
          </a:p>
        </p:txBody>
      </p:sp>
      <p:sp>
        <p:nvSpPr>
          <p:cNvPr id="109" name="CustomShape 4"/>
          <p:cNvSpPr/>
          <p:nvPr/>
        </p:nvSpPr>
        <p:spPr>
          <a:xfrm>
            <a:off x="990720" y="4876920"/>
            <a:ext cx="1104840" cy="888840"/>
          </a:xfrm>
          <a:prstGeom prst="rect">
            <a:avLst/>
          </a:prstGeom>
        </p:spPr>
        <p:txBody>
          <a:bodyPr bIns="46800" lIns="90000" rIns="90000" tIns="46800"/>
          <a:p>
            <a:r>
              <a:rPr lang="en-US" sz="2800">
                <a:solidFill>
                  <a:srgbClr val="ffffff"/>
                </a:solidFill>
              </a:rPr>
              <a:t>data</a:t>
            </a:r>
            <a:endParaRPr/>
          </a:p>
        </p:txBody>
      </p:sp>
      <p:sp>
        <p:nvSpPr>
          <p:cNvPr id="110" name="Line 5"/>
          <p:cNvSpPr/>
          <p:nvPr/>
        </p:nvSpPr>
        <p:spPr>
          <a:xfrm>
            <a:off x="990720" y="4876920"/>
            <a:ext cx="2209680" cy="0"/>
          </a:xfrm>
          <a:prstGeom prst="line">
            <a:avLst/>
          </a:prstGeom>
          <a:ln w="28440">
            <a:solidFill>
              <a:srgbClr val="ffffff"/>
            </a:solidFill>
            <a:miter/>
          </a:ln>
        </p:spPr>
      </p:sp>
      <p:sp>
        <p:nvSpPr>
          <p:cNvPr id="111" name="Line 6"/>
          <p:cNvSpPr/>
          <p:nvPr/>
        </p:nvSpPr>
        <p:spPr>
          <a:xfrm>
            <a:off x="990720" y="5765760"/>
            <a:ext cx="2209680" cy="0"/>
          </a:xfrm>
          <a:prstGeom prst="line">
            <a:avLst/>
          </a:prstGeom>
          <a:ln w="28440">
            <a:solidFill>
              <a:srgbClr val="ffffff"/>
            </a:solidFill>
            <a:miter/>
          </a:ln>
        </p:spPr>
      </p:sp>
      <p:sp>
        <p:nvSpPr>
          <p:cNvPr id="112" name="Line 7"/>
          <p:cNvSpPr/>
          <p:nvPr/>
        </p:nvSpPr>
        <p:spPr>
          <a:xfrm>
            <a:off x="990720" y="4876920"/>
            <a:ext cx="0" cy="888840"/>
          </a:xfrm>
          <a:prstGeom prst="line">
            <a:avLst/>
          </a:prstGeom>
          <a:ln w="28440">
            <a:solidFill>
              <a:srgbClr val="ffffff"/>
            </a:solidFill>
            <a:miter/>
          </a:ln>
        </p:spPr>
      </p:sp>
      <p:sp>
        <p:nvSpPr>
          <p:cNvPr id="113" name="Line 8"/>
          <p:cNvSpPr/>
          <p:nvPr/>
        </p:nvSpPr>
        <p:spPr>
          <a:xfrm>
            <a:off x="2095560" y="4876920"/>
            <a:ext cx="0" cy="888840"/>
          </a:xfrm>
          <a:prstGeom prst="line">
            <a:avLst/>
          </a:prstGeom>
          <a:ln w="12600">
            <a:solidFill>
              <a:srgbClr val="ffffff"/>
            </a:solidFill>
            <a:miter/>
          </a:ln>
        </p:spPr>
      </p:sp>
      <p:sp>
        <p:nvSpPr>
          <p:cNvPr id="114" name="Line 9"/>
          <p:cNvSpPr/>
          <p:nvPr/>
        </p:nvSpPr>
        <p:spPr>
          <a:xfrm>
            <a:off x="3200400" y="4876920"/>
            <a:ext cx="0" cy="888840"/>
          </a:xfrm>
          <a:prstGeom prst="line">
            <a:avLst/>
          </a:prstGeom>
          <a:ln w="28440">
            <a:solidFill>
              <a:srgbClr val="ffffff"/>
            </a:solidFill>
            <a:miter/>
          </a:ln>
        </p:spPr>
      </p:sp>
      <p:sp>
        <p:nvSpPr>
          <p:cNvPr id="115" name="CustomShape 10"/>
          <p:cNvSpPr/>
          <p:nvPr/>
        </p:nvSpPr>
        <p:spPr>
          <a:xfrm>
            <a:off x="5676840" y="4876920"/>
            <a:ext cx="1104840" cy="1030320"/>
          </a:xfrm>
          <a:prstGeom prst="rect">
            <a:avLst/>
          </a:prstGeom>
        </p:spPr>
        <p:txBody>
          <a:bodyPr bIns="46800" lIns="90000" rIns="90000" tIns="46800"/>
          <a:p>
            <a:r>
              <a:rPr lang="en-US" sz="2800">
                <a:solidFill>
                  <a:srgbClr val="ffffff"/>
                </a:solidFill>
              </a:rPr>
              <a:t>Next</a:t>
            </a:r>
            <a:endParaRPr/>
          </a:p>
          <a:p>
            <a:r>
              <a:rPr i="1" lang="en-US" sz="2800">
                <a:solidFill>
                  <a:srgbClr val="ffffff"/>
                </a:solidFill>
              </a:rPr>
              <a:t>null</a:t>
            </a:r>
            <a:endParaRPr/>
          </a:p>
        </p:txBody>
      </p:sp>
      <p:sp>
        <p:nvSpPr>
          <p:cNvPr id="116" name="CustomShape 11"/>
          <p:cNvSpPr/>
          <p:nvPr/>
        </p:nvSpPr>
        <p:spPr>
          <a:xfrm>
            <a:off x="4572000" y="4876920"/>
            <a:ext cx="1104840" cy="1030320"/>
          </a:xfrm>
          <a:prstGeom prst="rect">
            <a:avLst/>
          </a:prstGeom>
        </p:spPr>
        <p:txBody>
          <a:bodyPr bIns="46800" lIns="90000" rIns="90000" tIns="46800"/>
          <a:p>
            <a:r>
              <a:rPr lang="en-US" sz="2800">
                <a:solidFill>
                  <a:srgbClr val="ffffff"/>
                </a:solidFill>
              </a:rPr>
              <a:t>data</a:t>
            </a:r>
            <a:endParaRPr/>
          </a:p>
        </p:txBody>
      </p:sp>
      <p:sp>
        <p:nvSpPr>
          <p:cNvPr id="117" name="Line 12"/>
          <p:cNvSpPr/>
          <p:nvPr/>
        </p:nvSpPr>
        <p:spPr>
          <a:xfrm>
            <a:off x="4572000" y="4876920"/>
            <a:ext cx="2209680" cy="0"/>
          </a:xfrm>
          <a:prstGeom prst="line">
            <a:avLst/>
          </a:prstGeom>
          <a:ln w="28440">
            <a:solidFill>
              <a:srgbClr val="ffffff"/>
            </a:solidFill>
            <a:miter/>
          </a:ln>
        </p:spPr>
      </p:sp>
      <p:sp>
        <p:nvSpPr>
          <p:cNvPr id="118" name="Line 13"/>
          <p:cNvSpPr/>
          <p:nvPr/>
        </p:nvSpPr>
        <p:spPr>
          <a:xfrm>
            <a:off x="4572000" y="5907240"/>
            <a:ext cx="2209680" cy="0"/>
          </a:xfrm>
          <a:prstGeom prst="line">
            <a:avLst/>
          </a:prstGeom>
          <a:ln w="28440">
            <a:solidFill>
              <a:srgbClr val="ffffff"/>
            </a:solidFill>
            <a:miter/>
          </a:ln>
        </p:spPr>
      </p:sp>
      <p:sp>
        <p:nvSpPr>
          <p:cNvPr id="119" name="Line 14"/>
          <p:cNvSpPr/>
          <p:nvPr/>
        </p:nvSpPr>
        <p:spPr>
          <a:xfrm>
            <a:off x="4572000" y="4876920"/>
            <a:ext cx="0" cy="1030320"/>
          </a:xfrm>
          <a:prstGeom prst="line">
            <a:avLst/>
          </a:prstGeom>
          <a:ln w="28440">
            <a:solidFill>
              <a:srgbClr val="ffffff"/>
            </a:solidFill>
            <a:miter/>
          </a:ln>
        </p:spPr>
      </p:sp>
      <p:sp>
        <p:nvSpPr>
          <p:cNvPr id="120" name="Line 15"/>
          <p:cNvSpPr/>
          <p:nvPr/>
        </p:nvSpPr>
        <p:spPr>
          <a:xfrm>
            <a:off x="5676840" y="4876920"/>
            <a:ext cx="0" cy="1030320"/>
          </a:xfrm>
          <a:prstGeom prst="line">
            <a:avLst/>
          </a:prstGeom>
          <a:ln w="12600">
            <a:solidFill>
              <a:srgbClr val="ffffff"/>
            </a:solidFill>
            <a:miter/>
          </a:ln>
        </p:spPr>
      </p:sp>
      <p:sp>
        <p:nvSpPr>
          <p:cNvPr id="121" name="Line 16"/>
          <p:cNvSpPr/>
          <p:nvPr/>
        </p:nvSpPr>
        <p:spPr>
          <a:xfrm>
            <a:off x="6781680" y="4876920"/>
            <a:ext cx="0" cy="1030320"/>
          </a:xfrm>
          <a:prstGeom prst="line">
            <a:avLst/>
          </a:prstGeom>
          <a:ln w="28440">
            <a:solidFill>
              <a:srgbClr val="ffffff"/>
            </a:solidFill>
            <a:miter/>
          </a:ln>
        </p:spPr>
      </p:sp>
      <p:sp>
        <p:nvSpPr>
          <p:cNvPr id="122" name="Line 17"/>
          <p:cNvSpPr/>
          <p:nvPr/>
        </p:nvSpPr>
        <p:spPr>
          <a:xfrm>
            <a:off x="1600200" y="4191120"/>
            <a:ext cx="0" cy="685800"/>
          </a:xfrm>
          <a:prstGeom prst="line">
            <a:avLst/>
          </a:prstGeom>
          <a:ln w="9360">
            <a:solidFill>
              <a:srgbClr val="ffffff"/>
            </a:solidFill>
            <a:miter/>
            <a:tailEnd len="med" type="triangle" w="med"/>
          </a:ln>
        </p:spPr>
      </p:sp>
      <p:sp>
        <p:nvSpPr>
          <p:cNvPr id="123" name="CustomShape 18"/>
          <p:cNvSpPr/>
          <p:nvPr/>
        </p:nvSpPr>
        <p:spPr>
          <a:xfrm>
            <a:off x="457200" y="3886200"/>
            <a:ext cx="1219320" cy="462600"/>
          </a:xfrm>
          <a:prstGeom prst="rect">
            <a:avLst/>
          </a:prstGeom>
          <a:ln w="9360">
            <a:solidFill>
              <a:srgbClr val="ffffff"/>
            </a:solidFill>
            <a:miter/>
          </a:ln>
        </p:spPr>
        <p:txBody>
          <a:bodyPr bIns="46800" lIns="90000" rIns="90000" tIns="46800"/>
          <a:p>
            <a:pPr algn="ctr"/>
            <a:r>
              <a:rPr lang="en-US" sz="2400">
                <a:solidFill>
                  <a:srgbClr val="ffffff"/>
                </a:solidFill>
              </a:rPr>
              <a:t>head</a:t>
            </a:r>
            <a:endParaRPr/>
          </a:p>
        </p:txBody>
      </p:sp>
      <p:sp>
        <p:nvSpPr>
          <p:cNvPr id="124" name="Line 19"/>
          <p:cNvSpPr/>
          <p:nvPr/>
        </p:nvSpPr>
        <p:spPr>
          <a:xfrm>
            <a:off x="2590920" y="5410080"/>
            <a:ext cx="1981080" cy="0"/>
          </a:xfrm>
          <a:prstGeom prst="line">
            <a:avLst/>
          </a:prstGeom>
          <a:ln w="9360">
            <a:solidFill>
              <a:srgbClr val="ffffff"/>
            </a:solidFill>
            <a:miter/>
            <a:tailEnd len="med" type="triangle" w="med"/>
          </a:ln>
        </p:spPr>
      </p:sp>
    </p:spTree>
  </p:cSld>
  <p:timing>
    <p:tnLst>
      <p:par>
        <p:cTn dur="indefinite" id="11" nodeType="tmRoot" restart="never">
          <p:childTnLst>
            <p:seq>
              <p:cTn id="12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Shape 1"/>
          <p:cNvSpPr txBox="1"/>
          <p:nvPr/>
        </p:nvSpPr>
        <p:spPr>
          <a:xfrm>
            <a:off x="685800" y="228240"/>
            <a:ext cx="7772400" cy="914760"/>
          </a:xfrm>
          <a:prstGeom prst="rect">
            <a:avLst/>
          </a:prstGeom>
        </p:spPr>
        <p:txBody>
          <a:bodyPr anchor="ctr" bIns="46080" lIns="92160" rIns="92160" tIns="46080"/>
          <a:p>
            <a:pPr algn="ctr"/>
            <a:r>
              <a:rPr lang="en-US"/>
              <a:t>Basic Linked List</a:t>
            </a:r>
            <a:endParaRPr/>
          </a:p>
        </p:txBody>
      </p:sp>
      <p:pic>
        <p:nvPicPr>
          <p:cNvPr descr="" id="126" name=""/>
          <p:cNvPicPr/>
          <p:nvPr/>
        </p:nvPicPr>
        <p:blipFill>
          <a:blip r:embed="rId1"/>
          <a:stretch>
            <a:fillRect/>
          </a:stretch>
        </p:blipFill>
        <p:spPr>
          <a:xfrm>
            <a:off x="685800" y="1371600"/>
            <a:ext cx="7772400" cy="1963800"/>
          </a:xfrm>
          <a:prstGeom prst="rect">
            <a:avLst/>
          </a:prstGeom>
        </p:spPr>
      </p:pic>
    </p:spTree>
  </p:cSld>
  <p:timing>
    <p:tnLst>
      <p:par>
        <p:cTn dur="indefinite" id="13" nodeType="tmRoot" restart="never">
          <p:childTnLst>
            <p:seq>
              <p:cTn id="14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extShape 1"/>
          <p:cNvSpPr txBox="1"/>
          <p:nvPr/>
        </p:nvSpPr>
        <p:spPr>
          <a:xfrm>
            <a:off x="685800" y="609480"/>
            <a:ext cx="7772400" cy="914760"/>
          </a:xfrm>
          <a:prstGeom prst="rect">
            <a:avLst/>
          </a:prstGeom>
        </p:spPr>
        <p:txBody>
          <a:bodyPr anchor="ctr" bIns="46080" lIns="92160" rIns="92160" tIns="46080"/>
          <a:p>
            <a:pPr algn="ctr"/>
            <a:r>
              <a:rPr lang="en-US"/>
              <a:t>Exercise 1</a:t>
            </a:r>
            <a:endParaRPr/>
          </a:p>
        </p:txBody>
      </p:sp>
      <p:sp>
        <p:nvSpPr>
          <p:cNvPr id="128" name="TextShape 2"/>
          <p:cNvSpPr txBox="1"/>
          <p:nvPr/>
        </p:nvSpPr>
        <p:spPr>
          <a:xfrm>
            <a:off x="685800" y="3886200"/>
            <a:ext cx="7772400" cy="2210040"/>
          </a:xfrm>
          <a:prstGeom prst="rect">
            <a:avLst/>
          </a:prstGeom>
        </p:spPr>
        <p:txBody>
          <a:bodyPr bIns="46800" lIns="90000" rIns="90000" tIns="46800"/>
          <a:p>
            <a:r>
              <a:rPr lang="en-US"/>
              <a:t>Implement a method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latin typeface="Arial"/>
              </a:rPr>
              <a:t>public static void printList(Node front){}</a:t>
            </a:r>
            <a:endParaRPr/>
          </a:p>
          <a:p>
            <a:r>
              <a:rPr lang="en-US"/>
              <a:t>That traverses and prints the list</a:t>
            </a:r>
            <a:endParaRPr/>
          </a:p>
        </p:txBody>
      </p:sp>
      <p:pic>
        <p:nvPicPr>
          <p:cNvPr descr="" id="129" name=""/>
          <p:cNvPicPr/>
          <p:nvPr/>
        </p:nvPicPr>
        <p:blipFill>
          <a:blip r:embed="rId1"/>
          <a:stretch>
            <a:fillRect/>
          </a:stretch>
        </p:blipFill>
        <p:spPr>
          <a:xfrm>
            <a:off x="762120" y="1828800"/>
            <a:ext cx="7772400" cy="1963800"/>
          </a:xfrm>
          <a:prstGeom prst="rect">
            <a:avLst/>
          </a:prstGeom>
        </p:spPr>
      </p:pic>
      <p:sp>
        <p:nvSpPr>
          <p:cNvPr id="130" name="TextShape 3"/>
          <p:cNvSpPr txBox="1"/>
          <p:nvPr/>
        </p:nvSpPr>
        <p:spPr>
          <a:xfrm>
            <a:off x="762120" y="1828800"/>
            <a:ext cx="7772400" cy="1964160"/>
          </a:xfrm>
          <a:prstGeom prst="rect">
            <a:avLst/>
          </a:prstGeom>
        </p:spPr>
      </p:sp>
    </p:spTree>
  </p:cSld>
  <p:timing>
    <p:tnLst>
      <p:par>
        <p:cTn dur="indefinite" id="15" nodeType="tmRoot" restart="never">
          <p:childTnLst>
            <p:seq>
              <p:cTn id="16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Shape 1"/>
          <p:cNvSpPr txBox="1"/>
          <p:nvPr/>
        </p:nvSpPr>
        <p:spPr>
          <a:xfrm>
            <a:off x="228600" y="533160"/>
            <a:ext cx="8686800" cy="5562720"/>
          </a:xfrm>
          <a:prstGeom prst="rect">
            <a:avLst/>
          </a:prstGeom>
        </p:spPr>
        <p:txBody>
          <a:bodyPr bIns="46800" lIns="90000" rIns="90000" tIns="46800"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>
                <a:latin typeface="Arial"/>
              </a:rPr>
              <a:t>public static void printList(Node front) {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latin typeface="Arial"/>
              </a:rPr>
              <a:t>	</a:t>
            </a:r>
            <a:r>
              <a:rPr lang="en-US">
                <a:latin typeface="Arial"/>
              </a:rPr>
              <a:t>while (front != null) {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latin typeface="Arial"/>
              </a:rPr>
              <a:t>	</a:t>
            </a:r>
            <a:r>
              <a:rPr lang="en-US">
                <a:latin typeface="Arial"/>
              </a:rPr>
              <a:t>	</a:t>
            </a:r>
            <a:r>
              <a:rPr lang="en-US">
                <a:latin typeface="Arial"/>
              </a:rPr>
              <a:t>System.out.println((front.data).toString());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latin typeface="Arial"/>
              </a:rPr>
              <a:t>	</a:t>
            </a:r>
            <a:r>
              <a:rPr lang="en-US">
                <a:latin typeface="Arial"/>
              </a:rPr>
              <a:t>	</a:t>
            </a:r>
            <a:r>
              <a:rPr lang="en-US">
                <a:latin typeface="Arial"/>
              </a:rPr>
              <a:t>front = front.next;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latin typeface="Arial"/>
              </a:rPr>
              <a:t>	</a:t>
            </a:r>
            <a:r>
              <a:rPr lang="en-US">
                <a:latin typeface="Arial"/>
              </a:rPr>
              <a:t>}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latin typeface="Arial"/>
              </a:rPr>
              <a:t>}</a:t>
            </a:r>
            <a:endParaRPr/>
          </a:p>
        </p:txBody>
      </p:sp>
    </p:spTree>
  </p:cSld>
  <p:timing>
    <p:tnLst>
      <p:par>
        <p:cTn dur="indefinite" id="17" nodeType="tmRoot" restart="never">
          <p:childTnLst>
            <p:seq>
              <p:cTn id="18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