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9"/>
  </p:notesMasterIdLst>
  <p:handoutMasterIdLst>
    <p:handoutMasterId r:id="rId20"/>
  </p:handoutMasterIdLst>
  <p:sldIdLst>
    <p:sldId id="256" r:id="rId2"/>
    <p:sldId id="307" r:id="rId3"/>
    <p:sldId id="323" r:id="rId4"/>
    <p:sldId id="308" r:id="rId5"/>
    <p:sldId id="309" r:id="rId6"/>
    <p:sldId id="312" r:id="rId7"/>
    <p:sldId id="310" r:id="rId8"/>
    <p:sldId id="313" r:id="rId9"/>
    <p:sldId id="311" r:id="rId10"/>
    <p:sldId id="314" r:id="rId11"/>
    <p:sldId id="325" r:id="rId12"/>
    <p:sldId id="316" r:id="rId13"/>
    <p:sldId id="326" r:id="rId14"/>
    <p:sldId id="317" r:id="rId15"/>
    <p:sldId id="324" r:id="rId16"/>
    <p:sldId id="319" r:id="rId17"/>
    <p:sldId id="322" r:id="rId18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0" autoAdjust="0"/>
    <p:restoredTop sz="94709" autoAdjust="0"/>
  </p:normalViewPr>
  <p:slideViewPr>
    <p:cSldViewPr>
      <p:cViewPr varScale="1">
        <p:scale>
          <a:sx n="92" d="100"/>
          <a:sy n="92" d="100"/>
        </p:scale>
        <p:origin x="-13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160521" cy="365760"/>
          </a:xfrm>
          <a:prstGeom prst="rect">
            <a:avLst/>
          </a:prstGeom>
        </p:spPr>
        <p:txBody>
          <a:bodyPr vert="horz" lIns="96002" tIns="48001" rIns="96002" bIns="4800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9" y="2"/>
            <a:ext cx="4160521" cy="365760"/>
          </a:xfrm>
          <a:prstGeom prst="rect">
            <a:avLst/>
          </a:prstGeom>
        </p:spPr>
        <p:txBody>
          <a:bodyPr vert="horz" lIns="96002" tIns="48001" rIns="96002" bIns="48001" rtlCol="0"/>
          <a:lstStyle>
            <a:lvl1pPr algn="r">
              <a:defRPr sz="1200"/>
            </a:lvl1pPr>
          </a:lstStyle>
          <a:p>
            <a:fld id="{623508D7-CD65-4285-B828-B369E2351DE2}" type="datetimeFigureOut">
              <a:rPr lang="en-US" smtClean="0"/>
              <a:pPr/>
              <a:t>6/26/2013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2"/>
            <a:ext cx="4160521" cy="365760"/>
          </a:xfrm>
          <a:prstGeom prst="rect">
            <a:avLst/>
          </a:prstGeom>
        </p:spPr>
        <p:txBody>
          <a:bodyPr vert="horz" lIns="96002" tIns="48001" rIns="96002" bIns="4800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9" y="6948172"/>
            <a:ext cx="4160521" cy="365760"/>
          </a:xfrm>
          <a:prstGeom prst="rect">
            <a:avLst/>
          </a:prstGeom>
        </p:spPr>
        <p:txBody>
          <a:bodyPr vert="horz" lIns="96002" tIns="48001" rIns="96002" bIns="48001" rtlCol="0" anchor="b"/>
          <a:lstStyle>
            <a:lvl1pPr algn="r">
              <a:defRPr sz="1200"/>
            </a:lvl1pPr>
          </a:lstStyle>
          <a:p>
            <a:fld id="{6A854FC7-2F89-40CE-8D5B-3D90DD628E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844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160521" cy="365760"/>
          </a:xfrm>
          <a:prstGeom prst="rect">
            <a:avLst/>
          </a:prstGeom>
        </p:spPr>
        <p:txBody>
          <a:bodyPr vert="horz" lIns="96002" tIns="48001" rIns="96002" bIns="4800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9" y="2"/>
            <a:ext cx="4160521" cy="365760"/>
          </a:xfrm>
          <a:prstGeom prst="rect">
            <a:avLst/>
          </a:prstGeom>
        </p:spPr>
        <p:txBody>
          <a:bodyPr vert="horz" lIns="96002" tIns="48001" rIns="96002" bIns="48001" rtlCol="0"/>
          <a:lstStyle>
            <a:lvl1pPr algn="r">
              <a:defRPr sz="1200"/>
            </a:lvl1pPr>
          </a:lstStyle>
          <a:p>
            <a:fld id="{68A3EB84-E0F6-4EF5-A6B6-15B35501A2C4}" type="datetimeFigureOut">
              <a:rPr lang="en-US" smtClean="0"/>
              <a:pPr/>
              <a:t>6/26/2013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7688"/>
            <a:ext cx="3657600" cy="2744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002" tIns="48001" rIns="96002" bIns="4800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002" tIns="48001" rIns="96002" bIns="4800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2"/>
            <a:ext cx="4160521" cy="365760"/>
          </a:xfrm>
          <a:prstGeom prst="rect">
            <a:avLst/>
          </a:prstGeom>
        </p:spPr>
        <p:txBody>
          <a:bodyPr vert="horz" lIns="96002" tIns="48001" rIns="96002" bIns="4800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9" y="6948172"/>
            <a:ext cx="4160521" cy="365760"/>
          </a:xfrm>
          <a:prstGeom prst="rect">
            <a:avLst/>
          </a:prstGeom>
        </p:spPr>
        <p:txBody>
          <a:bodyPr vert="horz" lIns="96002" tIns="48001" rIns="96002" bIns="48001" rtlCol="0" anchor="b"/>
          <a:lstStyle>
            <a:lvl1pPr algn="r">
              <a:defRPr sz="1200"/>
            </a:lvl1pPr>
          </a:lstStyle>
          <a:p>
            <a:fld id="{70A64E9A-006E-4595-84A4-B133CBD630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9020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64E9A-006E-4595-84A4-B133CBD6302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A5768AD-4456-420E-93DA-B4567A9BE4AC}" type="datetime1">
              <a:rPr lang="en-US" smtClean="0"/>
              <a:t>6/26/2013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USENIX-ATC 2013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7BDB4-19B5-4217-99D6-D0629429135E}" type="datetime1">
              <a:rPr lang="en-US" smtClean="0"/>
              <a:t>6/26/2013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B53B-720A-4F0D-A7D3-4627BDB5E962}" type="datetime1">
              <a:rPr lang="en-US" smtClean="0"/>
              <a:t>6/26/2013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724775" cy="1157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752600"/>
            <a:ext cx="3943350" cy="43799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0150" y="1752600"/>
            <a:ext cx="3944938" cy="43799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5275EA8-A18A-4523-B1E3-821BDB3B4846}" type="datetime1">
              <a:rPr lang="en-US" smtClean="0"/>
              <a:t>6/26/2013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USENIX-ATC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435DB70-F272-4C99-98FA-39E0C8EA86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E7AB-688F-4807-86D5-1DDCCC683E69}" type="datetime1">
              <a:rPr lang="en-US" smtClean="0"/>
              <a:t>6/26/2013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8536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B2653BF-18A5-4680-AF00-20CFEEBA0A58}" type="datetime1">
              <a:rPr lang="en-US" smtClean="0"/>
              <a:t>6/26/2013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USENIX-ATC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179C9-C6D2-472A-A021-E99E6D2A0359}" type="datetime1">
              <a:rPr lang="en-US" smtClean="0"/>
              <a:t>6/26/2013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C4F2-DC43-466A-B4A3-5D05D52CA569}" type="datetime1">
              <a:rPr lang="en-US" smtClean="0"/>
              <a:t>6/26/2013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7313-1D32-4423-9C1D-5E794D0643DD}" type="datetime1">
              <a:rPr lang="en-US" smtClean="0"/>
              <a:t>6/26/2013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312B-A261-417C-B6D2-FC1F7307D8A1}" type="datetime1">
              <a:rPr lang="en-US" smtClean="0"/>
              <a:t>6/26/2013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256D-140E-47AC-B6B5-851F801ECF79}" type="datetime1">
              <a:rPr lang="en-US" smtClean="0"/>
              <a:t>6/26/2013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A165A-5E64-4225-8572-22F7E996636C}" type="datetime1">
              <a:rPr lang="en-US" smtClean="0"/>
              <a:t>6/26/2013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170B442-0E1B-4789-B713-4911BC75FFCF}" type="datetime1">
              <a:rPr lang="en-US" smtClean="0"/>
              <a:t>6/26/2013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USENIX-ATC 2013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0"/>
            <a:ext cx="7315200" cy="16002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Calibri" pitchFamily="34" charset="0"/>
              </a:rPr>
              <a:t>FlashFQ: </a:t>
            </a:r>
            <a:r>
              <a:rPr lang="en-US" sz="3600" dirty="0">
                <a:solidFill>
                  <a:srgbClr val="FF0000"/>
                </a:solidFill>
                <a:latin typeface="Calibri" pitchFamily="34" charset="0"/>
              </a:rPr>
              <a:t>A Fair Queueing I/O Scheduler for Flash-Based </a:t>
            </a:r>
            <a:r>
              <a:rPr lang="en-US" sz="3600" dirty="0" smtClean="0">
                <a:solidFill>
                  <a:srgbClr val="FF0000"/>
                </a:solidFill>
                <a:latin typeface="Calibri" pitchFamily="34" charset="0"/>
              </a:rPr>
              <a:t>SSDs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143000" y="3810000"/>
            <a:ext cx="7086600" cy="114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dirty="0"/>
              <a:t>Kai </a:t>
            </a:r>
            <a:r>
              <a:rPr lang="en-US" sz="2400" dirty="0" smtClean="0"/>
              <a:t>Shen and Stan Park</a:t>
            </a:r>
            <a:endParaRPr lang="en-US" sz="1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buNone/>
            </a:pPr>
            <a:r>
              <a:rPr lang="en-US" sz="2400" dirty="0"/>
              <a:t>University of Rochester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Solution: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Anticipation for Fairness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Anticipation: </a:t>
            </a:r>
            <a:r>
              <a:rPr lang="en-US" sz="1900" dirty="0" smtClean="0"/>
              <a:t>Let a task stay “active” continuously when deceptive idleness appears between its consecutive requests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1900" dirty="0" smtClean="0"/>
              <a:t>System virtual time considers such “active” task’s next anticipated request as a hypothetical outstanding request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1900" dirty="0" smtClean="0"/>
              <a:t>Throttled dispatch also considers </a:t>
            </a:r>
            <a:r>
              <a:rPr lang="en-US" sz="1900" dirty="0"/>
              <a:t>such “active” </a:t>
            </a:r>
            <a:r>
              <a:rPr lang="en-US" sz="1900" dirty="0" smtClean="0"/>
              <a:t>task when deciding whether another task is an excessive resource over-user</a:t>
            </a:r>
          </a:p>
          <a:p>
            <a:pPr lvl="1"/>
            <a:endParaRPr lang="en-US" sz="1000" dirty="0" smtClean="0"/>
          </a:p>
          <a:p>
            <a:r>
              <a:rPr lang="en-US" sz="2200" dirty="0"/>
              <a:t>W</a:t>
            </a:r>
            <a:r>
              <a:rPr lang="en-US" sz="2200" dirty="0" smtClean="0"/>
              <a:t>ork-conserving or not</a:t>
            </a:r>
          </a:p>
          <a:p>
            <a:pPr lvl="1"/>
            <a:r>
              <a:rPr lang="en-US" sz="1900" dirty="0"/>
              <a:t>A</a:t>
            </a:r>
            <a:r>
              <a:rPr lang="en-US" sz="1900" dirty="0" smtClean="0"/>
              <a:t>nticipation #2 may idle the device while there is pending work         </a:t>
            </a:r>
            <a:r>
              <a:rPr lang="en-US" sz="1900" dirty="0" smtClean="0">
                <a:sym typeface="Wingdings 3"/>
              </a:rPr>
              <a:t> </a:t>
            </a:r>
            <a:r>
              <a:rPr lang="en-US" sz="1900" dirty="0" smtClean="0"/>
              <a:t>wasted resources</a:t>
            </a:r>
          </a:p>
          <a:p>
            <a:pPr lvl="1"/>
            <a:r>
              <a:rPr lang="en-US" sz="1900" dirty="0" smtClean="0"/>
              <a:t>Anticipation #1 maintains the work-conserving property</a:t>
            </a:r>
          </a:p>
          <a:p>
            <a:pPr lvl="1"/>
            <a:r>
              <a:rPr lang="en-US" sz="1900" dirty="0" smtClean="0"/>
              <a:t>Differentiated anticipation timeouts </a:t>
            </a:r>
          </a:p>
          <a:p>
            <a:pPr lvl="1"/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57825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Discussion: Knowledge of Request Cost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Need to know a request’s resource use before it completes</a:t>
            </a:r>
          </a:p>
          <a:p>
            <a:pPr lvl="1"/>
            <a:r>
              <a:rPr lang="en-US" sz="1900" dirty="0" smtClean="0"/>
              <a:t>Finish-time-based fair queueing</a:t>
            </a:r>
          </a:p>
          <a:p>
            <a:pPr lvl="1"/>
            <a:r>
              <a:rPr lang="en-US" sz="1900" dirty="0" smtClean="0"/>
              <a:t>Start-time-based fair queueing that allows parallelism</a:t>
            </a:r>
          </a:p>
          <a:p>
            <a:pPr lvl="1"/>
            <a:endParaRPr lang="en-US" sz="1000" dirty="0"/>
          </a:p>
          <a:p>
            <a:r>
              <a:rPr lang="en-US" sz="2200" dirty="0" smtClean="0"/>
              <a:t>We estimate an I/O operation’s resource use based on its type (read/write) and size</a:t>
            </a:r>
          </a:p>
          <a:p>
            <a:pPr lvl="1"/>
            <a:r>
              <a:rPr lang="en-US" sz="1900" dirty="0" smtClean="0"/>
              <a:t>For reads and writes respectively, we assume a linear model (non-zero offset) between the I/O size and its resource use </a:t>
            </a:r>
          </a:p>
          <a:p>
            <a:pPr lvl="1"/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7173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Implementation Issues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We implement FlashFQ in the OS (Linux) to regulate I/O resource by concurrent applications</a:t>
            </a:r>
          </a:p>
          <a:p>
            <a:pPr lvl="1"/>
            <a:r>
              <a:rPr lang="en-US" sz="1900" dirty="0" smtClean="0"/>
              <a:t>Can also be implemented in a virtual machine monitor to manage I/O resource among VMs</a:t>
            </a:r>
          </a:p>
          <a:p>
            <a:pPr lvl="1"/>
            <a:endParaRPr lang="en-US" sz="1000" dirty="0"/>
          </a:p>
          <a:p>
            <a:r>
              <a:rPr lang="en-US" sz="2200" dirty="0" smtClean="0"/>
              <a:t>Queue plugging and request merging</a:t>
            </a:r>
          </a:p>
          <a:p>
            <a:pPr lvl="1"/>
            <a:r>
              <a:rPr lang="en-US" sz="1900" dirty="0" smtClean="0"/>
              <a:t>Critical performance enhancement technique</a:t>
            </a:r>
          </a:p>
          <a:p>
            <a:pPr lvl="1"/>
            <a:r>
              <a:rPr lang="en-US" sz="1900" dirty="0"/>
              <a:t>C</a:t>
            </a:r>
            <a:r>
              <a:rPr lang="en-US" sz="1900" dirty="0" smtClean="0"/>
              <a:t>omplication for fair queueing scheduler (re-computing virtual time tags for requests and tasks)</a:t>
            </a:r>
          </a:p>
          <a:p>
            <a:pPr lvl="1"/>
            <a:endParaRPr lang="en-US" sz="1000" dirty="0"/>
          </a:p>
          <a:p>
            <a:r>
              <a:rPr lang="en-US" sz="2200" dirty="0" smtClean="0"/>
              <a:t>I/O context: the Linux resource principal to receive fairness</a:t>
            </a:r>
          </a:p>
          <a:p>
            <a:pPr lvl="1"/>
            <a:r>
              <a:rPr lang="en-US" sz="1900" dirty="0" smtClean="0"/>
              <a:t>Hard to use (impossible to group multiple threads together)</a:t>
            </a:r>
          </a:p>
          <a:p>
            <a:pPr lvl="1"/>
            <a:r>
              <a:rPr lang="en-US" sz="1900" dirty="0" smtClean="0"/>
              <a:t>Bug on process grouping</a:t>
            </a:r>
          </a:p>
          <a:p>
            <a:pPr lvl="1"/>
            <a:r>
              <a:rPr lang="en-US" sz="1900" dirty="0" smtClean="0"/>
              <a:t>Journaling daemon, inappropriately, has a unique I/O context by itself</a:t>
            </a:r>
          </a:p>
          <a:p>
            <a:pPr lvl="1"/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90068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Evaluation Setup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Demonstrate the fairness and responsiveness of FlashFQ</a:t>
            </a:r>
          </a:p>
          <a:p>
            <a:endParaRPr lang="en-US" sz="1000" dirty="0" smtClean="0"/>
          </a:p>
          <a:p>
            <a:r>
              <a:rPr lang="en-US" sz="2200" dirty="0" smtClean="0"/>
              <a:t>Compare against several alternatives:</a:t>
            </a:r>
          </a:p>
          <a:p>
            <a:pPr lvl="1"/>
            <a:r>
              <a:rPr lang="en-US" sz="1900" dirty="0" smtClean="0"/>
              <a:t>Raw device I/O (Linux </a:t>
            </a:r>
            <a:r>
              <a:rPr lang="en-US" sz="1900" dirty="0" err="1" smtClean="0"/>
              <a:t>noop</a:t>
            </a:r>
            <a:r>
              <a:rPr lang="en-US" sz="1900" dirty="0" smtClean="0"/>
              <a:t>)</a:t>
            </a:r>
          </a:p>
          <a:p>
            <a:pPr lvl="1"/>
            <a:r>
              <a:rPr lang="en-US" sz="1900" dirty="0" smtClean="0"/>
              <a:t>Linux CFQ – timeslice-based, but a timeslice ends if the task appears to be idle (even deceptively idle)</a:t>
            </a:r>
          </a:p>
          <a:p>
            <a:pPr lvl="1"/>
            <a:r>
              <a:rPr lang="en-US" sz="1900" dirty="0" smtClean="0"/>
              <a:t>Quanta – strict enforcement of </a:t>
            </a:r>
            <a:r>
              <a:rPr lang="en-US" sz="1900" dirty="0" err="1" smtClean="0"/>
              <a:t>timeslices</a:t>
            </a:r>
            <a:endParaRPr lang="en-US" sz="1900" dirty="0" smtClean="0"/>
          </a:p>
          <a:p>
            <a:pPr lvl="1"/>
            <a:r>
              <a:rPr lang="en-US" sz="1900" dirty="0" smtClean="0"/>
              <a:t>FIOS – our previously-developed timeslice Flash scheduler </a:t>
            </a:r>
            <a:r>
              <a:rPr lang="en-US" sz="1600" dirty="0" smtClean="0">
                <a:solidFill>
                  <a:srgbClr val="0070C0"/>
                </a:solidFill>
              </a:rPr>
              <a:t>[FAST’12</a:t>
            </a:r>
            <a:r>
              <a:rPr lang="en-US" sz="1600" dirty="0">
                <a:solidFill>
                  <a:srgbClr val="0070C0"/>
                </a:solidFill>
              </a:rPr>
              <a:t>]</a:t>
            </a:r>
            <a:r>
              <a:rPr lang="en-US" sz="2000" dirty="0"/>
              <a:t> </a:t>
            </a:r>
            <a:endParaRPr lang="en-US" sz="1600" dirty="0" smtClean="0"/>
          </a:p>
          <a:p>
            <a:pPr lvl="1"/>
            <a:r>
              <a:rPr lang="en-US" sz="1900" dirty="0" smtClean="0"/>
              <a:t>4-Tag SFQ(D) – no support for throttled dispatches or anticipation for fairness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130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Evaluation on Fairness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5486400"/>
            <a:ext cx="8229600" cy="838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Only Quanta, FIOS, and FlashFQ achieve fairness</a:t>
            </a:r>
            <a:endParaRPr lang="en-US" sz="1900" dirty="0" smtClean="0"/>
          </a:p>
          <a:p>
            <a:pPr lvl="1"/>
            <a:endParaRPr lang="en-US" sz="8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257300"/>
            <a:ext cx="7055923" cy="426720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1633352" y="3810000"/>
            <a:ext cx="39292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98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Evaluation on Responsiveness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1" y="5486400"/>
            <a:ext cx="8229598" cy="838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Only FlashFQ achieves fairness and responsiveness</a:t>
            </a:r>
            <a:endParaRPr lang="en-US" sz="1900" dirty="0" smtClean="0"/>
          </a:p>
          <a:p>
            <a:pPr lvl="1"/>
            <a:endParaRPr lang="en-US" sz="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271245"/>
            <a:ext cx="4724400" cy="4215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79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Evaluation with Apache and KyotoCabinet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Apache web server: reading mostly small files</a:t>
            </a:r>
          </a:p>
          <a:p>
            <a:r>
              <a:rPr lang="en-US" sz="2200" dirty="0" smtClean="0"/>
              <a:t>KyotoCabinet key-value store: replacing large (128KB) records</a:t>
            </a:r>
          </a:p>
          <a:p>
            <a:pPr lvl="1"/>
            <a:endParaRPr lang="en-US" sz="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291" y="2189018"/>
            <a:ext cx="6934200" cy="4081866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752600" y="5105400"/>
            <a:ext cx="39292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Conclusions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Fair queueing is well suited for Flash I/O scheduling</a:t>
            </a:r>
          </a:p>
          <a:p>
            <a:pPr lvl="1"/>
            <a:r>
              <a:rPr lang="en-US" sz="1900" dirty="0" smtClean="0"/>
              <a:t>Mostly work-conserving (efficient), fair, and highly responsive</a:t>
            </a:r>
          </a:p>
          <a:p>
            <a:pPr lvl="1"/>
            <a:r>
              <a:rPr lang="en-US" sz="1900" dirty="0" smtClean="0"/>
              <a:t>Support I/O parallelism on Flash</a:t>
            </a:r>
          </a:p>
          <a:p>
            <a:pPr lvl="1"/>
            <a:r>
              <a:rPr lang="en-US" sz="1900" dirty="0" smtClean="0"/>
              <a:t>Loss of spatial locality isn’t a big concern on Flash</a:t>
            </a:r>
          </a:p>
          <a:p>
            <a:pPr lvl="1"/>
            <a:endParaRPr lang="en-US" sz="1000" dirty="0"/>
          </a:p>
          <a:p>
            <a:r>
              <a:rPr lang="en-US" sz="2200" dirty="0" smtClean="0"/>
              <a:t>FlashFQ</a:t>
            </a:r>
          </a:p>
          <a:p>
            <a:pPr lvl="1"/>
            <a:r>
              <a:rPr lang="en-US" sz="1900" dirty="0" smtClean="0"/>
              <a:t>Build on classic fair queueing with parallelism</a:t>
            </a:r>
          </a:p>
          <a:p>
            <a:pPr lvl="1"/>
            <a:r>
              <a:rPr lang="en-US" sz="1900" dirty="0" smtClean="0"/>
              <a:t>Throttled dispatch to address restricted parallelism on Flash</a:t>
            </a:r>
          </a:p>
          <a:p>
            <a:pPr lvl="1"/>
            <a:r>
              <a:rPr lang="en-US" sz="1900" dirty="0" smtClean="0"/>
              <a:t>Anticipation for fairness to address deceptive idleness</a:t>
            </a:r>
          </a:p>
          <a:p>
            <a:pPr lvl="1"/>
            <a:endParaRPr lang="en-US" sz="1000" dirty="0"/>
          </a:p>
          <a:p>
            <a:r>
              <a:rPr lang="en-US" sz="2200" dirty="0" smtClean="0"/>
              <a:t>Practical lessons</a:t>
            </a:r>
          </a:p>
          <a:p>
            <a:pPr lvl="1"/>
            <a:r>
              <a:rPr lang="en-US" sz="1900" dirty="0" smtClean="0"/>
              <a:t>Require knowledge (estimation) of request cost</a:t>
            </a:r>
          </a:p>
          <a:p>
            <a:pPr lvl="1"/>
            <a:r>
              <a:rPr lang="en-US" sz="1900" dirty="0" smtClean="0"/>
              <a:t>Linux implementation: queue plugging and request merging, proper I/O context maintenance (journaling)</a:t>
            </a:r>
          </a:p>
          <a:p>
            <a:pPr lvl="1"/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34416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Flash I/O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Fairness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305800" cy="5029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NAND Flash storage devices achieve fast I/O without mechanical seek/rotation delay</a:t>
            </a:r>
          </a:p>
          <a:p>
            <a:pPr lvl="1"/>
            <a:r>
              <a:rPr lang="en-US" sz="1900" dirty="0" smtClean="0"/>
              <a:t>High efficiency when no OS scheduling (passing requests to device without delay or reordering, Linux </a:t>
            </a:r>
            <a:r>
              <a:rPr lang="en-US" sz="1900" dirty="0" err="1" smtClean="0"/>
              <a:t>noop</a:t>
            </a:r>
            <a:r>
              <a:rPr lang="en-US" sz="1900" dirty="0" smtClean="0"/>
              <a:t>)</a:t>
            </a:r>
          </a:p>
          <a:p>
            <a:pPr lvl="1"/>
            <a:endParaRPr lang="en-US" sz="1000" dirty="0" smtClean="0"/>
          </a:p>
          <a:p>
            <a:r>
              <a:rPr lang="en-US" sz="2200" dirty="0" smtClean="0"/>
              <a:t>But fairness is important in multi-task systems and clouds</a:t>
            </a:r>
          </a:p>
          <a:p>
            <a:pPr lvl="1"/>
            <a:r>
              <a:rPr lang="en-US" sz="1900" dirty="0" smtClean="0"/>
              <a:t>Concern: heavy I/O operations can unfairly block light operations  (e.g., writes block reads, large I/O block small I/O)</a:t>
            </a:r>
          </a:p>
          <a:p>
            <a:pPr lvl="1"/>
            <a:endParaRPr lang="en-US" sz="1000" dirty="0"/>
          </a:p>
          <a:p>
            <a:r>
              <a:rPr lang="en-US" sz="2200" dirty="0" smtClean="0"/>
              <a:t>Existing fair I/O schedulers are mostly timeslice-based</a:t>
            </a:r>
          </a:p>
          <a:p>
            <a:pPr lvl="1"/>
            <a:r>
              <a:rPr lang="en-US" sz="1900" dirty="0" smtClean="0"/>
              <a:t>Linux CFQ, Argon </a:t>
            </a:r>
            <a:r>
              <a:rPr lang="en-US" sz="1600" dirty="0" smtClean="0">
                <a:solidFill>
                  <a:srgbClr val="0070C0"/>
                </a:solidFill>
              </a:rPr>
              <a:t>[</a:t>
            </a:r>
            <a:r>
              <a:rPr lang="en-US" sz="1600" dirty="0" err="1" smtClean="0">
                <a:solidFill>
                  <a:srgbClr val="0070C0"/>
                </a:solidFill>
              </a:rPr>
              <a:t>Wachs</a:t>
            </a:r>
            <a:r>
              <a:rPr lang="en-US" sz="1600" dirty="0" smtClean="0">
                <a:solidFill>
                  <a:srgbClr val="0070C0"/>
                </a:solidFill>
              </a:rPr>
              <a:t> et al.’07]</a:t>
            </a:r>
            <a:r>
              <a:rPr lang="en-US" sz="1900" dirty="0" smtClean="0"/>
              <a:t>, FIOS </a:t>
            </a:r>
            <a:r>
              <a:rPr lang="en-US" sz="1600" dirty="0" smtClean="0">
                <a:solidFill>
                  <a:srgbClr val="0070C0"/>
                </a:solidFill>
              </a:rPr>
              <a:t>[Park and Shen’12]</a:t>
            </a:r>
          </a:p>
          <a:p>
            <a:pPr lvl="1"/>
            <a:r>
              <a:rPr lang="en-US" sz="1900" dirty="0" smtClean="0"/>
              <a:t>Timeslice schedulers may exhibit poor responsiveness, particularly when there are large number of co-running tasks</a:t>
            </a:r>
          </a:p>
          <a:p>
            <a:pPr lvl="1"/>
            <a:r>
              <a:rPr lang="en-US" sz="1900" dirty="0" smtClean="0"/>
              <a:t>Timeslice schedulers can’t easily exploit device parallelism</a:t>
            </a:r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Fair Queueing Resource Scheduler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382000" cy="5029200"/>
          </a:xfrm>
        </p:spPr>
        <p:txBody>
          <a:bodyPr>
            <a:normAutofit/>
          </a:bodyPr>
          <a:lstStyle/>
          <a:p>
            <a:r>
              <a:rPr lang="en-US" sz="2200" dirty="0"/>
              <a:t>Originated in network packet scheduling</a:t>
            </a:r>
          </a:p>
          <a:p>
            <a:pPr lvl="1"/>
            <a:r>
              <a:rPr lang="en-US" sz="1900" dirty="0"/>
              <a:t>Weighted Fair Queueing </a:t>
            </a:r>
            <a:r>
              <a:rPr lang="en-US" sz="1600" dirty="0">
                <a:solidFill>
                  <a:srgbClr val="0070C0"/>
                </a:solidFill>
              </a:rPr>
              <a:t>[Demers et al.’89]</a:t>
            </a:r>
            <a:r>
              <a:rPr lang="en-US" sz="1900" dirty="0"/>
              <a:t>, Processor Sharing </a:t>
            </a:r>
            <a:r>
              <a:rPr lang="en-US" sz="1600" dirty="0">
                <a:solidFill>
                  <a:srgbClr val="0070C0"/>
                </a:solidFill>
              </a:rPr>
              <a:t>[Parekh’92] </a:t>
            </a:r>
            <a:r>
              <a:rPr lang="en-US" sz="1900" dirty="0"/>
              <a:t>and others</a:t>
            </a:r>
          </a:p>
          <a:p>
            <a:endParaRPr lang="en-US" sz="1000" dirty="0" smtClean="0"/>
          </a:p>
          <a:p>
            <a:r>
              <a:rPr lang="en-US" sz="2200" dirty="0" smtClean="0"/>
              <a:t>Virtual time-based fairness</a:t>
            </a:r>
          </a:p>
          <a:p>
            <a:pPr lvl="1"/>
            <a:r>
              <a:rPr lang="en-US" sz="1900" dirty="0" smtClean="0"/>
              <a:t>Virtual time roughly indicates accumulated resource use for a task</a:t>
            </a:r>
          </a:p>
          <a:p>
            <a:pPr lvl="1"/>
            <a:r>
              <a:rPr lang="en-US" sz="1900" dirty="0" smtClean="0"/>
              <a:t>Balancing virtual time progression (equal resource usage) by dispatching the request from task with slowest virtual time</a:t>
            </a:r>
          </a:p>
          <a:p>
            <a:pPr marL="274320" lvl="1" indent="0">
              <a:buNone/>
            </a:pPr>
            <a:endParaRPr lang="en-US" sz="1000" dirty="0"/>
          </a:p>
          <a:p>
            <a:r>
              <a:rPr lang="en-US" sz="2200" dirty="0" smtClean="0"/>
              <a:t>Management of under-utilizing tasks</a:t>
            </a:r>
            <a:endParaRPr lang="en-US" sz="2500" dirty="0"/>
          </a:p>
          <a:p>
            <a:pPr lvl="1"/>
            <a:r>
              <a:rPr lang="en-US" sz="1900" dirty="0" smtClean="0"/>
              <a:t>Those </a:t>
            </a:r>
            <a:r>
              <a:rPr lang="en-US" sz="2000" dirty="0" smtClean="0"/>
              <a:t>who </a:t>
            </a:r>
            <a:r>
              <a:rPr lang="en-US" sz="2000" dirty="0"/>
              <a:t>do not immediately use allotted </a:t>
            </a:r>
            <a:r>
              <a:rPr lang="en-US" sz="2000" dirty="0" smtClean="0"/>
              <a:t>resource</a:t>
            </a:r>
          </a:p>
          <a:p>
            <a:pPr lvl="1"/>
            <a:r>
              <a:rPr lang="en-US" sz="2000" dirty="0" smtClean="0"/>
              <a:t>Prevent them </a:t>
            </a:r>
            <a:r>
              <a:rPr lang="en-US" sz="1900" dirty="0" smtClean="0"/>
              <a:t>from building up unused resources for </a:t>
            </a:r>
            <a:r>
              <a:rPr lang="en-US" sz="1900" dirty="0" err="1" smtClean="0"/>
              <a:t>bursty</a:t>
            </a:r>
            <a:r>
              <a:rPr lang="en-US" sz="1900" dirty="0" smtClean="0"/>
              <a:t> dispatches</a:t>
            </a:r>
            <a:endParaRPr lang="en-US" sz="1600" dirty="0" smtClean="0"/>
          </a:p>
          <a:p>
            <a:pPr lvl="1"/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83915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Timeslicing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vs. Fair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Queueing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2438400" cy="48768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Timeslice scheduling</a:t>
            </a:r>
          </a:p>
          <a:p>
            <a:endParaRPr lang="en-US" sz="2200" dirty="0"/>
          </a:p>
          <a:p>
            <a:endParaRPr lang="en-US" sz="2200" dirty="0" smtClean="0"/>
          </a:p>
          <a:p>
            <a:endParaRPr lang="en-US" sz="1600" dirty="0"/>
          </a:p>
          <a:p>
            <a:r>
              <a:rPr lang="en-US" sz="2200" dirty="0" smtClean="0"/>
              <a:t>Fair queuing </a:t>
            </a:r>
            <a:r>
              <a:rPr lang="en-US" sz="1900" dirty="0" smtClean="0"/>
              <a:t>(more responsive)</a:t>
            </a:r>
          </a:p>
          <a:p>
            <a:endParaRPr lang="en-US" sz="2200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2200" dirty="0" smtClean="0"/>
              <a:t>Fair queuing </a:t>
            </a:r>
            <a:r>
              <a:rPr lang="en-US" sz="1900" dirty="0" smtClean="0"/>
              <a:t>(allow parallelism on parallel device)</a:t>
            </a:r>
            <a:endParaRPr lang="en-US" sz="19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7297371"/>
              </p:ext>
            </p:extLst>
          </p:nvPr>
        </p:nvGraphicFramePr>
        <p:xfrm>
          <a:off x="2362200" y="1447800"/>
          <a:ext cx="6610244" cy="4216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6" name="Visio" r:id="rId3" imgW="4712400" imgH="3004920" progId="Visio.Drawing.11">
                  <p:embed/>
                </p:oleObj>
              </mc:Choice>
              <mc:Fallback>
                <p:oleObj name="Visio" r:id="rId3" imgW="4712400" imgH="300492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62200" y="1447800"/>
                        <a:ext cx="6610244" cy="42160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279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Concern: Loss of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Spatial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Locality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Fair queueing with frequent task switches loses spatial locality</a:t>
            </a:r>
          </a:p>
          <a:p>
            <a:pPr lvl="1"/>
            <a:r>
              <a:rPr lang="en-US" sz="1900" dirty="0" smtClean="0"/>
              <a:t>Significant problem for mechanical disks</a:t>
            </a:r>
          </a:p>
          <a:p>
            <a:r>
              <a:rPr lang="en-US" sz="2200" dirty="0" smtClean="0"/>
              <a:t>Less a problem for Flash drives</a:t>
            </a:r>
          </a:p>
          <a:p>
            <a:pPr lvl="1"/>
            <a:r>
              <a:rPr lang="en-US" sz="1900" dirty="0"/>
              <a:t>L</a:t>
            </a:r>
            <a:r>
              <a:rPr lang="en-US" sz="1900" dirty="0" smtClean="0"/>
              <a:t>ogically random writes become physically sequential writes through block remapping at firmware</a:t>
            </a:r>
          </a:p>
          <a:p>
            <a:pPr marL="274320" lvl="1" indent="0">
              <a:buNone/>
            </a:pPr>
            <a:r>
              <a:rPr lang="en-US" sz="1900" dirty="0" smtClean="0"/>
              <a:t> </a:t>
            </a:r>
            <a:endParaRPr lang="en-US" sz="1900" dirty="0" smtClean="0"/>
          </a:p>
          <a:p>
            <a:pPr lvl="1"/>
            <a:endParaRPr lang="en-US" sz="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536" y="3327975"/>
            <a:ext cx="6229467" cy="2895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486" y="4114800"/>
            <a:ext cx="27430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Ratio of random I/O latency </a:t>
            </a:r>
          </a:p>
          <a:p>
            <a:r>
              <a:rPr lang="en-US" sz="1600" dirty="0" smtClean="0"/>
              <a:t>over sequential I/O latency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8133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FlashFQ Design Basis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382000" cy="5029200"/>
          </a:xfrm>
        </p:spPr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200" dirty="0" smtClean="0"/>
              <a:t>Build on SFQ(D) </a:t>
            </a:r>
            <a:r>
              <a:rPr lang="en-US" sz="1600" dirty="0">
                <a:solidFill>
                  <a:srgbClr val="0070C0"/>
                </a:solidFill>
              </a:rPr>
              <a:t>[Jin et al.’04</a:t>
            </a:r>
            <a:r>
              <a:rPr lang="en-US" sz="1600" dirty="0" smtClean="0">
                <a:solidFill>
                  <a:srgbClr val="0070C0"/>
                </a:solidFill>
              </a:rPr>
              <a:t>]</a:t>
            </a:r>
            <a:endParaRPr lang="en-US" sz="2200" dirty="0" smtClean="0"/>
          </a:p>
          <a:p>
            <a:pPr lvl="1"/>
            <a:r>
              <a:rPr lang="en-US" sz="1900" dirty="0" smtClean="0"/>
              <a:t>A request’s start tag is roughly the owner task’s accumulated resource usage before its service (</a:t>
            </a:r>
            <a:r>
              <a:rPr lang="en-US" sz="1900" dirty="0" smtClean="0">
                <a:solidFill>
                  <a:srgbClr val="FF0000"/>
                </a:solidFill>
              </a:rPr>
              <a:t>task virtual time</a:t>
            </a:r>
            <a:r>
              <a:rPr lang="en-US" sz="1900" dirty="0" smtClean="0"/>
              <a:t>)</a:t>
            </a:r>
          </a:p>
          <a:p>
            <a:pPr lvl="1"/>
            <a:r>
              <a:rPr lang="en-US" sz="1900" dirty="0" smtClean="0"/>
              <a:t>Request dispatches are ordered based on their start tags for fairness</a:t>
            </a:r>
          </a:p>
          <a:p>
            <a:pPr lvl="1"/>
            <a:r>
              <a:rPr lang="en-US" sz="1900" dirty="0" smtClean="0"/>
              <a:t>Parallel dispatches are allowed up to the depth D</a:t>
            </a:r>
          </a:p>
          <a:p>
            <a:pPr lvl="1"/>
            <a:endParaRPr lang="en-US" sz="1000" dirty="0" smtClean="0"/>
          </a:p>
          <a:p>
            <a:r>
              <a:rPr lang="en-US" sz="2200" dirty="0" smtClean="0"/>
              <a:t>Prevent under-utilizing tasks from building up unused resources</a:t>
            </a:r>
          </a:p>
          <a:p>
            <a:pPr lvl="1"/>
            <a:r>
              <a:rPr lang="en-US" sz="1900" dirty="0" smtClean="0">
                <a:solidFill>
                  <a:srgbClr val="FF0000"/>
                </a:solidFill>
              </a:rPr>
              <a:t>System virtual time</a:t>
            </a:r>
            <a:r>
              <a:rPr lang="en-US" sz="1900" dirty="0" smtClean="0"/>
              <a:t>: </a:t>
            </a:r>
            <a:r>
              <a:rPr lang="en-US" sz="1900" dirty="0"/>
              <a:t>m</a:t>
            </a:r>
            <a:r>
              <a:rPr lang="en-US" sz="1900" dirty="0" smtClean="0"/>
              <a:t>inimum virtual time of all active tasks</a:t>
            </a:r>
          </a:p>
          <a:p>
            <a:pPr lvl="1"/>
            <a:r>
              <a:rPr lang="en-US" sz="1900" dirty="0" smtClean="0"/>
              <a:t>System virtual time is the lower bound of request start tags                  </a:t>
            </a:r>
            <a:r>
              <a:rPr lang="en-US" sz="1900" dirty="0" smtClean="0">
                <a:sym typeface="Wingdings 3"/>
              </a:rPr>
              <a:t></a:t>
            </a:r>
            <a:r>
              <a:rPr lang="en-US" sz="1900" dirty="0" smtClean="0"/>
              <a:t> bring forward the virtual time of under-utilizing tasks after inactivity </a:t>
            </a:r>
            <a:r>
              <a:rPr lang="en-US" sz="1900" dirty="0" smtClean="0">
                <a:sym typeface="Wingdings 3"/>
              </a:rPr>
              <a:t></a:t>
            </a:r>
            <a:r>
              <a:rPr lang="en-US" sz="1900" dirty="0" smtClean="0"/>
              <a:t> forfeiture of unused resources</a:t>
            </a:r>
          </a:p>
        </p:txBody>
      </p:sp>
    </p:spTree>
    <p:extLst>
      <p:ext uri="{BB962C8B-B14F-4D97-AF65-F5344CB8AC3E}">
        <p14:creationId xmlns:p14="http://schemas.microsoft.com/office/powerpoint/2010/main" val="374065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Challenge: Restricted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Parallelism on Flash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4953000"/>
            <a:ext cx="8229600" cy="13716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Parallel I/O sometimes improves efficiency but interference exists among concurrently dispatched I/O operations</a:t>
            </a:r>
          </a:p>
          <a:p>
            <a:r>
              <a:rPr lang="en-US" sz="2200" dirty="0"/>
              <a:t>Challenge: exploit </a:t>
            </a:r>
            <a:r>
              <a:rPr lang="en-US" sz="2200" dirty="0" smtClean="0"/>
              <a:t>parallelism but manage interference</a:t>
            </a:r>
            <a:endParaRPr lang="en-US" sz="1900" dirty="0" smtClean="0"/>
          </a:p>
          <a:p>
            <a:pPr lvl="1"/>
            <a:endParaRPr lang="en-US" sz="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295400"/>
            <a:ext cx="6243586" cy="3570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04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Solution: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Throttled Dispatch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Given interference, parallel dispatches without control leads to unfairness</a:t>
            </a:r>
          </a:p>
          <a:p>
            <a:pPr lvl="1"/>
            <a:r>
              <a:rPr lang="en-US" sz="1900" dirty="0" smtClean="0"/>
              <a:t>E.g., a writer would utilize much more resource than a reader does</a:t>
            </a:r>
          </a:p>
          <a:p>
            <a:pPr lvl="1"/>
            <a:endParaRPr lang="en-US" sz="1000" dirty="0" smtClean="0"/>
          </a:p>
          <a:p>
            <a:r>
              <a:rPr lang="en-US" sz="2200" dirty="0" smtClean="0"/>
              <a:t>Our Approach:</a:t>
            </a:r>
          </a:p>
          <a:p>
            <a:pPr lvl="1"/>
            <a:r>
              <a:rPr lang="en-US" sz="1900" dirty="0" smtClean="0"/>
              <a:t>Account for each task’s resource usage</a:t>
            </a:r>
          </a:p>
          <a:p>
            <a:pPr lvl="1"/>
            <a:r>
              <a:rPr lang="en-US" sz="1900" dirty="0" smtClean="0"/>
              <a:t>Throttled dispatch – block a task if its resource usage is excessively ahead of the slowest task, who will then catch up at less interference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60666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Challenge: Deceptive Idleness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USENIX-ATC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Existing fair queueing schedulers are work-conserving</a:t>
            </a:r>
          </a:p>
          <a:p>
            <a:pPr lvl="1"/>
            <a:r>
              <a:rPr lang="en-US" sz="1900" dirty="0" smtClean="0"/>
              <a:t>They never idle the device when there is pending work</a:t>
            </a:r>
          </a:p>
          <a:p>
            <a:pPr lvl="1"/>
            <a:endParaRPr lang="en-US" sz="1000" dirty="0"/>
          </a:p>
          <a:p>
            <a:r>
              <a:rPr lang="en-US" sz="2200" dirty="0" smtClean="0"/>
              <a:t>Deceptive idleness</a:t>
            </a:r>
          </a:p>
          <a:p>
            <a:pPr lvl="1"/>
            <a:r>
              <a:rPr lang="en-US" sz="1900" dirty="0" smtClean="0"/>
              <a:t>An active task that issues the next I/O request a short time after receiving the result of the previous one temporarily appears idle</a:t>
            </a:r>
          </a:p>
          <a:p>
            <a:pPr lvl="1"/>
            <a:r>
              <a:rPr lang="en-US" sz="1900" dirty="0" smtClean="0"/>
              <a:t>Work-conserving schedulers fail to recognize deceptive idleness</a:t>
            </a:r>
          </a:p>
          <a:p>
            <a:pPr lvl="1"/>
            <a:r>
              <a:rPr lang="en-US" sz="1900" dirty="0" smtClean="0"/>
              <a:t>Known to cause poor performance on disks </a:t>
            </a:r>
            <a:r>
              <a:rPr lang="en-US" sz="1600" dirty="0" smtClean="0">
                <a:solidFill>
                  <a:srgbClr val="0070C0"/>
                </a:solidFill>
              </a:rPr>
              <a:t>[</a:t>
            </a:r>
            <a:r>
              <a:rPr lang="en-US" sz="1600" dirty="0" err="1" smtClean="0">
                <a:solidFill>
                  <a:srgbClr val="0070C0"/>
                </a:solidFill>
              </a:rPr>
              <a:t>Iyer</a:t>
            </a:r>
            <a:r>
              <a:rPr lang="en-US" sz="1600" dirty="0" smtClean="0">
                <a:solidFill>
                  <a:srgbClr val="0070C0"/>
                </a:solidFill>
              </a:rPr>
              <a:t> and Druschel’01]</a:t>
            </a:r>
          </a:p>
          <a:p>
            <a:pPr lvl="1"/>
            <a:endParaRPr lang="en-US" sz="1000" dirty="0" smtClean="0"/>
          </a:p>
          <a:p>
            <a:r>
              <a:rPr lang="en-US" sz="2200" dirty="0"/>
              <a:t>L</a:t>
            </a:r>
            <a:r>
              <a:rPr lang="en-US" sz="2200" dirty="0" smtClean="0"/>
              <a:t>ittle performance impact on Flash, but cause poor fairness</a:t>
            </a:r>
          </a:p>
          <a:p>
            <a:pPr lvl="1"/>
            <a:r>
              <a:rPr lang="en-US" sz="1900" dirty="0" smtClean="0"/>
              <a:t>While a task is deceptively idle, the system virtual time may advance while forfeiting its resources</a:t>
            </a:r>
          </a:p>
        </p:txBody>
      </p:sp>
    </p:spTree>
    <p:extLst>
      <p:ext uri="{BB962C8B-B14F-4D97-AF65-F5344CB8AC3E}">
        <p14:creationId xmlns:p14="http://schemas.microsoft.com/office/powerpoint/2010/main" val="223343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  <a:effectLst/>
      </a:spPr>
      <a:bodyPr/>
      <a:lstStyle>
        <a:defPPr marL="342900" indent="-342900">
          <a:buClr>
            <a:schemeClr val="folHlink"/>
          </a:buClr>
          <a:buSzPct val="95000"/>
          <a:defRPr sz="2800" dirty="0" smtClean="0">
            <a:solidFill>
              <a:srgbClr val="FF0000"/>
            </a:solidFill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6568</TotalTime>
  <Words>1055</Words>
  <Application>Microsoft Office PowerPoint</Application>
  <PresentationFormat>On-screen Show (4:3)</PresentationFormat>
  <Paragraphs>165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Origin</vt:lpstr>
      <vt:lpstr>Visio</vt:lpstr>
      <vt:lpstr>FlashFQ: A Fair Queueing I/O Scheduler for Flash-Based SSDs</vt:lpstr>
      <vt:lpstr>Flash I/O Fairness</vt:lpstr>
      <vt:lpstr>Fair Queueing Resource Scheduler</vt:lpstr>
      <vt:lpstr>Timeslicing vs. Fair Queueing</vt:lpstr>
      <vt:lpstr>Concern: Loss of Spatial Locality</vt:lpstr>
      <vt:lpstr>FlashFQ Design Basis</vt:lpstr>
      <vt:lpstr>Challenge: Restricted Parallelism on Flash</vt:lpstr>
      <vt:lpstr>Solution: Throttled Dispatch</vt:lpstr>
      <vt:lpstr>Challenge: Deceptive Idleness</vt:lpstr>
      <vt:lpstr>Solution: Anticipation for Fairness</vt:lpstr>
      <vt:lpstr>Discussion: Knowledge of Request Cost</vt:lpstr>
      <vt:lpstr>Implementation Issues</vt:lpstr>
      <vt:lpstr>Evaluation Setup</vt:lpstr>
      <vt:lpstr>Evaluation on Fairness</vt:lpstr>
      <vt:lpstr>Evaluation on Responsiveness</vt:lpstr>
      <vt:lpstr>Evaluation with Apache and KyotoCabinet</vt:lpstr>
      <vt:lpstr>Conclusions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FlashFQ: A Fair Queueing I/O Scheduler for Flash-Based SSDs</dc:title>
  <dc:creator/>
  <cp:lastModifiedBy>Kai Shen</cp:lastModifiedBy>
  <cp:revision>627</cp:revision>
  <cp:lastPrinted>2013-06-26T19:18:15Z</cp:lastPrinted>
  <dcterms:created xsi:type="dcterms:W3CDTF">2006-08-16T00:00:00Z</dcterms:created>
  <dcterms:modified xsi:type="dcterms:W3CDTF">2013-06-26T21:42:05Z</dcterms:modified>
</cp:coreProperties>
</file>