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</p:sldMasterIdLst>
  <p:notesMasterIdLst>
    <p:notesMasterId r:id="rId30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81" r:id="rId9"/>
    <p:sldId id="266" r:id="rId10"/>
    <p:sldId id="264" r:id="rId11"/>
    <p:sldId id="270" r:id="rId12"/>
    <p:sldId id="263" r:id="rId13"/>
    <p:sldId id="267" r:id="rId14"/>
    <p:sldId id="268" r:id="rId15"/>
    <p:sldId id="282" r:id="rId16"/>
    <p:sldId id="271" r:id="rId17"/>
    <p:sldId id="272" r:id="rId18"/>
    <p:sldId id="273" r:id="rId19"/>
    <p:sldId id="274" r:id="rId20"/>
    <p:sldId id="283" r:id="rId21"/>
    <p:sldId id="275" r:id="rId22"/>
    <p:sldId id="276" r:id="rId23"/>
    <p:sldId id="277" r:id="rId24"/>
    <p:sldId id="278" r:id="rId25"/>
    <p:sldId id="279" r:id="rId26"/>
    <p:sldId id="284" r:id="rId27"/>
    <p:sldId id="280" r:id="rId28"/>
    <p:sldId id="26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45"/>
    <p:restoredTop sz="93338"/>
  </p:normalViewPr>
  <p:slideViewPr>
    <p:cSldViewPr snapToGrid="0" snapToObjects="1">
      <p:cViewPr>
        <p:scale>
          <a:sx n="110" d="100"/>
          <a:sy n="110" d="100"/>
        </p:scale>
        <p:origin x="208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728E5-9286-F14E-A76E-941FED71CCD9}" type="datetimeFigureOut">
              <a:rPr lang="en-US" smtClean="0"/>
              <a:t>4/23/18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CEAA8-8C04-AB4C-A486-B6B1F9D81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4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CEAA8-8C04-AB4C-A486-B6B1F9D817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27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073C2-F855-1A4D-9EF8-4E5DEF4BB704}" type="datetimeFigureOut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4E0A-39CE-4E42-BB35-4786B6A46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74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073C2-F855-1A4D-9EF8-4E5DEF4BB704}" type="datetimeFigureOut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4E0A-39CE-4E42-BB35-4786B6A46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4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073C2-F855-1A4D-9EF8-4E5DEF4BB704}" type="datetimeFigureOut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4E0A-39CE-4E42-BB35-4786B6A46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30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073C2-F855-1A4D-9EF8-4E5DEF4BB704}" type="datetimeFigureOut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4E0A-39CE-4E42-BB35-4786B6A46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2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073C2-F855-1A4D-9EF8-4E5DEF4BB704}" type="datetimeFigureOut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4E0A-39CE-4E42-BB35-4786B6A46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9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073C2-F855-1A4D-9EF8-4E5DEF4BB704}" type="datetimeFigureOut">
              <a:rPr lang="en-US" smtClean="0"/>
              <a:t>4/23/18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4E0A-39CE-4E42-BB35-4786B6A46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611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073C2-F855-1A4D-9EF8-4E5DEF4BB704}" type="datetimeFigureOut">
              <a:rPr lang="en-US" smtClean="0"/>
              <a:t>4/23/18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4E0A-39CE-4E42-BB35-4786B6A46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075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073C2-F855-1A4D-9EF8-4E5DEF4BB704}" type="datetimeFigureOut">
              <a:rPr lang="en-US" smtClean="0"/>
              <a:t>4/23/18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4E0A-39CE-4E42-BB35-4786B6A46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26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073C2-F855-1A4D-9EF8-4E5DEF4BB704}" type="datetimeFigureOut">
              <a:rPr lang="en-US" smtClean="0"/>
              <a:t>4/23/18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4E0A-39CE-4E42-BB35-4786B6A46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4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073C2-F855-1A4D-9EF8-4E5DEF4BB704}" type="datetimeFigureOut">
              <a:rPr lang="en-US" smtClean="0"/>
              <a:t>4/23/18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4E0A-39CE-4E42-BB35-4786B6A46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344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073C2-F855-1A4D-9EF8-4E5DEF4BB704}" type="datetimeFigureOut">
              <a:rPr lang="en-US" smtClean="0"/>
              <a:t>4/23/18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4E0A-39CE-4E42-BB35-4786B6A46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40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073C2-F855-1A4D-9EF8-4E5DEF4BB704}" type="datetimeFigureOut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4E0A-39CE-4E42-BB35-4786B6A46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Computer_science" TargetMode="External"/><Relationship Id="rId3" Type="http://schemas.openxmlformats.org/officeDocument/2006/relationships/hyperlink" Target="https://en.wikipedia.org/wiki/Computer_system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Parallel and Distributed Systems in Machine Learning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Haichuan</a:t>
            </a:r>
            <a:r>
              <a:rPr lang="en-US" dirty="0" smtClean="0"/>
              <a:t> Yang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5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Parallelism: Map-Reduce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41044" y="1871794"/>
            <a:ext cx="6285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Map-Reduce to synchronize parameters among workers </a:t>
            </a:r>
          </a:p>
          <a:p>
            <a:pPr marL="342900" indent="-342900">
              <a:buAutoNum type="arabicPeriod"/>
            </a:pPr>
            <a:r>
              <a:rPr lang="en-US" dirty="0" smtClean="0"/>
              <a:t>Only support synchronous update </a:t>
            </a:r>
          </a:p>
          <a:p>
            <a:pPr marL="342900" indent="-342900">
              <a:buAutoNum type="arabicPeriod"/>
            </a:pPr>
            <a:r>
              <a:rPr lang="en-US" dirty="0" smtClean="0"/>
              <a:t>Example: Spark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8" y="1733295"/>
            <a:ext cx="4805905" cy="390880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5451677" y="2954257"/>
                <a:ext cx="2372809" cy="1893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FOR t = 1:T</a:t>
                </a:r>
              </a:p>
              <a:p>
                <a:r>
                  <a:rPr lang="en-US" b="1" dirty="0" smtClean="0">
                    <a:solidFill>
                      <a:srgbClr val="00B050"/>
                    </a:solidFill>
                  </a:rPr>
                  <a:t>    PARFOR </a:t>
                </a:r>
                <a:r>
                  <a:rPr lang="en-US" b="1" i="1" dirty="0" err="1" smtClean="0">
                    <a:solidFill>
                      <a:srgbClr val="00B050"/>
                    </a:solidFill>
                  </a:rPr>
                  <a:t>i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 = 1:N</a:t>
                </a:r>
                <a:endParaRPr lang="en-US" b="1" dirty="0">
                  <a:solidFill>
                    <a:srgbClr val="00B050"/>
                  </a:solidFill>
                </a:endParaRPr>
              </a:p>
              <a:p>
                <a:r>
                  <a:rPr lang="en-US" b="1" dirty="0">
                    <a:solidFill>
                      <a:srgbClr val="00B050"/>
                    </a:solidFill>
                  </a:rPr>
                  <a:t>   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0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𝜟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solidFill>
                          <a:srgbClr val="00B050"/>
                        </a:solidFill>
                        <a:latin typeface="Cambria Math" charset="0"/>
                      </a:rPr>
                      <m:t>𝝎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 charset="0"/>
                      </a:rPr>
                      <m:t>=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 charset="0"/>
                      </a:rPr>
                      <m:t>𝜼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 charset="0"/>
                      </a:rPr>
                      <m:t>𝛁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𝒇</m:t>
                        </m:r>
                      </m:e>
                      <m:sub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𝝎</m:t>
                        </m:r>
                      </m:sub>
                    </m:sSub>
                    <m:r>
                      <a:rPr lang="en-US" b="1" i="1">
                        <a:solidFill>
                          <a:srgbClr val="00B050"/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solidFill>
                          <a:srgbClr val="00B05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b="1" dirty="0" smtClean="0">
                  <a:solidFill>
                    <a:srgbClr val="00B050"/>
                  </a:solidFill>
                </a:endParaRPr>
              </a:p>
              <a:p>
                <a:r>
                  <a:rPr lang="en-US" b="1" dirty="0">
                    <a:solidFill>
                      <a:srgbClr val="00B05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   END</a:t>
                </a:r>
                <a:endParaRPr lang="en-US" b="1" dirty="0">
                  <a:solidFill>
                    <a:srgbClr val="00B050"/>
                  </a:solidFill>
                </a:endParaRPr>
              </a:p>
              <a:p>
                <a:r>
                  <a:rPr lang="en-US" b="1" dirty="0" smtClean="0">
                    <a:solidFill>
                      <a:srgbClr val="FF0000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charset="0"/>
                      </a:rPr>
                      <m:t>𝝎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charset="0"/>
                      </a:rPr>
                      <m:t>−=</m:t>
                    </m:r>
                    <m:f>
                      <m:fPr>
                        <m:ctrlPr>
                          <a:rPr lang="bg-BG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𝑵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𝜟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𝝎</m:t>
                        </m:r>
                      </m:e>
                    </m:nary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/>
                  <a:t>END</a:t>
                </a:r>
                <a:endParaRPr lang="en-US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677" y="2954257"/>
                <a:ext cx="2372809" cy="1893532"/>
              </a:xfrm>
              <a:prstGeom prst="rect">
                <a:avLst/>
              </a:prstGeom>
              <a:blipFill rotWithShape="0">
                <a:blip r:embed="rId3"/>
                <a:stretch>
                  <a:fillRect l="-2051" t="-1935" b="-17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0" y="6524978"/>
            <a:ext cx="121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mtClean="0"/>
              <a:t>Figure from</a:t>
            </a:r>
            <a:r>
              <a:rPr lang="en-US" sz="1100" smtClean="0"/>
              <a:t> “AAAI </a:t>
            </a:r>
            <a:r>
              <a:rPr lang="en-US" sz="1100" dirty="0" smtClean="0"/>
              <a:t>2017 Tutorial: Recent Advances in Distributed </a:t>
            </a:r>
            <a:r>
              <a:rPr lang="en-US" sz="1100" smtClean="0"/>
              <a:t>Machine </a:t>
            </a:r>
            <a:r>
              <a:rPr lang="en-US" sz="1100" smtClean="0"/>
              <a:t>Learning”</a:t>
            </a:r>
            <a:endParaRPr lang="en-US" sz="11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8253713" y="3188584"/>
                <a:ext cx="3772383" cy="1424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92D050"/>
                    </a:solidFill>
                  </a:rPr>
                  <a:t>//Sequential Version</a:t>
                </a:r>
              </a:p>
              <a:p>
                <a:r>
                  <a:rPr lang="en-US" sz="1600" dirty="0" smtClean="0"/>
                  <a:t>FOR t = 1:T</a:t>
                </a:r>
              </a:p>
              <a:p>
                <a:r>
                  <a:rPr lang="en-US" sz="1600" dirty="0" smtClean="0"/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charset="0"/>
                      </a:rPr>
                      <m:t>Δ</m:t>
                    </m:r>
                    <m:r>
                      <a:rPr lang="en-US" sz="1600" b="0" i="1" smtClean="0">
                        <a:latin typeface="Cambria Math" charset="0"/>
                      </a:rPr>
                      <m:t>𝜔</m:t>
                    </m:r>
                    <m:r>
                      <a:rPr lang="en-US" sz="1600" b="0" i="1" smtClean="0">
                        <a:latin typeface="Cambria Math" charset="0"/>
                      </a:rPr>
                      <m:t>=</m:t>
                    </m:r>
                    <m:r>
                      <a:rPr lang="en-US" sz="1600" b="0" i="1" smtClean="0">
                        <a:latin typeface="Cambria Math" charset="0"/>
                      </a:rPr>
                      <m:t>𝜂</m:t>
                    </m:r>
                    <m:f>
                      <m:fPr>
                        <m:ctrlPr>
                          <a:rPr lang="bg-BG" sz="16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1600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1600" b="0" i="1" smtClean="0"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1600" b="0" i="0" smtClean="0">
                            <a:latin typeface="Cambria Math" charset="0"/>
                          </a:rPr>
                          <m:t>𝛻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i="1">
                                <a:latin typeface="Cambria Math" charset="0"/>
                              </a:rPr>
                              <m:t>𝜔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1600" dirty="0" smtClean="0"/>
                  <a:t>  </a:t>
                </a:r>
                <a:r>
                  <a:rPr lang="en-US" sz="1600" dirty="0" smtClean="0">
                    <a:solidFill>
                      <a:srgbClr val="92D050"/>
                    </a:solidFill>
                  </a:rPr>
                  <a:t>//compute update</a:t>
                </a:r>
                <a:endParaRPr lang="en-US" sz="1600" dirty="0" smtClean="0">
                  <a:solidFill>
                    <a:srgbClr val="92D050"/>
                  </a:solidFill>
                </a:endParaRPr>
              </a:p>
              <a:p>
                <a:r>
                  <a:rPr lang="en-US" sz="1600" dirty="0" smtClean="0"/>
                  <a:t>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charset="0"/>
                      </a:rPr>
                      <m:t>𝜔</m:t>
                    </m:r>
                    <m:r>
                      <a:rPr lang="en-US" sz="1600" b="0" i="1" smtClean="0">
                        <a:latin typeface="Cambria Math" charset="0"/>
                      </a:rPr>
                      <m:t>−=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charset="0"/>
                      </a:rPr>
                      <m:t>Δ</m:t>
                    </m:r>
                    <m:r>
                      <a:rPr lang="en-US" sz="1600" b="0" i="1" smtClean="0">
                        <a:latin typeface="Cambria Math" charset="0"/>
                      </a:rPr>
                      <m:t>𝜔</m:t>
                    </m:r>
                  </m:oMath>
                </a14:m>
                <a:r>
                  <a:rPr lang="en-US" sz="1600" dirty="0" smtClean="0"/>
                  <a:t>  </a:t>
                </a:r>
                <a:r>
                  <a:rPr lang="en-US" sz="1600" dirty="0" smtClean="0">
                    <a:solidFill>
                      <a:srgbClr val="92D050"/>
                    </a:solidFill>
                  </a:rPr>
                  <a:t>//apply update</a:t>
                </a:r>
                <a:endParaRPr lang="en-US" sz="1600" dirty="0" smtClean="0">
                  <a:solidFill>
                    <a:srgbClr val="92D050"/>
                  </a:solidFill>
                </a:endParaRPr>
              </a:p>
              <a:p>
                <a:r>
                  <a:rPr lang="en-US" sz="1600" dirty="0" smtClean="0"/>
                  <a:t>END</a:t>
                </a:r>
                <a:endParaRPr lang="en-US" sz="16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3713" y="3188584"/>
                <a:ext cx="3772383" cy="1424877"/>
              </a:xfrm>
              <a:prstGeom prst="rect">
                <a:avLst/>
              </a:prstGeom>
              <a:blipFill rotWithShape="0">
                <a:blip r:embed="rId4"/>
                <a:stretch>
                  <a:fillRect l="-969" t="-1282" b="-4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002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Parallelism: Map-Reduce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Simplified method: Model Average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703407" y="2397496"/>
                <a:ext cx="5623367" cy="21954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PARFOR </a:t>
                </a:r>
                <a:r>
                  <a:rPr lang="en-US" i="1" dirty="0" err="1"/>
                  <a:t>i</a:t>
                </a:r>
                <a:r>
                  <a:rPr lang="en-US" dirty="0"/>
                  <a:t> = 1:N</a:t>
                </a:r>
                <a:r>
                  <a:rPr lang="en-US" dirty="0" smtClean="0"/>
                  <a:t>: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𝝎</m:t>
                        </m:r>
                      </m:e>
                      <m:sub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solidFill>
                          <a:srgbClr val="00B050"/>
                        </a:solidFill>
                        <a:latin typeface="Cambria Math" charset="0"/>
                      </a:rPr>
                      <m:t>=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 charset="0"/>
                      </a:rPr>
                      <m:t>𝝎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6"/>
                    </a:solidFill>
                  </a:rPr>
                  <a:t>//initialization</a:t>
                </a:r>
                <a:endParaRPr lang="en-US" dirty="0"/>
              </a:p>
              <a:p>
                <a:r>
                  <a:rPr lang="en-US" dirty="0" smtClean="0">
                    <a:solidFill>
                      <a:srgbClr val="00B050"/>
                    </a:solidFill>
                  </a:rPr>
                  <a:t>    FOR </a:t>
                </a:r>
                <a:r>
                  <a:rPr lang="en-US" dirty="0">
                    <a:solidFill>
                      <a:srgbClr val="00B050"/>
                    </a:solidFill>
                  </a:rPr>
                  <a:t>t =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1:T</a:t>
                </a:r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US" b="1" dirty="0" smtClean="0">
                    <a:solidFill>
                      <a:srgbClr val="00B050"/>
                    </a:solidFill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𝝎</m:t>
                        </m:r>
                      </m:e>
                      <m:sub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charset="0"/>
                      </a:rPr>
                      <m:t>−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 charset="0"/>
                      </a:rPr>
                      <m:t>=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 charset="0"/>
                      </a:rPr>
                      <m:t>𝜼𝜵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𝒇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𝒊</m:t>
                            </m:r>
                          </m:sub>
                        </m:sSub>
                      </m:sub>
                    </m:sSub>
                    <m:r>
                      <a:rPr lang="en-US" b="1" i="1">
                        <a:solidFill>
                          <a:srgbClr val="00B050"/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solidFill>
                          <a:srgbClr val="00B05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</a:rPr>
                  <a:t>  </a:t>
                </a:r>
                <a:r>
                  <a:rPr lang="en-US" dirty="0">
                    <a:solidFill>
                      <a:srgbClr val="00B050"/>
                    </a:solidFill>
                  </a:rPr>
                  <a:t>//local ops</a:t>
                </a:r>
              </a:p>
              <a:p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  END</a:t>
                </a:r>
                <a:endParaRPr lang="en-US" dirty="0"/>
              </a:p>
              <a:p>
                <a:r>
                  <a:rPr lang="en-US" dirty="0" smtClean="0"/>
                  <a:t>END</a:t>
                </a:r>
              </a:p>
              <a:p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charset="0"/>
                      </a:rPr>
                      <m:t>𝝎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bg-BG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𝑵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407" y="2397496"/>
                <a:ext cx="5623367" cy="2195409"/>
              </a:xfrm>
              <a:prstGeom prst="rect">
                <a:avLst/>
              </a:prstGeom>
              <a:blipFill rotWithShape="0">
                <a:blip r:embed="rId2"/>
                <a:stretch>
                  <a:fillRect l="-867" t="-1389" b="-27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7852458" y="2782761"/>
                <a:ext cx="3772383" cy="1424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92D050"/>
                    </a:solidFill>
                  </a:rPr>
                  <a:t>//Sequential Version</a:t>
                </a:r>
              </a:p>
              <a:p>
                <a:r>
                  <a:rPr lang="en-US" sz="1600" dirty="0" smtClean="0"/>
                  <a:t>FOR t = 1:T</a:t>
                </a:r>
              </a:p>
              <a:p>
                <a:r>
                  <a:rPr lang="en-US" sz="1600" dirty="0" smtClean="0"/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charset="0"/>
                      </a:rPr>
                      <m:t>Δ</m:t>
                    </m:r>
                    <m:r>
                      <a:rPr lang="en-US" sz="1600" b="0" i="1" smtClean="0">
                        <a:latin typeface="Cambria Math" charset="0"/>
                      </a:rPr>
                      <m:t>𝜔</m:t>
                    </m:r>
                    <m:r>
                      <a:rPr lang="en-US" sz="1600" b="0" i="1" smtClean="0">
                        <a:latin typeface="Cambria Math" charset="0"/>
                      </a:rPr>
                      <m:t>=</m:t>
                    </m:r>
                    <m:r>
                      <a:rPr lang="en-US" sz="1600" b="0" i="1" smtClean="0">
                        <a:latin typeface="Cambria Math" charset="0"/>
                      </a:rPr>
                      <m:t>𝜂</m:t>
                    </m:r>
                    <m:f>
                      <m:fPr>
                        <m:ctrlPr>
                          <a:rPr lang="bg-BG" sz="16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1600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1600" b="0" i="1" smtClean="0"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1600" b="0" i="0" smtClean="0">
                            <a:latin typeface="Cambria Math" charset="0"/>
                          </a:rPr>
                          <m:t>𝛻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i="1">
                                <a:latin typeface="Cambria Math" charset="0"/>
                              </a:rPr>
                              <m:t>𝜔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1600" dirty="0" smtClean="0"/>
                  <a:t>  </a:t>
                </a:r>
                <a:r>
                  <a:rPr lang="en-US" sz="1600" dirty="0" smtClean="0">
                    <a:solidFill>
                      <a:srgbClr val="92D050"/>
                    </a:solidFill>
                  </a:rPr>
                  <a:t>//compute update</a:t>
                </a:r>
                <a:endParaRPr lang="en-US" sz="1600" dirty="0" smtClean="0">
                  <a:solidFill>
                    <a:srgbClr val="92D050"/>
                  </a:solidFill>
                </a:endParaRPr>
              </a:p>
              <a:p>
                <a:r>
                  <a:rPr lang="en-US" sz="1600" dirty="0" smtClean="0"/>
                  <a:t>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charset="0"/>
                      </a:rPr>
                      <m:t>𝜔</m:t>
                    </m:r>
                    <m:r>
                      <a:rPr lang="en-US" sz="1600" b="0" i="1" smtClean="0">
                        <a:latin typeface="Cambria Math" charset="0"/>
                      </a:rPr>
                      <m:t>−=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charset="0"/>
                      </a:rPr>
                      <m:t>Δ</m:t>
                    </m:r>
                    <m:r>
                      <a:rPr lang="en-US" sz="1600" b="0" i="1" smtClean="0">
                        <a:latin typeface="Cambria Math" charset="0"/>
                      </a:rPr>
                      <m:t>𝜔</m:t>
                    </m:r>
                  </m:oMath>
                </a14:m>
                <a:r>
                  <a:rPr lang="en-US" sz="1600" dirty="0" smtClean="0"/>
                  <a:t>  </a:t>
                </a:r>
                <a:r>
                  <a:rPr lang="en-US" sz="1600" dirty="0" smtClean="0">
                    <a:solidFill>
                      <a:srgbClr val="92D050"/>
                    </a:solidFill>
                  </a:rPr>
                  <a:t>//apply update</a:t>
                </a:r>
                <a:endParaRPr lang="en-US" sz="1600" dirty="0" smtClean="0">
                  <a:solidFill>
                    <a:srgbClr val="92D050"/>
                  </a:solidFill>
                </a:endParaRPr>
              </a:p>
              <a:p>
                <a:r>
                  <a:rPr lang="en-US" sz="1600" dirty="0" smtClean="0"/>
                  <a:t>END</a:t>
                </a:r>
                <a:endParaRPr lang="en-US" sz="16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2458" y="2782761"/>
                <a:ext cx="3772383" cy="1424877"/>
              </a:xfrm>
              <a:prstGeom prst="rect">
                <a:avLst/>
              </a:prstGeom>
              <a:blipFill rotWithShape="0">
                <a:blip r:embed="rId3"/>
                <a:stretch>
                  <a:fillRect l="-808" t="-1282" b="-4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021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Parallelism: Parameter Server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65261"/>
            <a:ext cx="4232645" cy="38409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25295" y="3390934"/>
            <a:ext cx="5369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1.    Support </a:t>
            </a:r>
            <a:r>
              <a:rPr lang="en-US" sz="1600" b="1" dirty="0" smtClean="0">
                <a:solidFill>
                  <a:schemeClr val="accent1"/>
                </a:solidFill>
              </a:rPr>
              <a:t>asynchronous</a:t>
            </a: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r>
              <a:rPr lang="en-US" sz="1600" dirty="0" smtClean="0"/>
              <a:t>update</a:t>
            </a:r>
          </a:p>
          <a:p>
            <a:pPr marL="342900" indent="-342900">
              <a:buAutoNum type="arabicPeriod" startAt="2"/>
            </a:pPr>
            <a:r>
              <a:rPr lang="en-US" sz="1600" dirty="0" smtClean="0"/>
              <a:t>Flexible mechanisms for model aggregation</a:t>
            </a:r>
          </a:p>
          <a:p>
            <a:pPr marL="342900" indent="-342900">
              <a:buAutoNum type="arabicPeriod" startAt="2"/>
            </a:pPr>
            <a:r>
              <a:rPr lang="en-US" sz="1600" dirty="0" smtClean="0"/>
              <a:t>Support model parallelism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524978"/>
            <a:ext cx="121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mtClean="0"/>
              <a:t>Figure from</a:t>
            </a:r>
            <a:r>
              <a:rPr lang="en-US" sz="1100" smtClean="0"/>
              <a:t> “AAAI </a:t>
            </a:r>
            <a:r>
              <a:rPr lang="en-US" sz="1100" dirty="0" smtClean="0"/>
              <a:t>2017 Tutorial: Recent Advances in Distributed </a:t>
            </a:r>
            <a:r>
              <a:rPr lang="en-US" sz="1100" smtClean="0"/>
              <a:t>Machine </a:t>
            </a:r>
            <a:r>
              <a:rPr lang="en-US" sz="1100" smtClean="0"/>
              <a:t>Learning”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3653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Parallelism: Parameter Server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9051403" cy="43160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524978"/>
            <a:ext cx="121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mtClean="0"/>
              <a:t>Figure from</a:t>
            </a:r>
            <a:r>
              <a:rPr lang="en-US" sz="1100" smtClean="0"/>
              <a:t> “AAAI </a:t>
            </a:r>
            <a:r>
              <a:rPr lang="en-US" sz="1100" dirty="0" smtClean="0"/>
              <a:t>2017 Tutorial: Recent Advances in Distributed </a:t>
            </a:r>
            <a:r>
              <a:rPr lang="en-US" sz="1100" smtClean="0"/>
              <a:t>Machine </a:t>
            </a:r>
            <a:r>
              <a:rPr lang="en-US" sz="1100" smtClean="0"/>
              <a:t>Learning”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6743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Parallelism: Parameter Server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62840" y="4388619"/>
            <a:ext cx="6845461" cy="2058512"/>
            <a:chOff x="1566923" y="4706114"/>
            <a:chExt cx="6845461" cy="205851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Rectangle 3"/>
                <p:cNvSpPr/>
                <p:nvPr/>
              </p:nvSpPr>
              <p:spPr>
                <a:xfrm>
                  <a:off x="4028472" y="4706114"/>
                  <a:ext cx="4383912" cy="205851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dirty="0" smtClean="0"/>
                    <a:t>PARFOR </a:t>
                  </a:r>
                  <a:r>
                    <a:rPr lang="en-US" i="1" dirty="0" err="1" smtClean="0"/>
                    <a:t>i</a:t>
                  </a:r>
                  <a:r>
                    <a:rPr lang="en-US" dirty="0" smtClean="0"/>
                    <a:t> = 1:N:</a:t>
                  </a:r>
                </a:p>
                <a:p>
                  <a:r>
                    <a:rPr lang="en-US" dirty="0" smtClean="0"/>
                    <a:t>    FOR </a:t>
                  </a:r>
                  <a:r>
                    <a:rPr lang="en-US" dirty="0"/>
                    <a:t>t = </a:t>
                  </a:r>
                  <a:r>
                    <a:rPr lang="en-US" dirty="0" smtClean="0"/>
                    <a:t>1:T</a:t>
                  </a:r>
                  <a:endParaRPr lang="en-US" b="1" dirty="0" smtClean="0">
                    <a:solidFill>
                      <a:srgbClr val="00B050"/>
                    </a:solidFill>
                  </a:endParaRPr>
                </a:p>
                <a:p>
                  <a:r>
                    <a:rPr lang="en-US" dirty="0" smtClean="0">
                      <a:solidFill>
                        <a:schemeClr val="tx1"/>
                      </a:solidFill>
                    </a:rPr>
                    <a:t>   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𝝎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𝒊</m:t>
                          </m:r>
                        </m:sub>
                      </m:sSub>
                      <m:r>
                        <a:rPr lang="en-US" b="1" i="1">
                          <a:solidFill>
                            <a:srgbClr val="00B050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𝝎</m:t>
                      </m:r>
                    </m:oMath>
                  </a14:m>
                  <a:r>
                    <a:rPr lang="en-US" b="1" dirty="0" smtClean="0">
                      <a:solidFill>
                        <a:srgbClr val="00B050"/>
                      </a:solidFill>
                    </a:rPr>
                    <a:t> </a:t>
                  </a:r>
                  <a:r>
                    <a:rPr lang="en-US" dirty="0" smtClean="0">
                      <a:solidFill>
                        <a:schemeClr val="accent6"/>
                      </a:solidFill>
                    </a:rPr>
                    <a:t>//pull from PS (local copy)</a:t>
                  </a:r>
                  <a:endParaRPr lang="en-US" dirty="0">
                    <a:solidFill>
                      <a:schemeClr val="accent6"/>
                    </a:solidFill>
                  </a:endParaRPr>
                </a:p>
                <a:p>
                  <a:r>
                    <a:rPr lang="en-US" dirty="0">
                      <a:solidFill>
                        <a:schemeClr val="tx1"/>
                      </a:solidFill>
                    </a:rPr>
                    <a:t>    </a:t>
                  </a:r>
                  <a:r>
                    <a:rPr lang="en-US" dirty="0" smtClean="0">
                      <a:solidFill>
                        <a:schemeClr val="tx1"/>
                      </a:solidFill>
                    </a:rPr>
                    <a:t>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0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𝜟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𝒊</m:t>
                          </m:r>
                        </m:sub>
                      </m:sSub>
                      <m:sSub>
                        <m:sSubPr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𝝎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𝒊</m:t>
                          </m:r>
                        </m:sub>
                      </m:sSub>
                      <m:r>
                        <a:rPr lang="en-US" b="1" i="1">
                          <a:solidFill>
                            <a:srgbClr val="00B050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B050"/>
                          </a:solidFill>
                          <a:latin typeface="Cambria Math" charset="0"/>
                        </a:rPr>
                        <m:t>𝜼𝜵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𝒇</m:t>
                          </m:r>
                        </m:e>
                        <m:sub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𝒊</m:t>
                              </m:r>
                            </m:sub>
                          </m:sSub>
                        </m:sub>
                      </m:sSub>
                      <m:r>
                        <a:rPr lang="en-US" b="1" i="1">
                          <a:solidFill>
                            <a:srgbClr val="00B050"/>
                          </a:solidFill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𝒊</m:t>
                          </m:r>
                        </m:sub>
                      </m:sSub>
                      <m:r>
                        <a:rPr lang="en-US" b="1" i="1">
                          <a:solidFill>
                            <a:srgbClr val="00B050"/>
                          </a:solidFill>
                          <a:latin typeface="Cambria Math" charset="0"/>
                        </a:rPr>
                        <m:t>)</m:t>
                      </m:r>
                    </m:oMath>
                  </a14:m>
                  <a:r>
                    <a:rPr lang="en-US" b="1" dirty="0" smtClean="0">
                      <a:solidFill>
                        <a:srgbClr val="00B050"/>
                      </a:solidFill>
                    </a:rPr>
                    <a:t>  </a:t>
                  </a:r>
                  <a:r>
                    <a:rPr lang="en-US" dirty="0" smtClean="0">
                      <a:solidFill>
                        <a:schemeClr val="accent6"/>
                      </a:solidFill>
                    </a:rPr>
                    <a:t>//local ops</a:t>
                  </a:r>
                </a:p>
                <a:p>
                  <a:r>
                    <a:rPr lang="en-US" dirty="0" smtClean="0">
                      <a:solidFill>
                        <a:schemeClr val="tx1"/>
                      </a:solidFill>
                    </a:rPr>
                    <a:t>       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𝝎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−=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𝜟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𝒊</m:t>
                          </m:r>
                        </m:sub>
                      </m:sSub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𝝎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𝒊</m:t>
                          </m:r>
                        </m:sub>
                      </m:sSub>
                    </m:oMath>
                  </a14:m>
                  <a:r>
                    <a:rPr lang="en-US" dirty="0" smtClean="0">
                      <a:solidFill>
                        <a:schemeClr val="tx1"/>
                      </a:solidFill>
                    </a:rPr>
                    <a:t>  </a:t>
                  </a:r>
                  <a:r>
                    <a:rPr lang="en-US" dirty="0" smtClean="0">
                      <a:solidFill>
                        <a:schemeClr val="accent6"/>
                      </a:solidFill>
                    </a:rPr>
                    <a:t>//push updates to PS</a:t>
                  </a:r>
                </a:p>
                <a:p>
                  <a:r>
                    <a:rPr lang="en-US" dirty="0"/>
                    <a:t> </a:t>
                  </a:r>
                  <a:r>
                    <a:rPr lang="en-US" dirty="0" smtClean="0"/>
                    <a:t>   END</a:t>
                  </a:r>
                </a:p>
                <a:p>
                  <a:r>
                    <a:rPr lang="en-US" dirty="0" smtClean="0"/>
                    <a:t>END</a:t>
                  </a:r>
                  <a:endParaRPr lang="en-US" dirty="0"/>
                </a:p>
              </p:txBody>
            </p:sp>
          </mc:Choice>
          <mc:Fallback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8472" y="4706114"/>
                  <a:ext cx="4383912" cy="205851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252" t="-1775" b="-35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ular Callout 4"/>
            <p:cNvSpPr/>
            <p:nvPr/>
          </p:nvSpPr>
          <p:spPr>
            <a:xfrm>
              <a:off x="5023896" y="5312780"/>
              <a:ext cx="312516" cy="291378"/>
            </a:xfrm>
            <a:prstGeom prst="wedgeRectCallout">
              <a:avLst>
                <a:gd name="adj1" fmla="val -326638"/>
                <a:gd name="adj2" fmla="val -32964"/>
              </a:avLst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ular Callout 5"/>
            <p:cNvSpPr/>
            <p:nvPr/>
          </p:nvSpPr>
          <p:spPr>
            <a:xfrm>
              <a:off x="4491460" y="5856790"/>
              <a:ext cx="312516" cy="291378"/>
            </a:xfrm>
            <a:prstGeom prst="wedgeRectCallout">
              <a:avLst>
                <a:gd name="adj1" fmla="val -208119"/>
                <a:gd name="adj2" fmla="val -164053"/>
              </a:avLst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66923" y="5210470"/>
              <a:ext cx="29592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Staleness could happen!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335" y="1495727"/>
            <a:ext cx="6118185" cy="28150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6524978"/>
            <a:ext cx="121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mtClean="0"/>
              <a:t>Figure from</a:t>
            </a:r>
            <a:r>
              <a:rPr lang="en-US" sz="1100" smtClean="0"/>
              <a:t> “AAAI </a:t>
            </a:r>
            <a:r>
              <a:rPr lang="en-US" sz="1100" dirty="0" smtClean="0"/>
              <a:t>2017 Tutorial: Recent Advances in Distributed </a:t>
            </a:r>
            <a:r>
              <a:rPr lang="en-US" sz="1100" smtClean="0"/>
              <a:t>Machine </a:t>
            </a:r>
            <a:r>
              <a:rPr lang="en-US" sz="1100" smtClean="0"/>
              <a:t>Learning”</a:t>
            </a:r>
            <a:endParaRPr lang="en-US" sz="11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8014504" y="4428535"/>
                <a:ext cx="3772383" cy="1424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92D050"/>
                    </a:solidFill>
                  </a:rPr>
                  <a:t>//Sequential Version</a:t>
                </a:r>
              </a:p>
              <a:p>
                <a:r>
                  <a:rPr lang="en-US" sz="1600" dirty="0" smtClean="0"/>
                  <a:t>FOR t = 1:T</a:t>
                </a:r>
              </a:p>
              <a:p>
                <a:r>
                  <a:rPr lang="en-US" sz="1600" dirty="0" smtClean="0"/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charset="0"/>
                      </a:rPr>
                      <m:t>Δ</m:t>
                    </m:r>
                    <m:r>
                      <a:rPr lang="en-US" sz="1600" b="0" i="1" smtClean="0">
                        <a:latin typeface="Cambria Math" charset="0"/>
                      </a:rPr>
                      <m:t>𝜔</m:t>
                    </m:r>
                    <m:r>
                      <a:rPr lang="en-US" sz="1600" b="0" i="1" smtClean="0">
                        <a:latin typeface="Cambria Math" charset="0"/>
                      </a:rPr>
                      <m:t>=</m:t>
                    </m:r>
                    <m:r>
                      <a:rPr lang="en-US" sz="1600" b="0" i="1" smtClean="0">
                        <a:latin typeface="Cambria Math" charset="0"/>
                      </a:rPr>
                      <m:t>𝜂</m:t>
                    </m:r>
                    <m:f>
                      <m:fPr>
                        <m:ctrlPr>
                          <a:rPr lang="bg-BG" sz="16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1600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1600" b="0" i="1" smtClean="0"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1600" b="0" i="0" smtClean="0">
                            <a:latin typeface="Cambria Math" charset="0"/>
                          </a:rPr>
                          <m:t>𝛻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i="1">
                                <a:latin typeface="Cambria Math" charset="0"/>
                              </a:rPr>
                              <m:t>𝜔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1600" dirty="0" smtClean="0"/>
                  <a:t>  </a:t>
                </a:r>
                <a:r>
                  <a:rPr lang="en-US" sz="1600" dirty="0" smtClean="0">
                    <a:solidFill>
                      <a:srgbClr val="92D050"/>
                    </a:solidFill>
                  </a:rPr>
                  <a:t>//compute update</a:t>
                </a:r>
                <a:endParaRPr lang="en-US" sz="1600" dirty="0" smtClean="0">
                  <a:solidFill>
                    <a:srgbClr val="92D050"/>
                  </a:solidFill>
                </a:endParaRPr>
              </a:p>
              <a:p>
                <a:r>
                  <a:rPr lang="en-US" sz="1600" dirty="0" smtClean="0"/>
                  <a:t>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charset="0"/>
                      </a:rPr>
                      <m:t>𝜔</m:t>
                    </m:r>
                    <m:r>
                      <a:rPr lang="en-US" sz="1600" b="0" i="1" smtClean="0">
                        <a:latin typeface="Cambria Math" charset="0"/>
                      </a:rPr>
                      <m:t>−=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charset="0"/>
                      </a:rPr>
                      <m:t>Δ</m:t>
                    </m:r>
                    <m:r>
                      <a:rPr lang="en-US" sz="1600" b="0" i="1" smtClean="0">
                        <a:latin typeface="Cambria Math" charset="0"/>
                      </a:rPr>
                      <m:t>𝜔</m:t>
                    </m:r>
                  </m:oMath>
                </a14:m>
                <a:r>
                  <a:rPr lang="en-US" sz="1600" dirty="0" smtClean="0"/>
                  <a:t>  </a:t>
                </a:r>
                <a:r>
                  <a:rPr lang="en-US" sz="1600" dirty="0" smtClean="0">
                    <a:solidFill>
                      <a:srgbClr val="92D050"/>
                    </a:solidFill>
                  </a:rPr>
                  <a:t>//apply update</a:t>
                </a:r>
                <a:endParaRPr lang="en-US" sz="1600" dirty="0" smtClean="0">
                  <a:solidFill>
                    <a:srgbClr val="92D050"/>
                  </a:solidFill>
                </a:endParaRPr>
              </a:p>
              <a:p>
                <a:r>
                  <a:rPr lang="en-US" sz="1600" dirty="0" smtClean="0"/>
                  <a:t>END</a:t>
                </a:r>
                <a:endParaRPr lang="en-US" sz="16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504" y="4428535"/>
                <a:ext cx="3772383" cy="1424877"/>
              </a:xfrm>
              <a:prstGeom prst="rect">
                <a:avLst/>
              </a:prstGeom>
              <a:blipFill rotWithShape="0">
                <a:blip r:embed="rId4"/>
                <a:stretch>
                  <a:fillRect l="-969" t="-1282" b="-4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530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Background: Machine Learning</a:t>
            </a:r>
          </a:p>
          <a:p>
            <a:r>
              <a:rPr lang="en-US" dirty="0" smtClean="0"/>
              <a:t>Data Parallelism</a:t>
            </a:r>
          </a:p>
          <a:p>
            <a:r>
              <a:rPr lang="en-US" b="1" dirty="0" smtClean="0"/>
              <a:t>Model Parallelism</a:t>
            </a:r>
          </a:p>
          <a:p>
            <a:r>
              <a:rPr lang="en-US" dirty="0" smtClean="0"/>
              <a:t>Examples</a:t>
            </a:r>
          </a:p>
          <a:p>
            <a:r>
              <a:rPr lang="en-US" dirty="0"/>
              <a:t>Future Trends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34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Parallelism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model parameters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𝜔</m:t>
                    </m:r>
                    <m:r>
                      <a:rPr lang="en-US" i="1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dirty="0" smtClean="0"/>
                  <a:t> could be very large.</a:t>
                </a:r>
                <a:r>
                  <a:rPr lang="en-US" dirty="0"/>
                  <a:t> </a:t>
                </a:r>
                <a:r>
                  <a:rPr lang="en-US" dirty="0" smtClean="0"/>
                  <a:t>We can also distribute the model:</a:t>
                </a:r>
              </a:p>
              <a:p>
                <a:pPr lvl="1"/>
                <a:r>
                  <a:rPr lang="en-US" dirty="0"/>
                  <a:t>Synchronous model parallelization</a:t>
                </a:r>
                <a:endParaRPr lang="zh-CN" altLang="en-US" dirty="0"/>
              </a:p>
              <a:p>
                <a:pPr lvl="1"/>
                <a:r>
                  <a:rPr lang="en-US" altLang="zh-CN" dirty="0" smtClean="0"/>
                  <a:t>Asynchronous model slicing</a:t>
                </a:r>
              </a:p>
              <a:p>
                <a:pPr lvl="1"/>
                <a:r>
                  <a:rPr lang="en-US" dirty="0" smtClean="0"/>
                  <a:t>Model block scheduling</a:t>
                </a:r>
                <a:endParaRPr lang="en-US" dirty="0"/>
              </a:p>
              <a:p>
                <a:r>
                  <a:rPr lang="en-US" dirty="0" smtClean="0"/>
                  <a:t>Basically, store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dirty="0" smtClean="0"/>
                  <a:t> parameters </a:t>
                </a:r>
                <a:r>
                  <a:rPr lang="en-US" dirty="0" err="1" smtClean="0"/>
                  <a:t>distributedly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Each machine has a subset of parameters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;</a:t>
                </a:r>
              </a:p>
              <a:p>
                <a:pPr lvl="1"/>
                <a:r>
                  <a:rPr lang="en-US" dirty="0" smtClean="0"/>
                  <a:t>Communication is necessary for both inference and training;</a:t>
                </a:r>
              </a:p>
              <a:p>
                <a:pPr lvl="1"/>
                <a:r>
                  <a:rPr lang="en-US" dirty="0" smtClean="0"/>
                  <a:t>Updates to different parameters are done in different machines.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46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Parallelism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Synchronous </a:t>
            </a:r>
            <a:r>
              <a:rPr lang="en-US" dirty="0"/>
              <a:t>model </a:t>
            </a:r>
            <a:r>
              <a:rPr lang="en-US" dirty="0" smtClean="0"/>
              <a:t>parallelization</a:t>
            </a:r>
          </a:p>
          <a:p>
            <a:pPr lvl="1"/>
            <a:r>
              <a:rPr lang="en-US" dirty="0"/>
              <a:t>High communication </a:t>
            </a:r>
            <a:r>
              <a:rPr lang="en-US" dirty="0" smtClean="0"/>
              <a:t>cost</a:t>
            </a:r>
          </a:p>
          <a:p>
            <a:pPr lvl="2"/>
            <a:r>
              <a:rPr lang="en-US" dirty="0" smtClean="0"/>
              <a:t>always need the most fresh intermediate data</a:t>
            </a:r>
          </a:p>
          <a:p>
            <a:pPr lvl="1"/>
            <a:r>
              <a:rPr lang="en-US" dirty="0"/>
              <a:t>Sensitive to communication </a:t>
            </a:r>
            <a:r>
              <a:rPr lang="en-US" dirty="0" smtClean="0"/>
              <a:t>delay &amp; machine failure</a:t>
            </a:r>
          </a:p>
          <a:p>
            <a:pPr lvl="1"/>
            <a:r>
              <a:rPr lang="en-US" dirty="0" smtClean="0"/>
              <a:t>Low efficient when machines have different speed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92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Parallelism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altLang="zh-CN" sz="2800" dirty="0"/>
              <a:t>Asynchronous model slicing</a:t>
            </a:r>
          </a:p>
          <a:p>
            <a:pPr lvl="1"/>
            <a:r>
              <a:rPr lang="en-US" dirty="0" smtClean="0"/>
              <a:t>Intermediate data from other machine are cached locally;</a:t>
            </a:r>
          </a:p>
          <a:p>
            <a:pPr lvl="1"/>
            <a:r>
              <a:rPr lang="en-US" dirty="0" smtClean="0"/>
              <a:t>Periodically update the cached data;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93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Parallelism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sz="2800" dirty="0" smtClean="0"/>
              <a:t>Cons of the asynchronous method: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 smtClean="0"/>
              <a:t>Cache contains stale information, which hurt the accuracy of updates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 smtClean="0"/>
              <a:t>When we allow the stale information?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 smtClean="0"/>
              <a:t>If the update is very small (in magnitude)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 smtClean="0"/>
              <a:t>Strategy: Model </a:t>
            </a:r>
            <a:r>
              <a:rPr lang="en-US" sz="2800" dirty="0"/>
              <a:t>block scheduling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 smtClean="0"/>
              <a:t>Synchronize the parameters in different frequency, based on the magnitude of update</a:t>
            </a:r>
            <a:endParaRPr lang="en-US" sz="24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55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Background: Machine Learning</a:t>
            </a:r>
          </a:p>
          <a:p>
            <a:r>
              <a:rPr lang="en-US" dirty="0" smtClean="0"/>
              <a:t>Data Parallelism</a:t>
            </a:r>
          </a:p>
          <a:p>
            <a:r>
              <a:rPr lang="en-US" dirty="0" smtClean="0"/>
              <a:t>Model Parallelism</a:t>
            </a:r>
          </a:p>
          <a:p>
            <a:r>
              <a:rPr lang="en-US" dirty="0" smtClean="0"/>
              <a:t>Examples</a:t>
            </a:r>
          </a:p>
          <a:p>
            <a:r>
              <a:rPr lang="en-US" dirty="0"/>
              <a:t>Future Trends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33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Background: Machine Learning</a:t>
            </a:r>
          </a:p>
          <a:p>
            <a:r>
              <a:rPr lang="en-US" dirty="0" smtClean="0"/>
              <a:t>Data Parallelism</a:t>
            </a:r>
          </a:p>
          <a:p>
            <a:r>
              <a:rPr lang="en-US" dirty="0" smtClean="0"/>
              <a:t>Model Parallelism</a:t>
            </a:r>
          </a:p>
          <a:p>
            <a:r>
              <a:rPr lang="en-US" b="1" dirty="0" smtClean="0"/>
              <a:t>Examples</a:t>
            </a:r>
          </a:p>
          <a:p>
            <a:r>
              <a:rPr lang="en-US" dirty="0"/>
              <a:t>Future Trends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61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</a:t>
            </a:r>
            <a:r>
              <a:rPr lang="en-US" dirty="0"/>
              <a:t>– Spark </a:t>
            </a:r>
            <a:r>
              <a:rPr lang="en-US" dirty="0" err="1" smtClean="0"/>
              <a:t>Mllib</a:t>
            </a:r>
            <a:endParaRPr lang="en-US" dirty="0" smtClean="0"/>
          </a:p>
          <a:p>
            <a:pPr lvl="1"/>
            <a:r>
              <a:rPr lang="en-US" dirty="0" smtClean="0"/>
              <a:t>Machine learning library in Spark</a:t>
            </a:r>
          </a:p>
          <a:p>
            <a:pPr lvl="1"/>
            <a:r>
              <a:rPr lang="en-US" dirty="0" smtClean="0"/>
              <a:t>Provide implemented algorithms in classification, regression, recommendation, clustering, etc.</a:t>
            </a:r>
          </a:p>
          <a:p>
            <a:pPr lvl="1"/>
            <a:r>
              <a:rPr lang="en-US" dirty="0" smtClean="0"/>
              <a:t>Simple interface</a:t>
            </a:r>
          </a:p>
          <a:p>
            <a:pPr lvl="1"/>
            <a:r>
              <a:rPr lang="en-US" dirty="0" smtClean="0"/>
              <a:t>Only support synchronous method</a:t>
            </a:r>
          </a:p>
          <a:p>
            <a:pPr lvl="1"/>
            <a:r>
              <a:rPr lang="en-US" dirty="0" smtClean="0"/>
              <a:t>Only support data parallelism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77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Parameter </a:t>
            </a:r>
            <a:r>
              <a:rPr lang="en-US" dirty="0"/>
              <a:t>Server – </a:t>
            </a:r>
            <a:r>
              <a:rPr lang="en-US" dirty="0" smtClean="0"/>
              <a:t>DMTK</a:t>
            </a:r>
          </a:p>
          <a:p>
            <a:pPr lvl="1"/>
            <a:r>
              <a:rPr lang="en-US" dirty="0" smtClean="0"/>
              <a:t>Distributed key-value store</a:t>
            </a:r>
          </a:p>
          <a:p>
            <a:pPr lvl="1"/>
            <a:r>
              <a:rPr lang="en-US" dirty="0" smtClean="0"/>
              <a:t>Multiple server nodes with multiple worker nodes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339" y="3331616"/>
            <a:ext cx="6990788" cy="29802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24978"/>
            <a:ext cx="121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mtClean="0"/>
              <a:t>Figure from</a:t>
            </a:r>
            <a:r>
              <a:rPr lang="en-US" sz="1100" smtClean="0"/>
              <a:t> “AAAI </a:t>
            </a:r>
            <a:r>
              <a:rPr lang="en-US" sz="1100" dirty="0" smtClean="0"/>
              <a:t>2017 Tutorial: Recent Advances in Distributed </a:t>
            </a:r>
            <a:r>
              <a:rPr lang="en-US" sz="1100" smtClean="0"/>
              <a:t>Machine </a:t>
            </a:r>
            <a:r>
              <a:rPr lang="en-US" sz="1100" smtClean="0"/>
              <a:t>Learning”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76216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Flow </a:t>
            </a:r>
            <a:r>
              <a:rPr lang="en-US" dirty="0" smtClean="0"/>
              <a:t>– </a:t>
            </a:r>
            <a:r>
              <a:rPr lang="en-US" dirty="0" err="1" smtClean="0"/>
              <a:t>TensorFlow</a:t>
            </a:r>
            <a:endParaRPr lang="en-US" dirty="0" smtClean="0"/>
          </a:p>
          <a:p>
            <a:pPr lvl="1"/>
            <a:r>
              <a:rPr lang="en-US" dirty="0" smtClean="0"/>
              <a:t>Use graph to represent math ops and data flow;</a:t>
            </a:r>
          </a:p>
          <a:p>
            <a:pPr lvl="1"/>
            <a:r>
              <a:rPr lang="en-US" dirty="0" smtClean="0"/>
              <a:t>Support different </a:t>
            </a:r>
            <a:r>
              <a:rPr lang="en-US" dirty="0" err="1" smtClean="0"/>
              <a:t>hardwares</a:t>
            </a:r>
            <a:r>
              <a:rPr lang="en-US" dirty="0" smtClean="0"/>
              <a:t>, e.g. </a:t>
            </a:r>
            <a:r>
              <a:rPr lang="en-US" dirty="0" err="1" smtClean="0"/>
              <a:t>cpu</a:t>
            </a:r>
            <a:r>
              <a:rPr lang="en-US" dirty="0" smtClean="0"/>
              <a:t>, </a:t>
            </a:r>
            <a:r>
              <a:rPr lang="en-US" dirty="0" err="1" smtClean="0"/>
              <a:t>gpu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Support data and model parallelism;</a:t>
            </a:r>
          </a:p>
          <a:p>
            <a:pPr lvl="1"/>
            <a:r>
              <a:rPr lang="en-US" dirty="0" smtClean="0"/>
              <a:t>Auto differential 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613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 </a:t>
            </a:r>
            <a:r>
              <a:rPr lang="en-US" dirty="0" err="1" smtClean="0"/>
              <a:t>TensorFlow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 math computation as a directed graph:</a:t>
            </a:r>
          </a:p>
          <a:p>
            <a:pPr lvl="1"/>
            <a:r>
              <a:rPr lang="en-US" dirty="0" smtClean="0"/>
              <a:t>Nodes represent math ops and variables;</a:t>
            </a:r>
          </a:p>
          <a:p>
            <a:pPr lvl="1"/>
            <a:r>
              <a:rPr lang="en-US" dirty="0" smtClean="0"/>
              <a:t>Edges represent the input/output of nodes;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586" y="3090087"/>
            <a:ext cx="2280052" cy="322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250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</a:t>
            </a:r>
            <a:r>
              <a:rPr lang="en-US" dirty="0" err="1"/>
              <a:t>TensorFlow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Node placement</a:t>
            </a:r>
          </a:p>
          <a:p>
            <a:pPr lvl="1"/>
            <a:r>
              <a:rPr lang="en-US" dirty="0" smtClean="0"/>
              <a:t>Manually assign to devices</a:t>
            </a:r>
          </a:p>
          <a:p>
            <a:pPr lvl="2"/>
            <a:r>
              <a:rPr lang="en-US" dirty="0" smtClean="0"/>
              <a:t>Done by programmer</a:t>
            </a:r>
          </a:p>
          <a:p>
            <a:pPr lvl="1"/>
            <a:r>
              <a:rPr lang="en-US" dirty="0" smtClean="0"/>
              <a:t>Automatically assignment</a:t>
            </a:r>
          </a:p>
          <a:p>
            <a:pPr lvl="2"/>
            <a:r>
              <a:rPr lang="en-US" dirty="0" smtClean="0"/>
              <a:t>Simulation based on cost estimation (computation, communication)</a:t>
            </a:r>
          </a:p>
          <a:p>
            <a:pPr lvl="2"/>
            <a:r>
              <a:rPr lang="en-US" dirty="0" smtClean="0"/>
              <a:t>Start with source node, assign each node to the device which can finish fastest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37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Background: Machine Learning</a:t>
            </a:r>
          </a:p>
          <a:p>
            <a:r>
              <a:rPr lang="en-US" dirty="0" smtClean="0"/>
              <a:t>Data Parallelism</a:t>
            </a:r>
          </a:p>
          <a:p>
            <a:r>
              <a:rPr lang="en-US" dirty="0" smtClean="0"/>
              <a:t>Model Parallelism</a:t>
            </a:r>
          </a:p>
          <a:p>
            <a:r>
              <a:rPr lang="en-US" dirty="0" smtClean="0"/>
              <a:t>Examples</a:t>
            </a:r>
          </a:p>
          <a:p>
            <a:r>
              <a:rPr lang="en-US" b="1" dirty="0" smtClean="0"/>
              <a:t>Future Trends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354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Flexibility</a:t>
            </a:r>
          </a:p>
          <a:p>
            <a:pPr lvl="1"/>
            <a:r>
              <a:rPr lang="en-US" dirty="0" smtClean="0"/>
              <a:t>Friendly to programmer/data scientist;</a:t>
            </a:r>
          </a:p>
          <a:p>
            <a:pPr lvl="1"/>
            <a:r>
              <a:rPr lang="en-US" dirty="0" smtClean="0"/>
              <a:t>Extension to very customized task;</a:t>
            </a:r>
          </a:p>
          <a:p>
            <a:r>
              <a:rPr lang="en-US" dirty="0" smtClean="0"/>
              <a:t>Efficiency</a:t>
            </a:r>
          </a:p>
          <a:p>
            <a:pPr lvl="1"/>
            <a:r>
              <a:rPr lang="en-US" dirty="0" smtClean="0"/>
              <a:t>Optimization to specified task/framework;</a:t>
            </a:r>
          </a:p>
          <a:p>
            <a:pPr lvl="1"/>
            <a:r>
              <a:rPr lang="en-US" dirty="0" smtClean="0"/>
              <a:t>Consistent/optimal efficiency to different customized task;</a:t>
            </a:r>
          </a:p>
          <a:p>
            <a:r>
              <a:rPr lang="en-US" dirty="0" smtClean="0"/>
              <a:t>Accuracy</a:t>
            </a:r>
          </a:p>
          <a:p>
            <a:pPr lvl="1"/>
            <a:r>
              <a:rPr lang="en-US" dirty="0" smtClean="0"/>
              <a:t>Different to traditional deterministic computation task;</a:t>
            </a:r>
          </a:p>
          <a:p>
            <a:pPr lvl="1"/>
            <a:r>
              <a:rPr lang="en-US" dirty="0" smtClean="0"/>
              <a:t>The relation between accuracy and complexity (computation, communication, energy consumption,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020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Tie-Yan Liu, Wei Chen, </a:t>
            </a:r>
            <a:r>
              <a:rPr lang="en-US" sz="1800" dirty="0" err="1"/>
              <a:t>Taifeng</a:t>
            </a:r>
            <a:r>
              <a:rPr lang="en-US" sz="1800" dirty="0"/>
              <a:t> Wang. </a:t>
            </a:r>
            <a:r>
              <a:rPr lang="en-US" sz="1800" dirty="0" smtClean="0"/>
              <a:t>Recent </a:t>
            </a:r>
            <a:r>
              <a:rPr lang="en-US" sz="1800" dirty="0"/>
              <a:t>Advances in Distributed Machine </a:t>
            </a:r>
            <a:r>
              <a:rPr lang="en-US" sz="1800" dirty="0" smtClean="0"/>
              <a:t>Learning, AAAI 2017 Tutorial.</a:t>
            </a:r>
          </a:p>
          <a:p>
            <a:r>
              <a:rPr lang="en-US" sz="1800" dirty="0" err="1"/>
              <a:t>Lian</a:t>
            </a:r>
            <a:r>
              <a:rPr lang="en-US" sz="1800" dirty="0"/>
              <a:t> X, Huang Y, Li Y, Liu J. Asynchronous parallel stochastic gradient for </a:t>
            </a:r>
            <a:r>
              <a:rPr lang="en-US" sz="1800" dirty="0" err="1"/>
              <a:t>nonconvex</a:t>
            </a:r>
            <a:r>
              <a:rPr lang="en-US" sz="1800" dirty="0"/>
              <a:t> optimization. </a:t>
            </a:r>
            <a:r>
              <a:rPr lang="en-US" sz="1800" dirty="0" smtClean="0"/>
              <a:t>In Advances </a:t>
            </a:r>
            <a:r>
              <a:rPr lang="en-US" sz="1800" dirty="0"/>
              <a:t>in Neural Information Processing Systems </a:t>
            </a:r>
            <a:r>
              <a:rPr lang="en-US" sz="1800" dirty="0" smtClean="0"/>
              <a:t>2015 (pp. 2737-2745).</a:t>
            </a:r>
          </a:p>
          <a:p>
            <a:r>
              <a:rPr lang="en-US" sz="1800" dirty="0" err="1"/>
              <a:t>Abadi</a:t>
            </a:r>
            <a:r>
              <a:rPr lang="en-US" sz="1800" dirty="0"/>
              <a:t> M, </a:t>
            </a:r>
            <a:r>
              <a:rPr lang="en-US" sz="1800" dirty="0" err="1"/>
              <a:t>Barham</a:t>
            </a:r>
            <a:r>
              <a:rPr lang="en-US" sz="1800" dirty="0"/>
              <a:t> P, Chen J, Chen Z, Davis A, Dean J, Devin M, </a:t>
            </a:r>
            <a:r>
              <a:rPr lang="en-US" sz="1800" dirty="0" err="1"/>
              <a:t>Ghemawat</a:t>
            </a:r>
            <a:r>
              <a:rPr lang="en-US" sz="1800" dirty="0"/>
              <a:t> S, Irving G, </a:t>
            </a:r>
            <a:r>
              <a:rPr lang="en-US" sz="1800" dirty="0" err="1"/>
              <a:t>Isard</a:t>
            </a:r>
            <a:r>
              <a:rPr lang="en-US" sz="1800" dirty="0"/>
              <a:t> M, </a:t>
            </a:r>
            <a:r>
              <a:rPr lang="en-US" sz="1800" dirty="0" err="1"/>
              <a:t>Kudlur</a:t>
            </a:r>
            <a:r>
              <a:rPr lang="en-US" sz="1800" dirty="0"/>
              <a:t> M. </a:t>
            </a:r>
            <a:r>
              <a:rPr lang="en-US" sz="1800" dirty="0" err="1"/>
              <a:t>TensorFlow</a:t>
            </a:r>
            <a:r>
              <a:rPr lang="en-US" sz="1800" dirty="0"/>
              <a:t>: A System for Large-Scale Machine Learning. </a:t>
            </a:r>
            <a:r>
              <a:rPr lang="en-US" sz="1800" dirty="0" err="1"/>
              <a:t>InOSDI</a:t>
            </a:r>
            <a:r>
              <a:rPr lang="en-US" sz="1800" dirty="0"/>
              <a:t> 2016 Nov 2 (Vol. 16, pp. 265-283).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6552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Machine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Machine </a:t>
            </a:r>
            <a:r>
              <a:rPr lang="en-US" b="1" dirty="0"/>
              <a:t>learning</a:t>
            </a:r>
            <a:r>
              <a:rPr lang="en-US" dirty="0"/>
              <a:t> is a field of </a:t>
            </a:r>
            <a:r>
              <a:rPr lang="en-US" dirty="0">
                <a:hlinkClick r:id="rId2" tooltip="Computer science"/>
              </a:rPr>
              <a:t>computer science</a:t>
            </a:r>
            <a:r>
              <a:rPr lang="en-US" dirty="0"/>
              <a:t> that uses statistical techniques to give </a:t>
            </a:r>
            <a:r>
              <a:rPr lang="en-US" dirty="0">
                <a:hlinkClick r:id="rId3" tooltip="Computer systems"/>
              </a:rPr>
              <a:t>computer systems</a:t>
            </a:r>
            <a:r>
              <a:rPr lang="en-US" dirty="0"/>
              <a:t> the ability to "</a:t>
            </a:r>
            <a:r>
              <a:rPr lang="en-US" dirty="0" smtClean="0"/>
              <a:t>learn”. (</a:t>
            </a:r>
            <a:r>
              <a:rPr lang="en-US" dirty="0"/>
              <a:t>From Wikipedia</a:t>
            </a:r>
            <a:r>
              <a:rPr lang="en-US" dirty="0" smtClean="0"/>
              <a:t>)</a:t>
            </a:r>
          </a:p>
          <a:p>
            <a:r>
              <a:rPr lang="en-US" dirty="0" smtClean="0"/>
              <a:t>Simply can be understand as the program that: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eed in historical </a:t>
            </a:r>
            <a:r>
              <a:rPr lang="en-US" b="1" dirty="0" smtClean="0"/>
              <a:t>&lt;data, label&gt; </a:t>
            </a:r>
            <a:r>
              <a:rPr lang="en-US" dirty="0" smtClean="0"/>
              <a:t>pairs (</a:t>
            </a:r>
            <a:r>
              <a:rPr lang="en-US" b="1" dirty="0" smtClean="0"/>
              <a:t>training set</a:t>
            </a:r>
            <a:r>
              <a:rPr lang="en-US" dirty="0" smtClean="0"/>
              <a:t>);</a:t>
            </a:r>
          </a:p>
          <a:p>
            <a:pPr lvl="1"/>
            <a:r>
              <a:rPr lang="en-US" dirty="0" smtClean="0"/>
              <a:t>After some computation (</a:t>
            </a:r>
            <a:r>
              <a:rPr lang="en-US" b="1" dirty="0" smtClean="0"/>
              <a:t>training</a:t>
            </a:r>
            <a:r>
              <a:rPr lang="en-US" dirty="0" smtClean="0"/>
              <a:t>), it can provide a </a:t>
            </a:r>
            <a:r>
              <a:rPr lang="en-US" b="1" dirty="0" smtClean="0"/>
              <a:t>model</a:t>
            </a:r>
            <a:r>
              <a:rPr lang="en-US" dirty="0" smtClean="0"/>
              <a:t> that:</a:t>
            </a:r>
          </a:p>
          <a:p>
            <a:pPr lvl="2"/>
            <a:r>
              <a:rPr lang="en-US" dirty="0" smtClean="0"/>
              <a:t>Takes a new data item </a:t>
            </a:r>
            <a:r>
              <a:rPr lang="en-US" dirty="0" smtClean="0"/>
              <a:t>without label</a:t>
            </a:r>
            <a:r>
              <a:rPr lang="en-US" dirty="0" smtClean="0"/>
              <a:t>, predict its corresponding label (</a:t>
            </a:r>
            <a:r>
              <a:rPr lang="en-US" b="1" dirty="0" smtClean="0"/>
              <a:t>inference</a:t>
            </a:r>
            <a:r>
              <a:rPr lang="en-US" dirty="0" smtClean="0"/>
              <a:t>).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8669438" y="3102015"/>
            <a:ext cx="1805652" cy="612648"/>
          </a:xfrm>
          <a:prstGeom prst="wedgeRectCallout">
            <a:avLst>
              <a:gd name="adj1" fmla="val -64204"/>
              <a:gd name="adj2" fmla="val 9650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“magic” function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14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Machine Learning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50" y="1432082"/>
            <a:ext cx="3443817" cy="24548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2232" y="3886905"/>
            <a:ext cx="1378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Training set</a:t>
            </a:r>
            <a:r>
              <a:rPr lang="en-US" baseline="30000" dirty="0" smtClean="0"/>
              <a:t>1</a:t>
            </a:r>
            <a:endParaRPr lang="en-US" baseline="30000" dirty="0"/>
          </a:p>
        </p:txBody>
      </p:sp>
      <p:sp>
        <p:nvSpPr>
          <p:cNvPr id="6" name="Notched Right Arrow 5"/>
          <p:cNvSpPr/>
          <p:nvPr/>
        </p:nvSpPr>
        <p:spPr>
          <a:xfrm rot="1739763">
            <a:off x="4244553" y="3990739"/>
            <a:ext cx="1693333" cy="32737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769654">
            <a:off x="4762603" y="3711121"/>
            <a:ext cx="927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Training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524978"/>
            <a:ext cx="121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</a:t>
            </a:r>
            <a:r>
              <a:rPr lang="en-US" sz="1100" dirty="0" smtClean="0"/>
              <a:t> </a:t>
            </a:r>
            <a:r>
              <a:rPr lang="en-US" sz="1100" dirty="0" smtClean="0"/>
              <a:t>Caltech-256 dataset</a:t>
            </a:r>
            <a:endParaRPr lang="en-US" sz="11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910" y="4544968"/>
            <a:ext cx="1717322" cy="15245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90667" y="6155000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9121" y="5028498"/>
            <a:ext cx="883974" cy="7225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946232" y="5062502"/>
            <a:ext cx="1288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Baseball-bat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7946232" y="2040610"/>
            <a:ext cx="39861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Images, labels = </a:t>
            </a:r>
            <a:r>
              <a:rPr lang="en-US" sz="1600" dirty="0" err="1" smtClean="0"/>
              <a:t>train_data_load</a:t>
            </a:r>
            <a:r>
              <a:rPr lang="en-US" sz="1600" dirty="0" smtClean="0"/>
              <a:t>()</a:t>
            </a:r>
          </a:p>
          <a:p>
            <a:r>
              <a:rPr lang="en-US" sz="1600" dirty="0" smtClean="0"/>
              <a:t>model = </a:t>
            </a:r>
            <a:r>
              <a:rPr lang="en-US" sz="1600" dirty="0" err="1" smtClean="0"/>
              <a:t>NeuralNetwork</a:t>
            </a:r>
            <a:r>
              <a:rPr lang="en-US" sz="1600" dirty="0" smtClean="0"/>
              <a:t>()</a:t>
            </a:r>
            <a:endParaRPr lang="en-US" sz="1600" dirty="0" smtClean="0"/>
          </a:p>
          <a:p>
            <a:r>
              <a:rPr lang="en-US" sz="1600" dirty="0" err="1" smtClean="0"/>
              <a:t>model.train</a:t>
            </a:r>
            <a:r>
              <a:rPr lang="en-US" sz="1600" dirty="0" smtClean="0"/>
              <a:t>(images, labels)</a:t>
            </a:r>
          </a:p>
          <a:p>
            <a:r>
              <a:rPr lang="en-US" sz="1600" dirty="0" err="1"/>
              <a:t>n</a:t>
            </a:r>
            <a:r>
              <a:rPr lang="en-US" sz="1600" dirty="0" err="1" smtClean="0"/>
              <a:t>ew_label</a:t>
            </a:r>
            <a:r>
              <a:rPr lang="en-US" sz="1600" dirty="0" smtClean="0"/>
              <a:t> = </a:t>
            </a:r>
            <a:r>
              <a:rPr lang="en-US" sz="1600" dirty="0" err="1" smtClean="0"/>
              <a:t>model.inference</a:t>
            </a:r>
            <a:r>
              <a:rPr lang="en-US" sz="1600" dirty="0" smtClean="0"/>
              <a:t>(</a:t>
            </a:r>
            <a:r>
              <a:rPr lang="en-US" sz="1600" dirty="0" err="1" smtClean="0"/>
              <a:t>new_image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3992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Machine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Problem: training process is usually time consuming, especially when training set / model size is large.</a:t>
            </a:r>
          </a:p>
          <a:p>
            <a:endParaRPr lang="en-US" altLang="zh-CN" dirty="0" smtClean="0"/>
          </a:p>
        </p:txBody>
      </p:sp>
      <p:sp>
        <p:nvSpPr>
          <p:cNvPr id="4" name="Rounded Rectangular Callout 3"/>
          <p:cNvSpPr/>
          <p:nvPr/>
        </p:nvSpPr>
        <p:spPr>
          <a:xfrm>
            <a:off x="5633156" y="3206044"/>
            <a:ext cx="2946400" cy="2122312"/>
          </a:xfrm>
          <a:prstGeom prst="wedgeRoundRectCallout">
            <a:avLst>
              <a:gd name="adj1" fmla="val -41140"/>
              <a:gd name="adj2" fmla="val -6941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What parallel </a:t>
            </a:r>
            <a:r>
              <a:rPr lang="en-US" sz="2400" dirty="0" smtClean="0"/>
              <a:t>and distributed systems are </a:t>
            </a:r>
            <a:r>
              <a:rPr lang="en-US" sz="2400" dirty="0" smtClean="0"/>
              <a:t>good at!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140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Machine Learning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Most widely used training algorithm: Gradient Descent.</a:t>
                </a:r>
              </a:p>
              <a:p>
                <a:pPr lvl="1"/>
                <a:r>
                  <a:rPr lang="en-US" dirty="0" smtClean="0"/>
                  <a:t>Given model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dirty="0" smtClean="0"/>
                  <a:t>, data 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Minimize the distance between predicted labels and true labels: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charset="0"/>
                            </a:rPr>
                            <m:t>min</m:t>
                          </m:r>
                        </m:fName>
                        <m:e>
                          <m:f>
                            <m:fPr>
                              <m:ctrlPr>
                                <a:rPr lang="bg-BG" sz="2000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is-IS" sz="2000" b="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charset="0"/>
                                </a:rPr>
                                <m:t>distance</m:t>
                              </m:r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en-US" sz="2000" b="0" i="1" smtClean="0">
                              <a:latin typeface="Cambria Math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2000" dirty="0" smtClean="0"/>
              </a:p>
              <a:p>
                <a:pPr lvl="1"/>
                <a:r>
                  <a:rPr lang="en-US" dirty="0" smtClean="0"/>
                  <a:t>Gradient of function </a:t>
                </a:r>
              </a:p>
              <a:p>
                <a:pPr lvl="2"/>
                <a:r>
                  <a:rPr lang="en-US" dirty="0" smtClean="0"/>
                  <a:t>The most common way to solve the minimization is gradient descent: update towards the negative gradient direction;</a:t>
                </a:r>
              </a:p>
              <a:p>
                <a:pPr lvl="2"/>
                <a:r>
                  <a:rPr lang="en-US" dirty="0" smtClean="0"/>
                  <a:t>E.g., linear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𝜔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dirty="0" smtClean="0"/>
                  <a:t>, least square distance: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distance</m:t>
                    </m:r>
                    <m:d>
                      <m:dPr>
                        <m:ctrlPr>
                          <a:rPr lang="en-US" b="0" i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𝑏</m:t>
                        </m:r>
                      </m:e>
                    </m:d>
                    <m:r>
                      <a:rPr lang="en-US" b="0" i="0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:</a:t>
                </a:r>
              </a:p>
              <a:p>
                <a:pPr lvl="3"/>
                <a:r>
                  <a:rPr lang="en-US" dirty="0" smtClean="0"/>
                  <a:t>The gradient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</a:rPr>
                      <m:t>𝛻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𝜔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=2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dirty="0" smtClean="0"/>
                  <a:t>, has the same dimensionality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𝜔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610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Machine Learning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Gradient Descent:</a:t>
                </a:r>
              </a:p>
              <a:p>
                <a:pPr lvl="1"/>
                <a:r>
                  <a:rPr lang="en-US" dirty="0" smtClean="0"/>
                  <a:t>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𝜔</m:t>
                        </m:r>
                      </m:sub>
                    </m:sSub>
                  </m:oMath>
                </a14:m>
                <a:r>
                  <a:rPr lang="en-US" dirty="0" smtClean="0"/>
                  <a:t> is parameterized by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</a:rPr>
                      <m:t>𝜔</m:t>
                    </m:r>
                    <m:r>
                      <a:rPr lang="en-US" b="0" i="1" smtClean="0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dirty="0" smtClean="0"/>
                  <a:t>;</a:t>
                </a:r>
              </a:p>
              <a:p>
                <a:pPr lvl="1"/>
                <a:r>
                  <a:rPr lang="en-US" b="0" dirty="0" smtClean="0"/>
                  <a:t>The gradient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charset="0"/>
                      </a:rPr>
                      <m:t>𝛻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𝜔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 has the the same dimensionality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dirty="0" smtClean="0"/>
                  <a:t>, computing it dominates the cost of training</a:t>
                </a:r>
                <a:r>
                  <a:rPr lang="en-US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𝜂</m:t>
                    </m:r>
                    <m:r>
                      <a:rPr lang="en-US" b="0" i="1" smtClean="0">
                        <a:latin typeface="Cambria Math" charset="0"/>
                      </a:rPr>
                      <m:t>&gt;0</m:t>
                    </m:r>
                  </m:oMath>
                </a14:m>
                <a:r>
                  <a:rPr lang="en-US" dirty="0" smtClean="0"/>
                  <a:t> is the update rate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361954" y="3962765"/>
                <a:ext cx="6416233" cy="1450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FOR t = 1:T</a:t>
                </a:r>
              </a:p>
              <a:p>
                <a:r>
                  <a:rPr lang="en-US" sz="2000" dirty="0" smtClean="0"/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charset="0"/>
                      </a:rPr>
                      <m:t>Δ</m:t>
                    </m:r>
                    <m:r>
                      <a:rPr lang="en-US" sz="2000" b="0" i="1" smtClean="0">
                        <a:latin typeface="Cambria Math" charset="0"/>
                      </a:rPr>
                      <m:t>𝜔</m:t>
                    </m:r>
                    <m:r>
                      <a:rPr lang="en-US" sz="2000" b="0" i="1" smtClean="0">
                        <a:latin typeface="Cambria Math" charset="0"/>
                      </a:rPr>
                      <m:t>=</m:t>
                    </m:r>
                    <m:r>
                      <a:rPr lang="en-US" sz="2000" b="0" i="1" smtClean="0">
                        <a:latin typeface="Cambria Math" charset="0"/>
                      </a:rPr>
                      <m:t>𝜂</m:t>
                    </m:r>
                    <m:f>
                      <m:fPr>
                        <m:ctrlPr>
                          <a:rPr lang="bg-BG" sz="20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000" b="0" i="0" smtClean="0">
                            <a:latin typeface="Cambria Math" charset="0"/>
                          </a:rPr>
                          <m:t>𝛻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i="1">
                                <a:latin typeface="Cambria Math" charset="0"/>
                              </a:rPr>
                              <m:t>𝜔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000" dirty="0" smtClean="0"/>
                  <a:t>  </a:t>
                </a:r>
                <a:r>
                  <a:rPr lang="en-US" sz="2000" dirty="0" smtClean="0">
                    <a:solidFill>
                      <a:srgbClr val="92D050"/>
                    </a:solidFill>
                  </a:rPr>
                  <a:t>//compute update</a:t>
                </a:r>
                <a:endParaRPr lang="en-US" sz="2000" dirty="0" smtClean="0">
                  <a:solidFill>
                    <a:srgbClr val="92D050"/>
                  </a:solidFill>
                </a:endParaRPr>
              </a:p>
              <a:p>
                <a:r>
                  <a:rPr lang="en-US" sz="2000" dirty="0" smtClean="0"/>
                  <a:t>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𝜔</m:t>
                    </m:r>
                    <m:r>
                      <a:rPr lang="en-US" sz="2000" b="0" i="1" smtClean="0">
                        <a:latin typeface="Cambria Math" charset="0"/>
                      </a:rPr>
                      <m:t>−=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charset="0"/>
                      </a:rPr>
                      <m:t>Δ</m:t>
                    </m:r>
                    <m:r>
                      <a:rPr lang="en-US" sz="2000" b="0" i="1" smtClean="0">
                        <a:latin typeface="Cambria Math" charset="0"/>
                      </a:rPr>
                      <m:t>𝜔</m:t>
                    </m:r>
                  </m:oMath>
                </a14:m>
                <a:r>
                  <a:rPr lang="en-US" sz="2000" dirty="0" smtClean="0"/>
                  <a:t>  </a:t>
                </a:r>
                <a:r>
                  <a:rPr lang="en-US" sz="2000" dirty="0" smtClean="0">
                    <a:solidFill>
                      <a:srgbClr val="92D050"/>
                    </a:solidFill>
                  </a:rPr>
                  <a:t>//apply update</a:t>
                </a:r>
                <a:endParaRPr lang="en-US" sz="2000" dirty="0" smtClean="0">
                  <a:solidFill>
                    <a:srgbClr val="92D050"/>
                  </a:solidFill>
                </a:endParaRPr>
              </a:p>
              <a:p>
                <a:r>
                  <a:rPr lang="en-US" sz="2000" dirty="0" smtClean="0"/>
                  <a:t>END</a:t>
                </a:r>
                <a:endParaRPr lang="en-US" sz="20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954" y="3962765"/>
                <a:ext cx="6416233" cy="1450269"/>
              </a:xfrm>
              <a:prstGeom prst="rect">
                <a:avLst/>
              </a:prstGeom>
              <a:blipFill rotWithShape="0">
                <a:blip r:embed="rId3"/>
                <a:stretch>
                  <a:fillRect l="-950" t="-8403" b="-6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ular Callout 4"/>
          <p:cNvSpPr/>
          <p:nvPr/>
        </p:nvSpPr>
        <p:spPr>
          <a:xfrm>
            <a:off x="1597307" y="4321581"/>
            <a:ext cx="2257062" cy="458763"/>
          </a:xfrm>
          <a:prstGeom prst="wedgeRectCallout">
            <a:avLst>
              <a:gd name="adj1" fmla="val 119708"/>
              <a:gd name="adj2" fmla="val -100544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58137" y="3684973"/>
            <a:ext cx="2002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Can be parallelized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7916601" y="3546473"/>
                <a:ext cx="3437199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 smtClean="0"/>
                  <a:t>Synchronous method:</a:t>
                </a:r>
              </a:p>
              <a:p>
                <a:r>
                  <a:rPr lang="en-US" dirty="0" smtClean="0"/>
                  <a:t>Updates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𝜔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do not break </a:t>
                </a:r>
                <a:r>
                  <a:rPr lang="en-US" dirty="0" smtClean="0"/>
                  <a:t>the dependency of the FOR loop.</a:t>
                </a:r>
              </a:p>
              <a:p>
                <a:endParaRPr lang="en-US" dirty="0"/>
              </a:p>
              <a:p>
                <a:r>
                  <a:rPr lang="en-US" b="1" i="1" dirty="0" smtClean="0"/>
                  <a:t>Asynchronous </a:t>
                </a:r>
                <a:r>
                  <a:rPr lang="en-US" b="1" i="1" dirty="0"/>
                  <a:t>method:</a:t>
                </a:r>
              </a:p>
              <a:p>
                <a:r>
                  <a:rPr lang="en-US" dirty="0"/>
                  <a:t>Updates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𝜔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ignore</a:t>
                </a:r>
                <a:r>
                  <a:rPr lang="en-US" dirty="0" smtClean="0"/>
                  <a:t> the </a:t>
                </a:r>
                <a:r>
                  <a:rPr lang="en-US" dirty="0"/>
                  <a:t>dependency of the FOR loop.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6601" y="3546473"/>
                <a:ext cx="3437199" cy="2308324"/>
              </a:xfrm>
              <a:prstGeom prst="rect">
                <a:avLst/>
              </a:prstGeom>
              <a:blipFill rotWithShape="0">
                <a:blip r:embed="rId4"/>
                <a:stretch>
                  <a:fillRect l="-1596" t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ular Callout 7"/>
          <p:cNvSpPr/>
          <p:nvPr/>
        </p:nvSpPr>
        <p:spPr>
          <a:xfrm>
            <a:off x="5231517" y="5301206"/>
            <a:ext cx="2257062" cy="875758"/>
          </a:xfrm>
          <a:prstGeom prst="wedgeRectCallout">
            <a:avLst>
              <a:gd name="adj1" fmla="val 68939"/>
              <a:gd name="adj2" fmla="val -74111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Why it works?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02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Background: Machine Learning</a:t>
            </a:r>
          </a:p>
          <a:p>
            <a:r>
              <a:rPr lang="en-US" b="1" dirty="0" smtClean="0"/>
              <a:t>Data Parallelism</a:t>
            </a:r>
          </a:p>
          <a:p>
            <a:r>
              <a:rPr lang="en-US" dirty="0" smtClean="0"/>
              <a:t>Model Parallelism</a:t>
            </a:r>
          </a:p>
          <a:p>
            <a:r>
              <a:rPr lang="en-US" dirty="0" smtClean="0"/>
              <a:t>Examples</a:t>
            </a:r>
          </a:p>
          <a:p>
            <a:r>
              <a:rPr lang="en-US" dirty="0"/>
              <a:t>Future Trends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6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Parallelism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78733"/>
            <a:ext cx="5966991" cy="33149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2829780"/>
            <a:ext cx="4419600" cy="1612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524978"/>
            <a:ext cx="121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mtClean="0"/>
              <a:t>Figure from</a:t>
            </a:r>
            <a:r>
              <a:rPr lang="en-US" sz="1100" smtClean="0"/>
              <a:t> “AAAI </a:t>
            </a:r>
            <a:r>
              <a:rPr lang="en-US" sz="1100" dirty="0" smtClean="0"/>
              <a:t>2017 Tutorial: Recent Advances in Distributed </a:t>
            </a:r>
            <a:r>
              <a:rPr lang="en-US" sz="1100" smtClean="0"/>
              <a:t>Machine </a:t>
            </a:r>
            <a:r>
              <a:rPr lang="en-US" sz="1100" smtClean="0"/>
              <a:t>Learning”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8499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1883</TotalTime>
  <Words>734</Words>
  <Application>Microsoft Macintosh PowerPoint</Application>
  <PresentationFormat>Widescreen</PresentationFormat>
  <Paragraphs>201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Calibri</vt:lpstr>
      <vt:lpstr>Calibri Light</vt:lpstr>
      <vt:lpstr>Cambria Math</vt:lpstr>
      <vt:lpstr>宋体</vt:lpstr>
      <vt:lpstr>Arial</vt:lpstr>
      <vt:lpstr>Office Theme</vt:lpstr>
      <vt:lpstr>Parallel and Distributed Systems in Machine Learning</vt:lpstr>
      <vt:lpstr>Outline</vt:lpstr>
      <vt:lpstr>Background: Machine Learning</vt:lpstr>
      <vt:lpstr>Background: Machine Learning</vt:lpstr>
      <vt:lpstr>Background: Machine Learning</vt:lpstr>
      <vt:lpstr>Background: Machine Learning</vt:lpstr>
      <vt:lpstr>Background: Machine Learning</vt:lpstr>
      <vt:lpstr>Outline</vt:lpstr>
      <vt:lpstr>Data Parallelism</vt:lpstr>
      <vt:lpstr>Data Parallelism: Map-Reduce</vt:lpstr>
      <vt:lpstr>Data Parallelism: Map-Reduce</vt:lpstr>
      <vt:lpstr>Data Parallelism: Parameter Server</vt:lpstr>
      <vt:lpstr>Data Parallelism: Parameter Server</vt:lpstr>
      <vt:lpstr>Data Parallelism: Parameter Server</vt:lpstr>
      <vt:lpstr>Outline</vt:lpstr>
      <vt:lpstr>Model Parallelism</vt:lpstr>
      <vt:lpstr>Model Parallelism</vt:lpstr>
      <vt:lpstr>Model Parallelism</vt:lpstr>
      <vt:lpstr>Model Parallelism</vt:lpstr>
      <vt:lpstr>Outline</vt:lpstr>
      <vt:lpstr>Examples</vt:lpstr>
      <vt:lpstr>Examples</vt:lpstr>
      <vt:lpstr>Examples</vt:lpstr>
      <vt:lpstr>Examples: TensorFlow</vt:lpstr>
      <vt:lpstr>Examples: TensorFlow</vt:lpstr>
      <vt:lpstr>Outline</vt:lpstr>
      <vt:lpstr>Future Trends</vt:lpstr>
      <vt:lpstr>Reference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 and Distributed Systems in AI &amp; Machine Learning</dc:title>
  <dc:creator>Microsoft Office User</dc:creator>
  <cp:lastModifiedBy>Microsoft Office User</cp:lastModifiedBy>
  <cp:revision>77</cp:revision>
  <cp:lastPrinted>2018-04-24T18:54:27Z</cp:lastPrinted>
  <dcterms:created xsi:type="dcterms:W3CDTF">2018-04-23T02:08:08Z</dcterms:created>
  <dcterms:modified xsi:type="dcterms:W3CDTF">2018-04-24T19:16:41Z</dcterms:modified>
</cp:coreProperties>
</file>