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60" r:id="rId7"/>
    <p:sldId id="261" r:id="rId8"/>
    <p:sldId id="262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2" autoAdjust="0"/>
  </p:normalViewPr>
  <p:slideViewPr>
    <p:cSldViewPr>
      <p:cViewPr varScale="1">
        <p:scale>
          <a:sx n="28" d="100"/>
          <a:sy n="28" d="100"/>
        </p:scale>
        <p:origin x="438" y="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3BD18-1755-461F-8CF9-557E04463D31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BB25C-136F-4EDB-BED2-6A2C37254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78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BB25C-136F-4EDB-BED2-6A2C37254D8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7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7772400" cy="147002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3067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2460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40475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0BB4CF-EF99-494D-8F66-3C233C60B7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3A9C8D-BAC8-4147-9386-D10DFC196A3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B8E8-602D-4C01-81D1-AFBBAD6E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08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76587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06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68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08275"/>
            <a:ext cx="4040188" cy="338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68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275"/>
            <a:ext cx="4041775" cy="338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644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06450"/>
            <a:ext cx="5111750" cy="5289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68500"/>
            <a:ext cx="3008313" cy="4127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61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19738"/>
            <a:ext cx="5486400" cy="423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080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404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BB4CF-EF99-494D-8F66-3C233C60B75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05800" y="6408737"/>
            <a:ext cx="0" cy="2286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1200" y="6429345"/>
            <a:ext cx="2514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Copyright © 2015 by Educational Testing Service.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003067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B4CF-EF99-494D-8F66-3C233C60B75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kern="1600" dirty="0" smtClean="0">
                <a:latin typeface="Calibri Light" panose="020F0302020204030204" pitchFamily="34" charset="0"/>
              </a:rPr>
              <a:t>Feature </a:t>
            </a:r>
            <a:r>
              <a:rPr lang="en-US" kern="1600" dirty="0">
                <a:latin typeface="Calibri Light" panose="020F0302020204030204" pitchFamily="34" charset="0"/>
              </a:rPr>
              <a:t>Selection for </a:t>
            </a:r>
            <a:r>
              <a:rPr lang="en-US" kern="1600" dirty="0" smtClean="0">
                <a:latin typeface="Calibri Light" panose="020F0302020204030204" pitchFamily="34" charset="0"/>
              </a:rPr>
              <a:t>Automated </a:t>
            </a:r>
            <a:r>
              <a:rPr lang="en-US" kern="1600" dirty="0">
                <a:latin typeface="Calibri Light" panose="020F0302020204030204" pitchFamily="34" charset="0"/>
              </a:rPr>
              <a:t>S</a:t>
            </a:r>
            <a:r>
              <a:rPr lang="en-US" kern="1600" dirty="0" smtClean="0">
                <a:latin typeface="Calibri Light" panose="020F0302020204030204" pitchFamily="34" charset="0"/>
              </a:rPr>
              <a:t>peech </a:t>
            </a:r>
            <a:r>
              <a:rPr lang="en-US" kern="1600" dirty="0">
                <a:latin typeface="Calibri Light" panose="020F0302020204030204" pitchFamily="34" charset="0"/>
              </a:rPr>
              <a:t>S</a:t>
            </a:r>
            <a:r>
              <a:rPr lang="en-US" kern="1600" dirty="0" smtClean="0">
                <a:latin typeface="Calibri Light" panose="020F0302020204030204" pitchFamily="34" charset="0"/>
              </a:rPr>
              <a:t>coring</a:t>
            </a:r>
            <a:endParaRPr lang="en-US" b="1" i="0" u="none" strike="noStrike" kern="1600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5486400" cy="22860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u="none" strike="noStrike" baseline="0" dirty="0" smtClean="0">
                <a:latin typeface="Calibri Light" panose="020F0302020204030204" pitchFamily="34" charset="0"/>
              </a:rPr>
              <a:t>Anastassia Loukina, Klaus Zechner, Lei Chen, Michael Heilman*</a:t>
            </a:r>
          </a:p>
          <a:p>
            <a:endParaRPr lang="en-US" b="1" i="1" u="none" strike="noStrike" baseline="0" dirty="0" smtClean="0">
              <a:latin typeface="Calibri Light" panose="020F0302020204030204" pitchFamily="34" charset="0"/>
            </a:endParaRPr>
          </a:p>
          <a:p>
            <a:r>
              <a:rPr lang="en-US" b="1" i="1" u="none" strike="noStrike" baseline="0" dirty="0" smtClean="0">
                <a:latin typeface="Calibri Light" panose="020F0302020204030204" pitchFamily="34" charset="0"/>
              </a:rPr>
              <a:t>Educational Testing Service</a:t>
            </a:r>
          </a:p>
          <a:p>
            <a:endParaRPr lang="en-US" b="1" i="1" u="none" strike="noStrike" baseline="0" dirty="0" smtClean="0">
              <a:latin typeface="Calibri Light" panose="020F0302020204030204" pitchFamily="34" charset="0"/>
            </a:endParaRPr>
          </a:p>
          <a:p>
            <a:r>
              <a:rPr lang="en-US" b="1" i="1" u="none" strike="noStrike" baseline="0" dirty="0" smtClean="0">
                <a:latin typeface="Calibri Light" panose="020F0302020204030204" pitchFamily="34" charset="0"/>
              </a:rPr>
              <a:t> *CIVIS Analytics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LASSO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Shrinkage model – dimensionality reduction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Penalty for larger coefficients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Sets subset of coefficients to zero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Lambda-parameter: if zero: yields OLS model; if infinity: yields model with no features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Determined optimal lambda empirically (Target number of features where performance flattens out)</a:t>
            </a:r>
            <a:endParaRPr lang="en-US" b="0" i="0" u="none" strike="noStrike" baseline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6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Crossvalidation Results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790166"/>
              </p:ext>
            </p:extLst>
          </p:nvPr>
        </p:nvGraphicFramePr>
        <p:xfrm>
          <a:off x="762000" y="2209800"/>
          <a:ext cx="7696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Model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Features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Negative </a:t>
                      </a:r>
                      <a:r>
                        <a:rPr lang="en-US" sz="2000" b="1" i="0" u="none" strike="noStrike" baseline="0" dirty="0" err="1" smtClean="0">
                          <a:latin typeface="Calibri" panose="020F0502020204030204" pitchFamily="34" charset="0"/>
                        </a:rPr>
                        <a:t>Coeffs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Correlation</a:t>
                      </a:r>
                    </a:p>
                  </a:txBody>
                  <a:tcPr/>
                </a:tc>
              </a:tr>
              <a:tr h="3512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Expert baseline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0.606</a:t>
                      </a:r>
                      <a:endParaRPr lang="en-US" sz="2000" b="1" dirty="0"/>
                    </a:p>
                  </a:txBody>
                  <a:tcPr/>
                </a:tc>
              </a:tr>
              <a:tr h="3512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 OLS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0.667</a:t>
                      </a:r>
                      <a:endParaRPr lang="en-US" sz="2000" dirty="0"/>
                    </a:p>
                  </a:txBody>
                  <a:tcPr/>
                </a:tc>
              </a:tr>
              <a:tr h="3512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Hybrid stepwise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~40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0.667</a:t>
                      </a:r>
                      <a:endParaRPr lang="en-US" sz="2000" dirty="0"/>
                    </a:p>
                  </a:txBody>
                  <a:tcPr/>
                </a:tc>
              </a:tr>
              <a:tr h="3512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Non-</a:t>
                      </a:r>
                      <a:r>
                        <a:rPr lang="en-US" sz="2000" dirty="0" err="1" smtClean="0"/>
                        <a:t>neg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i="0" u="none" strike="noStrike" baseline="0" dirty="0" smtClean="0">
                          <a:latin typeface="Calibri" panose="020F0502020204030204" pitchFamily="34" charset="0"/>
                        </a:rPr>
                        <a:t>~35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0.655</a:t>
                      </a:r>
                      <a:endParaRPr lang="en-US" sz="2000" dirty="0"/>
                    </a:p>
                  </a:txBody>
                  <a:tcPr/>
                </a:tc>
              </a:tr>
              <a:tr h="3512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LASSO*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~25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0.649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23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Results on Evaluation Set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545256"/>
              </p:ext>
            </p:extLst>
          </p:nvPr>
        </p:nvGraphicFramePr>
        <p:xfrm>
          <a:off x="990600" y="2209800"/>
          <a:ext cx="7239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Features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Item </a:t>
                      </a:r>
                      <a:r>
                        <a:rPr lang="en-US" sz="2000" dirty="0" err="1" smtClean="0"/>
                        <a:t>Corr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Speaker </a:t>
                      </a:r>
                      <a:r>
                        <a:rPr lang="en-US" sz="2000" dirty="0" err="1" smtClean="0"/>
                        <a:t>Corr</a:t>
                      </a:r>
                      <a:endParaRPr lang="en-US" sz="2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Expert baseline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0.78</a:t>
                      </a:r>
                      <a:endParaRPr lang="en-US" sz="2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OLS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0.86</a:t>
                      </a:r>
                      <a:endParaRPr lang="en-US" sz="2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LASSO*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0.84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41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Construct  Coverage Comparison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762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Adding relative standardized beta-weights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978219"/>
              </p:ext>
            </p:extLst>
          </p:nvPr>
        </p:nvGraphicFramePr>
        <p:xfrm>
          <a:off x="609600" y="2679823"/>
          <a:ext cx="7772400" cy="3187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41403">
                <a:tc>
                  <a:txBody>
                    <a:bodyPr/>
                    <a:lstStyle/>
                    <a:p>
                      <a:r>
                        <a:rPr lang="en-US" sz="2000" b="1" i="0" u="sng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</a:rPr>
                        <a:t>Construct</a:t>
                      </a:r>
                      <a:endParaRPr lang="en-US" sz="2000" b="1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sng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</a:rPr>
                        <a:t>Expert </a:t>
                      </a:r>
                      <a:endParaRPr lang="en-US" sz="2000" b="1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sng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</a:rPr>
                        <a:t>Lasso*</a:t>
                      </a:r>
                      <a:endParaRPr lang="en-US" sz="2000" b="1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14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Fluency 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0.580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0.527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Pronunciation accuracy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0.098 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0.151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Prosody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0.080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0.035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Total for Delivery	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   0.759 	</a:t>
                      </a:r>
                      <a:r>
                        <a:rPr lang="en-US" sz="2000" b="1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0.712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Grammar  	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   0.155	 </a:t>
                      </a:r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0.103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1403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Vocabulary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0.086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0.183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3897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Total for Language Use</a:t>
                      </a:r>
                      <a:endParaRPr lang="en-US" sz="2000" dirty="0"/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0.241 </a:t>
                      </a:r>
                      <a:endParaRPr lang="en-US" sz="20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0.286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5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dirty="0" smtClean="0">
                <a:latin typeface="Calibri" panose="020F0502020204030204" pitchFamily="34" charset="0"/>
              </a:rPr>
              <a:t>Summary</a:t>
            </a:r>
            <a:endParaRPr lang="en-US" b="0" i="0" u="none" strike="noStrike" kern="1600" baseline="0" dirty="0" smtClean="0"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Building scoring models for constructed responses in line with best practices in educational measurement is a complex task of constraint satisfaction</a:t>
            </a:r>
          </a:p>
          <a:p>
            <a:pPr>
              <a:spcAft>
                <a:spcPts val="600"/>
              </a:spcAft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Therefore, this Task has been typically performed by human experts</a:t>
            </a:r>
          </a:p>
          <a:p>
            <a:pPr>
              <a:spcAft>
                <a:spcPts val="600"/>
              </a:spcAft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Our study demonstrates the viability of using automated methods of feature selection that can satisfy multiple requirements of ideal scoring models</a:t>
            </a:r>
          </a:p>
          <a:p>
            <a:pPr>
              <a:spcAft>
                <a:spcPts val="600"/>
              </a:spcAft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LASSO* model is more accurate, has very similar construct coverage compared to expert baseline and is highly interpretable</a:t>
            </a:r>
          </a:p>
          <a:p>
            <a:endParaRPr lang="en-US" b="0" i="0" u="none" strike="noStrike" baseline="0" dirty="0" smtClean="0">
              <a:latin typeface="Calibri" panose="020F0502020204030204" pitchFamily="34" charset="0"/>
            </a:endParaRPr>
          </a:p>
          <a:p>
            <a:endParaRPr lang="en-US" b="0" i="0" u="none" strike="noStrike" baseline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dirty="0" smtClean="0">
                <a:latin typeface="Calibri" panose="020F0502020204030204" pitchFamily="34" charset="0"/>
              </a:rPr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 Motivation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 Data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 Scoring models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 Results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Conclusion</a:t>
            </a:r>
            <a:endParaRPr lang="en-US" b="0" i="0" u="none" strike="noStrike" baseline="0" dirty="0" smtClean="0">
              <a:latin typeface="Calibri" panose="020F0502020204030204" pitchFamily="34" charset="0"/>
            </a:endParaRPr>
          </a:p>
          <a:p>
            <a:endParaRPr lang="en-US" b="0" i="0" u="none" strike="noStrike" baseline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Context and motivation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Scoring of constructed responses -- speech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Computation of features using NLP + speech technology, using speech recognition and signal processing outputs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Predict scores using supervised machine learning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Educational measurement: managing trade-off:</a:t>
            </a:r>
          </a:p>
          <a:p>
            <a:pPr marL="457200" lvl="1" indent="0">
              <a:buNone/>
            </a:pPr>
            <a:r>
              <a:rPr lang="en-US" sz="3200" b="0" i="0" u="none" strike="noStrike" baseline="0" dirty="0" smtClean="0">
                <a:latin typeface="Calibri" panose="020F0502020204030204" pitchFamily="34" charset="0"/>
              </a:rPr>
              <a:t>	- Maximize empirical performance</a:t>
            </a:r>
          </a:p>
          <a:p>
            <a:pPr marL="0" indent="0">
              <a:buNone/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	- Maximize model interpretability</a:t>
            </a:r>
          </a:p>
        </p:txBody>
      </p:sp>
    </p:spTree>
    <p:extLst>
      <p:ext uri="{BB962C8B-B14F-4D97-AF65-F5344CB8AC3E}">
        <p14:creationId xmlns:p14="http://schemas.microsoft.com/office/powerpoint/2010/main" val="7170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Ideal Properties of Scoring Models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High empirical performance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Contains features that evaluate all relevant aspects of the test construct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Relative Contribution by each feature should be obvious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Inter-correlations between features not too high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Polarity of feature weights correspond to their 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meaning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Smaller and simpler is better (interpretability)</a:t>
            </a:r>
            <a:endParaRPr lang="en-US" b="0" i="0" u="none" strike="noStrike" baseline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u="none" strike="noStrike" kern="1600" baseline="0" dirty="0" smtClean="0">
                <a:latin typeface="Calibri" panose="020F0502020204030204" pitchFamily="34" charset="0"/>
              </a:rPr>
              <a:t>Linear Regression Scoring </a:t>
            </a:r>
            <a:r>
              <a:rPr lang="en-US" b="0" i="0" u="none" strike="noStrike" kern="1600" baseline="0" dirty="0" smtClean="0">
                <a:latin typeface="Calibri" panose="020F0502020204030204" pitchFamily="34" charset="0"/>
              </a:rPr>
              <a:t>Models Built by Human Experts</a:t>
            </a:r>
            <a:endParaRPr lang="en-US" b="0" i="0" u="none" strike="noStrike" kern="1600" baseline="0" dirty="0" smtClean="0"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Straightforward and well-known in all disciplines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Allow to address 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most requirements 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of ideal scoring models</a:t>
            </a:r>
          </a:p>
          <a:p>
            <a:r>
              <a:rPr lang="en-US" b="0" i="0" u="none" strike="noStrike" baseline="0" dirty="0" smtClean="0">
                <a:latin typeface="Calibri" panose="020F0502020204030204" pitchFamily="34" charset="0"/>
              </a:rPr>
              <a:t>Disadvantage: cumbersome development due to manual selection of features and checking for all constraints</a:t>
            </a:r>
          </a:p>
        </p:txBody>
      </p:sp>
    </p:spTree>
    <p:extLst>
      <p:ext uri="{BB962C8B-B14F-4D97-AF65-F5344CB8AC3E}">
        <p14:creationId xmlns:p14="http://schemas.microsoft.com/office/powerpoint/2010/main" val="18711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latin typeface="Calibri" panose="020F0502020204030204" pitchFamily="34" charset="0"/>
              </a:rPr>
              <a:t>Proposed Model	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Explore </a:t>
            </a:r>
            <a:r>
              <a:rPr lang="en-US" dirty="0">
                <a:latin typeface="Calibri" panose="020F0502020204030204" pitchFamily="34" charset="0"/>
              </a:rPr>
              <a:t>alternative regression models, e.g., shrinkage methods</a:t>
            </a:r>
          </a:p>
          <a:p>
            <a:r>
              <a:rPr lang="en-US" dirty="0">
                <a:latin typeface="Calibri" panose="020F0502020204030204" pitchFamily="34" charset="0"/>
              </a:rPr>
              <a:t>Can do feature selection automatically while still addressing </a:t>
            </a:r>
            <a:r>
              <a:rPr lang="en-US" dirty="0" smtClean="0">
                <a:latin typeface="Calibri" panose="020F0502020204030204" pitchFamily="34" charset="0"/>
              </a:rPr>
              <a:t>ideal model </a:t>
            </a:r>
            <a:r>
              <a:rPr lang="en-US" dirty="0">
                <a:latin typeface="Calibri" panose="020F0502020204030204" pitchFamily="34" charset="0"/>
              </a:rPr>
              <a:t>constraints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B8E8-602D-4C01-81D1-AFBBAD6E28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smtClean="0">
                <a:latin typeface="Calibri" panose="020F0502020204030204" pitchFamily="34" charset="0"/>
              </a:rPr>
              <a:t>Data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599"/>
            <a:ext cx="8229600" cy="1295401"/>
          </a:xfrm>
        </p:spPr>
        <p:txBody>
          <a:bodyPr>
            <a:normAutofit fontScale="70000" lnSpcReduction="20000"/>
          </a:bodyPr>
          <a:lstStyle/>
          <a:p>
            <a:r>
              <a:rPr lang="en-US" sz="3800" b="0" i="0" u="none" strike="noStrike" baseline="0" dirty="0" smtClean="0">
                <a:latin typeface="Calibri" panose="020F0502020204030204" pitchFamily="34" charset="0"/>
              </a:rPr>
              <a:t>Spoken English  proficiency test</a:t>
            </a:r>
          </a:p>
          <a:p>
            <a:r>
              <a:rPr lang="en-US" sz="3800" b="0" i="0" u="none" strike="noStrike" baseline="0" dirty="0" smtClean="0">
                <a:latin typeface="Calibri" panose="020F0502020204030204" pitchFamily="34" charset="0"/>
              </a:rPr>
              <a:t>Spontaneous speech, ~1 minute per response</a:t>
            </a:r>
          </a:p>
          <a:p>
            <a:r>
              <a:rPr lang="en-US" sz="3800" b="0" i="0" u="none" strike="noStrike" baseline="0" dirty="0" smtClean="0">
                <a:latin typeface="Calibri" panose="020F0502020204030204" pitchFamily="34" charset="0"/>
              </a:rPr>
              <a:t>Score scale: 1 – 4</a:t>
            </a:r>
          </a:p>
          <a:p>
            <a:endParaRPr lang="en-US" b="0" i="0" u="none" strike="noStrike" baseline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b="0" i="0" u="none" strike="noStrike" baseline="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98534"/>
              </p:ext>
            </p:extLst>
          </p:nvPr>
        </p:nvGraphicFramePr>
        <p:xfrm>
          <a:off x="838200" y="3657600"/>
          <a:ext cx="75438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427838">
                <a:tc>
                  <a:txBody>
                    <a:bodyPr/>
                    <a:lstStyle/>
                    <a:p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Data Set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Speakers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Responses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baseline="0" dirty="0" smtClean="0">
                          <a:latin typeface="Calibri" panose="020F0502020204030204" pitchFamily="34" charset="0"/>
                        </a:rPr>
                        <a:t>H-H Correlation</a:t>
                      </a:r>
                      <a:endParaRPr lang="en-US" sz="2000" b="1" dirty="0"/>
                    </a:p>
                  </a:txBody>
                  <a:tcPr/>
                </a:tc>
              </a:tr>
              <a:tr h="433781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Train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9,312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9,956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0.63</a:t>
                      </a:r>
                      <a:endParaRPr lang="en-US" sz="2000" dirty="0"/>
                    </a:p>
                  </a:txBody>
                  <a:tcPr/>
                </a:tc>
              </a:tr>
              <a:tr h="433781"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 err="1" smtClean="0">
                          <a:latin typeface="Calibri" panose="020F0502020204030204" pitchFamily="34" charset="0"/>
                        </a:rPr>
                        <a:t>Eval</a:t>
                      </a:r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8,101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47,642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latin typeface="Calibri" panose="020F0502020204030204" pitchFamily="34" charset="0"/>
                        </a:rPr>
                        <a:t>0.62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2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dirty="0" smtClean="0">
                <a:latin typeface="Calibri" panose="020F0502020204030204" pitchFamily="34" charset="0"/>
              </a:rPr>
              <a:t>Features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382000" cy="39624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75 features extracted for each response via </a:t>
            </a:r>
            <a:r>
              <a:rPr lang="en-US" sz="2400" b="0" i="0" u="none" strike="noStrike" baseline="0" dirty="0" err="1" smtClean="0">
                <a:latin typeface="Calibri" panose="020F0502020204030204" pitchFamily="34" charset="0"/>
              </a:rPr>
              <a:t>SpeechRater</a:t>
            </a:r>
            <a:endParaRPr lang="en-US" sz="2400" b="0" i="0" u="none" strike="noStrike" baseline="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Construct dimensions: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</a:rPr>
              <a:t>f</a:t>
            </a: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luency</a:t>
            </a:r>
          </a:p>
          <a:p>
            <a:pPr lvl="1">
              <a:spcAft>
                <a:spcPts val="600"/>
              </a:spcAft>
            </a:pP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pronunciation accuracy</a:t>
            </a:r>
          </a:p>
          <a:p>
            <a:pPr lvl="1">
              <a:spcAft>
                <a:spcPts val="600"/>
              </a:spcAft>
            </a:pP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prosody</a:t>
            </a:r>
          </a:p>
          <a:p>
            <a:pPr lvl="1">
              <a:spcAft>
                <a:spcPts val="600"/>
              </a:spcAft>
            </a:pP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grammar</a:t>
            </a:r>
          </a:p>
          <a:p>
            <a:pPr lvl="1">
              <a:spcAft>
                <a:spcPts val="600"/>
              </a:spcAft>
            </a:pP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vocabulary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alibri" panose="020F0502020204030204" pitchFamily="34" charset="0"/>
              </a:rPr>
              <a:t>Di</a:t>
            </a:r>
            <a:r>
              <a:rPr lang="en-US" sz="2400" b="0" i="0" u="none" strike="noStrike" baseline="0" dirty="0" smtClean="0">
                <a:latin typeface="Calibri" panose="020F0502020204030204" pitchFamily="34" charset="0"/>
              </a:rPr>
              <a:t>mensions not covered: content, discourse</a:t>
            </a:r>
          </a:p>
        </p:txBody>
      </p:sp>
    </p:spTree>
    <p:extLst>
      <p:ext uri="{BB962C8B-B14F-4D97-AF65-F5344CB8AC3E}">
        <p14:creationId xmlns:p14="http://schemas.microsoft.com/office/powerpoint/2010/main" val="9678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kern="1600" baseline="0" dirty="0" smtClean="0">
                <a:latin typeface="Calibri" panose="020F0502020204030204" pitchFamily="34" charset="0"/>
              </a:rPr>
              <a:t>Scoring Models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962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0" i="0" u="none" strike="noStrike" baseline="0" dirty="0" smtClean="0">
                <a:latin typeface="Calibri" panose="020F0502020204030204" pitchFamily="34" charset="0"/>
              </a:rPr>
              <a:t>Baseline: human expert (12 features)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i="0" u="none" strike="noStrike" baseline="0" dirty="0" smtClean="0">
                <a:latin typeface="Calibri" panose="020F0502020204030204" pitchFamily="34" charset="0"/>
              </a:rPr>
              <a:t>All features using OLS regression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i="0" u="none" strike="noStrike" baseline="0" dirty="0" smtClean="0">
                <a:latin typeface="Calibri" panose="020F0502020204030204" pitchFamily="34" charset="0"/>
              </a:rPr>
              <a:t>Hybrid stepwise regression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i="0" u="none" strike="noStrike" baseline="0" dirty="0" smtClean="0">
                <a:latin typeface="Calibri" panose="020F0502020204030204" pitchFamily="34" charset="0"/>
              </a:rPr>
              <a:t>Non-negative  least-square regression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i="0" u="none" strike="noStrike" baseline="0" dirty="0" smtClean="0">
                <a:latin typeface="Calibri" panose="020F0502020204030204" pitchFamily="34" charset="0"/>
              </a:rPr>
              <a:t>Non-negative LASSO regression (LASSO*; lambda optimized to obtain a feature set size of about 25)</a:t>
            </a:r>
          </a:p>
        </p:txBody>
      </p:sp>
    </p:spTree>
    <p:extLst>
      <p:ext uri="{BB962C8B-B14F-4D97-AF65-F5344CB8AC3E}">
        <p14:creationId xmlns:p14="http://schemas.microsoft.com/office/powerpoint/2010/main" val="20761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8871-AERA_option2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A747F749A6564596A1C6CEE4241563" ma:contentTypeVersion="0" ma:contentTypeDescription="Create a new document." ma:contentTypeScope="" ma:versionID="8b04fb4f13d50e0efd7feb33a0e3f44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e49189b09f1ade3a025730c41919c3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DDFFD5C-E90C-41AF-9091-450FCD3DF3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5F258C-0282-44EE-8684-6179A2AB6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E898788-2452-4497-B37A-D8FDF1B55A8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18871-AERA_option2</Template>
  <TotalTime>1555</TotalTime>
  <Words>504</Words>
  <Application>Microsoft Office PowerPoint</Application>
  <PresentationFormat>On-screen Show (4:3)</PresentationFormat>
  <Paragraphs>146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Verdana</vt:lpstr>
      <vt:lpstr>18871-AERA_option2</vt:lpstr>
      <vt:lpstr>Feature Selection for Automated Speech Scoring</vt:lpstr>
      <vt:lpstr>Overview</vt:lpstr>
      <vt:lpstr>Context and motivation</vt:lpstr>
      <vt:lpstr>Ideal Properties of Scoring Models</vt:lpstr>
      <vt:lpstr>Linear Regression Scoring Models Built by Human Experts</vt:lpstr>
      <vt:lpstr>Proposed Model </vt:lpstr>
      <vt:lpstr>Data</vt:lpstr>
      <vt:lpstr>Features</vt:lpstr>
      <vt:lpstr>Scoring Models</vt:lpstr>
      <vt:lpstr>LASSO</vt:lpstr>
      <vt:lpstr>Crossvalidation Results</vt:lpstr>
      <vt:lpstr>Results on Evaluation Set</vt:lpstr>
      <vt:lpstr>Construct  Coverage Comparison</vt:lpstr>
      <vt:lpstr>Summary</vt:lpstr>
    </vt:vector>
  </TitlesOfParts>
  <Company>ETS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Johnson</dc:creator>
  <cp:lastModifiedBy>Zechner, Klaus</cp:lastModifiedBy>
  <cp:revision>29</cp:revision>
  <dcterms:created xsi:type="dcterms:W3CDTF">2012-02-17T15:11:13Z</dcterms:created>
  <dcterms:modified xsi:type="dcterms:W3CDTF">2015-05-29T20:43:14Z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0x0101003BA747F749A6564596A1C6CEE4241563</vt:lpwstr>
  </property>
</Properties>
</file>