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9" r:id="rId1"/>
  </p:sldMasterIdLst>
  <p:notesMasterIdLst>
    <p:notesMasterId r:id="rId36"/>
  </p:notesMasterIdLst>
  <p:sldIdLst>
    <p:sldId id="256" r:id="rId2"/>
    <p:sldId id="257" r:id="rId3"/>
    <p:sldId id="258" r:id="rId4"/>
    <p:sldId id="262" r:id="rId5"/>
    <p:sldId id="266" r:id="rId6"/>
    <p:sldId id="267" r:id="rId7"/>
    <p:sldId id="289" r:id="rId8"/>
    <p:sldId id="259" r:id="rId9"/>
    <p:sldId id="268" r:id="rId10"/>
    <p:sldId id="297" r:id="rId11"/>
    <p:sldId id="302" r:id="rId12"/>
    <p:sldId id="301" r:id="rId13"/>
    <p:sldId id="269" r:id="rId14"/>
    <p:sldId id="270" r:id="rId15"/>
    <p:sldId id="271" r:id="rId16"/>
    <p:sldId id="272" r:id="rId17"/>
    <p:sldId id="273" r:id="rId18"/>
    <p:sldId id="274" r:id="rId19"/>
    <p:sldId id="292" r:id="rId20"/>
    <p:sldId id="295" r:id="rId21"/>
    <p:sldId id="296" r:id="rId22"/>
    <p:sldId id="298" r:id="rId23"/>
    <p:sldId id="276" r:id="rId24"/>
    <p:sldId id="277" r:id="rId25"/>
    <p:sldId id="278" r:id="rId26"/>
    <p:sldId id="299" r:id="rId27"/>
    <p:sldId id="280" r:id="rId28"/>
    <p:sldId id="281" r:id="rId29"/>
    <p:sldId id="284" r:id="rId30"/>
    <p:sldId id="285" r:id="rId31"/>
    <p:sldId id="279" r:id="rId32"/>
    <p:sldId id="286" r:id="rId33"/>
    <p:sldId id="260" r:id="rId34"/>
    <p:sldId id="28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aine Wang" initials="EW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F33"/>
    <a:srgbClr val="FF0000"/>
    <a:srgbClr val="FFFFFF"/>
    <a:srgbClr val="F0E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255" autoAdjust="0"/>
  </p:normalViewPr>
  <p:slideViewPr>
    <p:cSldViewPr snapToGrid="0">
      <p:cViewPr varScale="1">
        <p:scale>
          <a:sx n="63" d="100"/>
          <a:sy n="63" d="100"/>
        </p:scale>
        <p:origin x="10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AB218-E36C-4FEE-A46A-C604C443D99A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476E1-BD2C-4CA5-BFFD-31DA45E57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86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476E1-BD2C-4CA5-BFFD-31DA45E57B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40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previous studies, assessments of text coherence</a:t>
            </a:r>
          </a:p>
          <a:p>
            <a:r>
              <a:rPr lang="en-US" dirty="0" smtClean="0"/>
              <a:t>have been task-independent, which means that these</a:t>
            </a:r>
          </a:p>
          <a:p>
            <a:r>
              <a:rPr lang="en-US" dirty="0" smtClean="0"/>
              <a:t>models are designed to be able to evaluate the coherence</a:t>
            </a:r>
          </a:p>
          <a:p>
            <a:r>
              <a:rPr lang="en-US" dirty="0" smtClean="0"/>
              <a:t>of the response to any writing task. </a:t>
            </a:r>
            <a:r>
              <a:rPr lang="en-US" dirty="0" err="1" smtClean="0"/>
              <a:t>Taskindependence</a:t>
            </a:r>
            <a:endParaRPr lang="en-US" dirty="0" smtClean="0"/>
          </a:p>
          <a:p>
            <a:r>
              <a:rPr lang="en-US" dirty="0" smtClean="0"/>
              <a:t>is often the goal for automated scoring</a:t>
            </a:r>
          </a:p>
          <a:p>
            <a:r>
              <a:rPr lang="en-US" dirty="0" smtClean="0"/>
              <a:t>systems, but it is also important to measure the</a:t>
            </a:r>
          </a:p>
          <a:p>
            <a:r>
              <a:rPr lang="en-US" dirty="0" smtClean="0"/>
              <a:t>quality of students’ organization skills when they are</a:t>
            </a:r>
          </a:p>
          <a:p>
            <a:r>
              <a:rPr lang="en-US" dirty="0" smtClean="0"/>
              <a:t>responding to a task-dependent prompt. One advantage</a:t>
            </a:r>
          </a:p>
          <a:p>
            <a:r>
              <a:rPr lang="en-US" dirty="0" smtClean="0"/>
              <a:t>of task-dependent scores is the ability to provide</a:t>
            </a:r>
          </a:p>
          <a:p>
            <a:r>
              <a:rPr lang="en-US" dirty="0" smtClean="0"/>
              <a:t>feedback that is better aligned with the task.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476E1-BD2C-4CA5-BFFD-31DA45E57B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2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Experts of the RTA manually extract the exhaustive list of topics discussed in the article</a:t>
            </a:r>
          </a:p>
          <a:p>
            <a:pPr lvl="1"/>
            <a:r>
              <a:rPr lang="en-US" dirty="0" smtClean="0"/>
              <a:t>Contrasting text and prompt:</a:t>
            </a:r>
          </a:p>
          <a:p>
            <a:pPr lvl="2"/>
            <a:r>
              <a:rPr lang="en-US" dirty="0" smtClean="0"/>
              <a:t>The conditions in a Kenyan village before and after the United Nations-intervention</a:t>
            </a:r>
          </a:p>
          <a:p>
            <a:pPr lvl="1"/>
            <a:r>
              <a:rPr lang="en-US" dirty="0" smtClean="0"/>
              <a:t> Extract topics that provided evidence for the “before” and “after” states</a:t>
            </a:r>
          </a:p>
          <a:p>
            <a:pPr lvl="1"/>
            <a:r>
              <a:rPr lang="en-US" dirty="0" smtClean="0"/>
              <a:t>7 different topics; 4 of them have before and after states, resulting in 11 sub-topics in total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476E1-BD2C-4CA5-BFFD-31DA45E57B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05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A sentence or a sub-sentence </a:t>
            </a:r>
          </a:p>
          <a:p>
            <a:pPr lvl="1"/>
            <a:r>
              <a:rPr lang="en-US" dirty="0" smtClean="0"/>
              <a:t> Long sentences can include more than one topic and </a:t>
            </a:r>
          </a:p>
          <a:p>
            <a:pPr lvl="1"/>
            <a:r>
              <a:rPr lang="en-US" dirty="0" smtClean="0"/>
              <a:t>Each text unit is automatically labeled with topics using a simple window-based algorithm </a:t>
            </a:r>
          </a:p>
          <a:p>
            <a:pPr lvl="1"/>
            <a:r>
              <a:rPr lang="en-US" dirty="0" smtClean="0"/>
              <a:t>Which relies on the presence and absence of topic-words in a sliding window and chooses the most similar topic to the window. (Several equally similar topics might be chosen).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476E1-BD2C-4CA5-BFFD-31DA45E57B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44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use of before and after information to extract features is based on the rubric and the </a:t>
            </a:r>
            <a:r>
              <a:rPr lang="en-US" dirty="0" err="1" smtClean="0"/>
              <a:t>na</a:t>
            </a:r>
            <a:r>
              <a:rPr lang="en-US" dirty="0" smtClean="0"/>
              <a:t>- </a:t>
            </a:r>
            <a:r>
              <a:rPr lang="en-US" dirty="0" err="1" smtClean="0"/>
              <a:t>ture</a:t>
            </a:r>
            <a:r>
              <a:rPr lang="en-US" dirty="0" smtClean="0"/>
              <a:t> of the prompt, and it can be generalized to other contrasting prompts.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476E1-BD2C-4CA5-BFFD-31DA45E57B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49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476E1-BD2C-4CA5-BFFD-31DA45E57B1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92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18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8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8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43CA3E9-DF1C-4A8D-B930-4B92C686A0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67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76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8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2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8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8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4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7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43CA3E9-DF1C-4A8D-B930-4B92C686A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5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hyperlink" Target="mailto:zar10@pitt.edu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corrent@pitt.edu" TargetMode="External"/><Relationship Id="rId5" Type="http://schemas.openxmlformats.org/officeDocument/2006/relationships/hyperlink" Target="mailto:elw51@pitt.edu" TargetMode="External"/><Relationship Id="rId10" Type="http://schemas.openxmlformats.org/officeDocument/2006/relationships/image" Target="../media/image3.jpeg"/><Relationship Id="rId4" Type="http://schemas.openxmlformats.org/officeDocument/2006/relationships/hyperlink" Target="mailto:dlitman@pitt.edu" TargetMode="External"/><Relationship Id="rId9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048" y="1117517"/>
            <a:ext cx="10194877" cy="3673511"/>
          </a:xfrm>
        </p:spPr>
        <p:txBody>
          <a:bodyPr anchor="t">
            <a:normAutofit fontScale="90000"/>
          </a:bodyPr>
          <a:lstStyle/>
          <a:p>
            <a:r>
              <a:rPr lang="en-US" sz="3100" dirty="0"/>
              <a:t>Incorporating Coherence of Topics as a Criterion in Automatic Response-to-Text Assessment of the Organization of Writing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Zahra </a:t>
            </a:r>
            <a:r>
              <a:rPr lang="en-US" sz="2000" dirty="0" err="1" smtClean="0"/>
              <a:t>Rahimi</a:t>
            </a:r>
            <a:r>
              <a:rPr lang="en-US" sz="2000" dirty="0" smtClean="0"/>
              <a:t>              Diane </a:t>
            </a:r>
            <a:r>
              <a:rPr lang="en-US" sz="2000" dirty="0" err="1" smtClean="0"/>
              <a:t>Litman</a:t>
            </a:r>
            <a:r>
              <a:rPr lang="en-US" sz="2000" dirty="0" smtClean="0"/>
              <a:t>                       Elaine Wang                   Richard </a:t>
            </a:r>
            <a:r>
              <a:rPr lang="en-US" sz="2000" dirty="0" err="1" smtClean="0"/>
              <a:t>Correnti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solidFill>
                  <a:srgbClr val="FFFF00"/>
                </a:solidFill>
                <a:hlinkClick r:id="rId3"/>
              </a:rPr>
              <a:t>zar10@pitt.edu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         </a:t>
            </a:r>
            <a:r>
              <a:rPr lang="en-US" sz="2000" dirty="0" smtClean="0">
                <a:hlinkClick r:id="rId4"/>
              </a:rPr>
              <a:t>dlitman@pitt.edu</a:t>
            </a:r>
            <a:r>
              <a:rPr lang="en-US" sz="2000" dirty="0" smtClean="0"/>
              <a:t>          </a:t>
            </a:r>
            <a:r>
              <a:rPr lang="en-US" sz="2000" dirty="0" smtClean="0">
                <a:hlinkClick r:id="rId5"/>
              </a:rPr>
              <a:t>elw51@pitt.edu</a:t>
            </a:r>
            <a:r>
              <a:rPr lang="en-US" sz="2000" dirty="0" smtClean="0"/>
              <a:t>       </a:t>
            </a:r>
            <a:r>
              <a:rPr lang="en-US" sz="2000" dirty="0" smtClean="0">
                <a:hlinkClick r:id="rId6"/>
              </a:rPr>
              <a:t>rcorrent@pitt.edu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/>
              <a:t>BEA 2015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University of Pittsburgh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739" y="5079407"/>
            <a:ext cx="1464676" cy="1485165"/>
          </a:xfrm>
          <a:prstGeom prst="rect">
            <a:avLst/>
          </a:prstGeom>
        </p:spPr>
      </p:pic>
      <p:pic>
        <p:nvPicPr>
          <p:cNvPr id="5" name="Picture 4" descr="M:\private\Conferences\WiML2012\poster\samples\ISPPP_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596" y="5311168"/>
            <a:ext cx="1168120" cy="1021641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341" y="5311168"/>
            <a:ext cx="1163328" cy="102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0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16"/>
    </mc:Choice>
    <mc:Fallback xmlns="">
      <p:transition spd="slow" advTm="2301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784342"/>
            <a:ext cx="9875520" cy="427939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BFBFBF"/>
                </a:solidFill>
              </a:rPr>
              <a:t>Goals</a:t>
            </a:r>
          </a:p>
          <a:p>
            <a:r>
              <a:rPr lang="en-US" sz="2800" dirty="0">
                <a:solidFill>
                  <a:srgbClr val="BFBFBF"/>
                </a:solidFill>
              </a:rPr>
              <a:t>Response-to-Text Assessment (RTA)</a:t>
            </a:r>
          </a:p>
          <a:p>
            <a:r>
              <a:rPr lang="en-US" sz="2800" dirty="0">
                <a:solidFill>
                  <a:srgbClr val="BFBFBF"/>
                </a:solidFill>
              </a:rPr>
              <a:t>Focus of the Study</a:t>
            </a:r>
          </a:p>
          <a:p>
            <a:r>
              <a:rPr lang="en-US" sz="2800" b="1" dirty="0"/>
              <a:t>Approach and Model</a:t>
            </a:r>
          </a:p>
          <a:p>
            <a:r>
              <a:rPr lang="en-US" sz="2800" dirty="0"/>
              <a:t>Data</a:t>
            </a:r>
          </a:p>
          <a:p>
            <a:r>
              <a:rPr lang="en-US" sz="2800" dirty="0"/>
              <a:t>Experiments and Results</a:t>
            </a:r>
          </a:p>
          <a:p>
            <a:r>
              <a:rPr lang="en-US" sz="2800" dirty="0"/>
              <a:t>Conclusion and Future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2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86"/>
    </mc:Choice>
    <mc:Fallback xmlns="">
      <p:transition spd="slow" advTm="898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dirty="0"/>
              <a:t>M</a:t>
            </a:r>
            <a:r>
              <a:rPr lang="en-US" dirty="0" smtClean="0"/>
              <a:t>odel Coherence </a:t>
            </a:r>
            <a:r>
              <a:rPr lang="en-US" dirty="0"/>
              <a:t>a</a:t>
            </a:r>
            <a:r>
              <a:rPr lang="en-US" dirty="0" smtClean="0"/>
              <a:t>round Topics and Pieces of Evidence?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en-US" sz="4000" dirty="0" smtClean="0"/>
          </a:p>
          <a:p>
            <a:pPr marL="45720" indent="0" algn="ctr">
              <a:buNone/>
            </a:pPr>
            <a:endParaRPr lang="en-US" sz="4000" dirty="0"/>
          </a:p>
          <a:p>
            <a:pPr marL="45720" indent="0" algn="ctr">
              <a:buNone/>
            </a:pPr>
            <a:r>
              <a:rPr lang="en-US" sz="4000" dirty="0" smtClean="0"/>
              <a:t>By: Topic Grid and Topic Chains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Topic and Pieces of Evidence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60785" y="1931226"/>
            <a:ext cx="8358724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 people of </a:t>
            </a:r>
            <a:r>
              <a:rPr lang="en-US" sz="2400" dirty="0" err="1"/>
              <a:t>Sauri</a:t>
            </a:r>
            <a:r>
              <a:rPr lang="en-US" sz="2400" dirty="0"/>
              <a:t> have made amazing progress in just four years. The </a:t>
            </a:r>
            <a:r>
              <a:rPr lang="en-US" sz="2400" dirty="0" err="1"/>
              <a:t>Yala</a:t>
            </a:r>
            <a:r>
              <a:rPr lang="en-US" sz="2400" dirty="0"/>
              <a:t> Sub-District Hospital has medicine, free of charge, for all of the most common diseases. Water is connected to the hospital, which also has a generator for electricity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399272" y="3853016"/>
            <a:ext cx="5307436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1" indent="-342900">
              <a:buAutoNum type="arabicPeriod"/>
            </a:pPr>
            <a:r>
              <a:rPr lang="en-US" sz="2400" dirty="0" err="1" smtClean="0"/>
              <a:t>Yala</a:t>
            </a:r>
            <a:r>
              <a:rPr lang="en-US" sz="2400" dirty="0" smtClean="0"/>
              <a:t> sub-district hospital medicine </a:t>
            </a:r>
          </a:p>
          <a:p>
            <a:pPr marL="342900" lvl="1" indent="-342900">
              <a:buAutoNum type="arabicPeriod"/>
            </a:pPr>
            <a:r>
              <a:rPr lang="en-US" sz="2400" dirty="0" smtClean="0"/>
              <a:t>medicine </a:t>
            </a:r>
            <a:r>
              <a:rPr lang="en-US" sz="2400" dirty="0"/>
              <a:t>free charge </a:t>
            </a:r>
          </a:p>
          <a:p>
            <a:pPr marL="342900" lvl="1" indent="-342900">
              <a:buAutoNum type="arabicPeriod"/>
            </a:pPr>
            <a:r>
              <a:rPr lang="en-US" sz="2400" dirty="0" smtClean="0"/>
              <a:t>water </a:t>
            </a:r>
            <a:r>
              <a:rPr lang="en-US" sz="2400" dirty="0"/>
              <a:t>connected hospital </a:t>
            </a:r>
            <a:endParaRPr lang="en-US" sz="2400" dirty="0" smtClean="0"/>
          </a:p>
          <a:p>
            <a:pPr marL="342900" lvl="1" indent="-342900">
              <a:buAutoNum type="arabicPeriod"/>
            </a:pPr>
            <a:r>
              <a:rPr lang="en-US" sz="2400" dirty="0" smtClean="0"/>
              <a:t>hospital </a:t>
            </a:r>
            <a:r>
              <a:rPr lang="en-US" sz="2400" dirty="0"/>
              <a:t>generator </a:t>
            </a:r>
            <a:r>
              <a:rPr lang="en-US" sz="2400" dirty="0" smtClean="0"/>
              <a:t>electricity</a:t>
            </a:r>
          </a:p>
          <a:p>
            <a:pPr marL="342900" lvl="1" indent="-342900">
              <a:buAutoNum type="arabicPeriod"/>
            </a:pPr>
            <a:r>
              <a:rPr lang="en-US" sz="2400" dirty="0" smtClean="0"/>
              <a:t>Medicine common diseases</a:t>
            </a:r>
            <a:endParaRPr lang="en-US" sz="2400" dirty="0"/>
          </a:p>
        </p:txBody>
      </p:sp>
      <p:sp>
        <p:nvSpPr>
          <p:cNvPr id="7" name="Right Arrow 6"/>
          <p:cNvSpPr/>
          <p:nvPr/>
        </p:nvSpPr>
        <p:spPr>
          <a:xfrm>
            <a:off x="1422759" y="3534678"/>
            <a:ext cx="2976513" cy="26367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Pieces of evidence around the topic “hospitals” for the state “after”</a:t>
            </a:r>
            <a:endParaRPr lang="en-US" sz="2000" dirty="0"/>
          </a:p>
        </p:txBody>
      </p:sp>
      <p:sp>
        <p:nvSpPr>
          <p:cNvPr id="9" name="Right Arrow 8"/>
          <p:cNvSpPr/>
          <p:nvPr/>
        </p:nvSpPr>
        <p:spPr>
          <a:xfrm>
            <a:off x="703385" y="1749792"/>
            <a:ext cx="2057400" cy="2103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Excerpt from the text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345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5"/>
    </mc:Choice>
    <mc:Fallback xmlns="">
      <p:transition spd="slow" advTm="1144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260609" y="3819580"/>
            <a:ext cx="2801846" cy="2320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95332" y="2344597"/>
            <a:ext cx="5295331" cy="40648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72251" y="2402006"/>
            <a:ext cx="6018662" cy="25930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19778" y="2674961"/>
            <a:ext cx="2801846" cy="2320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04160" y="1665461"/>
            <a:ext cx="5596759" cy="40648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35481" y="1678236"/>
            <a:ext cx="5946102" cy="40648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19778" y="1691011"/>
            <a:ext cx="5940831" cy="40648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Grid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818684"/>
              </p:ext>
            </p:extLst>
          </p:nvPr>
        </p:nvGraphicFramePr>
        <p:xfrm>
          <a:off x="1366224" y="3164837"/>
          <a:ext cx="4718685" cy="29260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865630"/>
                <a:gridCol w="2853055"/>
              </a:tblGrid>
              <a:tr h="348138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1   2</a:t>
                      </a:r>
                      <a:r>
                        <a:rPr lang="en-US" sz="1800" baseline="0" dirty="0" smtClean="0"/>
                        <a:t>   </a:t>
                      </a:r>
                      <a:r>
                        <a:rPr lang="en-US" sz="1800" dirty="0" smtClean="0"/>
                        <a:t>3   4   5   6   7   8   9   10 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Hospitals.before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800" dirty="0" smtClean="0"/>
                        <a:t>-    x    -    -    -    -    -    -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Hospitals.after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    -    x    -    -    -    -    -    -    -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Education.before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-    -    -    x    -    -    -    -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Education.after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-    -    -    -    x    </a:t>
                      </a:r>
                      <a:r>
                        <a:rPr lang="en-US" sz="1800" dirty="0" err="1" smtClean="0"/>
                        <a:t>x</a:t>
                      </a:r>
                      <a:r>
                        <a:rPr lang="en-US" sz="1800" dirty="0" smtClean="0"/>
                        <a:t>    -    -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Farming.before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-    -    -    -    -    -    x    -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Farming.after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-    -    -    -    -    -    -    x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General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x   -    -    -    -    -    -    -    x    </a:t>
                      </a:r>
                      <a:r>
                        <a:rPr lang="en-US" sz="1800" dirty="0" err="1" smtClean="0"/>
                        <a:t>x</a:t>
                      </a:r>
                      <a:r>
                        <a:rPr lang="en-US" sz="18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13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17958" y="3136597"/>
            <a:ext cx="506994" cy="3087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916598" y="3421975"/>
            <a:ext cx="4379693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lvl="1" indent="-342900">
              <a:buAutoNum type="arabicPeriod"/>
            </a:pPr>
            <a:r>
              <a:rPr lang="en-US" sz="2000" dirty="0" err="1" smtClean="0"/>
              <a:t>Yala</a:t>
            </a:r>
            <a:r>
              <a:rPr lang="en-US" sz="2000" dirty="0" smtClean="0"/>
              <a:t> sub-district hospital medicine </a:t>
            </a:r>
          </a:p>
          <a:p>
            <a:pPr marL="342900" lvl="1" indent="-342900">
              <a:buAutoNum type="arabicPeriod"/>
            </a:pPr>
            <a:r>
              <a:rPr lang="en-US" sz="2000" dirty="0" smtClean="0"/>
              <a:t>medicine </a:t>
            </a:r>
            <a:r>
              <a:rPr lang="en-US" sz="2000" dirty="0"/>
              <a:t>free charge </a:t>
            </a:r>
          </a:p>
          <a:p>
            <a:pPr marL="342900" lvl="1" indent="-342900">
              <a:buAutoNum type="arabicPeriod"/>
            </a:pPr>
            <a:r>
              <a:rPr lang="en-US" sz="2000" dirty="0" smtClean="0"/>
              <a:t>water </a:t>
            </a:r>
            <a:r>
              <a:rPr lang="en-US" sz="2000" dirty="0"/>
              <a:t>connected hospital </a:t>
            </a:r>
            <a:endParaRPr lang="en-US" sz="2000" dirty="0" smtClean="0"/>
          </a:p>
          <a:p>
            <a:pPr marL="342900" lvl="1" indent="-342900">
              <a:buAutoNum type="arabicPeriod"/>
            </a:pPr>
            <a:r>
              <a:rPr lang="en-US" sz="2000" dirty="0" smtClean="0"/>
              <a:t>hospital </a:t>
            </a:r>
            <a:r>
              <a:rPr lang="en-US" sz="2000" dirty="0"/>
              <a:t>generator </a:t>
            </a:r>
            <a:r>
              <a:rPr lang="en-US" sz="2000" dirty="0" smtClean="0"/>
              <a:t>electricity</a:t>
            </a:r>
          </a:p>
          <a:p>
            <a:pPr marL="342900" lvl="1" indent="-342900">
              <a:buAutoNum type="arabicPeriod"/>
            </a:pPr>
            <a:r>
              <a:rPr lang="en-US" sz="2000" dirty="0" smtClean="0"/>
              <a:t>Medicine common diseases</a:t>
            </a:r>
            <a:endParaRPr lang="en-US" sz="2000" dirty="0"/>
          </a:p>
        </p:txBody>
      </p:sp>
      <p:sp>
        <p:nvSpPr>
          <p:cNvPr id="12" name="Down Arrow 11"/>
          <p:cNvSpPr/>
          <p:nvPr/>
        </p:nvSpPr>
        <p:spPr>
          <a:xfrm>
            <a:off x="2210937" y="3037984"/>
            <a:ext cx="409433" cy="40943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415653" y="3180835"/>
            <a:ext cx="504968" cy="34666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16081" y="3136597"/>
            <a:ext cx="191614" cy="3087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19778" y="1697158"/>
            <a:ext cx="9976513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One </a:t>
            </a:r>
            <a:r>
              <a:rPr lang="en-US" sz="2000" dirty="0"/>
              <a:t>example they sued show a great amount </a:t>
            </a:r>
            <a:r>
              <a:rPr lang="en-US" sz="2000" dirty="0" err="1"/>
              <a:t>oF</a:t>
            </a:r>
            <a:r>
              <a:rPr lang="en-US" sz="2000" dirty="0"/>
              <a:t> change when they stated at ﬁrst most people </a:t>
            </a:r>
            <a:r>
              <a:rPr lang="en-US" sz="2000" dirty="0" err="1"/>
              <a:t>thall</a:t>
            </a:r>
            <a:r>
              <a:rPr lang="en-US" sz="2000" dirty="0"/>
              <a:t> were ill just stayed in the hospital Not even getting treated either because of the cost or the hospital </a:t>
            </a:r>
            <a:r>
              <a:rPr lang="en-US" sz="2000" dirty="0" err="1"/>
              <a:t>didnt</a:t>
            </a:r>
            <a:r>
              <a:rPr lang="en-US" sz="2000" dirty="0"/>
              <a:t> have it, </a:t>
            </a:r>
            <a:r>
              <a:rPr lang="en-US" sz="2000" b="1" dirty="0"/>
              <a:t>but at the end it stated they now give free medicine to most common </a:t>
            </a:r>
            <a:r>
              <a:rPr lang="en-US" sz="2000" b="1" dirty="0" err="1"/>
              <a:t>deseases</a:t>
            </a:r>
            <a:r>
              <a:rPr lang="en-US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299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5"/>
    </mc:Choice>
    <mc:Fallback xmlns="">
      <p:transition spd="slow" advTm="114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0" grpId="0" animBg="1"/>
      <p:bldP spid="11" grpId="0" animBg="1"/>
      <p:bldP spid="16" grpId="0" animBg="1"/>
      <p:bldP spid="16" grpId="1" animBg="1"/>
      <p:bldP spid="15" grpId="0" animBg="1"/>
      <p:bldP spid="15" grpId="1" animBg="1"/>
      <p:bldP spid="14" grpId="0" animBg="1"/>
      <p:bldP spid="14" grpId="1" animBg="1"/>
      <p:bldP spid="9" grpId="0" animBg="1"/>
      <p:bldP spid="9" grpId="1" animBg="1"/>
      <p:bldP spid="3" grpId="0" animBg="1"/>
      <p:bldP spid="12" grpId="0" animBg="1"/>
      <p:bldP spid="12" grpId="1" animBg="1"/>
      <p:bldP spid="13" grpId="0" animBg="1"/>
      <p:bldP spid="13" grpId="1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274581"/>
              </p:ext>
            </p:extLst>
          </p:nvPr>
        </p:nvGraphicFramePr>
        <p:xfrm>
          <a:off x="7106664" y="1172263"/>
          <a:ext cx="4718685" cy="29260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865630"/>
                <a:gridCol w="2853055"/>
              </a:tblGrid>
              <a:tr h="348138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1   2</a:t>
                      </a:r>
                      <a:r>
                        <a:rPr lang="en-US" sz="1800" baseline="0" dirty="0" smtClean="0"/>
                        <a:t>   </a:t>
                      </a:r>
                      <a:r>
                        <a:rPr lang="en-US" sz="1800" dirty="0" smtClean="0"/>
                        <a:t>3   4   5   6   7   8   9   10 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Hospitals.before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800" dirty="0" smtClean="0"/>
                        <a:t>-    x    -    -    -    -    -    -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Hospitals.after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    -    x    -    -    -    -    -    -    -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Education.before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-    -    -    x    -    -    -    -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Education.after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-    -    -    -    x    </a:t>
                      </a:r>
                      <a:r>
                        <a:rPr lang="en-US" sz="1800" dirty="0" err="1" smtClean="0"/>
                        <a:t>x</a:t>
                      </a:r>
                      <a:r>
                        <a:rPr lang="en-US" sz="1800" dirty="0" smtClean="0"/>
                        <a:t>    -    -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Farming.before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-    -    -    -    -    -    x    -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/>
                        <a:t>Farming.after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-    -    -    -    -    -    -    x    -   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138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General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x   -    -    -    -    -    -    -    x    </a:t>
                      </a:r>
                      <a:r>
                        <a:rPr lang="en-US" sz="1800" dirty="0" err="1" smtClean="0"/>
                        <a:t>x</a:t>
                      </a:r>
                      <a:r>
                        <a:rPr lang="en-US" sz="18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884756"/>
            <a:ext cx="9872871" cy="4279392"/>
          </a:xfrm>
        </p:spPr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ne </a:t>
            </a:r>
            <a:r>
              <a:rPr lang="en-US" dirty="0"/>
              <a:t>chain for each topic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node </a:t>
            </a:r>
            <a:r>
              <a:rPr lang="en-US" dirty="0" smtClean="0"/>
              <a:t>carries </a:t>
            </a:r>
            <a:r>
              <a:rPr lang="en-US" dirty="0"/>
              <a:t>two pieces of </a:t>
            </a:r>
            <a:r>
              <a:rPr lang="en-US" dirty="0" smtClean="0"/>
              <a:t>information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index of the text unit it appears in 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hether </a:t>
            </a:r>
            <a:r>
              <a:rPr lang="en-US" dirty="0"/>
              <a:t>it is a before or after </a:t>
            </a:r>
            <a:r>
              <a:rPr lang="en-US" dirty="0" smtClean="0"/>
              <a:t>state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078948"/>
              </p:ext>
            </p:extLst>
          </p:nvPr>
        </p:nvGraphicFramePr>
        <p:xfrm>
          <a:off x="2268461" y="3869191"/>
          <a:ext cx="3361373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444943"/>
                <a:gridCol w="19164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Chain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Hospitals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(b,2),(a,3)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Education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(b,4),(a,5),(a,6)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Farming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(b,7),(a,8)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115260" y="1607521"/>
            <a:ext cx="4708478" cy="65372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55519" y="4299045"/>
            <a:ext cx="3352801" cy="27295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4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96"/>
    </mc:Choice>
    <mc:Fallback xmlns="">
      <p:transition spd="slow" advTm="51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Surface</a:t>
            </a:r>
          </a:p>
          <a:p>
            <a:r>
              <a:rPr lang="en-US" dirty="0"/>
              <a:t>Discourse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Local </a:t>
            </a:r>
            <a:r>
              <a:rPr lang="en-US" dirty="0"/>
              <a:t>coherence and paragraph </a:t>
            </a:r>
            <a:r>
              <a:rPr lang="en-US" dirty="0" smtClean="0"/>
              <a:t>transitions</a:t>
            </a:r>
          </a:p>
          <a:p>
            <a:r>
              <a:rPr lang="en-US" dirty="0"/>
              <a:t>Topic </a:t>
            </a:r>
            <a:r>
              <a:rPr lang="en-US" dirty="0" smtClean="0"/>
              <a:t>development</a:t>
            </a:r>
          </a:p>
          <a:p>
            <a:r>
              <a:rPr lang="en-US" dirty="0"/>
              <a:t>Topic ordering and </a:t>
            </a:r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98612" y="1770622"/>
            <a:ext cx="841972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Goal: design </a:t>
            </a:r>
            <a:r>
              <a:rPr lang="en-US" dirty="0"/>
              <a:t>a small set of rubric-based features that performs acceptably and also models what is actually important in the rubric.</a:t>
            </a:r>
          </a:p>
        </p:txBody>
      </p:sp>
    </p:spTree>
    <p:extLst>
      <p:ext uri="{BB962C8B-B14F-4D97-AF65-F5344CB8AC3E}">
        <p14:creationId xmlns:p14="http://schemas.microsoft.com/office/powerpoint/2010/main" val="307528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72"/>
    </mc:Choice>
    <mc:Fallback xmlns="">
      <p:transition spd="slow" advTm="2497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7" y="624110"/>
            <a:ext cx="10361616" cy="1068888"/>
          </a:xfrm>
        </p:spPr>
        <p:txBody>
          <a:bodyPr/>
          <a:lstStyle/>
          <a:p>
            <a:r>
              <a:rPr lang="en-US" dirty="0" smtClean="0"/>
              <a:t>Features </a:t>
            </a:r>
            <a:r>
              <a:rPr lang="en-US" sz="3600" dirty="0" smtClean="0"/>
              <a:t>(Based on Literature)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692998"/>
            <a:ext cx="9875520" cy="42793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Surface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umber </a:t>
            </a:r>
            <a:r>
              <a:rPr lang="en-US" dirty="0"/>
              <a:t>of </a:t>
            </a:r>
            <a:r>
              <a:rPr lang="en-US" dirty="0" smtClean="0"/>
              <a:t>paragraphs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verage </a:t>
            </a:r>
            <a:r>
              <a:rPr lang="en-US" dirty="0"/>
              <a:t>sentence </a:t>
            </a:r>
            <a:r>
              <a:rPr lang="en-US" dirty="0" smtClean="0"/>
              <a:t>length</a:t>
            </a:r>
          </a:p>
          <a:p>
            <a:r>
              <a:rPr lang="en-US" dirty="0" smtClean="0"/>
              <a:t>Discourse structure</a:t>
            </a:r>
          </a:p>
          <a:p>
            <a:pPr lvl="1"/>
            <a:r>
              <a:rPr lang="en-US" dirty="0" err="1" smtClean="0"/>
              <a:t>HasBeginning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HasEnding</a:t>
            </a:r>
            <a:r>
              <a:rPr lang="en-US" dirty="0" smtClean="0"/>
              <a:t> (based on general </a:t>
            </a:r>
            <a:r>
              <a:rPr lang="en-US" dirty="0"/>
              <a:t>statements from the text and the </a:t>
            </a:r>
            <a:r>
              <a:rPr lang="en-US" dirty="0" smtClean="0"/>
              <a:t>prompt) </a:t>
            </a:r>
          </a:p>
          <a:p>
            <a:pPr lvl="1"/>
            <a:r>
              <a:rPr lang="en-US" dirty="0" smtClean="0"/>
              <a:t>LSA-similarity of </a:t>
            </a:r>
            <a:r>
              <a:rPr lang="en-US" dirty="0"/>
              <a:t>1 to 3 sentences from the beginning and ending of the essay with respect to the length of the essay</a:t>
            </a:r>
            <a:r>
              <a:rPr lang="en-US" dirty="0" smtClean="0"/>
              <a:t>.</a:t>
            </a:r>
          </a:p>
          <a:p>
            <a:r>
              <a:rPr lang="en-US" dirty="0"/>
              <a:t>Local coherence and paragraph transitions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average LSA (Foltz et al., 1998) similarity of adjacent sentences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verage </a:t>
            </a:r>
            <a:r>
              <a:rPr lang="en-US" dirty="0"/>
              <a:t>LSA similarity of all paragraphs (Foltz et al., 1998)</a:t>
            </a:r>
          </a:p>
          <a:p>
            <a:pPr lvl="2"/>
            <a:r>
              <a:rPr lang="en-US" dirty="0"/>
              <a:t> For one paragraph essays, we divide the essays into 3 equal parts and calculate the similarity of 3 parts.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5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4"/>
    </mc:Choice>
    <mc:Fallback xmlns="">
      <p:transition spd="slow" advTm="205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Topic-Based Features (Based on Literature)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782272"/>
            <a:ext cx="9875520" cy="427939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Average </a:t>
            </a:r>
            <a:r>
              <a:rPr lang="en-US" dirty="0"/>
              <a:t>number of nodes in </a:t>
            </a:r>
            <a:r>
              <a:rPr lang="en-US" dirty="0" smtClean="0"/>
              <a:t>chains</a:t>
            </a:r>
          </a:p>
          <a:p>
            <a:r>
              <a:rPr lang="en-US" dirty="0"/>
              <a:t>Max distance between chain’s nodes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Sum of the distances between each pair of adjacent nodes</a:t>
            </a:r>
          </a:p>
          <a:p>
            <a:r>
              <a:rPr lang="en-US" dirty="0"/>
              <a:t>Average number of nodes in chains divided by average chain </a:t>
            </a:r>
            <a:r>
              <a:rPr lang="en-US" dirty="0" smtClean="0"/>
              <a:t>length</a:t>
            </a:r>
          </a:p>
          <a:p>
            <a:r>
              <a:rPr lang="en-US" dirty="0"/>
              <a:t>Number of topics covered in the essay divided by the length of the essay</a:t>
            </a:r>
          </a:p>
          <a:p>
            <a:r>
              <a:rPr lang="en-US" dirty="0"/>
              <a:t>Count and percentage of discourse markers from each of the four groups adjacent to a topic</a:t>
            </a:r>
          </a:p>
          <a:p>
            <a:endParaRPr lang="en-US" dirty="0"/>
          </a:p>
          <a:p>
            <a:endParaRPr lang="en-US" dirty="0"/>
          </a:p>
          <a:p>
            <a:endParaRPr lang="en-US" sz="2600" dirty="0" smtClean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9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3"/>
    </mc:Choice>
    <mc:Fallback xmlns="">
      <p:transition spd="slow" advTm="2823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Topic-Based Features (New)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821718"/>
            <a:ext cx="9875520" cy="4279392"/>
          </a:xfrm>
        </p:spPr>
        <p:txBody>
          <a:bodyPr>
            <a:normAutofit/>
          </a:bodyPr>
          <a:lstStyle/>
          <a:p>
            <a:r>
              <a:rPr lang="en-US" dirty="0" smtClean="0"/>
              <a:t>Number </a:t>
            </a:r>
            <a:r>
              <a:rPr lang="en-US" dirty="0"/>
              <a:t>and percentage of chains which discusses both aspects (‘before’ and ‘after’) of that topic.</a:t>
            </a:r>
          </a:p>
          <a:p>
            <a:r>
              <a:rPr lang="en-US" dirty="0"/>
              <a:t>Before-only, </a:t>
            </a:r>
            <a:r>
              <a:rPr lang="en-US" dirty="0" smtClean="0"/>
              <a:t>After-only</a:t>
            </a:r>
          </a:p>
          <a:p>
            <a:r>
              <a:rPr lang="en-US" dirty="0"/>
              <a:t>Number of chains starting and ending inside another chain</a:t>
            </a:r>
          </a:p>
          <a:p>
            <a:r>
              <a:rPr lang="en-US" dirty="0" err="1"/>
              <a:t>Levenshtein</a:t>
            </a:r>
            <a:r>
              <a:rPr lang="en-US" dirty="0"/>
              <a:t> edit-distance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9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95"/>
    </mc:Choice>
    <mc:Fallback xmlns="">
      <p:transition spd="slow" advTm="17595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238" y="1702455"/>
            <a:ext cx="9875520" cy="427939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BFBFBF"/>
                </a:solidFill>
              </a:rPr>
              <a:t>Goals</a:t>
            </a:r>
          </a:p>
          <a:p>
            <a:r>
              <a:rPr lang="en-US" sz="2800" dirty="0">
                <a:solidFill>
                  <a:srgbClr val="BFBFBF"/>
                </a:solidFill>
              </a:rPr>
              <a:t>Response-to-Text Assessment (RTA)</a:t>
            </a:r>
          </a:p>
          <a:p>
            <a:r>
              <a:rPr lang="en-US" sz="2800" dirty="0">
                <a:solidFill>
                  <a:srgbClr val="BFBFBF"/>
                </a:solidFill>
              </a:rPr>
              <a:t>Focus of the Study</a:t>
            </a:r>
          </a:p>
          <a:p>
            <a:r>
              <a:rPr lang="en-US" sz="2800" dirty="0">
                <a:solidFill>
                  <a:srgbClr val="BFBFBF"/>
                </a:solidFill>
              </a:rPr>
              <a:t>Approach and Model</a:t>
            </a:r>
          </a:p>
          <a:p>
            <a:r>
              <a:rPr lang="en-US" sz="2800" b="1" dirty="0"/>
              <a:t>Data</a:t>
            </a:r>
          </a:p>
          <a:p>
            <a:r>
              <a:rPr lang="en-US" sz="2800" dirty="0"/>
              <a:t>Experiments and Results</a:t>
            </a:r>
          </a:p>
          <a:p>
            <a:r>
              <a:rPr lang="en-US" sz="2800" dirty="0"/>
              <a:t>Conclusion and Future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1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4"/>
    </mc:Choice>
    <mc:Fallback xmlns="">
      <p:transition spd="slow" advTm="100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Goals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9" y="1815152"/>
            <a:ext cx="9875520" cy="4280848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Automatic scoring of students’ writing</a:t>
            </a:r>
          </a:p>
          <a:p>
            <a:pPr lvl="1"/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en-US" dirty="0"/>
              <a:t>Analytical text-based writing</a:t>
            </a:r>
            <a:endParaRPr lang="en-US" sz="2000" dirty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Quality of essays in terms of organization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3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99"/>
    </mc:Choice>
    <mc:Fallback xmlns="">
      <p:transition spd="slow" advTm="68899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Correnti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et al. </a:t>
            </a:r>
            <a:r>
              <a:rPr lang="en-US" sz="2400" dirty="0" smtClean="0">
                <a:solidFill>
                  <a:srgbClr val="FF0000"/>
                </a:solidFill>
              </a:rPr>
              <a:t>13)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480371"/>
              </p:ext>
            </p:extLst>
          </p:nvPr>
        </p:nvGraphicFramePr>
        <p:xfrm>
          <a:off x="1142996" y="2512071"/>
          <a:ext cx="975855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993"/>
                <a:gridCol w="2897124"/>
                <a:gridCol w="3238437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First dataset: Grades 5-6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Second dataset: Grades 6-8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 of essays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1580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812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 of doubly scored essays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Around 600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Avg</a:t>
                      </a:r>
                      <a:r>
                        <a:rPr lang="en-US" sz="2000" dirty="0" smtClean="0"/>
                        <a:t> number of words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161.25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207.99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Avg</a:t>
                      </a:r>
                      <a:r>
                        <a:rPr lang="en-US" sz="2000" dirty="0" smtClean="0"/>
                        <a:t> number of unique words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93.27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113.14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Quadratic weighted kappa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0.69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73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56"/>
    </mc:Choice>
    <mc:Fallback xmlns="">
      <p:transition spd="slow" advTm="14456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Organization Scores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74197"/>
              </p:ext>
            </p:extLst>
          </p:nvPr>
        </p:nvGraphicFramePr>
        <p:xfrm>
          <a:off x="1411316" y="3135840"/>
          <a:ext cx="8915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080"/>
                <a:gridCol w="1783080"/>
                <a:gridCol w="1783080"/>
                <a:gridCol w="1783080"/>
                <a:gridCol w="1783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Dataset/score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5–6 grades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398 (25%)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714 (46%)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353 </a:t>
                      </a:r>
                      <a:r>
                        <a:rPr lang="en-US" b="1" dirty="0" smtClean="0"/>
                        <a:t>(22%)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115 </a:t>
                      </a:r>
                      <a:r>
                        <a:rPr lang="en-US" b="1" dirty="0" smtClean="0"/>
                        <a:t>(7%)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6–8 grades</a:t>
                      </a:r>
                    </a:p>
                  </a:txBody>
                  <a:tcPr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 (16%)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316 (39%)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246 </a:t>
                      </a:r>
                      <a:r>
                        <a:rPr lang="en-US" b="1" dirty="0" smtClean="0"/>
                        <a:t>(30%)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122 </a:t>
                      </a:r>
                      <a:r>
                        <a:rPr lang="en-US" b="1" dirty="0" smtClean="0"/>
                        <a:t>(15%)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21</a:t>
            </a:fld>
            <a:endParaRPr lang="en-US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Short, </a:t>
            </a:r>
            <a:r>
              <a:rPr lang="en-US" dirty="0"/>
              <a:t>m</a:t>
            </a:r>
            <a:r>
              <a:rPr lang="en-US" dirty="0" smtClean="0"/>
              <a:t>any spelling and grammatical errors, and not well-organized</a:t>
            </a:r>
          </a:p>
          <a:p>
            <a:r>
              <a:rPr lang="en-US" dirty="0" smtClean="0"/>
              <a:t>Score on a </a:t>
            </a:r>
            <a:r>
              <a:rPr lang="en-US" dirty="0" smtClean="0">
                <a:solidFill>
                  <a:schemeClr val="accent1"/>
                </a:solidFill>
              </a:rPr>
              <a:t>scale of 1-4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56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519"/>
    </mc:Choice>
    <mc:Fallback xmlns="">
      <p:transition spd="slow" advTm="24519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770693"/>
            <a:ext cx="9875520" cy="427939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BFBFBF"/>
                </a:solidFill>
              </a:rPr>
              <a:t>Goals</a:t>
            </a:r>
          </a:p>
          <a:p>
            <a:r>
              <a:rPr lang="en-US" sz="2800" dirty="0">
                <a:solidFill>
                  <a:srgbClr val="BFBFBF"/>
                </a:solidFill>
              </a:rPr>
              <a:t>Response-to-Text Assessment (RTA)</a:t>
            </a:r>
          </a:p>
          <a:p>
            <a:r>
              <a:rPr lang="en-US" sz="2800" dirty="0">
                <a:solidFill>
                  <a:srgbClr val="BFBFBF"/>
                </a:solidFill>
              </a:rPr>
              <a:t>Focus of the Study</a:t>
            </a:r>
          </a:p>
          <a:p>
            <a:r>
              <a:rPr lang="en-US" sz="2800" dirty="0">
                <a:solidFill>
                  <a:srgbClr val="BFBFBF"/>
                </a:solidFill>
              </a:rPr>
              <a:t>Approach and Model</a:t>
            </a:r>
          </a:p>
          <a:p>
            <a:r>
              <a:rPr lang="en-US" sz="2800" dirty="0">
                <a:solidFill>
                  <a:srgbClr val="BFBFBF"/>
                </a:solidFill>
              </a:rPr>
              <a:t>Data</a:t>
            </a:r>
          </a:p>
          <a:p>
            <a:r>
              <a:rPr lang="en-US" sz="2800" b="1" dirty="0"/>
              <a:t>Experiments and Results</a:t>
            </a:r>
          </a:p>
          <a:p>
            <a:r>
              <a:rPr lang="en-US" sz="2800" dirty="0"/>
              <a:t>Conclusion and Future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2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6"/>
    </mc:Choice>
    <mc:Fallback xmlns="">
      <p:transition spd="slow" advTm="986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</a:t>
            </a:r>
            <a:r>
              <a:rPr lang="en-US" dirty="0"/>
              <a:t>our </a:t>
            </a:r>
            <a:r>
              <a:rPr lang="en-US" dirty="0" smtClean="0"/>
              <a:t>rubric-based  model </a:t>
            </a:r>
            <a:r>
              <a:rPr lang="en-US" dirty="0"/>
              <a:t>perform better than the </a:t>
            </a:r>
            <a:r>
              <a:rPr lang="en-US" dirty="0" smtClean="0"/>
              <a:t>baselines?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438358"/>
              </p:ext>
            </p:extLst>
          </p:nvPr>
        </p:nvGraphicFramePr>
        <p:xfrm>
          <a:off x="2672341" y="2770909"/>
          <a:ext cx="7483158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3746818"/>
                <a:gridCol w="1691005"/>
                <a:gridCol w="16719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grades (5–6)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grades (6-8)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EntityGridTT</a:t>
                      </a:r>
                      <a:r>
                        <a:rPr lang="en-US" dirty="0" smtClean="0"/>
                        <a:t>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(Burstein et al. 2010)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0.49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LEX1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500" dirty="0" err="1" smtClean="0">
                          <a:solidFill>
                            <a:srgbClr val="FF0000"/>
                          </a:solidFill>
                        </a:rPr>
                        <a:t>Somasundaran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 et al. 2014)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EntityGridTT+LEX1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Rubric-based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0.51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0.51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EntityGridTT+Rubric-based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LEX1+Rubric-based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0.51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EntityGridTT+LEX1+Rubric-based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0.56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tx1"/>
                </a:solidFill>
              </a:rPr>
              <a:t>Quadratic Weighted Kappa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2996" y="2268790"/>
            <a:ext cx="939338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 grades (5-6): </a:t>
            </a:r>
            <a:r>
              <a:rPr lang="en-US" sz="1600" dirty="0">
                <a:solidFill>
                  <a:srgbClr val="C00000"/>
                </a:solidFill>
              </a:rPr>
              <a:t>significantly </a:t>
            </a:r>
            <a:r>
              <a:rPr lang="en-US" sz="1600" dirty="0" smtClean="0">
                <a:solidFill>
                  <a:srgbClr val="C00000"/>
                </a:solidFill>
              </a:rPr>
              <a:t>higher performance </a:t>
            </a:r>
            <a:r>
              <a:rPr lang="en-US" sz="1600" dirty="0"/>
              <a:t>than </a:t>
            </a:r>
            <a:r>
              <a:rPr lang="en-US" sz="1600" dirty="0" smtClean="0"/>
              <a:t>either baseline or the combination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2996" y="2268790"/>
            <a:ext cx="939338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 </a:t>
            </a:r>
            <a:r>
              <a:rPr lang="en-US" sz="1600" dirty="0"/>
              <a:t>grades </a:t>
            </a:r>
            <a:r>
              <a:rPr lang="en-US" sz="1600" dirty="0" smtClean="0"/>
              <a:t>(6-8): </a:t>
            </a:r>
            <a:r>
              <a:rPr lang="en-US" sz="1600" dirty="0">
                <a:solidFill>
                  <a:srgbClr val="C00000"/>
                </a:solidFill>
              </a:rPr>
              <a:t>no significant difference </a:t>
            </a:r>
            <a:r>
              <a:rPr lang="en-US" sz="1600" dirty="0"/>
              <a:t>between the </a:t>
            </a:r>
            <a:r>
              <a:rPr lang="en-US" sz="1600" dirty="0" smtClean="0"/>
              <a:t>rubric-based model </a:t>
            </a:r>
            <a:r>
              <a:rPr lang="en-US" sz="1600" dirty="0"/>
              <a:t>and </a:t>
            </a:r>
            <a:r>
              <a:rPr lang="en-US" sz="1600" dirty="0" smtClean="0"/>
              <a:t>the baselines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8467236" y="2746880"/>
            <a:ext cx="1704844" cy="32721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05749" y="4253219"/>
            <a:ext cx="1685108" cy="357346"/>
          </a:xfrm>
          <a:prstGeom prst="rect">
            <a:avLst/>
          </a:prstGeom>
          <a:solidFill>
            <a:srgbClr val="7CBF33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805748" y="3148148"/>
            <a:ext cx="1685107" cy="1092601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05745" y="5398396"/>
            <a:ext cx="1685108" cy="623581"/>
          </a:xfrm>
          <a:prstGeom prst="rect">
            <a:avLst/>
          </a:prstGeom>
          <a:solidFill>
            <a:srgbClr val="7CBF33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805746" y="3905308"/>
            <a:ext cx="1685107" cy="382285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486976" y="4260131"/>
            <a:ext cx="1685108" cy="357346"/>
          </a:xfrm>
          <a:prstGeom prst="rect">
            <a:avLst/>
          </a:prstGeom>
          <a:solidFill>
            <a:srgbClr val="7CBF33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486976" y="5385927"/>
            <a:ext cx="1685108" cy="623581"/>
          </a:xfrm>
          <a:prstGeom prst="rect">
            <a:avLst/>
          </a:prstGeom>
          <a:solidFill>
            <a:srgbClr val="7CBF33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/>
          <p:cNvSpPr/>
          <p:nvPr/>
        </p:nvSpPr>
        <p:spPr>
          <a:xfrm>
            <a:off x="2299063" y="3148148"/>
            <a:ext cx="222068" cy="10926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764864" y="3186167"/>
            <a:ext cx="1406907" cy="1016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aselines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flipH="1">
            <a:off x="8467232" y="3888694"/>
            <a:ext cx="1685107" cy="382285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7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2"/>
    </mc:Choice>
    <mc:Fallback xmlns="">
      <p:transition spd="slow" advTm="45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Is the new model generalizable across different grades?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Quadratic Weighted </a:t>
            </a:r>
            <a:r>
              <a:rPr lang="en-US" sz="1600" dirty="0" smtClean="0">
                <a:solidFill>
                  <a:schemeClr val="tx1"/>
                </a:solidFill>
              </a:rPr>
              <a:t>Kappa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85134"/>
              </p:ext>
            </p:extLst>
          </p:nvPr>
        </p:nvGraphicFramePr>
        <p:xfrm>
          <a:off x="2566456" y="3056916"/>
          <a:ext cx="7483158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3746818"/>
                <a:gridCol w="1691005"/>
                <a:gridCol w="16719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 on(5–6)  Test on (6-8)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Train on(6-8) Test</a:t>
                      </a:r>
                      <a:r>
                        <a:rPr lang="en-US" baseline="0" dirty="0" smtClean="0"/>
                        <a:t> on (5-6)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EntityGridTT</a:t>
                      </a:r>
                      <a:r>
                        <a:rPr lang="en-US" dirty="0" smtClean="0"/>
                        <a:t>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(Burstein et al. 2010)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0.51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LEX1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500" dirty="0" err="1" smtClean="0">
                          <a:solidFill>
                            <a:srgbClr val="FF0000"/>
                          </a:solidFill>
                        </a:rPr>
                        <a:t>Somasundaran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 et al. 2014)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0.41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EntityGridTT+LEX1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0.52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0.42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Rubric-based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0.56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0.47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EntityGridTT+LEX1+Rubric-based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0.58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0.45 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2996" y="2021535"/>
            <a:ext cx="9393382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F</a:t>
            </a:r>
            <a:r>
              <a:rPr lang="en-US" sz="1600" dirty="0" smtClean="0"/>
              <a:t>or </a:t>
            </a:r>
            <a:r>
              <a:rPr lang="en-US" sz="1600" dirty="0"/>
              <a:t>both </a:t>
            </a:r>
            <a:r>
              <a:rPr lang="en-US" sz="1600" dirty="0" smtClean="0"/>
              <a:t>experiments: the </a:t>
            </a:r>
            <a:r>
              <a:rPr lang="en-US" sz="1600" dirty="0"/>
              <a:t>rubric-based model performs </a:t>
            </a:r>
            <a:r>
              <a:rPr lang="en-US" sz="1600" dirty="0">
                <a:solidFill>
                  <a:srgbClr val="C00000"/>
                </a:solidFill>
              </a:rPr>
              <a:t>at least </a:t>
            </a:r>
            <a:r>
              <a:rPr lang="en-US" sz="1600" dirty="0" smtClean="0">
                <a:solidFill>
                  <a:srgbClr val="C00000"/>
                </a:solidFill>
              </a:rPr>
              <a:t>as well </a:t>
            </a:r>
            <a:r>
              <a:rPr lang="en-US" sz="1600" dirty="0">
                <a:solidFill>
                  <a:srgbClr val="C00000"/>
                </a:solidFill>
              </a:rPr>
              <a:t>as the </a:t>
            </a:r>
            <a:r>
              <a:rPr lang="en-US" sz="1600" dirty="0" smtClean="0">
                <a:solidFill>
                  <a:srgbClr val="C00000"/>
                </a:solidFill>
              </a:rPr>
              <a:t>baselines.</a:t>
            </a:r>
          </a:p>
        </p:txBody>
      </p:sp>
      <p:sp>
        <p:nvSpPr>
          <p:cNvPr id="9" name="Left Brace 8"/>
          <p:cNvSpPr/>
          <p:nvPr/>
        </p:nvSpPr>
        <p:spPr>
          <a:xfrm>
            <a:off x="2222902" y="3731253"/>
            <a:ext cx="222068" cy="109260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83337" y="3760933"/>
            <a:ext cx="1406907" cy="1016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aselines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2996" y="2050361"/>
            <a:ext cx="939338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Test on the shorter and noisier set of (5-6): the rubric-based model performs </a:t>
            </a:r>
            <a:r>
              <a:rPr lang="en-US" sz="1600" dirty="0" smtClean="0">
                <a:solidFill>
                  <a:srgbClr val="C00000"/>
                </a:solidFill>
              </a:rPr>
              <a:t>significantly better than the baselines.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75120" y="4809215"/>
            <a:ext cx="3357154" cy="357346"/>
          </a:xfrm>
          <a:prstGeom prst="rect">
            <a:avLst/>
          </a:prstGeom>
          <a:solidFill>
            <a:srgbClr val="7CBF33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386354" y="4823853"/>
            <a:ext cx="1645920" cy="357347"/>
          </a:xfrm>
          <a:prstGeom prst="rect">
            <a:avLst/>
          </a:prstGeom>
          <a:solidFill>
            <a:srgbClr val="7CBF33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8386354" y="4419600"/>
            <a:ext cx="1645920" cy="404255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8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43"/>
    </mc:Choice>
    <mc:Fallback xmlns="">
      <p:transition spd="slow" advTm="150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important are the topic-based features?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223190"/>
              </p:ext>
            </p:extLst>
          </p:nvPr>
        </p:nvGraphicFramePr>
        <p:xfrm>
          <a:off x="1238596" y="2995048"/>
          <a:ext cx="10342247" cy="3054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4243451"/>
                <a:gridCol w="1165543"/>
                <a:gridCol w="1165543"/>
                <a:gridCol w="1717739"/>
                <a:gridCol w="1676591"/>
              </a:tblGrid>
              <a:tr h="72685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(5-6) </a:t>
                      </a:r>
                    </a:p>
                    <a:p>
                      <a:r>
                        <a:rPr lang="en-US" sz="2000" dirty="0" smtClean="0"/>
                        <a:t>cross </a:t>
                      </a:r>
                      <a:r>
                        <a:rPr lang="en-US" sz="2000" dirty="0" err="1" smtClean="0"/>
                        <a:t>val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(6-8) </a:t>
                      </a:r>
                    </a:p>
                    <a:p>
                      <a:r>
                        <a:rPr lang="en-US" sz="2000" dirty="0" smtClean="0"/>
                        <a:t>cross </a:t>
                      </a:r>
                      <a:r>
                        <a:rPr lang="en-US" sz="2000" dirty="0" err="1" smtClean="0"/>
                        <a:t>val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Train on(5–6) </a:t>
                      </a:r>
                    </a:p>
                    <a:p>
                      <a:r>
                        <a:rPr lang="en-US" sz="2000" dirty="0" smtClean="0"/>
                        <a:t> Test on (6-8)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Train on(6-8)</a:t>
                      </a:r>
                    </a:p>
                    <a:p>
                      <a:r>
                        <a:rPr lang="en-US" sz="2000" dirty="0" smtClean="0"/>
                        <a:t> Test</a:t>
                      </a:r>
                      <a:r>
                        <a:rPr lang="en-US" sz="2000" baseline="0" dirty="0" smtClean="0"/>
                        <a:t> on (5-6)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</a:tr>
              <a:tr h="46544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EntityGridTT+LEX1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0.46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0.54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0.52 </a:t>
                      </a:r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0.42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44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Topic-Based</a:t>
                      </a:r>
                      <a:endParaRPr lang="en-US" sz="2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</a:t>
                      </a:r>
                      <a:r>
                        <a:rPr lang="en-US" sz="2000" b="1" dirty="0" smtClean="0"/>
                        <a:t>0.42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 0.45</a:t>
                      </a:r>
                      <a:endParaRPr lang="en-US" sz="20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 0.46</a:t>
                      </a:r>
                      <a:endParaRPr lang="en-US" sz="20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0.40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544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Surface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0.32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0.42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0.35</a:t>
                      </a:r>
                      <a:endParaRPr lang="en-US" sz="2000" dirty="0"/>
                    </a:p>
                  </a:txBody>
                  <a:tcPr/>
                </a:tc>
              </a:tr>
              <a:tr h="46544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LocalCoherence+ParagraphTransition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0.20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0.21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0.23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0.18 </a:t>
                      </a:r>
                      <a:endParaRPr lang="en-US" sz="2000" dirty="0"/>
                    </a:p>
                  </a:txBody>
                  <a:tcPr/>
                </a:tc>
              </a:tr>
              <a:tr h="46544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DiscourseStrucutre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0.19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0.26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0.22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Quadratic Weighted Kappa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71249" y="1987810"/>
            <a:ext cx="10246674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we </a:t>
            </a:r>
            <a:r>
              <a:rPr lang="en-US" sz="1600" dirty="0"/>
              <a:t>believe that the </a:t>
            </a:r>
            <a:r>
              <a:rPr lang="en-US" sz="1600" dirty="0" smtClean="0"/>
              <a:t>topic-based features are </a:t>
            </a:r>
            <a:r>
              <a:rPr lang="en-US" sz="1600" dirty="0">
                <a:solidFill>
                  <a:srgbClr val="C00000"/>
                </a:solidFill>
              </a:rPr>
              <a:t>more substantive </a:t>
            </a:r>
            <a:r>
              <a:rPr lang="en-US" sz="1600" dirty="0"/>
              <a:t>and potentially provide </a:t>
            </a:r>
            <a:r>
              <a:rPr lang="en-US" sz="1600" dirty="0" smtClean="0"/>
              <a:t>more useful </a:t>
            </a:r>
            <a:r>
              <a:rPr lang="en-US" sz="1600" dirty="0"/>
              <a:t>information for students and teachers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Improve performance by </a:t>
            </a:r>
            <a:r>
              <a:rPr lang="en-US" sz="1600" dirty="0">
                <a:solidFill>
                  <a:srgbClr val="C00000"/>
                </a:solidFill>
              </a:rPr>
              <a:t>enhancing the simple  </a:t>
            </a:r>
            <a:r>
              <a:rPr lang="en-US" sz="1600" dirty="0" smtClean="0">
                <a:solidFill>
                  <a:srgbClr val="C00000"/>
                </a:solidFill>
              </a:rPr>
              <a:t>topic alignment </a:t>
            </a:r>
            <a:r>
              <a:rPr lang="en-US" sz="1600" dirty="0"/>
              <a:t>of the </a:t>
            </a:r>
            <a:r>
              <a:rPr lang="en-US" sz="1600" dirty="0" smtClean="0"/>
              <a:t>sentences.</a:t>
            </a:r>
            <a:endParaRPr lang="en-US" sz="1600" dirty="0"/>
          </a:p>
        </p:txBody>
      </p:sp>
      <p:sp>
        <p:nvSpPr>
          <p:cNvPr id="10" name="Right Arrow 9"/>
          <p:cNvSpPr/>
          <p:nvPr/>
        </p:nvSpPr>
        <p:spPr>
          <a:xfrm>
            <a:off x="143691" y="3679708"/>
            <a:ext cx="1127558" cy="5843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55677" y="4163970"/>
            <a:ext cx="5662246" cy="478367"/>
          </a:xfrm>
          <a:prstGeom prst="rect">
            <a:avLst/>
          </a:prstGeom>
          <a:solidFill>
            <a:srgbClr val="7CBF33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5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09"/>
    </mc:Choice>
    <mc:Fallback xmlns="">
      <p:transition spd="slow" advTm="64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797989"/>
            <a:ext cx="9875520" cy="427939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BFBFBF"/>
                </a:solidFill>
              </a:rPr>
              <a:t>Goals</a:t>
            </a:r>
          </a:p>
          <a:p>
            <a:r>
              <a:rPr lang="en-US" sz="2800" dirty="0">
                <a:solidFill>
                  <a:srgbClr val="BFBFBF"/>
                </a:solidFill>
              </a:rPr>
              <a:t>Response-to-Text Assessment (RTA)</a:t>
            </a:r>
          </a:p>
          <a:p>
            <a:r>
              <a:rPr lang="en-US" sz="2800" dirty="0">
                <a:solidFill>
                  <a:srgbClr val="BFBFBF"/>
                </a:solidFill>
              </a:rPr>
              <a:t>Focus of the Study</a:t>
            </a:r>
          </a:p>
          <a:p>
            <a:r>
              <a:rPr lang="en-US" sz="2800" dirty="0">
                <a:solidFill>
                  <a:srgbClr val="BFBFBF"/>
                </a:solidFill>
              </a:rPr>
              <a:t>Approach and Model</a:t>
            </a:r>
          </a:p>
          <a:p>
            <a:r>
              <a:rPr lang="en-US" sz="2800" dirty="0">
                <a:solidFill>
                  <a:srgbClr val="BFBFBF"/>
                </a:solidFill>
              </a:rPr>
              <a:t>Data</a:t>
            </a:r>
          </a:p>
          <a:p>
            <a:r>
              <a:rPr lang="en-US" sz="2800" dirty="0">
                <a:solidFill>
                  <a:srgbClr val="BFBFBF"/>
                </a:solidFill>
              </a:rPr>
              <a:t>Experiments and Results</a:t>
            </a:r>
          </a:p>
          <a:p>
            <a:r>
              <a:rPr lang="en-US" sz="2800" b="1" dirty="0"/>
              <a:t>Conclusion and Future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7"/>
    </mc:Choice>
    <mc:Fallback xmlns="">
      <p:transition spd="slow" advTm="987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724547"/>
            <a:ext cx="9875520" cy="427939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present the results for </a:t>
            </a:r>
            <a:r>
              <a:rPr lang="en-US" dirty="0">
                <a:solidFill>
                  <a:srgbClr val="C00000"/>
                </a:solidFill>
              </a:rPr>
              <a:t>predicting the score of the Organization</a:t>
            </a:r>
            <a:r>
              <a:rPr lang="en-US" dirty="0"/>
              <a:t> dimension of a </a:t>
            </a:r>
            <a:r>
              <a:rPr lang="en-US" dirty="0">
                <a:solidFill>
                  <a:srgbClr val="C00000"/>
                </a:solidFill>
              </a:rPr>
              <a:t>response-to-text </a:t>
            </a:r>
            <a:r>
              <a:rPr lang="en-US" dirty="0" smtClean="0">
                <a:solidFill>
                  <a:srgbClr val="C00000"/>
                </a:solidFill>
              </a:rPr>
              <a:t>assessment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/>
              <a:t>task-dependent rubric-based model </a:t>
            </a:r>
            <a:r>
              <a:rPr lang="en-US" dirty="0" smtClean="0"/>
              <a:t>performs </a:t>
            </a:r>
            <a:r>
              <a:rPr lang="en-US" dirty="0"/>
              <a:t>as well as either baseline on both datasets. 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On the </a:t>
            </a:r>
            <a:r>
              <a:rPr lang="en-US" dirty="0"/>
              <a:t>shorter and noisier essays, the rubric-based model </a:t>
            </a:r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dirty="0">
                <a:solidFill>
                  <a:srgbClr val="C00000"/>
                </a:solidFill>
              </a:rPr>
              <a:t>coarse-grained topic information</a:t>
            </a:r>
            <a:r>
              <a:rPr lang="en-US" dirty="0"/>
              <a:t> </a:t>
            </a:r>
            <a:r>
              <a:rPr lang="en-US" dirty="0" smtClean="0">
                <a:solidFill>
                  <a:srgbClr val="C00000"/>
                </a:solidFill>
              </a:rPr>
              <a:t>outperforms state-of-the-art </a:t>
            </a:r>
            <a:r>
              <a:rPr lang="en-US" dirty="0">
                <a:solidFill>
                  <a:srgbClr val="C00000"/>
                </a:solidFill>
              </a:rPr>
              <a:t>models </a:t>
            </a:r>
            <a:r>
              <a:rPr lang="en-US" dirty="0"/>
              <a:t>based on </a:t>
            </a:r>
            <a:r>
              <a:rPr lang="en-US" dirty="0" smtClean="0"/>
              <a:t>syntactic and </a:t>
            </a:r>
            <a:r>
              <a:rPr lang="en-US" dirty="0"/>
              <a:t>lexical information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In general, the rubric-based </a:t>
            </a:r>
            <a:r>
              <a:rPr lang="en-US" dirty="0"/>
              <a:t>features can add value to the baselines.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0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211"/>
    </mc:Choice>
    <mc:Fallback xmlns="">
      <p:transition spd="slow" advTm="60211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227" y="1835254"/>
            <a:ext cx="9875520" cy="4279392"/>
          </a:xfrm>
        </p:spPr>
        <p:txBody>
          <a:bodyPr>
            <a:normAutofit/>
          </a:bodyPr>
          <a:lstStyle/>
          <a:p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a more sophisticated method to annotate text </a:t>
            </a:r>
            <a:r>
              <a:rPr lang="en-US" dirty="0" smtClean="0"/>
              <a:t>units</a:t>
            </a:r>
          </a:p>
          <a:p>
            <a:endParaRPr lang="en-US" dirty="0" smtClean="0"/>
          </a:p>
          <a:p>
            <a:r>
              <a:rPr lang="en-US" dirty="0" smtClean="0"/>
              <a:t>Test </a:t>
            </a:r>
            <a:r>
              <a:rPr lang="en-US" dirty="0"/>
              <a:t>the generalizability of our model by using other texts and prompts from other response-to-text writing </a:t>
            </a:r>
            <a:r>
              <a:rPr lang="en-US" dirty="0" smtClean="0"/>
              <a:t>tasks</a:t>
            </a:r>
          </a:p>
          <a:p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xtract </a:t>
            </a:r>
            <a:r>
              <a:rPr lang="en-US" dirty="0"/>
              <a:t>topics and words automatically, as our </a:t>
            </a:r>
            <a:r>
              <a:rPr lang="en-US" dirty="0" smtClean="0"/>
              <a:t>current </a:t>
            </a:r>
            <a:r>
              <a:rPr lang="en-US" dirty="0"/>
              <a:t>approach requires these to be manually deﬁned by experts 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lthough </a:t>
            </a:r>
            <a:r>
              <a:rPr lang="en-US" dirty="0"/>
              <a:t>this task needs to be only done once for each new text and </a:t>
            </a:r>
            <a:r>
              <a:rPr lang="en-US" dirty="0" smtClean="0"/>
              <a:t>prompt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9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09"/>
    </mc:Choice>
    <mc:Fallback xmlns="">
      <p:transition spd="slow" advTm="46409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29</a:t>
            </a:fld>
            <a:endParaRPr lang="en-US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421835" y="1397414"/>
            <a:ext cx="77724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en-US" sz="4800" dirty="0"/>
          </a:p>
          <a:p>
            <a:pPr marL="0" indent="0" algn="ctr">
              <a:buFont typeface="Wingdings 3" charset="2"/>
              <a:buNone/>
            </a:pPr>
            <a:r>
              <a:rPr lang="en-US" sz="4800" dirty="0" smtClean="0"/>
              <a:t>Thank you!</a:t>
            </a:r>
          </a:p>
          <a:p>
            <a:pPr marL="0" indent="0" algn="ctr">
              <a:buFont typeface="Wingdings 3" charset="2"/>
              <a:buNone/>
            </a:pPr>
            <a:endParaRPr lang="en-US" sz="4800" dirty="0"/>
          </a:p>
        </p:txBody>
      </p:sp>
      <p:pic>
        <p:nvPicPr>
          <p:cNvPr id="8" name="Picture 3" descr="F:\University\Thesis\Thesis_Reports\Presentation_defence\Samples\Images\question mar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6724" y="2971800"/>
            <a:ext cx="2642622" cy="274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528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74"/>
    </mc:Choice>
    <mc:Fallback xmlns="">
      <p:transition spd="slow" advTm="527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Outline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2890" y="1665026"/>
            <a:ext cx="9875520" cy="427939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Goals</a:t>
            </a:r>
          </a:p>
          <a:p>
            <a:r>
              <a:rPr lang="en-US" sz="2800" b="1" dirty="0" smtClean="0"/>
              <a:t>Response-to-Text Assessment (RTA)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dirty="0" smtClean="0"/>
              <a:t>Focus of the Study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Approach </a:t>
            </a:r>
            <a:r>
              <a:rPr lang="en-US" sz="2800" dirty="0">
                <a:solidFill>
                  <a:schemeClr val="tx1"/>
                </a:solidFill>
              </a:rPr>
              <a:t>and </a:t>
            </a:r>
            <a:r>
              <a:rPr lang="en-US" sz="2800" dirty="0" smtClean="0">
                <a:solidFill>
                  <a:schemeClr val="tx1"/>
                </a:solidFill>
              </a:rPr>
              <a:t>Model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Data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Experiments and </a:t>
            </a:r>
            <a:r>
              <a:rPr lang="en-US" sz="2800" dirty="0" smtClean="0">
                <a:solidFill>
                  <a:schemeClr val="tx1"/>
                </a:solidFill>
              </a:rPr>
              <a:t>Results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Conclusion and Future Work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0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2"/>
    </mc:Choice>
    <mc:Fallback xmlns="">
      <p:transition spd="slow" advTm="1542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Levenshtein</a:t>
            </a:r>
            <a:r>
              <a:rPr lang="en-US" dirty="0"/>
              <a:t> </a:t>
            </a:r>
            <a:r>
              <a:rPr lang="en-US" dirty="0" smtClean="0"/>
              <a:t>Edit-Distance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773346"/>
            <a:ext cx="9875520" cy="4387222"/>
          </a:xfrm>
        </p:spPr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dit-distance of </a:t>
            </a:r>
            <a:r>
              <a:rPr lang="en-US" dirty="0"/>
              <a:t>the topic vector </a:t>
            </a:r>
            <a:r>
              <a:rPr lang="en-US" dirty="0" smtClean="0"/>
              <a:t>representations for </a:t>
            </a:r>
            <a:r>
              <a:rPr lang="en-US" dirty="0"/>
              <a:t>“</a:t>
            </a:r>
            <a:r>
              <a:rPr lang="en-US" dirty="0" err="1"/>
              <a:t>befores</a:t>
            </a:r>
            <a:r>
              <a:rPr lang="en-US" dirty="0"/>
              <a:t>” and “</a:t>
            </a:r>
            <a:r>
              <a:rPr lang="en-US" dirty="0" err="1" smtClean="0"/>
              <a:t>afters</a:t>
            </a:r>
            <a:r>
              <a:rPr lang="en-US" dirty="0" smtClean="0"/>
              <a:t>” normalized by the </a:t>
            </a:r>
            <a:r>
              <a:rPr lang="en-US" dirty="0"/>
              <a:t>number of topics in the </a:t>
            </a:r>
            <a:r>
              <a:rPr lang="en-US" dirty="0" smtClean="0"/>
              <a:t>essay</a:t>
            </a:r>
          </a:p>
          <a:p>
            <a:r>
              <a:rPr lang="en-US" dirty="0"/>
              <a:t>G</a:t>
            </a:r>
            <a:r>
              <a:rPr lang="en-US" dirty="0" smtClean="0"/>
              <a:t>ood </a:t>
            </a:r>
            <a:r>
              <a:rPr lang="en-US" dirty="0"/>
              <a:t>organization of </a:t>
            </a:r>
            <a:r>
              <a:rPr lang="en-US" dirty="0" smtClean="0"/>
              <a:t>topics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over both the </a:t>
            </a:r>
            <a:r>
              <a:rPr lang="en-US" dirty="0"/>
              <a:t>before and the after examples on each </a:t>
            </a:r>
            <a:r>
              <a:rPr lang="en-US" dirty="0" smtClean="0"/>
              <a:t>discussed topic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ome </a:t>
            </a:r>
            <a:r>
              <a:rPr lang="en-US" dirty="0"/>
              <a:t>in a </a:t>
            </a:r>
            <a:r>
              <a:rPr lang="en-US" dirty="0" smtClean="0"/>
              <a:t>similar order</a:t>
            </a:r>
          </a:p>
          <a:p>
            <a:r>
              <a:rPr lang="en-US" dirty="0" smtClean="0"/>
              <a:t> The </a:t>
            </a:r>
            <a:r>
              <a:rPr lang="en-US" dirty="0"/>
              <a:t>greater the value, </a:t>
            </a:r>
            <a:r>
              <a:rPr lang="en-US" dirty="0" smtClean="0"/>
              <a:t>the worse </a:t>
            </a:r>
            <a:r>
              <a:rPr lang="en-US" dirty="0"/>
              <a:t>the pattern of discussed </a:t>
            </a:r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14151" y="4449611"/>
            <a:ext cx="637309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befores</a:t>
            </a:r>
            <a:r>
              <a:rPr lang="en-US" dirty="0"/>
              <a:t>=[3,4,4,5] , </a:t>
            </a:r>
            <a:r>
              <a:rPr lang="en-US" dirty="0" err="1"/>
              <a:t>afters</a:t>
            </a:r>
            <a:r>
              <a:rPr lang="en-US" dirty="0"/>
              <a:t>=[3,6,5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14151" y="4966528"/>
            <a:ext cx="637309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     </a:t>
            </a:r>
            <a:r>
              <a:rPr lang="en-US" dirty="0" err="1" smtClean="0"/>
              <a:t>befores</a:t>
            </a:r>
            <a:r>
              <a:rPr lang="en-US" dirty="0"/>
              <a:t>=[3,4,5] , </a:t>
            </a:r>
            <a:r>
              <a:rPr lang="en-US" dirty="0" err="1"/>
              <a:t>afters</a:t>
            </a:r>
            <a:r>
              <a:rPr lang="en-US" dirty="0"/>
              <a:t>=[3,6,5</a:t>
            </a:r>
            <a:r>
              <a:rPr lang="en-US" dirty="0" smtClean="0"/>
              <a:t>]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14151" y="5467319"/>
            <a:ext cx="637309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The </a:t>
            </a:r>
            <a:r>
              <a:rPr lang="en-US" dirty="0"/>
              <a:t>normalized </a:t>
            </a:r>
            <a:r>
              <a:rPr lang="en-US" dirty="0" err="1"/>
              <a:t>Levensthein</a:t>
            </a:r>
            <a:r>
              <a:rPr lang="en-US" dirty="0"/>
              <a:t>  = </a:t>
            </a:r>
            <a:r>
              <a:rPr lang="en-US" dirty="0" smtClean="0"/>
              <a:t>1/4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561643" y="5071189"/>
            <a:ext cx="304799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561643" y="5559652"/>
            <a:ext cx="304799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0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733"/>
    </mc:Choice>
    <mc:Fallback xmlns="">
      <p:transition spd="slow" advTm="145733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en-US" sz="3300" dirty="0" smtClean="0"/>
              <a:t>an the lexical chaining </a:t>
            </a:r>
            <a:r>
              <a:rPr lang="en-US" sz="3300" dirty="0"/>
              <a:t>baseline </a:t>
            </a:r>
            <a:r>
              <a:rPr lang="en-US" sz="3300" dirty="0" smtClean="0"/>
              <a:t>be </a:t>
            </a:r>
            <a:r>
              <a:rPr lang="en-US" sz="3300" dirty="0"/>
              <a:t>improved with the use of topic information from the source </a:t>
            </a:r>
            <a:r>
              <a:rPr lang="en-US" sz="3300" dirty="0" smtClean="0"/>
              <a:t>document?</a:t>
            </a:r>
            <a:endParaRPr lang="en-US" sz="33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6793"/>
              </p:ext>
            </p:extLst>
          </p:nvPr>
        </p:nvGraphicFramePr>
        <p:xfrm>
          <a:off x="3604065" y="3613403"/>
          <a:ext cx="5274945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1538605"/>
                <a:gridCol w="1691005"/>
                <a:gridCol w="1671955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grades (5–6)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grades (6-8)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LEX1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0.45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0.53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LEX1+Topic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0.48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0.54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31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2996" y="2317638"/>
            <a:ext cx="8672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Lexical chaining </a:t>
            </a:r>
            <a:r>
              <a:rPr lang="en-US" sz="2400" dirty="0"/>
              <a:t>uses both </a:t>
            </a:r>
            <a:r>
              <a:rPr lang="en-US" sz="2400" dirty="0" smtClean="0"/>
              <a:t>external sources </a:t>
            </a:r>
            <a:r>
              <a:rPr lang="en-US" sz="2400" dirty="0"/>
              <a:t>to measure semantic similarity and also </a:t>
            </a:r>
            <a:r>
              <a:rPr lang="en-US" sz="2400" dirty="0" smtClean="0"/>
              <a:t>our list </a:t>
            </a:r>
            <a:r>
              <a:rPr lang="en-US" sz="2400" dirty="0"/>
              <a:t>of topics extracted from the source </a:t>
            </a:r>
            <a:r>
              <a:rPr lang="en-US" sz="2400" dirty="0" smtClean="0"/>
              <a:t>text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229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621"/>
    </mc:Choice>
    <mc:Fallback xmlns="">
      <p:transition spd="slow" advTm="98621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32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42996" y="3125397"/>
            <a:ext cx="9913544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Surface &gt; </a:t>
            </a:r>
            <a:r>
              <a:rPr lang="en-US" sz="2400" dirty="0" err="1"/>
              <a:t>TopicOrdering</a:t>
            </a:r>
            <a:r>
              <a:rPr lang="en-US" sz="2400" dirty="0"/>
              <a:t> &gt; </a:t>
            </a:r>
            <a:r>
              <a:rPr lang="en-US" sz="2400" dirty="0" err="1" smtClean="0"/>
              <a:t>LocalCoherence+ParagraphTransitions</a:t>
            </a:r>
            <a:r>
              <a:rPr lang="en-US" sz="2400" dirty="0" smtClean="0"/>
              <a:t> </a:t>
            </a:r>
            <a:r>
              <a:rPr lang="en-US" sz="2400" dirty="0"/>
              <a:t>&gt; </a:t>
            </a:r>
            <a:r>
              <a:rPr lang="en-US" sz="2400" dirty="0" err="1"/>
              <a:t>DiscourseStructure</a:t>
            </a:r>
            <a:r>
              <a:rPr lang="en-US" sz="2400" dirty="0"/>
              <a:t> &gt; </a:t>
            </a:r>
            <a:r>
              <a:rPr lang="en-US" sz="2400" dirty="0" err="1"/>
              <a:t>TopicDevelopment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513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33"/>
    </mc:Choice>
    <mc:Fallback xmlns="">
      <p:transition spd="slow" advTm="21633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on measuring coherence in student essays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965960"/>
            <a:ext cx="9872871" cy="4279392"/>
          </a:xfrm>
        </p:spPr>
        <p:txBody>
          <a:bodyPr>
            <a:normAutofit/>
          </a:bodyPr>
          <a:lstStyle/>
          <a:p>
            <a:r>
              <a:rPr lang="en-US" dirty="0" smtClean="0"/>
              <a:t>Vector-based similarity </a:t>
            </a:r>
            <a:r>
              <a:rPr lang="en-US" dirty="0"/>
              <a:t>methods measure lexical relatedness </a:t>
            </a:r>
            <a:r>
              <a:rPr lang="en-US" dirty="0" smtClean="0"/>
              <a:t>between text </a:t>
            </a:r>
            <a:r>
              <a:rPr lang="en-US" dirty="0"/>
              <a:t>segments </a:t>
            </a:r>
            <a:r>
              <a:rPr lang="en-US" sz="1400" dirty="0">
                <a:solidFill>
                  <a:srgbClr val="FF0000"/>
                </a:solidFill>
              </a:rPr>
              <a:t>(Foltz et al., 1998) 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Between </a:t>
            </a:r>
            <a:r>
              <a:rPr lang="fr-FR" dirty="0" err="1" smtClean="0"/>
              <a:t>discourse</a:t>
            </a:r>
            <a:r>
              <a:rPr lang="fr-FR" dirty="0" smtClean="0"/>
              <a:t> </a:t>
            </a:r>
            <a:r>
              <a:rPr lang="fr-FR" dirty="0"/>
              <a:t>segments </a:t>
            </a:r>
            <a:r>
              <a:rPr lang="fr-FR" sz="1400" dirty="0">
                <a:solidFill>
                  <a:srgbClr val="FF0000"/>
                </a:solidFill>
              </a:rPr>
              <a:t>(Higgins et al., </a:t>
            </a:r>
            <a:r>
              <a:rPr lang="fr-FR" sz="1400" dirty="0" smtClean="0">
                <a:solidFill>
                  <a:srgbClr val="FF0000"/>
                </a:solidFill>
              </a:rPr>
              <a:t>2004)</a:t>
            </a:r>
          </a:p>
          <a:p>
            <a:r>
              <a:rPr lang="fr-FR" dirty="0" err="1" smtClean="0"/>
              <a:t>Centering</a:t>
            </a:r>
            <a:r>
              <a:rPr lang="fr-FR" dirty="0"/>
              <a:t> </a:t>
            </a:r>
            <a:r>
              <a:rPr lang="en-US" dirty="0" smtClean="0"/>
              <a:t>theory </a:t>
            </a:r>
            <a:r>
              <a:rPr lang="en-US" dirty="0"/>
              <a:t>(Grosz et al., 1995) addresses local </a:t>
            </a:r>
            <a:r>
              <a:rPr lang="en-US" dirty="0" smtClean="0"/>
              <a:t>coherence </a:t>
            </a: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</a:rPr>
              <a:t>Miltsakaki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and </a:t>
            </a:r>
            <a:r>
              <a:rPr lang="en-US" sz="1400" dirty="0" err="1">
                <a:solidFill>
                  <a:srgbClr val="FF0000"/>
                </a:solidFill>
              </a:rPr>
              <a:t>Kukich</a:t>
            </a:r>
            <a:r>
              <a:rPr lang="en-US" sz="1400" dirty="0">
                <a:solidFill>
                  <a:srgbClr val="FF0000"/>
                </a:solidFill>
              </a:rPr>
              <a:t>, 2000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Entity-based essay representation </a:t>
            </a:r>
            <a:r>
              <a:rPr lang="fr-FR" sz="1400" dirty="0" smtClean="0">
                <a:solidFill>
                  <a:srgbClr val="FF0000"/>
                </a:solidFill>
              </a:rPr>
              <a:t>(</a:t>
            </a:r>
            <a:r>
              <a:rPr lang="fr-FR" sz="1400" dirty="0" err="1">
                <a:solidFill>
                  <a:srgbClr val="FF0000"/>
                </a:solidFill>
              </a:rPr>
              <a:t>Burstein</a:t>
            </a:r>
            <a:r>
              <a:rPr lang="fr-FR" sz="1400" dirty="0">
                <a:solidFill>
                  <a:srgbClr val="FF0000"/>
                </a:solidFill>
              </a:rPr>
              <a:t> et al., 2010</a:t>
            </a:r>
            <a:r>
              <a:rPr lang="fr-FR" sz="1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/>
              <a:t>Lexical chaining </a:t>
            </a:r>
            <a:r>
              <a:rPr lang="en-US" dirty="0" smtClean="0"/>
              <a:t>addresses </a:t>
            </a: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Somasundaran</a:t>
            </a:r>
            <a:r>
              <a:rPr lang="en-US" sz="1400" dirty="0">
                <a:solidFill>
                  <a:srgbClr val="FF0000"/>
                </a:solidFill>
              </a:rPr>
              <a:t> et al</a:t>
            </a:r>
            <a:r>
              <a:rPr lang="en-US" sz="1400" dirty="0" smtClean="0">
                <a:solidFill>
                  <a:srgbClr val="FF0000"/>
                </a:solidFill>
              </a:rPr>
              <a:t>.,2014)</a:t>
            </a:r>
          </a:p>
          <a:p>
            <a:r>
              <a:rPr lang="en-US" dirty="0" smtClean="0"/>
              <a:t>Discourse </a:t>
            </a:r>
            <a:r>
              <a:rPr lang="en-US" dirty="0"/>
              <a:t>structure is used to measure the </a:t>
            </a:r>
            <a:r>
              <a:rPr lang="en-US" dirty="0" smtClean="0"/>
              <a:t>organization of </a:t>
            </a:r>
            <a:r>
              <a:rPr lang="en-US" dirty="0"/>
              <a:t>argumentative </a:t>
            </a:r>
            <a:r>
              <a:rPr lang="en-US" dirty="0">
                <a:solidFill>
                  <a:schemeClr val="tx1"/>
                </a:solidFill>
              </a:rPr>
              <a:t>writing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(Cohen, </a:t>
            </a:r>
            <a:r>
              <a:rPr lang="en-US" sz="1400" dirty="0" smtClean="0">
                <a:solidFill>
                  <a:srgbClr val="FF0000"/>
                </a:solidFill>
              </a:rPr>
              <a:t>1987; Burstein </a:t>
            </a:r>
            <a:r>
              <a:rPr lang="en-US" sz="1400" dirty="0">
                <a:solidFill>
                  <a:srgbClr val="FF0000"/>
                </a:solidFill>
              </a:rPr>
              <a:t>et al., 1998; Burstein et al., </a:t>
            </a:r>
            <a:r>
              <a:rPr lang="en-US" sz="1400" dirty="0" smtClean="0">
                <a:solidFill>
                  <a:srgbClr val="FF0000"/>
                </a:solidFill>
              </a:rPr>
              <a:t>2003)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2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42"/>
    </mc:Choice>
    <mc:Fallback xmlns="">
      <p:transition spd="slow" advTm="30242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Cohesion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849584"/>
            <a:ext cx="9875520" cy="4279392"/>
          </a:xfrm>
        </p:spPr>
        <p:txBody>
          <a:bodyPr>
            <a:normAutofit/>
          </a:bodyPr>
          <a:lstStyle/>
          <a:p>
            <a:r>
              <a:rPr lang="en-US" dirty="0"/>
              <a:t>Lexical chains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Somasundaran</a:t>
            </a:r>
            <a:r>
              <a:rPr lang="en-US" sz="1400" dirty="0">
                <a:solidFill>
                  <a:srgbClr val="FF0000"/>
                </a:solidFill>
              </a:rPr>
              <a:t> et al., 2014) </a:t>
            </a:r>
            <a:r>
              <a:rPr lang="en-US" dirty="0"/>
              <a:t>and </a:t>
            </a:r>
            <a:r>
              <a:rPr lang="en-US" dirty="0" smtClean="0"/>
              <a:t>entity grids </a:t>
            </a:r>
            <a:r>
              <a:rPr lang="en-US" sz="1400" dirty="0">
                <a:solidFill>
                  <a:srgbClr val="FF0000"/>
                </a:solidFill>
              </a:rPr>
              <a:t>(Burstein et al., 2010) 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/>
              <a:t>continuity of lexical </a:t>
            </a:r>
            <a:r>
              <a:rPr lang="en-US" dirty="0" smtClean="0"/>
              <a:t>meaning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Lexical </a:t>
            </a:r>
            <a:r>
              <a:rPr lang="en-US" dirty="0"/>
              <a:t>chains are sequences of related words </a:t>
            </a:r>
            <a:r>
              <a:rPr lang="en-US" dirty="0" smtClean="0"/>
              <a:t>characterized by </a:t>
            </a:r>
            <a:r>
              <a:rPr lang="en-US" dirty="0"/>
              <a:t>the relation between </a:t>
            </a:r>
            <a:r>
              <a:rPr lang="en-US" dirty="0" smtClean="0"/>
              <a:t>them, </a:t>
            </a:r>
            <a:r>
              <a:rPr lang="en-US" dirty="0"/>
              <a:t>as </a:t>
            </a:r>
            <a:r>
              <a:rPr lang="en-US" dirty="0" smtClean="0"/>
              <a:t>well as </a:t>
            </a:r>
            <a:r>
              <a:rPr lang="en-US" dirty="0"/>
              <a:t>by their distance and density within a given span.</a:t>
            </a:r>
          </a:p>
          <a:p>
            <a:endParaRPr lang="en-US" dirty="0" smtClean="0"/>
          </a:p>
          <a:p>
            <a:r>
              <a:rPr lang="en-US" dirty="0" smtClean="0"/>
              <a:t>Entity </a:t>
            </a:r>
            <a:r>
              <a:rPr lang="en-US" dirty="0"/>
              <a:t>grids capture how the same word appears </a:t>
            </a:r>
            <a:r>
              <a:rPr lang="en-US" dirty="0" smtClean="0"/>
              <a:t>in a </a:t>
            </a:r>
            <a:r>
              <a:rPr lang="en-US" dirty="0"/>
              <a:t>syntactic role (Subject, Object, Other) across </a:t>
            </a:r>
            <a:r>
              <a:rPr lang="en-US" dirty="0" smtClean="0"/>
              <a:t>adjacent sentences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2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3"/>
    </mc:Choice>
    <mc:Fallback xmlns="">
      <p:transition spd="slow" advTm="279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Response-to-Text Assessment (RTA) 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Correnti</a:t>
            </a:r>
            <a:r>
              <a:rPr lang="en-US" sz="1600" dirty="0">
                <a:solidFill>
                  <a:srgbClr val="FF0000"/>
                </a:solidFill>
              </a:rPr>
              <a:t> et al., 2013)</a:t>
            </a:r>
            <a:br>
              <a:rPr lang="en-US" sz="1600" dirty="0">
                <a:solidFill>
                  <a:srgbClr val="FF0000"/>
                </a:solidFill>
              </a:rPr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749077"/>
            <a:ext cx="9875520" cy="4279392"/>
          </a:xfrm>
        </p:spPr>
        <p:txBody>
          <a:bodyPr>
            <a:normAutofit/>
          </a:bodyPr>
          <a:lstStyle/>
          <a:p>
            <a:r>
              <a:rPr lang="en-US" dirty="0" smtClean="0"/>
              <a:t>Analytical text-based writing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aking </a:t>
            </a:r>
            <a:r>
              <a:rPr lang="en-US" dirty="0"/>
              <a:t>claims </a:t>
            </a:r>
            <a:endParaRPr lang="en-US" dirty="0" smtClean="0"/>
          </a:p>
          <a:p>
            <a:pPr lvl="1"/>
            <a:r>
              <a:rPr lang="en-US" dirty="0"/>
              <a:t>M</a:t>
            </a:r>
            <a:r>
              <a:rPr lang="en-US" dirty="0" smtClean="0"/>
              <a:t>arshalling </a:t>
            </a:r>
            <a:r>
              <a:rPr lang="en-US" dirty="0"/>
              <a:t>evidence from a source text to support a </a:t>
            </a:r>
            <a:r>
              <a:rPr lang="en-US" dirty="0" smtClean="0"/>
              <a:t>viewpoint</a:t>
            </a:r>
            <a:endParaRPr lang="en-US" dirty="0"/>
          </a:p>
          <a:p>
            <a:r>
              <a:rPr lang="en-US" dirty="0" smtClean="0"/>
              <a:t>Evaluated on </a:t>
            </a:r>
            <a:r>
              <a:rPr lang="en-US" dirty="0"/>
              <a:t>ﬁve-</a:t>
            </a:r>
            <a:r>
              <a:rPr lang="en-US" dirty="0" smtClean="0"/>
              <a:t>traits rubric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Thinking </a:t>
            </a:r>
            <a:r>
              <a:rPr lang="en-US" dirty="0"/>
              <a:t>about the text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Skill at finding evidence to support their </a:t>
            </a:r>
            <a:r>
              <a:rPr lang="en-US" dirty="0" smtClean="0">
                <a:solidFill>
                  <a:schemeClr val="tx1"/>
                </a:solidFill>
              </a:rPr>
              <a:t>claims </a:t>
            </a:r>
            <a:r>
              <a:rPr lang="en-US" sz="1300" dirty="0" smtClean="0">
                <a:solidFill>
                  <a:srgbClr val="FF0000"/>
                </a:solidFill>
              </a:rPr>
              <a:t>(</a:t>
            </a:r>
            <a:r>
              <a:rPr lang="en-US" sz="1300" dirty="0" err="1" smtClean="0">
                <a:solidFill>
                  <a:srgbClr val="FF0000"/>
                </a:solidFill>
              </a:rPr>
              <a:t>Rahimi</a:t>
            </a:r>
            <a:r>
              <a:rPr lang="en-US" sz="1300" dirty="0" smtClean="0">
                <a:solidFill>
                  <a:srgbClr val="FF0000"/>
                </a:solidFill>
              </a:rPr>
              <a:t> et al. 2014)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Organization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(Mechanics</a:t>
            </a:r>
            <a:r>
              <a:rPr lang="en-US" dirty="0"/>
              <a:t>, Usage, Grammar, Spelling)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3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179"/>
    </mc:Choice>
    <mc:Fallback xmlns="">
      <p:transition spd="slow" advTm="5917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and Writing Prompt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883370"/>
              </p:ext>
            </p:extLst>
          </p:nvPr>
        </p:nvGraphicFramePr>
        <p:xfrm>
          <a:off x="1143000" y="2057400"/>
          <a:ext cx="9872663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26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Excerpt from Text</a:t>
                      </a:r>
                      <a:r>
                        <a:rPr lang="en-US" sz="2000" baseline="0" dirty="0" smtClean="0"/>
                        <a:t> (“A Brighter Future” by Hannah Sachs from </a:t>
                      </a:r>
                      <a:r>
                        <a:rPr lang="en-US" sz="2000" i="1" baseline="0" dirty="0" smtClean="0"/>
                        <a:t>Time for Kids)</a:t>
                      </a:r>
                      <a:r>
                        <a:rPr lang="en-US" sz="2000" dirty="0" smtClean="0"/>
                        <a:t> : </a:t>
                      </a:r>
                    </a:p>
                    <a:p>
                      <a:endParaRPr lang="en-US" sz="2000" b="0" dirty="0" smtClean="0"/>
                    </a:p>
                    <a:p>
                      <a:r>
                        <a:rPr lang="en-US" sz="2000" b="0" dirty="0" smtClean="0"/>
                        <a:t>The people of </a:t>
                      </a:r>
                      <a:r>
                        <a:rPr lang="en-US" sz="2000" b="0" dirty="0" err="1" smtClean="0"/>
                        <a:t>Sauri</a:t>
                      </a:r>
                      <a:r>
                        <a:rPr lang="en-US" sz="2000" b="0" dirty="0" smtClean="0"/>
                        <a:t> have made amazing progress in just four years. The </a:t>
                      </a:r>
                      <a:r>
                        <a:rPr lang="en-US" sz="2000" b="0" dirty="0" err="1" smtClean="0"/>
                        <a:t>Yala</a:t>
                      </a:r>
                      <a:r>
                        <a:rPr lang="en-US" sz="2000" b="0" dirty="0" smtClean="0"/>
                        <a:t> Sub-District Hospital has medicine, free of charge, for all of the most common diseases. Water is connected to the hospital, which also has a generator for electricity. </a:t>
                      </a:r>
                      <a:endParaRPr lang="en-US" sz="2000" b="0" dirty="0"/>
                    </a:p>
                  </a:txBody>
                  <a:tcPr marL="101258" marR="10125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Writing Prompt: </a:t>
                      </a:r>
                    </a:p>
                    <a:p>
                      <a:endParaRPr lang="en-US" sz="2000" b="1" dirty="0" smtClean="0"/>
                    </a:p>
                    <a:p>
                      <a:r>
                        <a:rPr lang="en-US" sz="2000" dirty="0" smtClean="0"/>
                        <a:t>The author provided one speciﬁc example of how the quality of life can be improved by the Millennium Villages Project in </a:t>
                      </a:r>
                      <a:r>
                        <a:rPr lang="en-US" sz="2000" dirty="0" err="1" smtClean="0"/>
                        <a:t>Sauri</a:t>
                      </a:r>
                      <a:r>
                        <a:rPr lang="en-US" sz="2000" dirty="0" smtClean="0"/>
                        <a:t>, Kenya. Based on the article, did the author provide a convincing argument that winning the ﬁght against poverty is achievable in our lifetime? Explain why or why not with 3-4 examples from the text to support your answer. </a:t>
                      </a:r>
                      <a:endParaRPr lang="en-US" sz="2000" dirty="0"/>
                    </a:p>
                  </a:txBody>
                  <a:tcPr marL="101258" marR="101258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2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608"/>
    </mc:Choice>
    <mc:Fallback xmlns="">
      <p:transition spd="slow" advTm="4760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6691" y="1418939"/>
            <a:ext cx="10658901" cy="483209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they </a:t>
            </a:r>
            <a:r>
              <a:rPr lang="en-US" sz="2200" dirty="0"/>
              <a:t>showed many example in the beginning and showed how it changed at </a:t>
            </a:r>
            <a:r>
              <a:rPr lang="en-US" sz="2200" dirty="0" err="1" smtClean="0"/>
              <a:t>the</a:t>
            </a:r>
            <a:r>
              <a:rPr lang="en-US" sz="2200" dirty="0" err="1"/>
              <a:t>This</a:t>
            </a:r>
            <a:r>
              <a:rPr lang="en-US" sz="2200" dirty="0"/>
              <a:t> story convinced me that “winning the ﬁght against poverty is achievable because </a:t>
            </a:r>
            <a:r>
              <a:rPr lang="en-US" sz="2200" dirty="0" smtClean="0"/>
              <a:t> </a:t>
            </a:r>
            <a:r>
              <a:rPr lang="en-US" sz="2200" dirty="0"/>
              <a:t>end. One example they sued show a great amount </a:t>
            </a:r>
            <a:r>
              <a:rPr lang="en-US" sz="2200" dirty="0" err="1"/>
              <a:t>oF</a:t>
            </a:r>
            <a:r>
              <a:rPr lang="en-US" sz="2200" dirty="0"/>
              <a:t> change when they stated at ﬁrst most people </a:t>
            </a:r>
            <a:r>
              <a:rPr lang="en-US" sz="2200" dirty="0" err="1"/>
              <a:t>thall</a:t>
            </a:r>
            <a:r>
              <a:rPr lang="en-US" sz="2200" dirty="0"/>
              <a:t> were ill just stayed in the hospital Not even getting treated either because of the cost or the hospital </a:t>
            </a:r>
            <a:r>
              <a:rPr lang="en-US" sz="2200" dirty="0" err="1"/>
              <a:t>didnt</a:t>
            </a:r>
            <a:r>
              <a:rPr lang="en-US" sz="2200" dirty="0"/>
              <a:t> have it, but at the end it stated they now give free medicine to most common </a:t>
            </a:r>
            <a:r>
              <a:rPr lang="en-US" sz="2200" dirty="0" err="1"/>
              <a:t>deseases</a:t>
            </a:r>
            <a:r>
              <a:rPr lang="en-US" sz="2200" dirty="0"/>
              <a:t>. </a:t>
            </a:r>
            <a:r>
              <a:rPr lang="en-US" sz="2200" dirty="0" err="1"/>
              <a:t>Anotehr</a:t>
            </a:r>
            <a:r>
              <a:rPr lang="en-US" sz="2200" dirty="0"/>
              <a:t> amazing change is in the beginning majority of the </a:t>
            </a:r>
            <a:r>
              <a:rPr lang="en-US" sz="2200" dirty="0" err="1"/>
              <a:t>childrenw</a:t>
            </a:r>
            <a:r>
              <a:rPr lang="en-US" sz="2200" dirty="0"/>
              <a:t> </a:t>
            </a:r>
            <a:r>
              <a:rPr lang="en-US" sz="2200" dirty="0" err="1"/>
              <a:t>erent</a:t>
            </a:r>
            <a:r>
              <a:rPr lang="en-US" sz="2200" dirty="0"/>
              <a:t> going to school because the parents couldn’t </a:t>
            </a:r>
            <a:r>
              <a:rPr lang="en-US" sz="2200" dirty="0" err="1"/>
              <a:t>affford</a:t>
            </a:r>
            <a:r>
              <a:rPr lang="en-US" sz="2200" dirty="0"/>
              <a:t> the school fee, and the </a:t>
            </a:r>
            <a:r>
              <a:rPr lang="en-US" sz="2200" dirty="0" err="1"/>
              <a:t>kdis</a:t>
            </a:r>
            <a:r>
              <a:rPr lang="en-US" sz="2200" dirty="0"/>
              <a:t> </a:t>
            </a:r>
            <a:r>
              <a:rPr lang="en-US" sz="2200" dirty="0" err="1"/>
              <a:t>didnt</a:t>
            </a:r>
            <a:r>
              <a:rPr lang="en-US" sz="2200" dirty="0"/>
              <a:t> like school because </a:t>
            </a:r>
            <a:r>
              <a:rPr lang="en-US" sz="2200" dirty="0" err="1"/>
              <a:t>tehre</a:t>
            </a:r>
            <a:r>
              <a:rPr lang="en-US" sz="2200" dirty="0"/>
              <a:t> was No midday meal, and Not a lot of book, pencils, and paper. Then in 2008 the </a:t>
            </a:r>
            <a:r>
              <a:rPr lang="en-US" sz="2200" dirty="0" err="1"/>
              <a:t>perceNtage</a:t>
            </a:r>
            <a:r>
              <a:rPr lang="en-US" sz="2200" dirty="0"/>
              <a:t> of kids going to school increased a lot because they Now have food to be served </a:t>
            </a:r>
            <a:r>
              <a:rPr lang="en-US" sz="2200" dirty="0" err="1"/>
              <a:t>aNd</a:t>
            </a:r>
            <a:r>
              <a:rPr lang="en-US" sz="2200" dirty="0"/>
              <a:t> they Now have more supplies. So Now </a:t>
            </a:r>
            <a:r>
              <a:rPr lang="en-US" sz="2200" dirty="0" err="1"/>
              <a:t>theres</a:t>
            </a:r>
            <a:r>
              <a:rPr lang="en-US" sz="2200" dirty="0"/>
              <a:t> a better chance of the </a:t>
            </a:r>
            <a:r>
              <a:rPr lang="en-US" sz="2200" dirty="0" err="1"/>
              <a:t>childreN</a:t>
            </a:r>
            <a:r>
              <a:rPr lang="en-US" sz="2200" dirty="0"/>
              <a:t> getting a better life The last example is Now they </a:t>
            </a:r>
            <a:r>
              <a:rPr lang="en-US" sz="2200" dirty="0" err="1"/>
              <a:t>dont</a:t>
            </a:r>
            <a:r>
              <a:rPr lang="en-US" sz="2200" dirty="0"/>
              <a:t> have to worry about their families starving because Now they have more water and </a:t>
            </a:r>
            <a:r>
              <a:rPr lang="en-US" sz="2200" dirty="0" err="1"/>
              <a:t>fertalizer</a:t>
            </a:r>
            <a:r>
              <a:rPr lang="en-US" sz="2200" dirty="0"/>
              <a:t>. They have made some excellent changes in </a:t>
            </a:r>
            <a:r>
              <a:rPr lang="en-US" sz="2200" dirty="0" err="1"/>
              <a:t>sauri</a:t>
            </a:r>
            <a:r>
              <a:rPr lang="en-US" sz="2200" dirty="0"/>
              <a:t>. Those </a:t>
            </a:r>
            <a:r>
              <a:rPr lang="en-US" sz="2200" dirty="0" err="1"/>
              <a:t>chaNges</a:t>
            </a:r>
            <a:r>
              <a:rPr lang="en-US" sz="2200" dirty="0"/>
              <a:t> have saved many lives and I think it will continue to change of course in positive </a:t>
            </a:r>
            <a:r>
              <a:rPr lang="en-US" sz="2200" dirty="0" smtClean="0"/>
              <a:t>ways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8534400" y="4863213"/>
            <a:ext cx="2849879" cy="266082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99468" y="2852382"/>
            <a:ext cx="3208508" cy="256578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9468" y="2507778"/>
            <a:ext cx="10484811" cy="281142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64161" y="2198862"/>
            <a:ext cx="2320119" cy="218364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9468" y="1516925"/>
            <a:ext cx="10484812" cy="600247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97680" y="2853609"/>
            <a:ext cx="7086599" cy="255351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01760" y="3197513"/>
            <a:ext cx="8182519" cy="241225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73457" y="3538712"/>
            <a:ext cx="10510822" cy="255318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99467" y="3874105"/>
            <a:ext cx="10510822" cy="240695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873457" y="4239222"/>
            <a:ext cx="791570" cy="180378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99160" y="5159398"/>
            <a:ext cx="9827980" cy="346631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99160" y="5539275"/>
            <a:ext cx="10485119" cy="307819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99160" y="5877197"/>
            <a:ext cx="6517565" cy="346631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99467" y="3224287"/>
            <a:ext cx="2239517" cy="245015"/>
          </a:xfrm>
          <a:prstGeom prst="rect">
            <a:avLst/>
          </a:prstGeom>
          <a:solidFill>
            <a:srgbClr val="7CBF33">
              <a:alpha val="5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3457" y="532263"/>
            <a:ext cx="102358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A Sample </a:t>
            </a:r>
            <a:r>
              <a:rPr lang="en-US" sz="4400" dirty="0">
                <a:latin typeface="+mj-lt"/>
              </a:rPr>
              <a:t>H</a:t>
            </a:r>
            <a:r>
              <a:rPr lang="en-US" sz="4400" dirty="0" smtClean="0">
                <a:latin typeface="+mj-lt"/>
              </a:rPr>
              <a:t>igh </a:t>
            </a:r>
            <a:r>
              <a:rPr lang="en-US" sz="4400" dirty="0">
                <a:latin typeface="+mj-lt"/>
              </a:rPr>
              <a:t>Q</a:t>
            </a:r>
            <a:r>
              <a:rPr lang="en-US" sz="4400" dirty="0" smtClean="0">
                <a:latin typeface="+mj-lt"/>
              </a:rPr>
              <a:t>uality </a:t>
            </a:r>
            <a:r>
              <a:rPr lang="en-US" sz="4400" dirty="0">
                <a:latin typeface="+mj-lt"/>
              </a:rPr>
              <a:t>E</a:t>
            </a:r>
            <a:r>
              <a:rPr lang="en-US" sz="4400" dirty="0" smtClean="0">
                <a:latin typeface="+mj-lt"/>
              </a:rPr>
              <a:t>ssay</a:t>
            </a:r>
            <a:endParaRPr lang="en-US" sz="4400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49148" y="1815921"/>
            <a:ext cx="1627404" cy="5860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Hospitals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49148" y="2529002"/>
            <a:ext cx="1627404" cy="5860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Schools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49148" y="4543209"/>
            <a:ext cx="1627404" cy="5860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Farming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77052" y="1814622"/>
            <a:ext cx="1627404" cy="5860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Hospitals  (before)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789321" y="2235959"/>
            <a:ext cx="1627404" cy="5860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Hospitals (after)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2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68"/>
    </mc:Choice>
    <mc:Fallback xmlns="">
      <p:transition spd="slow" advTm="451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13" grpId="0" animBg="1"/>
      <p:bldP spid="13" grpId="1" animBg="1"/>
      <p:bldP spid="13" grpId="2" animBg="1"/>
      <p:bldP spid="13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  <p:bldP spid="11" grpId="3" animBg="1"/>
      <p:bldP spid="9" grpId="0" animBg="1"/>
      <p:bldP spid="9" grpId="1" animBg="1"/>
      <p:bldP spid="14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15" grpId="0" animBg="1"/>
      <p:bldP spid="7" grpId="0" animBg="1"/>
      <p:bldP spid="7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227" y="1825284"/>
            <a:ext cx="9875520" cy="427939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Goals</a:t>
            </a:r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Response-to-Text Assessment (RTA)</a:t>
            </a:r>
          </a:p>
          <a:p>
            <a:r>
              <a:rPr lang="en-US" sz="2800" b="1" dirty="0"/>
              <a:t>Focus of the Study</a:t>
            </a:r>
          </a:p>
          <a:p>
            <a:r>
              <a:rPr lang="en-US" sz="2800" dirty="0"/>
              <a:t>Approach and Model</a:t>
            </a:r>
          </a:p>
          <a:p>
            <a:r>
              <a:rPr lang="en-US" sz="2800" dirty="0"/>
              <a:t>Data</a:t>
            </a:r>
          </a:p>
          <a:p>
            <a:r>
              <a:rPr lang="en-US" sz="2800" dirty="0"/>
              <a:t>Experiments and Results</a:t>
            </a:r>
          </a:p>
          <a:p>
            <a:r>
              <a:rPr lang="en-US" sz="2800" dirty="0"/>
              <a:t>Conclusion and Future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1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4"/>
    </mc:Choice>
    <mc:Fallback xmlns="">
      <p:transition spd="slow" advTm="177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of the </a:t>
            </a:r>
            <a:r>
              <a:rPr lang="en-US" dirty="0"/>
              <a:t>S</a:t>
            </a:r>
            <a:r>
              <a:rPr lang="en-US" dirty="0" smtClean="0"/>
              <a:t>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896034"/>
            <a:ext cx="9875520" cy="4279392"/>
          </a:xfrm>
        </p:spPr>
        <p:txBody>
          <a:bodyPr>
            <a:normAutofit/>
          </a:bodyPr>
          <a:lstStyle/>
          <a:p>
            <a:r>
              <a:rPr lang="en-US" dirty="0"/>
              <a:t>Develop a </a:t>
            </a:r>
            <a:r>
              <a:rPr lang="en-US" dirty="0">
                <a:solidFill>
                  <a:srgbClr val="C00000"/>
                </a:solidFill>
              </a:rPr>
              <a:t>task-dependent</a:t>
            </a:r>
            <a:r>
              <a:rPr lang="en-US" dirty="0"/>
              <a:t> model that is </a:t>
            </a:r>
            <a:r>
              <a:rPr lang="en-US" dirty="0">
                <a:solidFill>
                  <a:srgbClr val="C00000"/>
                </a:solidFill>
              </a:rPr>
              <a:t>consistent with the rubric </a:t>
            </a:r>
            <a:r>
              <a:rPr lang="en-US" dirty="0" smtClean="0"/>
              <a:t>criteria</a:t>
            </a:r>
            <a:endParaRPr lang="en-US" dirty="0"/>
          </a:p>
          <a:p>
            <a:pPr lvl="1"/>
            <a:r>
              <a:rPr lang="en-US" dirty="0"/>
              <a:t>Ability to provide feedback that is better aligned with the </a:t>
            </a:r>
            <a:r>
              <a:rPr lang="en-US" dirty="0" smtClean="0"/>
              <a:t>task</a:t>
            </a:r>
          </a:p>
          <a:p>
            <a:endParaRPr lang="en-US" dirty="0"/>
          </a:p>
          <a:p>
            <a:r>
              <a:rPr lang="en-US" dirty="0" smtClean="0"/>
              <a:t>Organization </a:t>
            </a:r>
            <a:r>
              <a:rPr lang="en-US" dirty="0"/>
              <a:t>as conceived by the RTA </a:t>
            </a:r>
            <a:endParaRPr lang="en-US" dirty="0" smtClean="0"/>
          </a:p>
          <a:p>
            <a:pPr lvl="1"/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well the pieces of evidence </a:t>
            </a:r>
            <a:r>
              <a:rPr lang="en-US" dirty="0" smtClean="0"/>
              <a:t>are </a:t>
            </a:r>
            <a:r>
              <a:rPr lang="en-US" dirty="0"/>
              <a:t>organized to make a strong </a:t>
            </a:r>
            <a:r>
              <a:rPr lang="en-US" dirty="0" smtClean="0"/>
              <a:t>argument</a:t>
            </a:r>
          </a:p>
          <a:p>
            <a:pPr lvl="1"/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oherence </a:t>
            </a:r>
            <a:r>
              <a:rPr lang="en-US" dirty="0">
                <a:solidFill>
                  <a:srgbClr val="C00000"/>
                </a:solidFill>
              </a:rPr>
              <a:t>around the ordering </a:t>
            </a:r>
            <a:r>
              <a:rPr lang="en-US" dirty="0" smtClean="0">
                <a:solidFill>
                  <a:srgbClr val="C00000"/>
                </a:solidFill>
              </a:rPr>
              <a:t>of topics related to </a:t>
            </a:r>
            <a:r>
              <a:rPr lang="en-US" dirty="0">
                <a:solidFill>
                  <a:srgbClr val="C00000"/>
                </a:solidFill>
              </a:rPr>
              <a:t>pieces of evidence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Assessment of coherence </a:t>
            </a:r>
            <a:r>
              <a:rPr lang="en-US" sz="1800" dirty="0">
                <a:solidFill>
                  <a:srgbClr val="FF0000"/>
                </a:solidFill>
              </a:rPr>
              <a:t>(Foltz et al., </a:t>
            </a:r>
            <a:r>
              <a:rPr lang="en-US" sz="1800" dirty="0" smtClean="0">
                <a:solidFill>
                  <a:srgbClr val="FF0000"/>
                </a:solidFill>
              </a:rPr>
              <a:t>1998; </a:t>
            </a:r>
            <a:r>
              <a:rPr lang="fr-FR" sz="1800" dirty="0">
                <a:solidFill>
                  <a:srgbClr val="FF0000"/>
                </a:solidFill>
              </a:rPr>
              <a:t>Higgins et al., </a:t>
            </a:r>
            <a:r>
              <a:rPr lang="fr-FR" sz="1800" dirty="0" smtClean="0">
                <a:solidFill>
                  <a:srgbClr val="FF0000"/>
                </a:solidFill>
              </a:rPr>
              <a:t>2004; </a:t>
            </a:r>
            <a:r>
              <a:rPr lang="fr-FR" sz="1800" dirty="0" err="1">
                <a:solidFill>
                  <a:srgbClr val="FF0000"/>
                </a:solidFill>
              </a:rPr>
              <a:t>Burstein</a:t>
            </a:r>
            <a:r>
              <a:rPr lang="fr-FR" sz="1800" dirty="0">
                <a:solidFill>
                  <a:srgbClr val="FF0000"/>
                </a:solidFill>
              </a:rPr>
              <a:t> et al., </a:t>
            </a:r>
            <a:r>
              <a:rPr lang="fr-FR" sz="1800" dirty="0" smtClean="0">
                <a:solidFill>
                  <a:srgbClr val="FF0000"/>
                </a:solidFill>
              </a:rPr>
              <a:t>2010; </a:t>
            </a:r>
            <a:r>
              <a:rPr lang="en-US" sz="1800" dirty="0" err="1">
                <a:solidFill>
                  <a:srgbClr val="FF0000"/>
                </a:solidFill>
              </a:rPr>
              <a:t>Somasundaran</a:t>
            </a:r>
            <a:r>
              <a:rPr lang="en-US" sz="1800" dirty="0">
                <a:solidFill>
                  <a:srgbClr val="FF0000"/>
                </a:solidFill>
              </a:rPr>
              <a:t> et al.,2014</a:t>
            </a:r>
            <a:r>
              <a:rPr lang="en-US" sz="1800" dirty="0" smtClean="0">
                <a:solidFill>
                  <a:srgbClr val="FF0000"/>
                </a:solidFill>
              </a:rPr>
              <a:t>) </a:t>
            </a:r>
            <a:endParaRPr lang="en-US" sz="1800" dirty="0"/>
          </a:p>
          <a:p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valuate </a:t>
            </a:r>
            <a:r>
              <a:rPr lang="en-US" dirty="0"/>
              <a:t>the writing </a:t>
            </a:r>
            <a:r>
              <a:rPr lang="en-US" dirty="0" smtClean="0"/>
              <a:t>of younger </a:t>
            </a:r>
            <a:r>
              <a:rPr lang="en-US" dirty="0"/>
              <a:t>students in </a:t>
            </a:r>
            <a:r>
              <a:rPr lang="en-US" dirty="0">
                <a:solidFill>
                  <a:srgbClr val="C00000"/>
                </a:solidFill>
              </a:rPr>
              <a:t>grades 5 through 8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5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542"/>
    </mc:Choice>
    <mc:Fallback xmlns="">
      <p:transition spd="slow" advTm="16554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Lexical Cohesion is Insufficient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6" y="1775212"/>
            <a:ext cx="9875520" cy="4279392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 smtClean="0"/>
              <a:t>Assess coherence using: Entity </a:t>
            </a:r>
            <a:r>
              <a:rPr lang="en-US" dirty="0"/>
              <a:t>grids </a:t>
            </a:r>
            <a:r>
              <a:rPr lang="en-US" sz="2000" dirty="0">
                <a:solidFill>
                  <a:srgbClr val="FF0000"/>
                </a:solidFill>
              </a:rPr>
              <a:t>(Burstein et al., 2010)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and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l</a:t>
            </a:r>
            <a:r>
              <a:rPr lang="en-US" dirty="0" smtClean="0"/>
              <a:t>exical </a:t>
            </a:r>
            <a:r>
              <a:rPr lang="en-US" dirty="0"/>
              <a:t>chains 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Somasundaran</a:t>
            </a:r>
            <a:r>
              <a:rPr lang="en-US" sz="2000" dirty="0">
                <a:solidFill>
                  <a:srgbClr val="FF0000"/>
                </a:solidFill>
              </a:rPr>
              <a:t> et al., </a:t>
            </a:r>
            <a:r>
              <a:rPr lang="en-US" sz="2000" dirty="0" smtClean="0">
                <a:solidFill>
                  <a:srgbClr val="FF0000"/>
                </a:solidFill>
              </a:rPr>
              <a:t>2014)</a:t>
            </a:r>
          </a:p>
          <a:p>
            <a:pPr marL="617220" lvl="2" indent="-342900"/>
            <a:r>
              <a:rPr lang="en-US" sz="1800" dirty="0"/>
              <a:t>R</a:t>
            </a:r>
            <a:r>
              <a:rPr lang="en-US" sz="1800" dirty="0" smtClean="0"/>
              <a:t>epetition </a:t>
            </a:r>
            <a:r>
              <a:rPr lang="en-US" sz="1800" dirty="0"/>
              <a:t>of identical or similar words according to external similarity sources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342900" lvl="1" indent="-342900"/>
            <a:endParaRPr lang="en-US" dirty="0" smtClean="0"/>
          </a:p>
          <a:p>
            <a:pPr marL="342900" indent="-342900"/>
            <a:r>
              <a:rPr lang="en-US" dirty="0" smtClean="0"/>
              <a:t>Interested </a:t>
            </a:r>
            <a:r>
              <a:rPr lang="en-US" dirty="0"/>
              <a:t>in evaluating the </a:t>
            </a:r>
            <a:r>
              <a:rPr lang="en-US" dirty="0" smtClean="0"/>
              <a:t>coherence around pieces </a:t>
            </a:r>
            <a:r>
              <a:rPr lang="en-US" dirty="0"/>
              <a:t>of evidence, </a:t>
            </a:r>
            <a:r>
              <a:rPr lang="en-US" dirty="0" smtClean="0"/>
              <a:t>not just </a:t>
            </a:r>
            <a:r>
              <a:rPr lang="en-US" dirty="0"/>
              <a:t>the lexical </a:t>
            </a:r>
            <a:r>
              <a:rPr lang="en-US" dirty="0" smtClean="0"/>
              <a:t>cohesion</a:t>
            </a:r>
          </a:p>
          <a:p>
            <a:pPr marL="342900" indent="-342900"/>
            <a:r>
              <a:rPr lang="en-US" dirty="0" smtClean="0"/>
              <a:t>Hypothesis: existing models are not as </a:t>
            </a:r>
            <a:r>
              <a:rPr lang="en-US" dirty="0"/>
              <a:t>well on </a:t>
            </a:r>
            <a:r>
              <a:rPr lang="en-US" dirty="0" smtClean="0"/>
              <a:t>short and noisy essays as </a:t>
            </a:r>
            <a:r>
              <a:rPr lang="en-US" dirty="0"/>
              <a:t>on </a:t>
            </a:r>
            <a:r>
              <a:rPr lang="en-US" dirty="0" smtClean="0"/>
              <a:t>longer and </a:t>
            </a:r>
            <a:r>
              <a:rPr lang="en-US" dirty="0"/>
              <a:t>better written </a:t>
            </a:r>
            <a:r>
              <a:rPr lang="en-US" dirty="0" smtClean="0"/>
              <a:t>essays</a:t>
            </a:r>
          </a:p>
          <a:p>
            <a:pPr marL="4572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A3E9-DF1C-4A8D-B930-4B92C686A0A0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68565" y="4954136"/>
            <a:ext cx="7424382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>
                <a:solidFill>
                  <a:srgbClr val="C00000"/>
                </a:solidFill>
              </a:rPr>
              <a:t>“</a:t>
            </a:r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hospitals</a:t>
            </a:r>
            <a:r>
              <a:rPr lang="en-US" dirty="0"/>
              <a:t> were in bad situation. There was no </a:t>
            </a:r>
            <a:r>
              <a:rPr lang="en-US" dirty="0">
                <a:solidFill>
                  <a:srgbClr val="C00000"/>
                </a:solidFill>
              </a:rPr>
              <a:t>electricity</a:t>
            </a:r>
            <a:r>
              <a:rPr lang="en-US" dirty="0"/>
              <a:t> or </a:t>
            </a:r>
            <a:r>
              <a:rPr lang="en-US" dirty="0">
                <a:solidFill>
                  <a:srgbClr val="C00000"/>
                </a:solidFill>
              </a:rPr>
              <a:t>water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C00000"/>
                </a:solidFill>
              </a:rPr>
              <a:t>”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3453" y="5504370"/>
            <a:ext cx="8849163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lvl="1" algn="ctr"/>
            <a:r>
              <a:rPr lang="en-US" b="1" dirty="0"/>
              <a:t>T</a:t>
            </a:r>
            <a:r>
              <a:rPr lang="en-US" b="1" dirty="0" smtClean="0"/>
              <a:t>here </a:t>
            </a:r>
            <a:r>
              <a:rPr lang="en-US" b="1" dirty="0"/>
              <a:t>would be </a:t>
            </a:r>
            <a:r>
              <a:rPr lang="en-US" b="1" dirty="0">
                <a:solidFill>
                  <a:srgbClr val="C00000"/>
                </a:solidFill>
              </a:rPr>
              <a:t>no transition </a:t>
            </a:r>
            <a:r>
              <a:rPr lang="en-US" b="1" dirty="0"/>
              <a:t>between these two </a:t>
            </a:r>
            <a:r>
              <a:rPr lang="en-US" b="1" dirty="0" smtClean="0"/>
              <a:t>sentences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941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597"/>
    </mc:Choice>
    <mc:Fallback xmlns="">
      <p:transition spd="slow" advTm="1035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Basis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7CBF33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C000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15" id="{FCBCAB57-18DB-4517-AE31-FB03AD0A07E0}" vid="{9A577BD2-44F8-4108-B105-2337C71DAA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BEA15</Template>
  <TotalTime>3605</TotalTime>
  <Words>2708</Words>
  <Application>Microsoft Office PowerPoint</Application>
  <PresentationFormat>Widescreen</PresentationFormat>
  <Paragraphs>491</Paragraphs>
  <Slides>34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Calibri</vt:lpstr>
      <vt:lpstr>Corbel</vt:lpstr>
      <vt:lpstr>Wingdings 3</vt:lpstr>
      <vt:lpstr>Basis</vt:lpstr>
      <vt:lpstr>Incorporating Coherence of Topics as a Criterion in Automatic Response-to-Text Assessment of the Organization of Writing  Zahra Rahimi              Diane Litman                       Elaine Wang                   Richard Correnti zar10@pitt.edu          dlitman@pitt.edu          elw51@pitt.edu       rcorrent@pitt.edu  </vt:lpstr>
      <vt:lpstr>Goals</vt:lpstr>
      <vt:lpstr>Outline</vt:lpstr>
      <vt:lpstr>Response-to-Text Assessment (RTA) (Correnti et al., 2013) </vt:lpstr>
      <vt:lpstr>Text and Writing Prompt</vt:lpstr>
      <vt:lpstr>PowerPoint Presentation</vt:lpstr>
      <vt:lpstr>Outline</vt:lpstr>
      <vt:lpstr>Focus of the Study</vt:lpstr>
      <vt:lpstr>Lexical Cohesion is Insufficient</vt:lpstr>
      <vt:lpstr>Outline</vt:lpstr>
      <vt:lpstr>How to Model Coherence around Topics and Pieces of Evidence?</vt:lpstr>
      <vt:lpstr>Example Topic and Pieces of Evidence</vt:lpstr>
      <vt:lpstr>Topic Grid</vt:lpstr>
      <vt:lpstr>Topic Chain</vt:lpstr>
      <vt:lpstr>Features</vt:lpstr>
      <vt:lpstr>Features (Based on Literature)</vt:lpstr>
      <vt:lpstr>Topic-Based Features (Based on Literature)</vt:lpstr>
      <vt:lpstr>Topic-Based Features (New)</vt:lpstr>
      <vt:lpstr>Outline</vt:lpstr>
      <vt:lpstr>Data (Correnti et al. 13)</vt:lpstr>
      <vt:lpstr>Distribution of Organization Scores</vt:lpstr>
      <vt:lpstr>Outline</vt:lpstr>
      <vt:lpstr>Does our rubric-based  model perform better than the baselines?</vt:lpstr>
      <vt:lpstr>Is the new model generalizable across different grades?</vt:lpstr>
      <vt:lpstr>How important are the topic-based features?</vt:lpstr>
      <vt:lpstr>Outline</vt:lpstr>
      <vt:lpstr>Conclusion</vt:lpstr>
      <vt:lpstr>Future Work</vt:lpstr>
      <vt:lpstr>PowerPoint Presentation</vt:lpstr>
      <vt:lpstr>Levenshtein Edit-Distance</vt:lpstr>
      <vt:lpstr>Can the lexical chaining baseline be improved with the use of topic information from the source document?</vt:lpstr>
      <vt:lpstr>PowerPoint Presentation</vt:lpstr>
      <vt:lpstr>Related work on measuring coherence in student essays</vt:lpstr>
      <vt:lpstr>Lexical Cohesion</vt:lpstr>
    </vt:vector>
  </TitlesOfParts>
  <Company>University of Pittsburgh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Incorporating Coherence of Topics as a Criterion in Automatic Response-to-Text Assessment of the Organization of Writing  Zahra Rahimi              Diane Litman                       Elaine Wang                   Richard Correnti zar10@pitt.edu          dlitman@pitt.edu          elw51@pitt.edu       rcorrent@pitt.edu  </dc:title>
  <dc:creator>zahra</dc:creator>
  <cp:lastModifiedBy>zahra</cp:lastModifiedBy>
  <cp:revision>64</cp:revision>
  <dcterms:created xsi:type="dcterms:W3CDTF">2015-05-27T20:00:49Z</dcterms:created>
  <dcterms:modified xsi:type="dcterms:W3CDTF">2015-06-05T00:47:58Z</dcterms:modified>
</cp:coreProperties>
</file>