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97" r:id="rId3"/>
    <p:sldId id="329" r:id="rId4"/>
    <p:sldId id="331" r:id="rId5"/>
    <p:sldId id="330" r:id="rId6"/>
    <p:sldId id="332" r:id="rId7"/>
    <p:sldId id="334" r:id="rId8"/>
    <p:sldId id="333" r:id="rId9"/>
    <p:sldId id="335" r:id="rId10"/>
    <p:sldId id="336" r:id="rId11"/>
    <p:sldId id="337" r:id="rId12"/>
    <p:sldId id="344" r:id="rId13"/>
    <p:sldId id="338" r:id="rId14"/>
    <p:sldId id="340" r:id="rId15"/>
    <p:sldId id="345" r:id="rId16"/>
    <p:sldId id="342" r:id="rId17"/>
    <p:sldId id="343" r:id="rId18"/>
    <p:sldId id="346" r:id="rId19"/>
    <p:sldId id="347" r:id="rId20"/>
    <p:sldId id="348" r:id="rId21"/>
    <p:sldId id="349" r:id="rId22"/>
    <p:sldId id="350" r:id="rId23"/>
    <p:sldId id="351" r:id="rId24"/>
    <p:sldId id="352" r:id="rId25"/>
    <p:sldId id="354" r:id="rId26"/>
    <p:sldId id="355" r:id="rId27"/>
    <p:sldId id="353" r:id="rId28"/>
    <p:sldId id="34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apna Somasundaran"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FF"/>
    <a:srgbClr val="00FFFF"/>
    <a:srgbClr val="33CCFF"/>
    <a:srgbClr val="003366"/>
    <a:srgbClr val="003399"/>
    <a:srgbClr val="01A136"/>
    <a:srgbClr val="CF7B0B"/>
    <a:srgbClr val="FFD44B"/>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9" autoAdjust="0"/>
    <p:restoredTop sz="83374" autoAdjust="0"/>
  </p:normalViewPr>
  <p:slideViewPr>
    <p:cSldViewPr>
      <p:cViewPr>
        <p:scale>
          <a:sx n="83" d="100"/>
          <a:sy n="83" d="100"/>
        </p:scale>
        <p:origin x="-14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1C2B1D-B3B5-954C-9BB7-985FA8E1109E}" type="datetimeFigureOut">
              <a:rPr lang="en-US" smtClean="0"/>
              <a:t>5/30/2015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0A30D9-FA86-6144-8B3E-A544A4C8ECB5}" type="slidenum">
              <a:rPr lang="en-US" smtClean="0"/>
              <a:t>‹#›</a:t>
            </a:fld>
            <a:endParaRPr lang="en-US"/>
          </a:p>
        </p:txBody>
      </p:sp>
    </p:spTree>
    <p:extLst>
      <p:ext uri="{BB962C8B-B14F-4D97-AF65-F5344CB8AC3E}">
        <p14:creationId xmlns:p14="http://schemas.microsoft.com/office/powerpoint/2010/main" val="2561279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3929-A82B-40F6-86DD-B27C001BDB3C}" type="datetimeFigureOut">
              <a:rPr lang="en-US" smtClean="0"/>
              <a:pPr/>
              <a:t>5/30/2015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88981-B5A3-43B2-8692-AD06FCB30E5E}" type="slidenum">
              <a:rPr lang="en-US" smtClean="0"/>
              <a:pPr/>
              <a:t>‹#›</a:t>
            </a:fld>
            <a:endParaRPr lang="en-US"/>
          </a:p>
        </p:txBody>
      </p:sp>
    </p:spTree>
    <p:extLst>
      <p:ext uri="{BB962C8B-B14F-4D97-AF65-F5344CB8AC3E}">
        <p14:creationId xmlns:p14="http://schemas.microsoft.com/office/powerpoint/2010/main" val="988326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 that I’ll be describing was carried out over the past year at Educational Testing Service by </a:t>
            </a:r>
            <a:r>
              <a:rPr lang="en-US" dirty="0" err="1" smtClean="0"/>
              <a:t>Swapna</a:t>
            </a:r>
            <a:r>
              <a:rPr lang="en-US" dirty="0" smtClean="0"/>
              <a:t> </a:t>
            </a:r>
            <a:r>
              <a:rPr lang="en-US" dirty="0" err="1" smtClean="0"/>
              <a:t>Somasundaran</a:t>
            </a:r>
            <a:r>
              <a:rPr lang="en-US" dirty="0" smtClean="0"/>
              <a:t>, Chong Min Lee, </a:t>
            </a:r>
            <a:r>
              <a:rPr lang="en-US" dirty="0" err="1" smtClean="0"/>
              <a:t>Xinhao</a:t>
            </a:r>
            <a:r>
              <a:rPr lang="en-US" dirty="0" smtClean="0"/>
              <a:t> Wang, and me. Our goal was to improve</a:t>
            </a:r>
            <a:r>
              <a:rPr lang="en-US" baseline="0" dirty="0" smtClean="0"/>
              <a:t> automated scoring of picture-based story narration, which is one type of test item on the TOEFL Junior Comprehensive Test. </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a:t>
            </a:fld>
            <a:endParaRPr lang="en-US"/>
          </a:p>
        </p:txBody>
      </p:sp>
    </p:spTree>
    <p:extLst>
      <p:ext uri="{BB962C8B-B14F-4D97-AF65-F5344CB8AC3E}">
        <p14:creationId xmlns:p14="http://schemas.microsoft.com/office/powerpoint/2010/main" val="228466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Detailing is the second feature set.</a:t>
            </a:r>
          </a:p>
          <a:p>
            <a:r>
              <a:rPr lang="en-US" dirty="0" smtClean="0"/>
              <a:t>Here are</a:t>
            </a:r>
            <a:r>
              <a:rPr lang="en-US" baseline="0" dirty="0" smtClean="0"/>
              <a:t> 2 examples showing different levels of detail with respect to the first picture in the sequence.</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10</a:t>
            </a:fld>
            <a:endParaRPr lang="en-US"/>
          </a:p>
        </p:txBody>
      </p:sp>
    </p:spTree>
    <p:extLst>
      <p:ext uri="{BB962C8B-B14F-4D97-AF65-F5344CB8AC3E}">
        <p14:creationId xmlns:p14="http://schemas.microsoft.com/office/powerpoint/2010/main" val="115251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11</a:t>
            </a:fld>
            <a:endParaRPr lang="en-US"/>
          </a:p>
        </p:txBody>
      </p:sp>
    </p:spTree>
    <p:extLst>
      <p:ext uri="{BB962C8B-B14F-4D97-AF65-F5344CB8AC3E}">
        <p14:creationId xmlns:p14="http://schemas.microsoft.com/office/powerpoint/2010/main" val="115251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12</a:t>
            </a:fld>
            <a:endParaRPr lang="en-US"/>
          </a:p>
        </p:txBody>
      </p:sp>
    </p:spTree>
    <p:extLst>
      <p:ext uri="{BB962C8B-B14F-4D97-AF65-F5344CB8AC3E}">
        <p14:creationId xmlns:p14="http://schemas.microsoft.com/office/powerpoint/2010/main" val="330037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Sentiment is another feature set.</a:t>
            </a:r>
          </a:p>
          <a:p>
            <a:r>
              <a:rPr lang="en-US" baseline="0" dirty="0" smtClean="0"/>
              <a:t>One </a:t>
            </a:r>
            <a:r>
              <a:rPr lang="en-US" baseline="0" dirty="0" smtClean="0"/>
              <a:t>could just describe what </a:t>
            </a:r>
            <a:r>
              <a:rPr lang="en-US" baseline="0" dirty="0" smtClean="0"/>
              <a:t>happened as in the first </a:t>
            </a:r>
            <a:r>
              <a:rPr lang="en-US" baseline="0" dirty="0" err="1" smtClean="0"/>
              <a:t>reponse</a:t>
            </a:r>
            <a:r>
              <a:rPr lang="en-US" baseline="0" dirty="0" smtClean="0"/>
              <a:t>, </a:t>
            </a:r>
            <a:endParaRPr lang="en-US" baseline="0" dirty="0" smtClean="0"/>
          </a:p>
          <a:p>
            <a:r>
              <a:rPr lang="en-US" baseline="0" dirty="0" smtClean="0"/>
              <a:t> or one could describe the affect and experience of the </a:t>
            </a:r>
            <a:r>
              <a:rPr lang="en-US" baseline="0" dirty="0" err="1" smtClean="0"/>
              <a:t>characters,as</a:t>
            </a:r>
            <a:r>
              <a:rPr lang="en-US" baseline="0" dirty="0" smtClean="0"/>
              <a:t> in the second.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13</a:t>
            </a:fld>
            <a:endParaRPr lang="en-US"/>
          </a:p>
        </p:txBody>
      </p:sp>
    </p:spTree>
    <p:extLst>
      <p:ext uri="{BB962C8B-B14F-4D97-AF65-F5344CB8AC3E}">
        <p14:creationId xmlns:p14="http://schemas.microsoft.com/office/powerpoint/2010/main" val="115251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14</a:t>
            </a:fld>
            <a:endParaRPr lang="en-US"/>
          </a:p>
        </p:txBody>
      </p:sp>
    </p:spTree>
    <p:extLst>
      <p:ext uri="{BB962C8B-B14F-4D97-AF65-F5344CB8AC3E}">
        <p14:creationId xmlns:p14="http://schemas.microsoft.com/office/powerpoint/2010/main" val="1152513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15</a:t>
            </a:fld>
            <a:endParaRPr lang="en-US"/>
          </a:p>
        </p:txBody>
      </p:sp>
    </p:spTree>
    <p:extLst>
      <p:ext uri="{BB962C8B-B14F-4D97-AF65-F5344CB8AC3E}">
        <p14:creationId xmlns:p14="http://schemas.microsoft.com/office/powerpoint/2010/main" val="383130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Stories are series of events strung together causally and </a:t>
            </a:r>
            <a:r>
              <a:rPr lang="en-US" baseline="0" dirty="0" smtClean="0"/>
              <a:t>temporally.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Once upon a time three friends</a:t>
            </a:r>
            <a:r>
              <a:rPr lang="en-US" baseline="0" dirty="0" smtClean="0"/>
              <a:t> </a:t>
            </a:r>
            <a:r>
              <a:rPr lang="en-US" u="sng" dirty="0" smtClean="0"/>
              <a:t>Anna</a:t>
            </a:r>
            <a:r>
              <a:rPr lang="en-US" dirty="0" smtClean="0"/>
              <a:t>, </a:t>
            </a:r>
            <a:r>
              <a:rPr lang="en-US" u="sng" dirty="0" smtClean="0"/>
              <a:t>John</a:t>
            </a:r>
            <a:r>
              <a:rPr lang="en-US" dirty="0" smtClean="0"/>
              <a:t> and </a:t>
            </a:r>
            <a:r>
              <a:rPr lang="en-US" u="sng" dirty="0" smtClean="0"/>
              <a:t>Mary</a:t>
            </a:r>
            <a:r>
              <a:rPr lang="en-US" dirty="0" smtClean="0"/>
              <a:t> decided to go to see the new </a:t>
            </a:r>
            <a:r>
              <a:rPr lang="en-US" u="sng" dirty="0" smtClean="0"/>
              <a:t>Star Wars </a:t>
            </a:r>
            <a:r>
              <a:rPr lang="en-US" dirty="0" smtClean="0"/>
              <a:t>movie.  </a:t>
            </a:r>
            <a:r>
              <a:rPr lang="en-US" u="sng" dirty="0" smtClean="0"/>
              <a:t>Mary</a:t>
            </a:r>
            <a:r>
              <a:rPr lang="en-US" dirty="0" smtClean="0"/>
              <a:t> buys the tickets from the man in a </a:t>
            </a:r>
            <a:r>
              <a:rPr lang="en-US" u="sng" dirty="0" smtClean="0"/>
              <a:t>red</a:t>
            </a:r>
            <a:r>
              <a:rPr lang="en-US" dirty="0" smtClean="0"/>
              <a:t> vest at the counter. When they</a:t>
            </a:r>
            <a:r>
              <a:rPr lang="en-US" baseline="0" dirty="0" smtClean="0"/>
              <a:t> entered the theater, they were disappointed to see that all the good seats were gone.  After searching, Mary spotted some seats, but a nice looking </a:t>
            </a:r>
            <a:r>
              <a:rPr lang="en-US" baseline="0" dirty="0" smtClean="0"/>
              <a:t>gentleman </a:t>
            </a:r>
            <a:r>
              <a:rPr lang="en-US" baseline="0" dirty="0" smtClean="0"/>
              <a:t>was settling into one of them. They </a:t>
            </a:r>
            <a:r>
              <a:rPr lang="en-US" baseline="0" dirty="0" smtClean="0"/>
              <a:t>asked </a:t>
            </a:r>
            <a:r>
              <a:rPr lang="en-US" baseline="0" dirty="0" smtClean="0"/>
              <a:t>him to move, and </a:t>
            </a:r>
            <a:r>
              <a:rPr lang="en-US" baseline="0" dirty="0" smtClean="0"/>
              <a:t>since </a:t>
            </a:r>
            <a:r>
              <a:rPr lang="en-US" baseline="0" dirty="0" smtClean="0"/>
              <a:t>Larry was a kind-hearted man, he gladly obliged.  Now that they were all settled, they started eating their popcorn. Finally, the movie started. </a:t>
            </a:r>
            <a:r>
              <a:rPr lang="en-US" dirty="0" smtClean="0"/>
              <a:t>The three friends </a:t>
            </a:r>
            <a:r>
              <a:rPr lang="en-US" u="sng" dirty="0" smtClean="0"/>
              <a:t>enjoyed</a:t>
            </a:r>
            <a:r>
              <a:rPr lang="en-US" dirty="0" smtClean="0"/>
              <a:t> the movie. But Larry </a:t>
            </a:r>
            <a:r>
              <a:rPr lang="en-US" u="sng" dirty="0" smtClean="0"/>
              <a:t>struggled</a:t>
            </a:r>
            <a:r>
              <a:rPr lang="en-US" dirty="0" smtClean="0"/>
              <a:t> to see the screen </a:t>
            </a:r>
            <a:r>
              <a:rPr lang="en-US" dirty="0" smtClean="0"/>
              <a:t>because </a:t>
            </a:r>
            <a:r>
              <a:rPr lang="en-US" dirty="0" smtClean="0"/>
              <a:t>a big man had taken the seat in front of him. </a:t>
            </a:r>
            <a:r>
              <a:rPr lang="en-US" u="sng" dirty="0" smtClean="0"/>
              <a:t>Poor</a:t>
            </a:r>
            <a:r>
              <a:rPr lang="en-US" dirty="0" smtClean="0"/>
              <a:t> Larry was very </a:t>
            </a:r>
            <a:r>
              <a:rPr lang="en-US" u="sng" dirty="0" smtClean="0"/>
              <a:t>sad</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16</a:t>
            </a:fld>
            <a:endParaRPr lang="en-US"/>
          </a:p>
        </p:txBody>
      </p:sp>
    </p:spTree>
    <p:extLst>
      <p:ext uri="{BB962C8B-B14F-4D97-AF65-F5344CB8AC3E}">
        <p14:creationId xmlns:p14="http://schemas.microsoft.com/office/powerpoint/2010/main" val="1152513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550 cues</a:t>
            </a:r>
          </a:p>
          <a:p>
            <a:endParaRPr lang="en-US" dirty="0" smtClean="0"/>
          </a:p>
          <a:p>
            <a:r>
              <a:rPr lang="en-US" dirty="0" smtClean="0"/>
              <a:t>Scores based on probability</a:t>
            </a:r>
            <a:r>
              <a:rPr lang="en-US" baseline="0" dirty="0" smtClean="0"/>
              <a:t> of each cue being temporal or causal (est. from PDTB)</a:t>
            </a:r>
          </a:p>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17</a:t>
            </a:fld>
            <a:endParaRPr lang="en-US"/>
          </a:p>
        </p:txBody>
      </p:sp>
    </p:spTree>
    <p:extLst>
      <p:ext uri="{BB962C8B-B14F-4D97-AF65-F5344CB8AC3E}">
        <p14:creationId xmlns:p14="http://schemas.microsoft.com/office/powerpoint/2010/main" val="115251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apply features that were developed for a very different task – the task of sentence </a:t>
            </a:r>
            <a:r>
              <a:rPr lang="en-US" baseline="0" dirty="0" smtClean="0"/>
              <a:t>generation.</a:t>
            </a:r>
          </a:p>
          <a:p>
            <a:endParaRPr lang="en-US" baseline="0" dirty="0" smtClean="0"/>
          </a:p>
          <a:p>
            <a:r>
              <a:rPr lang="en-US" baseline="0" dirty="0" smtClean="0"/>
              <a:t>PMI based on Google 1T web corpus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18</a:t>
            </a:fld>
            <a:endParaRPr lang="en-US"/>
          </a:p>
        </p:txBody>
      </p:sp>
    </p:spTree>
    <p:extLst>
      <p:ext uri="{BB962C8B-B14F-4D97-AF65-F5344CB8AC3E}">
        <p14:creationId xmlns:p14="http://schemas.microsoft.com/office/powerpoint/2010/main" val="1152513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1,500 responses used to build automatic speech recognition model used in </a:t>
            </a:r>
            <a:r>
              <a:rPr lang="en-US" sz="1200" b="0" i="0" u="none" strike="noStrike" kern="1200" baseline="0" dirty="0" err="1" smtClean="0">
                <a:solidFill>
                  <a:schemeClr val="tx1"/>
                </a:solidFill>
                <a:latin typeface="+mn-lt"/>
                <a:ea typeface="+mn-ea"/>
                <a:cs typeface="+mn-cs"/>
              </a:rPr>
              <a:t>Evanini</a:t>
            </a:r>
            <a:r>
              <a:rPr lang="en-US" sz="1200" b="0" i="0" u="none" strike="noStrike" kern="1200" baseline="0" dirty="0" smtClean="0">
                <a:solidFill>
                  <a:schemeClr val="tx1"/>
                </a:solidFill>
                <a:latin typeface="+mn-lt"/>
                <a:ea typeface="+mn-ea"/>
                <a:cs typeface="+mn-cs"/>
              </a:rPr>
              <a:t> &amp; Wang (2013).</a:t>
            </a:r>
          </a:p>
          <a:p>
            <a:r>
              <a:rPr lang="en-US" sz="1200" b="0" i="0" u="none" strike="noStrike" kern="1200" baseline="0" dirty="0" smtClean="0">
                <a:solidFill>
                  <a:schemeClr val="tx1"/>
                </a:solidFill>
                <a:latin typeface="+mn-lt"/>
                <a:ea typeface="+mn-ea"/>
                <a:cs typeface="+mn-cs"/>
              </a:rPr>
              <a:t>~    350 responses were non-English or had static or too much background noise.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Here you see the score point distributions for training and testing sets.</a:t>
            </a:r>
          </a:p>
          <a:p>
            <a:r>
              <a:rPr lang="en-US" sz="1200" b="0" i="0" u="none" strike="noStrike" kern="1200" baseline="0" dirty="0" smtClean="0">
                <a:solidFill>
                  <a:schemeClr val="tx1"/>
                </a:solidFill>
                <a:latin typeface="+mn-lt"/>
                <a:ea typeface="+mn-ea"/>
                <a:cs typeface="+mn-cs"/>
              </a:rPr>
              <a:t>Train </a:t>
            </a:r>
            <a:r>
              <a:rPr lang="en-US" sz="1200" b="0" i="0" u="none" strike="noStrike" kern="1200" baseline="0" dirty="0" smtClean="0">
                <a:solidFill>
                  <a:schemeClr val="tx1"/>
                </a:solidFill>
                <a:latin typeface="+mn-lt"/>
                <a:ea typeface="+mn-ea"/>
                <a:cs typeface="+mn-cs"/>
              </a:rPr>
              <a:t>was used for cross validation experiments as well as for training a final model that was evaluated on </a:t>
            </a:r>
            <a:r>
              <a:rPr lang="en-US" sz="1200" b="0" i="0" u="none" strike="noStrike" kern="1200" baseline="0" dirty="0" err="1" smtClean="0">
                <a:solidFill>
                  <a:schemeClr val="tx1"/>
                </a:solidFill>
                <a:latin typeface="+mn-lt"/>
                <a:ea typeface="+mn-ea"/>
                <a:cs typeface="+mn-cs"/>
              </a:rPr>
              <a:t>Eval</a:t>
            </a:r>
            <a:r>
              <a:rPr lang="en-US" sz="1200" b="0" i="0" u="none" strike="noStrike" kern="1200" baseline="0" dirty="0" smtClean="0">
                <a:solidFill>
                  <a:schemeClr val="tx1"/>
                </a:solidFill>
                <a:latin typeface="+mn-lt"/>
                <a:ea typeface="+mn-ea"/>
                <a:cs typeface="+mn-cs"/>
              </a:rPr>
              <a:t> evaluation </a:t>
            </a:r>
            <a:r>
              <a:rPr lang="en-US" sz="1200" b="0" i="0" u="none" strike="noStrike" kern="1200" baseline="0" dirty="0" smtClean="0">
                <a:solidFill>
                  <a:schemeClr val="tx1"/>
                </a:solidFill>
                <a:latin typeface="+mn-lt"/>
                <a:ea typeface="+mn-ea"/>
                <a:cs typeface="+mn-cs"/>
              </a:rPr>
              <a:t>dataset.</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19</a:t>
            </a:fld>
            <a:endParaRPr lang="en-US"/>
          </a:p>
        </p:txBody>
      </p:sp>
    </p:spTree>
    <p:extLst>
      <p:ext uri="{BB962C8B-B14F-4D97-AF65-F5344CB8AC3E}">
        <p14:creationId xmlns:p14="http://schemas.microsoft.com/office/powerpoint/2010/main" val="69657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TOEFL Junior Comprehensive</a:t>
            </a:r>
            <a:r>
              <a:rPr lang="en-US" sz="1200" baseline="0" dirty="0" smtClean="0"/>
              <a:t> test is designed for students 11-13 years of age who are studying English as a foreign language. The picture-based story narration i</a:t>
            </a:r>
            <a:r>
              <a:rPr lang="en-US" sz="1200" dirty="0" smtClean="0"/>
              <a:t>s</a:t>
            </a:r>
            <a:r>
              <a:rPr lang="en-US" sz="1200" baseline="0" dirty="0" smtClean="0"/>
              <a:t> </a:t>
            </a:r>
            <a:r>
              <a:rPr lang="en-US" sz="1200" dirty="0" smtClean="0"/>
              <a:t>a</a:t>
            </a:r>
            <a:r>
              <a:rPr lang="en-US" sz="1200" baseline="0" dirty="0" smtClean="0"/>
              <a:t> really interesting </a:t>
            </a:r>
            <a:r>
              <a:rPr lang="en-US" sz="1200" baseline="0" dirty="0" smtClean="0"/>
              <a:t>task. It’s based on a cartoon without text or captions. Here’s a closer look.</a:t>
            </a:r>
            <a:endParaRPr lang="en-US" sz="1200" dirty="0" smtClean="0"/>
          </a:p>
        </p:txBody>
      </p:sp>
      <p:sp>
        <p:nvSpPr>
          <p:cNvPr id="4" name="Slide Number Placeholder 3"/>
          <p:cNvSpPr>
            <a:spLocks noGrp="1"/>
          </p:cNvSpPr>
          <p:nvPr>
            <p:ph type="sldNum" sz="quarter" idx="10"/>
          </p:nvPr>
        </p:nvSpPr>
        <p:spPr/>
        <p:txBody>
          <a:bodyPr/>
          <a:lstStyle/>
          <a:p>
            <a:fld id="{E4588981-B5A3-43B2-8692-AD06FCB30E5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20</a:t>
            </a:fld>
            <a:endParaRPr lang="en-US"/>
          </a:p>
        </p:txBody>
      </p:sp>
    </p:spTree>
    <p:extLst>
      <p:ext uri="{BB962C8B-B14F-4D97-AF65-F5344CB8AC3E}">
        <p14:creationId xmlns:p14="http://schemas.microsoft.com/office/powerpoint/2010/main" val="3926486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EW13 baseline is comprised of an array of many features that measures various speech characteristics.</a:t>
            </a:r>
          </a:p>
          <a:p>
            <a:r>
              <a:rPr lang="en-US" sz="1200" b="0" i="0" u="none" strike="noStrike" kern="1200" baseline="0" dirty="0" smtClean="0">
                <a:solidFill>
                  <a:schemeClr val="tx1"/>
                </a:solidFill>
                <a:latin typeface="+mn-lt"/>
                <a:ea typeface="+mn-ea"/>
                <a:cs typeface="+mn-cs"/>
              </a:rPr>
              <a:t>Whereas each individual </a:t>
            </a:r>
            <a:r>
              <a:rPr lang="en-US" sz="1200" b="0" i="0" u="none" strike="noStrike" kern="1200" baseline="0" dirty="0" err="1" smtClean="0">
                <a:solidFill>
                  <a:schemeClr val="tx1"/>
                </a:solidFill>
                <a:latin typeface="+mn-lt"/>
                <a:ea typeface="+mn-ea"/>
                <a:cs typeface="+mn-cs"/>
              </a:rPr>
              <a:t>featureset</a:t>
            </a:r>
            <a:r>
              <a:rPr lang="en-US" sz="1200" b="0" i="0" u="none" strike="noStrike" kern="1200" baseline="0" dirty="0" smtClean="0">
                <a:solidFill>
                  <a:schemeClr val="tx1"/>
                </a:solidFill>
                <a:latin typeface="+mn-lt"/>
                <a:ea typeface="+mn-ea"/>
                <a:cs typeface="+mn-cs"/>
              </a:rPr>
              <a:t> covers one aspect of a larger dimension.</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22</a:t>
            </a:fld>
            <a:endParaRPr lang="en-US"/>
          </a:p>
        </p:txBody>
      </p:sp>
    </p:spTree>
    <p:extLst>
      <p:ext uri="{BB962C8B-B14F-4D97-AF65-F5344CB8AC3E}">
        <p14:creationId xmlns:p14="http://schemas.microsoft.com/office/powerpoint/2010/main" val="855152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23</a:t>
            </a:fld>
            <a:endParaRPr lang="en-US"/>
          </a:p>
        </p:txBody>
      </p:sp>
    </p:spTree>
    <p:extLst>
      <p:ext uri="{BB962C8B-B14F-4D97-AF65-F5344CB8AC3E}">
        <p14:creationId xmlns:p14="http://schemas.microsoft.com/office/powerpoint/2010/main" val="85515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comparison, QWK between</a:t>
            </a:r>
            <a:r>
              <a:rPr lang="en-US" baseline="0" dirty="0" smtClean="0"/>
              <a:t> 2 human raters scoring Picture-based Story Narration is 0.69.</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24</a:t>
            </a:fld>
            <a:endParaRPr lang="en-US"/>
          </a:p>
        </p:txBody>
      </p:sp>
    </p:spTree>
    <p:extLst>
      <p:ext uri="{BB962C8B-B14F-4D97-AF65-F5344CB8AC3E}">
        <p14:creationId xmlns:p14="http://schemas.microsoft.com/office/powerpoint/2010/main" val="85515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work </a:t>
            </a:r>
            <a:r>
              <a:rPr lang="en-US" dirty="0" err="1" smtClean="0"/>
              <a:t>iimproved</a:t>
            </a:r>
            <a:r>
              <a:rPr lang="en-US" dirty="0" smtClean="0"/>
              <a:t> the construct coverage by focusing </a:t>
            </a:r>
            <a:r>
              <a:rPr lang="en-US" dirty="0" smtClean="0"/>
              <a:t>mainly on the story-telling</a:t>
            </a:r>
            <a:r>
              <a:rPr lang="en-US" baseline="0" dirty="0" smtClean="0"/>
              <a:t> </a:t>
            </a:r>
            <a:r>
              <a:rPr lang="en-US" baseline="0" dirty="0" smtClean="0"/>
              <a:t>aspects of the task and </a:t>
            </a:r>
            <a:r>
              <a:rPr lang="en-US" dirty="0" smtClean="0"/>
              <a:t>incorporating </a:t>
            </a:r>
            <a:r>
              <a:rPr lang="en-US" dirty="0" smtClean="0"/>
              <a:t>evaluation of elements prescribed in the scoring </a:t>
            </a:r>
            <a:r>
              <a:rPr lang="en-US" dirty="0" smtClean="0"/>
              <a:t>rubric.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believe that our features </a:t>
            </a:r>
            <a:r>
              <a:rPr lang="en-US" dirty="0" smtClean="0"/>
              <a:t>can be used for </a:t>
            </a:r>
            <a:r>
              <a:rPr lang="en-US" dirty="0" smtClean="0"/>
              <a:t>feedback</a:t>
            </a:r>
            <a:r>
              <a:rPr lang="en-US" baseline="0" dirty="0" smtClean="0"/>
              <a:t>, and we hope to explore this in </a:t>
            </a:r>
            <a:r>
              <a:rPr lang="en-US" baseline="0" dirty="0" smtClean="0"/>
              <a:t>the </a:t>
            </a:r>
            <a:r>
              <a:rPr lang="en-US" baseline="0" dirty="0" smtClean="0"/>
              <a:t>future work.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the best performance was achieved when linguistic and speech-based features were combined.</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25</a:t>
            </a:fld>
            <a:endParaRPr lang="en-US"/>
          </a:p>
        </p:txBody>
      </p:sp>
    </p:spTree>
    <p:extLst>
      <p:ext uri="{BB962C8B-B14F-4D97-AF65-F5344CB8AC3E}">
        <p14:creationId xmlns:p14="http://schemas.microsoft.com/office/powerpoint/2010/main" val="2232046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(5/27/15 14:26) -----</a:t>
            </a:r>
          </a:p>
          <a:p>
            <a:r>
              <a:rPr lang="en-US" dirty="0"/>
              <a:t>word error error rate </a:t>
            </a:r>
          </a:p>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26</a:t>
            </a:fld>
            <a:endParaRPr lang="en-US"/>
          </a:p>
        </p:txBody>
      </p:sp>
    </p:spTree>
    <p:extLst>
      <p:ext uri="{BB962C8B-B14F-4D97-AF65-F5344CB8AC3E}">
        <p14:creationId xmlns:p14="http://schemas.microsoft.com/office/powerpoint/2010/main" val="274457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28</a:t>
            </a:fld>
            <a:endParaRPr lang="en-US"/>
          </a:p>
        </p:txBody>
      </p:sp>
    </p:spTree>
    <p:extLst>
      <p:ext uri="{BB962C8B-B14F-4D97-AF65-F5344CB8AC3E}">
        <p14:creationId xmlns:p14="http://schemas.microsoft.com/office/powerpoint/2010/main" val="115251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instructions for this spoken item are: “ The six ….” At the bottom you</a:t>
            </a:r>
            <a:r>
              <a:rPr lang="en-US" baseline="0" dirty="0" smtClean="0"/>
              <a:t> see a countdown clock fro the preparation time and another for the recording time of the spoken response.</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responses are scored on a scale from 1 to 4. At each score point, the scoring rubric lists </a:t>
            </a:r>
            <a:r>
              <a:rPr lang="en-US" dirty="0" smtClean="0"/>
              <a:t>3 dimensions </a:t>
            </a:r>
            <a:r>
              <a:rPr lang="en-US" dirty="0" smtClean="0"/>
              <a:t>of writing, shown </a:t>
            </a:r>
            <a:r>
              <a:rPr lang="en-US" dirty="0" smtClean="0"/>
              <a:t>as bullet </a:t>
            </a:r>
            <a:r>
              <a:rPr lang="en-US" dirty="0" smtClean="0"/>
              <a:t>points:</a:t>
            </a:r>
            <a:r>
              <a:rPr lang="en-US" baseline="0" dirty="0" smtClean="0"/>
              <a:t> Narrative Story Telling, Spoken English quality, and English Language mastery.</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4</a:t>
            </a:fld>
            <a:endParaRPr lang="en-US"/>
          </a:p>
        </p:txBody>
      </p:sp>
    </p:spTree>
    <p:extLst>
      <p:ext uri="{BB962C8B-B14F-4D97-AF65-F5344CB8AC3E}">
        <p14:creationId xmlns:p14="http://schemas.microsoft.com/office/powerpoint/2010/main" val="292065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a:t>
            </a:r>
            <a:r>
              <a:rPr lang="en-US" dirty="0" err="1" smtClean="0"/>
              <a:t>Evanini</a:t>
            </a:r>
            <a:r>
              <a:rPr lang="en-US" dirty="0" smtClean="0"/>
              <a:t> and Wang reported on an automated scoring system for this task that</a:t>
            </a:r>
            <a:r>
              <a:rPr lang="en-US" baseline="0" dirty="0" smtClean="0"/>
              <a:t> used mainly speech-based measures of fluency (e.g., rate), pronunciation (e.g., AM score), and prosody (e.g., time  between stressed syllables), plus a language-model measure of lexical choice. By the way, the word error rate of the automatic speech recognition system they used was for this task about 27%.</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5</a:t>
            </a:fld>
            <a:endParaRPr lang="en-US"/>
          </a:p>
        </p:txBody>
      </p:sp>
    </p:spTree>
    <p:extLst>
      <p:ext uri="{BB962C8B-B14F-4D97-AF65-F5344CB8AC3E}">
        <p14:creationId xmlns:p14="http://schemas.microsoft.com/office/powerpoint/2010/main" val="28152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Evanini</a:t>
            </a:r>
            <a:r>
              <a:rPr lang="en-US" dirty="0" smtClean="0"/>
              <a:t> &amp; Wang</a:t>
            </a:r>
            <a:r>
              <a:rPr lang="en-US" baseline="0" dirty="0" smtClean="0"/>
              <a:t> feature set addressed only </a:t>
            </a:r>
            <a:r>
              <a:rPr lang="en-US" baseline="0" dirty="0" smtClean="0"/>
              <a:t>part of the </a:t>
            </a:r>
            <a:r>
              <a:rPr lang="en-US" baseline="0" dirty="0" smtClean="0"/>
              <a:t>item construct shown here. </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6</a:t>
            </a:fld>
            <a:endParaRPr lang="en-US"/>
          </a:p>
        </p:txBody>
      </p:sp>
    </p:spTree>
    <p:extLst>
      <p:ext uri="{BB962C8B-B14F-4D97-AF65-F5344CB8AC3E}">
        <p14:creationId xmlns:p14="http://schemas.microsoft.com/office/powerpoint/2010/main" val="354573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aseline="0" dirty="0" smtClean="0"/>
              <a:t>our </a:t>
            </a:r>
            <a:r>
              <a:rPr lang="en-US" baseline="0" dirty="0" smtClean="0"/>
              <a:t>work, we </a:t>
            </a:r>
            <a:r>
              <a:rPr lang="en-US" baseline="0" dirty="0" smtClean="0"/>
              <a:t>have investigated </a:t>
            </a:r>
            <a:r>
              <a:rPr lang="en-US" baseline="0" dirty="0" smtClean="0"/>
              <a:t>features that </a:t>
            </a:r>
            <a:r>
              <a:rPr lang="en-US" baseline="0" dirty="0" smtClean="0"/>
              <a:t>we hope will </a:t>
            </a:r>
            <a:r>
              <a:rPr lang="en-US" baseline="0" dirty="0" smtClean="0"/>
              <a:t>improve the construct </a:t>
            </a:r>
            <a:r>
              <a:rPr lang="en-US" baseline="0" dirty="0" smtClean="0"/>
              <a:t>coverage. Mainly</a:t>
            </a:r>
            <a:r>
              <a:rPr lang="en-US" baseline="0" dirty="0" smtClean="0"/>
              <a:t>, we </a:t>
            </a:r>
            <a:r>
              <a:rPr lang="en-US" baseline="0" dirty="0" smtClean="0"/>
              <a:t>have tried </a:t>
            </a:r>
            <a:r>
              <a:rPr lang="en-US" baseline="0" dirty="0" smtClean="0"/>
              <a:t>to capture the story-telling aspects of the </a:t>
            </a:r>
            <a:r>
              <a:rPr lang="en-US" baseline="0" dirty="0" smtClean="0"/>
              <a:t>task.</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7</a:t>
            </a:fld>
            <a:endParaRPr lang="en-US"/>
          </a:p>
        </p:txBody>
      </p:sp>
    </p:spTree>
    <p:extLst>
      <p:ext uri="{BB962C8B-B14F-4D97-AF65-F5344CB8AC3E}">
        <p14:creationId xmlns:p14="http://schemas.microsoft.com/office/powerpoint/2010/main" val="354573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Quoting from the scoring rubric, we seek to capture the fullness of the story and its relevance</a:t>
            </a:r>
            <a:r>
              <a:rPr lang="en-US" baseline="0" dirty="0" smtClean="0"/>
              <a:t> to the pictures with a set of features I’ll refer to as “relevance”.</a:t>
            </a:r>
          </a:p>
          <a:p>
            <a:r>
              <a:rPr lang="en-US" baseline="0" dirty="0" smtClean="0"/>
              <a:t>The detail and elaboration in the story will be represented by feature sets “detailing” and “sentiment”.</a:t>
            </a:r>
          </a:p>
          <a:p>
            <a:r>
              <a:rPr lang="en-US" baseline="0" dirty="0" smtClean="0"/>
              <a:t>The event sequencing will be represented by “discourse” features.</a:t>
            </a:r>
          </a:p>
          <a:p>
            <a:r>
              <a:rPr lang="en-US" baseline="0" dirty="0" smtClean="0"/>
              <a:t>And word choice by “collocation” features.</a:t>
            </a:r>
          </a:p>
          <a:p>
            <a:r>
              <a:rPr lang="en-US" baseline="0" dirty="0" smtClean="0"/>
              <a:t>These constitute the 5 feature sets we used in our study.</a:t>
            </a:r>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8</a:t>
            </a:fld>
            <a:endParaRPr lang="en-US"/>
          </a:p>
        </p:txBody>
      </p:sp>
    </p:spTree>
    <p:extLst>
      <p:ext uri="{BB962C8B-B14F-4D97-AF65-F5344CB8AC3E}">
        <p14:creationId xmlns:p14="http://schemas.microsoft.com/office/powerpoint/2010/main" val="115251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Relevance measures the overlap between</a:t>
            </a:r>
            <a:r>
              <a:rPr lang="en-US" baseline="0" dirty="0" smtClean="0"/>
              <a:t> the response and the content of the pictures. </a:t>
            </a:r>
          </a:p>
          <a:p>
            <a:r>
              <a:rPr lang="en-US" baseline="0" dirty="0" smtClean="0"/>
              <a:t>For each prompt, we asked 10 annotators to provide a detailed description of each picture and an overall narrative of the events in the picture sequence. Our goal here was to collect many independent ways of viewing the pictures and constructing a story consistent with them. These descriptions and stories will assembled into a reference corpus for each prompt.</a:t>
            </a:r>
          </a:p>
          <a:p>
            <a:r>
              <a:rPr lang="en-US" baseline="0" dirty="0" smtClean="0"/>
              <a:t>The relevance feature set measures the overlap between the response and the reference corpus in terms of matching words, synonyms, and other lexical relations described more fully in the paper.</a:t>
            </a:r>
          </a:p>
          <a:p>
            <a:endParaRPr lang="en-US" dirty="0" smtClean="0"/>
          </a:p>
          <a:p>
            <a:r>
              <a:rPr lang="en-US" dirty="0" smtClean="0"/>
              <a:t>Note</a:t>
            </a:r>
            <a:r>
              <a:rPr lang="en-US" dirty="0" smtClean="0"/>
              <a:t>:</a:t>
            </a:r>
            <a:r>
              <a:rPr lang="en-US" baseline="0" dirty="0" smtClean="0"/>
              <a:t>– here I will focus on developing the intuition for our features. </a:t>
            </a:r>
            <a:r>
              <a:rPr lang="en-US" dirty="0" smtClean="0"/>
              <a:t>The</a:t>
            </a:r>
            <a:r>
              <a:rPr lang="en-US" baseline="0" dirty="0" smtClean="0"/>
              <a:t> details of how these features are encoded is in the paper </a:t>
            </a:r>
          </a:p>
          <a:p>
            <a:endParaRPr lang="en-US" dirty="0"/>
          </a:p>
        </p:txBody>
      </p:sp>
      <p:sp>
        <p:nvSpPr>
          <p:cNvPr id="4" name="Slide Number Placeholder 3"/>
          <p:cNvSpPr>
            <a:spLocks noGrp="1"/>
          </p:cNvSpPr>
          <p:nvPr>
            <p:ph type="sldNum" sz="quarter" idx="10"/>
          </p:nvPr>
        </p:nvSpPr>
        <p:spPr/>
        <p:txBody>
          <a:bodyPr/>
          <a:lstStyle/>
          <a:p>
            <a:fld id="{E4588981-B5A3-43B2-8692-AD06FCB30E5E}" type="slidenum">
              <a:rPr lang="en-US" smtClean="0"/>
              <a:pPr/>
              <a:t>9</a:t>
            </a:fld>
            <a:endParaRPr lang="en-US"/>
          </a:p>
        </p:txBody>
      </p:sp>
    </p:spTree>
    <p:extLst>
      <p:ext uri="{BB962C8B-B14F-4D97-AF65-F5344CB8AC3E}">
        <p14:creationId xmlns:p14="http://schemas.microsoft.com/office/powerpoint/2010/main" val="115251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90C628-09DD-774D-A097-E946936A6BD3}" type="datetime1">
              <a:rPr lang="en-US" smtClean="0"/>
              <a:t>5/30/2015</a:t>
            </a:fld>
            <a:endParaRPr lang="en-US"/>
          </a:p>
        </p:txBody>
      </p:sp>
      <p:sp>
        <p:nvSpPr>
          <p:cNvPr id="5" name="Footer Placeholder 4"/>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6" name="Slide Number Placeholder 5"/>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3A265-768E-DF48-8788-41642EB0DA51}" type="datetime1">
              <a:rPr lang="en-US" smtClean="0"/>
              <a:t>5/30/2015</a:t>
            </a:fld>
            <a:endParaRPr lang="en-US"/>
          </a:p>
        </p:txBody>
      </p:sp>
      <p:sp>
        <p:nvSpPr>
          <p:cNvPr id="5" name="Footer Placeholder 4"/>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6" name="Slide Number Placeholder 5"/>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80995-24B8-1840-B946-55B5FF879458}" type="datetime1">
              <a:rPr lang="en-US" smtClean="0"/>
              <a:t>5/30/2015</a:t>
            </a:fld>
            <a:endParaRPr lang="en-US"/>
          </a:p>
        </p:txBody>
      </p:sp>
      <p:sp>
        <p:nvSpPr>
          <p:cNvPr id="5" name="Footer Placeholder 4"/>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6" name="Slide Number Placeholder 5"/>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20D1C-CE79-A145-BEDF-86ACEE754434}" type="datetime1">
              <a:rPr lang="en-US" smtClean="0"/>
              <a:t>5/30/2015</a:t>
            </a:fld>
            <a:endParaRPr lang="en-US"/>
          </a:p>
        </p:txBody>
      </p:sp>
      <p:sp>
        <p:nvSpPr>
          <p:cNvPr id="5" name="Footer Placeholder 4"/>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6" name="Slide Number Placeholder 5"/>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A8C42-74CA-264D-9034-AA1FC62CBF4D}" type="datetime1">
              <a:rPr lang="en-US" smtClean="0"/>
              <a:t>5/30/2015</a:t>
            </a:fld>
            <a:endParaRPr lang="en-US"/>
          </a:p>
        </p:txBody>
      </p:sp>
      <p:sp>
        <p:nvSpPr>
          <p:cNvPr id="5" name="Footer Placeholder 4"/>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6" name="Slide Number Placeholder 5"/>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3F969D-59A2-DB46-907E-F312B664683B}" type="datetime1">
              <a:rPr lang="en-US" smtClean="0"/>
              <a:t>5/30/2015</a:t>
            </a:fld>
            <a:endParaRPr lang="en-US"/>
          </a:p>
        </p:txBody>
      </p:sp>
      <p:sp>
        <p:nvSpPr>
          <p:cNvPr id="6" name="Footer Placeholder 5"/>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7" name="Slide Number Placeholder 6"/>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0B124F-A62C-E243-BCFB-ECA2E34A4E19}" type="datetime1">
              <a:rPr lang="en-US" smtClean="0"/>
              <a:t>5/30/2015</a:t>
            </a:fld>
            <a:endParaRPr lang="en-US"/>
          </a:p>
        </p:txBody>
      </p:sp>
      <p:sp>
        <p:nvSpPr>
          <p:cNvPr id="8" name="Footer Placeholder 7"/>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9" name="Slide Number Placeholder 8"/>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EC5868-7A2A-D946-82AA-BD83C9A3597E}" type="datetime1">
              <a:rPr lang="en-US" smtClean="0"/>
              <a:t>5/30/2015</a:t>
            </a:fld>
            <a:endParaRPr lang="en-US"/>
          </a:p>
        </p:txBody>
      </p:sp>
      <p:sp>
        <p:nvSpPr>
          <p:cNvPr id="4" name="Footer Placeholder 3"/>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5" name="Slide Number Placeholder 4"/>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6896F-8B4B-EB42-9FFE-542D5090E5B4}" type="datetime1">
              <a:rPr lang="en-US" smtClean="0"/>
              <a:t>5/30/2015</a:t>
            </a:fld>
            <a:endParaRPr lang="en-US"/>
          </a:p>
        </p:txBody>
      </p:sp>
      <p:sp>
        <p:nvSpPr>
          <p:cNvPr id="3" name="Footer Placeholder 2"/>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4" name="Slide Number Placeholder 3"/>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1825C-099A-FE4D-8CD8-9A339CDCCDBC}" type="datetime1">
              <a:rPr lang="en-US" smtClean="0"/>
              <a:t>5/30/2015</a:t>
            </a:fld>
            <a:endParaRPr lang="en-US"/>
          </a:p>
        </p:txBody>
      </p:sp>
      <p:sp>
        <p:nvSpPr>
          <p:cNvPr id="6" name="Footer Placeholder 5"/>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7" name="Slide Number Placeholder 6"/>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A4FFC-0E3F-194C-B96D-02265FA7741D}" type="datetime1">
              <a:rPr lang="en-US" smtClean="0"/>
              <a:t>5/30/2015</a:t>
            </a:fld>
            <a:endParaRPr lang="en-US"/>
          </a:p>
        </p:txBody>
      </p:sp>
      <p:sp>
        <p:nvSpPr>
          <p:cNvPr id="6" name="Footer Placeholder 5"/>
          <p:cNvSpPr>
            <a:spLocks noGrp="1"/>
          </p:cNvSpPr>
          <p:nvPr>
            <p:ph type="ftr" sz="quarter" idx="11"/>
          </p:nvPr>
        </p:nvSpPr>
        <p:spPr/>
        <p:txBody>
          <a:bodyPr/>
          <a:lstStyle/>
          <a:p>
            <a:r>
              <a:rPr lang="en-US" dirty="0" smtClean="0"/>
              <a:t>Copyright © 2015 by Educational Testing Service. All rights reserved.</a:t>
            </a:r>
            <a:endParaRPr lang="en-US" dirty="0"/>
          </a:p>
        </p:txBody>
      </p:sp>
      <p:sp>
        <p:nvSpPr>
          <p:cNvPr id="7" name="Slide Number Placeholder 6"/>
          <p:cNvSpPr>
            <a:spLocks noGrp="1"/>
          </p:cNvSpPr>
          <p:nvPr>
            <p:ph type="sldNum" sz="quarter" idx="12"/>
          </p:nvPr>
        </p:nvSpPr>
        <p:spPr/>
        <p:txBody>
          <a:bodyPr/>
          <a:lstStyle/>
          <a:p>
            <a:fld id="{7D4EC728-2076-49BA-9533-D909C3A356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79248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160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73377-902C-B040-85FF-BFD0C4F0CD43}" type="datetime1">
              <a:rPr lang="en-US" smtClean="0"/>
              <a:t>5/30/2015</a:t>
            </a:fld>
            <a:endParaRPr lang="en-US" dirty="0"/>
          </a:p>
        </p:txBody>
      </p:sp>
      <p:sp>
        <p:nvSpPr>
          <p:cNvPr id="5" name="Footer Placeholder 4"/>
          <p:cNvSpPr>
            <a:spLocks noGrp="1"/>
          </p:cNvSpPr>
          <p:nvPr>
            <p:ph type="ftr" sz="quarter" idx="3"/>
          </p:nvPr>
        </p:nvSpPr>
        <p:spPr>
          <a:xfrm>
            <a:off x="20574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solidFill>
                  <a:schemeClr val="bg1">
                    <a:lumMod val="50000"/>
                  </a:schemeClr>
                </a:solidFill>
                <a:latin typeface="Verdana" pitchFamily="34" charset="0"/>
              </a:rPr>
              <a:t>Copyright © 2015 by Educational Testing Service.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EC728-2076-49BA-9533-D909C3A35688}" type="slidenum">
              <a:rPr lang="en-US" smtClean="0"/>
              <a:pPr/>
              <a:t>‹#›</a:t>
            </a:fld>
            <a:endParaRPr lang="en-US"/>
          </a:p>
        </p:txBody>
      </p:sp>
      <p:pic>
        <p:nvPicPr>
          <p:cNvPr id="7" name="Picture 6" descr="ETS-wTagH-4C"/>
          <p:cNvPicPr>
            <a:picLocks noChangeAspect="1" noChangeArrowheads="1"/>
          </p:cNvPicPr>
          <p:nvPr userDrawn="1"/>
        </p:nvPicPr>
        <p:blipFill>
          <a:blip r:embed="rId13" cstate="print"/>
          <a:srcRect/>
          <a:stretch>
            <a:fillRect/>
          </a:stretch>
        </p:blipFill>
        <p:spPr bwMode="auto">
          <a:xfrm>
            <a:off x="6861517" y="152401"/>
            <a:ext cx="1911007" cy="380999"/>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rgbClr val="8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33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3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3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3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somasundaran@ets.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xwang002@ets.org" TargetMode="External"/><Relationship Id="rId5" Type="http://schemas.openxmlformats.org/officeDocument/2006/relationships/hyperlink" Target="mailto:martin.chodorow@hunter.cuny.edu" TargetMode="External"/><Relationship Id="rId4" Type="http://schemas.openxmlformats.org/officeDocument/2006/relationships/hyperlink" Target="mailto:clee001@ets.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077200" cy="1470025"/>
          </a:xfrm>
        </p:spPr>
        <p:txBody>
          <a:bodyPr>
            <a:normAutofit/>
          </a:bodyPr>
          <a:lstStyle/>
          <a:p>
            <a:r>
              <a:rPr lang="en-US" dirty="0"/>
              <a:t>Automated Scoring of Picture-based Story Narration</a:t>
            </a:r>
          </a:p>
        </p:txBody>
      </p:sp>
      <p:sp>
        <p:nvSpPr>
          <p:cNvPr id="3" name="Subtitle 2"/>
          <p:cNvSpPr>
            <a:spLocks noGrp="1"/>
          </p:cNvSpPr>
          <p:nvPr>
            <p:ph type="subTitle" idx="1"/>
          </p:nvPr>
        </p:nvSpPr>
        <p:spPr>
          <a:xfrm>
            <a:off x="457200" y="3505200"/>
            <a:ext cx="8229600" cy="1752600"/>
          </a:xfrm>
        </p:spPr>
        <p:txBody>
          <a:bodyPr>
            <a:noAutofit/>
          </a:bodyPr>
          <a:lstStyle/>
          <a:p>
            <a:r>
              <a:rPr lang="pl-PL" dirty="0" smtClean="0"/>
              <a:t>Swapna Somasundaran</a:t>
            </a:r>
          </a:p>
          <a:p>
            <a:r>
              <a:rPr lang="en-US" dirty="0" smtClean="0"/>
              <a:t>Chong Min Lee	</a:t>
            </a:r>
          </a:p>
          <a:p>
            <a:r>
              <a:rPr lang="pl-PL" dirty="0" smtClean="0"/>
              <a:t>Martin Chodorow	</a:t>
            </a:r>
          </a:p>
          <a:p>
            <a:r>
              <a:rPr lang="pl-PL" dirty="0" smtClean="0"/>
              <a:t>Xinhao Wang	</a:t>
            </a:r>
            <a:endParaRPr lang="en-US" dirty="0" smtClean="0"/>
          </a:p>
          <a:p>
            <a:r>
              <a:rPr lang="en-US" sz="2000" dirty="0" smtClean="0"/>
              <a:t>	</a:t>
            </a:r>
          </a:p>
          <a:p>
            <a:endParaRPr lang="en-US" sz="2000" dirty="0" smtClean="0"/>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Detailing</a:t>
            </a:r>
            <a:endParaRPr lang="en-US" dirty="0"/>
          </a:p>
        </p:txBody>
      </p:sp>
      <p:sp>
        <p:nvSpPr>
          <p:cNvPr id="5" name="Content Placeholder 4"/>
          <p:cNvSpPr>
            <a:spLocks noGrp="1"/>
          </p:cNvSpPr>
          <p:nvPr>
            <p:ph sz="half" idx="1"/>
          </p:nvPr>
        </p:nvSpPr>
        <p:spPr/>
        <p:txBody>
          <a:bodyPr>
            <a:normAutofit lnSpcReduction="10000"/>
          </a:bodyPr>
          <a:lstStyle/>
          <a:p>
            <a:pPr marL="0" indent="0">
              <a:buNone/>
            </a:pPr>
            <a:r>
              <a:rPr lang="en-US" dirty="0"/>
              <a:t>	</a:t>
            </a:r>
          </a:p>
          <a:p>
            <a:endParaRPr lang="en-US" dirty="0"/>
          </a:p>
          <a:p>
            <a:endParaRPr lang="en-US" dirty="0"/>
          </a:p>
          <a:p>
            <a:endParaRPr lang="en-US" dirty="0"/>
          </a:p>
          <a:p>
            <a:endParaRPr lang="en-US" dirty="0"/>
          </a:p>
        </p:txBody>
      </p:sp>
      <p:sp>
        <p:nvSpPr>
          <p:cNvPr id="7" name="Content Placeholder 6"/>
          <p:cNvSpPr>
            <a:spLocks noGrp="1"/>
          </p:cNvSpPr>
          <p:nvPr>
            <p:ph sz="half" idx="2"/>
          </p:nvPr>
        </p:nvSpPr>
        <p:spPr/>
        <p:txBody>
          <a:bodyPr>
            <a:normAutofit lnSpcReduction="10000"/>
          </a:bodyPr>
          <a:lstStyle/>
          <a:p>
            <a:r>
              <a:rPr lang="en-US" dirty="0" smtClean="0"/>
              <a:t>Three friends are buying tickets to a </a:t>
            </a:r>
            <a:r>
              <a:rPr lang="en-US" dirty="0" smtClean="0"/>
              <a:t>movie.</a:t>
            </a:r>
            <a:endParaRPr lang="en-US" dirty="0" smtClean="0"/>
          </a:p>
          <a:p>
            <a:endParaRPr lang="en-US" dirty="0"/>
          </a:p>
          <a:p>
            <a:r>
              <a:rPr lang="en-US" dirty="0"/>
              <a:t>Three friends Anna, John and Mary decided to see a movie.  Mary buys tickets from the man in a red vest at the </a:t>
            </a:r>
            <a:r>
              <a:rPr lang="en-US" dirty="0" smtClean="0"/>
              <a:t>counter.</a:t>
            </a:r>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pic>
        <p:nvPicPr>
          <p:cNvPr id="2" name="Picture 1"/>
          <p:cNvPicPr>
            <a:picLocks noChangeAspect="1"/>
          </p:cNvPicPr>
          <p:nvPr/>
        </p:nvPicPr>
        <p:blipFill>
          <a:blip r:embed="rId3"/>
          <a:stretch>
            <a:fillRect/>
          </a:stretch>
        </p:blipFill>
        <p:spPr>
          <a:xfrm>
            <a:off x="838200" y="1523999"/>
            <a:ext cx="3505200" cy="2264677"/>
          </a:xfrm>
          <a:prstGeom prst="rect">
            <a:avLst/>
          </a:prstGeom>
        </p:spPr>
      </p:pic>
      <p:sp>
        <p:nvSpPr>
          <p:cNvPr id="9" name="Slide Number Placeholder 8"/>
          <p:cNvSpPr>
            <a:spLocks noGrp="1"/>
          </p:cNvSpPr>
          <p:nvPr>
            <p:ph type="sldNum" sz="quarter" idx="12"/>
          </p:nvPr>
        </p:nvSpPr>
        <p:spPr/>
        <p:txBody>
          <a:bodyPr/>
          <a:lstStyle/>
          <a:p>
            <a:fld id="{7D4EC728-2076-49BA-9533-D909C3A35688}" type="slidenum">
              <a:rPr lang="en-US" smtClean="0"/>
              <a:pPr/>
              <a:t>10</a:t>
            </a:fld>
            <a:endParaRPr lang="en-US"/>
          </a:p>
        </p:txBody>
      </p:sp>
    </p:spTree>
    <p:extLst>
      <p:ext uri="{BB962C8B-B14F-4D97-AF65-F5344CB8AC3E}">
        <p14:creationId xmlns:p14="http://schemas.microsoft.com/office/powerpoint/2010/main" val="1963024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Detailing</a:t>
            </a:r>
            <a:endParaRPr lang="en-US" dirty="0"/>
          </a:p>
        </p:txBody>
      </p:sp>
      <p:sp>
        <p:nvSpPr>
          <p:cNvPr id="5" name="Content Placeholder 4"/>
          <p:cNvSpPr>
            <a:spLocks noGrp="1"/>
          </p:cNvSpPr>
          <p:nvPr>
            <p:ph sz="half" idx="1"/>
          </p:nvPr>
        </p:nvSpPr>
        <p:spPr/>
        <p:txBody>
          <a:bodyPr>
            <a:normAutofit lnSpcReduction="10000"/>
          </a:bodyPr>
          <a:lstStyle/>
          <a:p>
            <a:pPr marL="0" indent="0">
              <a:buNone/>
            </a:pPr>
            <a:r>
              <a:rPr lang="en-US" dirty="0"/>
              <a:t>	</a:t>
            </a:r>
          </a:p>
          <a:p>
            <a:endParaRPr lang="en-US" dirty="0"/>
          </a:p>
          <a:p>
            <a:endParaRPr lang="en-US" dirty="0"/>
          </a:p>
          <a:p>
            <a:endParaRPr lang="en-US" dirty="0"/>
          </a:p>
          <a:p>
            <a:endParaRPr lang="en-US" dirty="0"/>
          </a:p>
        </p:txBody>
      </p:sp>
      <p:sp>
        <p:nvSpPr>
          <p:cNvPr id="7" name="Content Placeholder 6"/>
          <p:cNvSpPr>
            <a:spLocks noGrp="1"/>
          </p:cNvSpPr>
          <p:nvPr>
            <p:ph sz="half" idx="2"/>
          </p:nvPr>
        </p:nvSpPr>
        <p:spPr/>
        <p:txBody>
          <a:bodyPr>
            <a:normAutofit lnSpcReduction="10000"/>
          </a:bodyPr>
          <a:lstStyle/>
          <a:p>
            <a:r>
              <a:rPr lang="en-US" dirty="0" smtClean="0"/>
              <a:t>Three friends are buying tickets to a movie</a:t>
            </a:r>
          </a:p>
          <a:p>
            <a:endParaRPr lang="en-US" dirty="0"/>
          </a:p>
          <a:p>
            <a:r>
              <a:rPr lang="en-US" dirty="0" smtClean="0"/>
              <a:t>Three friends </a:t>
            </a:r>
            <a:r>
              <a:rPr lang="en-US" u="sng" dirty="0" smtClean="0"/>
              <a:t>Anna</a:t>
            </a:r>
            <a:r>
              <a:rPr lang="en-US" dirty="0" smtClean="0"/>
              <a:t>, </a:t>
            </a:r>
            <a:r>
              <a:rPr lang="en-US" u="sng" dirty="0" smtClean="0"/>
              <a:t>John</a:t>
            </a:r>
            <a:r>
              <a:rPr lang="en-US" dirty="0" smtClean="0"/>
              <a:t> and </a:t>
            </a:r>
            <a:r>
              <a:rPr lang="en-US" u="sng" dirty="0" smtClean="0"/>
              <a:t>Mary</a:t>
            </a:r>
            <a:r>
              <a:rPr lang="en-US" dirty="0" smtClean="0"/>
              <a:t> decided to see a movie.  </a:t>
            </a:r>
            <a:r>
              <a:rPr lang="en-US" u="sng" dirty="0" smtClean="0"/>
              <a:t>Mary</a:t>
            </a:r>
            <a:r>
              <a:rPr lang="en-US" dirty="0" smtClean="0"/>
              <a:t> buys tickets from the man in a </a:t>
            </a:r>
            <a:r>
              <a:rPr lang="en-US" u="sng" dirty="0" smtClean="0"/>
              <a:t>red</a:t>
            </a:r>
            <a:r>
              <a:rPr lang="en-US" dirty="0" smtClean="0"/>
              <a:t> vest at the counter</a:t>
            </a:r>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dirty="0"/>
          </a:p>
        </p:txBody>
      </p:sp>
      <p:pic>
        <p:nvPicPr>
          <p:cNvPr id="2" name="Picture 1"/>
          <p:cNvPicPr>
            <a:picLocks noChangeAspect="1"/>
          </p:cNvPicPr>
          <p:nvPr/>
        </p:nvPicPr>
        <p:blipFill>
          <a:blip r:embed="rId3"/>
          <a:stretch>
            <a:fillRect/>
          </a:stretch>
        </p:blipFill>
        <p:spPr>
          <a:xfrm>
            <a:off x="838200" y="1523999"/>
            <a:ext cx="3505200" cy="2264677"/>
          </a:xfrm>
          <a:prstGeom prst="rect">
            <a:avLst/>
          </a:prstGeom>
        </p:spPr>
      </p:pic>
      <p:sp>
        <p:nvSpPr>
          <p:cNvPr id="8" name="Rectangle 7"/>
          <p:cNvSpPr/>
          <p:nvPr/>
        </p:nvSpPr>
        <p:spPr>
          <a:xfrm>
            <a:off x="609600" y="4267200"/>
            <a:ext cx="4114800" cy="1631216"/>
          </a:xfrm>
          <a:prstGeom prst="rect">
            <a:avLst/>
          </a:prstGeom>
        </p:spPr>
        <p:txBody>
          <a:bodyPr wrap="square">
            <a:spAutoFit/>
          </a:bodyPr>
          <a:lstStyle/>
          <a:p>
            <a:r>
              <a:rPr lang="en-US" sz="2000" dirty="0" smtClean="0"/>
              <a:t>- Adjectives </a:t>
            </a:r>
            <a:r>
              <a:rPr lang="en-US" sz="2000" dirty="0"/>
              <a:t>and </a:t>
            </a:r>
            <a:r>
              <a:rPr lang="en-US" sz="2000" dirty="0" smtClean="0"/>
              <a:t>adverbs </a:t>
            </a:r>
            <a:r>
              <a:rPr lang="en-US" sz="2000" dirty="0"/>
              <a:t>come into play </a:t>
            </a:r>
            <a:r>
              <a:rPr lang="en-US" sz="2000" dirty="0" smtClean="0"/>
              <a:t>in the </a:t>
            </a:r>
            <a:r>
              <a:rPr lang="en-US" sz="2000" dirty="0"/>
              <a:t>process of detailing. </a:t>
            </a:r>
            <a:endParaRPr lang="en-US" sz="2000" dirty="0" smtClean="0"/>
          </a:p>
          <a:p>
            <a:r>
              <a:rPr lang="en-US" sz="2000" dirty="0" smtClean="0"/>
              <a:t>- Assigning names </a:t>
            </a:r>
            <a:r>
              <a:rPr lang="en-US" sz="2000" dirty="0"/>
              <a:t>to the characters and places results in a </a:t>
            </a:r>
            <a:r>
              <a:rPr lang="en-US" sz="2000" dirty="0" smtClean="0"/>
              <a:t>higher number </a:t>
            </a:r>
            <a:r>
              <a:rPr lang="en-US" sz="2000" dirty="0"/>
              <a:t>of proper nouns (NNPs).</a:t>
            </a:r>
          </a:p>
        </p:txBody>
      </p:sp>
      <p:sp>
        <p:nvSpPr>
          <p:cNvPr id="6" name="Slide Number Placeholder 5"/>
          <p:cNvSpPr>
            <a:spLocks noGrp="1"/>
          </p:cNvSpPr>
          <p:nvPr>
            <p:ph type="sldNum" sz="quarter" idx="12"/>
          </p:nvPr>
        </p:nvSpPr>
        <p:spPr/>
        <p:txBody>
          <a:bodyPr/>
          <a:lstStyle/>
          <a:p>
            <a:fld id="{7D4EC728-2076-49BA-9533-D909C3A35688}" type="slidenum">
              <a:rPr lang="en-US" smtClean="0"/>
              <a:pPr/>
              <a:t>11</a:t>
            </a:fld>
            <a:endParaRPr lang="en-US"/>
          </a:p>
        </p:txBody>
      </p:sp>
    </p:spTree>
    <p:extLst>
      <p:ext uri="{BB962C8B-B14F-4D97-AF65-F5344CB8AC3E}">
        <p14:creationId xmlns:p14="http://schemas.microsoft.com/office/powerpoint/2010/main" val="398721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Features:</a:t>
            </a:r>
          </a:p>
          <a:p>
            <a:pPr lvl="1"/>
            <a:r>
              <a:rPr lang="en-US" dirty="0" smtClean="0"/>
              <a:t>Presence and </a:t>
            </a:r>
            <a:r>
              <a:rPr lang="en-US" dirty="0" smtClean="0"/>
              <a:t>counts of</a:t>
            </a:r>
            <a:endParaRPr lang="en-US" dirty="0" smtClean="0"/>
          </a:p>
          <a:p>
            <a:pPr lvl="2"/>
            <a:r>
              <a:rPr lang="en-US" dirty="0" smtClean="0"/>
              <a:t>Names (NNP)</a:t>
            </a:r>
          </a:p>
          <a:p>
            <a:pPr lvl="2"/>
            <a:r>
              <a:rPr lang="en-US" dirty="0" smtClean="0"/>
              <a:t>Adjectives</a:t>
            </a:r>
          </a:p>
          <a:p>
            <a:pPr lvl="2"/>
            <a:r>
              <a:rPr lang="en-US" dirty="0" smtClean="0"/>
              <a:t>Adverbs</a:t>
            </a:r>
            <a:endParaRPr lang="en-US" dirty="0"/>
          </a:p>
        </p:txBody>
      </p:sp>
      <p:sp>
        <p:nvSpPr>
          <p:cNvPr id="5" name="Footer Placeholder 4"/>
          <p:cNvSpPr>
            <a:spLocks noGrp="1"/>
          </p:cNvSpPr>
          <p:nvPr>
            <p:ph type="ftr" sz="quarter" idx="11"/>
          </p:nvPr>
        </p:nvSpPr>
        <p:spPr/>
        <p:txBody>
          <a:bodyPr/>
          <a:lstStyle/>
          <a:p>
            <a:r>
              <a:rPr lang="en-US" smtClean="0"/>
              <a:t>Copyright © 2015 by Educational Testing Service. All rights reserved.</a:t>
            </a:r>
            <a:endParaRPr lang="en-US"/>
          </a:p>
        </p:txBody>
      </p:sp>
      <p:sp>
        <p:nvSpPr>
          <p:cNvPr id="8" name="Title 3"/>
          <p:cNvSpPr>
            <a:spLocks noGrp="1"/>
          </p:cNvSpPr>
          <p:nvPr>
            <p:ph type="title"/>
          </p:nvPr>
        </p:nvSpPr>
        <p:spPr>
          <a:xfrm>
            <a:off x="457200" y="457200"/>
            <a:ext cx="7924800" cy="960438"/>
          </a:xfrm>
        </p:spPr>
        <p:txBody>
          <a:bodyPr/>
          <a:lstStyle/>
          <a:p>
            <a:r>
              <a:rPr lang="en-US" dirty="0" smtClean="0"/>
              <a:t>Features: Detailing</a:t>
            </a:r>
            <a:endParaRPr lang="en-US" dirty="0"/>
          </a:p>
        </p:txBody>
      </p:sp>
      <p:sp>
        <p:nvSpPr>
          <p:cNvPr id="9" name="Slide Number Placeholder 8"/>
          <p:cNvSpPr>
            <a:spLocks noGrp="1"/>
          </p:cNvSpPr>
          <p:nvPr>
            <p:ph type="sldNum" sz="quarter" idx="12"/>
          </p:nvPr>
        </p:nvSpPr>
        <p:spPr/>
        <p:txBody>
          <a:bodyPr/>
          <a:lstStyle/>
          <a:p>
            <a:fld id="{7D4EC728-2076-49BA-9533-D909C3A35688}" type="slidenum">
              <a:rPr lang="en-US" smtClean="0"/>
              <a:pPr/>
              <a:t>12</a:t>
            </a:fld>
            <a:endParaRPr lang="en-US"/>
          </a:p>
        </p:txBody>
      </p:sp>
    </p:spTree>
    <p:extLst>
      <p:ext uri="{BB962C8B-B14F-4D97-AF65-F5344CB8AC3E}">
        <p14:creationId xmlns:p14="http://schemas.microsoft.com/office/powerpoint/2010/main" val="4280999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Sentiment</a:t>
            </a:r>
            <a:endParaRPr lang="en-US" dirty="0"/>
          </a:p>
        </p:txBody>
      </p:sp>
      <p:sp>
        <p:nvSpPr>
          <p:cNvPr id="5" name="Content Placeholder 4"/>
          <p:cNvSpPr>
            <a:spLocks noGrp="1"/>
          </p:cNvSpPr>
          <p:nvPr>
            <p:ph sz="half" idx="1"/>
          </p:nvPr>
        </p:nvSpPr>
        <p:spPr>
          <a:xfrm>
            <a:off x="457200" y="1600201"/>
            <a:ext cx="4038600" cy="2667000"/>
          </a:xfrm>
        </p:spPr>
        <p:txBody>
          <a:bodyPr>
            <a:normAutofit fontScale="92500" lnSpcReduction="20000"/>
          </a:bodyPr>
          <a:lstStyle/>
          <a:p>
            <a:endParaRPr lang="en-US" dirty="0"/>
          </a:p>
          <a:p>
            <a:endParaRPr lang="en-US" dirty="0"/>
          </a:p>
          <a:p>
            <a:endParaRPr lang="en-US" dirty="0"/>
          </a:p>
          <a:p>
            <a:endParaRPr lang="en-US" dirty="0"/>
          </a:p>
        </p:txBody>
      </p:sp>
      <p:sp>
        <p:nvSpPr>
          <p:cNvPr id="11" name="Content Placeholder 10"/>
          <p:cNvSpPr>
            <a:spLocks noGrp="1"/>
          </p:cNvSpPr>
          <p:nvPr>
            <p:ph sz="half" idx="2"/>
          </p:nvPr>
        </p:nvSpPr>
        <p:spPr/>
        <p:txBody>
          <a:bodyPr>
            <a:normAutofit fontScale="92500" lnSpcReduction="20000"/>
          </a:bodyPr>
          <a:lstStyle/>
          <a:p>
            <a:pPr marL="0" indent="0">
              <a:buNone/>
            </a:pPr>
            <a:r>
              <a:rPr lang="en-US" dirty="0" smtClean="0"/>
              <a:t>The three friends watched the movie. But Larry could not see as a </a:t>
            </a:r>
            <a:r>
              <a:rPr lang="en-US" dirty="0"/>
              <a:t>big </a:t>
            </a:r>
            <a:r>
              <a:rPr lang="en-US" dirty="0" smtClean="0"/>
              <a:t>man had taken the seat in front of him.</a:t>
            </a:r>
          </a:p>
          <a:p>
            <a:pPr marL="0" indent="0">
              <a:buNone/>
            </a:pPr>
            <a:endParaRPr lang="en-US" dirty="0" smtClean="0"/>
          </a:p>
          <a:p>
            <a:pPr marL="0" indent="0">
              <a:buNone/>
            </a:pPr>
            <a:r>
              <a:rPr lang="en-US" dirty="0" smtClean="0"/>
              <a:t>The </a:t>
            </a:r>
            <a:r>
              <a:rPr lang="en-US" dirty="0"/>
              <a:t>three friends enjoyed the </a:t>
            </a:r>
            <a:r>
              <a:rPr lang="en-US" dirty="0" smtClean="0"/>
              <a:t>movie. But Larry </a:t>
            </a:r>
            <a:r>
              <a:rPr lang="en-US" dirty="0"/>
              <a:t>struggled to see the screen</a:t>
            </a:r>
            <a:r>
              <a:rPr lang="en-US" dirty="0" smtClean="0"/>
              <a:t> as a big man had taken the seat in front of him. </a:t>
            </a:r>
            <a:r>
              <a:rPr lang="en-US" dirty="0"/>
              <a:t>Poor Larry was very sad.</a:t>
            </a:r>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pic>
        <p:nvPicPr>
          <p:cNvPr id="10" name="Picture 9"/>
          <p:cNvPicPr>
            <a:picLocks noChangeAspect="1"/>
          </p:cNvPicPr>
          <p:nvPr/>
        </p:nvPicPr>
        <p:blipFill>
          <a:blip r:embed="rId3"/>
          <a:stretch>
            <a:fillRect/>
          </a:stretch>
        </p:blipFill>
        <p:spPr>
          <a:xfrm>
            <a:off x="457199" y="1676400"/>
            <a:ext cx="3669581" cy="2362200"/>
          </a:xfrm>
          <a:prstGeom prst="rect">
            <a:avLst/>
          </a:prstGeom>
        </p:spPr>
      </p:pic>
      <p:sp>
        <p:nvSpPr>
          <p:cNvPr id="13" name="Slide Number Placeholder 12"/>
          <p:cNvSpPr>
            <a:spLocks noGrp="1"/>
          </p:cNvSpPr>
          <p:nvPr>
            <p:ph type="sldNum" sz="quarter" idx="12"/>
          </p:nvPr>
        </p:nvSpPr>
        <p:spPr/>
        <p:txBody>
          <a:bodyPr/>
          <a:lstStyle/>
          <a:p>
            <a:fld id="{7D4EC728-2076-49BA-9533-D909C3A35688}" type="slidenum">
              <a:rPr lang="en-US" smtClean="0"/>
              <a:pPr/>
              <a:t>13</a:t>
            </a:fld>
            <a:endParaRPr lang="en-US"/>
          </a:p>
        </p:txBody>
      </p:sp>
    </p:spTree>
    <p:extLst>
      <p:ext uri="{BB962C8B-B14F-4D97-AF65-F5344CB8AC3E}">
        <p14:creationId xmlns:p14="http://schemas.microsoft.com/office/powerpoint/2010/main" val="25130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Sentiment</a:t>
            </a:r>
            <a:endParaRPr lang="en-US" dirty="0"/>
          </a:p>
        </p:txBody>
      </p:sp>
      <p:sp>
        <p:nvSpPr>
          <p:cNvPr id="5" name="Content Placeholder 4"/>
          <p:cNvSpPr>
            <a:spLocks noGrp="1"/>
          </p:cNvSpPr>
          <p:nvPr>
            <p:ph sz="half" idx="1"/>
          </p:nvPr>
        </p:nvSpPr>
        <p:spPr>
          <a:xfrm>
            <a:off x="457200" y="1600201"/>
            <a:ext cx="4038600" cy="2667000"/>
          </a:xfrm>
        </p:spPr>
        <p:txBody>
          <a:bodyPr>
            <a:normAutofit fontScale="92500" lnSpcReduction="20000"/>
          </a:bodyPr>
          <a:lstStyle/>
          <a:p>
            <a:endParaRPr lang="en-US" dirty="0"/>
          </a:p>
          <a:p>
            <a:endParaRPr lang="en-US" dirty="0"/>
          </a:p>
          <a:p>
            <a:endParaRPr lang="en-US" dirty="0"/>
          </a:p>
          <a:p>
            <a:endParaRPr lang="en-US" dirty="0"/>
          </a:p>
        </p:txBody>
      </p:sp>
      <p:sp>
        <p:nvSpPr>
          <p:cNvPr id="11" name="Content Placeholder 10"/>
          <p:cNvSpPr>
            <a:spLocks noGrp="1"/>
          </p:cNvSpPr>
          <p:nvPr>
            <p:ph sz="half" idx="2"/>
          </p:nvPr>
        </p:nvSpPr>
        <p:spPr/>
        <p:txBody>
          <a:bodyPr>
            <a:normAutofit fontScale="92500" lnSpcReduction="20000"/>
          </a:bodyPr>
          <a:lstStyle/>
          <a:p>
            <a:pPr marL="0" indent="0">
              <a:buNone/>
            </a:pPr>
            <a:r>
              <a:rPr lang="en-US" dirty="0" smtClean="0"/>
              <a:t>The three friends watched the movie. But Larry could not see as a </a:t>
            </a:r>
            <a:r>
              <a:rPr lang="en-US" dirty="0"/>
              <a:t>big </a:t>
            </a:r>
            <a:r>
              <a:rPr lang="en-US" dirty="0" smtClean="0"/>
              <a:t>man had taken the seat in front of him.</a:t>
            </a:r>
          </a:p>
          <a:p>
            <a:pPr marL="0" indent="0">
              <a:buNone/>
            </a:pPr>
            <a:endParaRPr lang="en-US" dirty="0" smtClean="0"/>
          </a:p>
          <a:p>
            <a:pPr marL="0" indent="0">
              <a:buNone/>
            </a:pPr>
            <a:r>
              <a:rPr lang="en-US" dirty="0" smtClean="0"/>
              <a:t>The </a:t>
            </a:r>
            <a:r>
              <a:rPr lang="en-US" dirty="0"/>
              <a:t>three friends </a:t>
            </a:r>
            <a:r>
              <a:rPr lang="en-US" u="sng" dirty="0"/>
              <a:t>enjoyed</a:t>
            </a:r>
            <a:r>
              <a:rPr lang="en-US" dirty="0"/>
              <a:t> the </a:t>
            </a:r>
            <a:r>
              <a:rPr lang="en-US" dirty="0" smtClean="0"/>
              <a:t>movie. But Larry </a:t>
            </a:r>
            <a:r>
              <a:rPr lang="en-US" u="sng" dirty="0"/>
              <a:t>struggled</a:t>
            </a:r>
            <a:r>
              <a:rPr lang="en-US" dirty="0"/>
              <a:t> to see the screen</a:t>
            </a:r>
            <a:r>
              <a:rPr lang="en-US" dirty="0" smtClean="0"/>
              <a:t> as a big man had taken the seat in front of him. </a:t>
            </a:r>
            <a:r>
              <a:rPr lang="en-US" u="sng" dirty="0" smtClean="0"/>
              <a:t>Poor</a:t>
            </a:r>
            <a:r>
              <a:rPr lang="en-US" dirty="0" smtClean="0"/>
              <a:t> Larry was very </a:t>
            </a:r>
            <a:r>
              <a:rPr lang="en-US" u="sng" dirty="0" smtClean="0"/>
              <a:t>sad</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pic>
        <p:nvPicPr>
          <p:cNvPr id="10" name="Picture 9"/>
          <p:cNvPicPr>
            <a:picLocks noChangeAspect="1"/>
          </p:cNvPicPr>
          <p:nvPr/>
        </p:nvPicPr>
        <p:blipFill>
          <a:blip r:embed="rId3"/>
          <a:stretch>
            <a:fillRect/>
          </a:stretch>
        </p:blipFill>
        <p:spPr>
          <a:xfrm>
            <a:off x="457199" y="1676400"/>
            <a:ext cx="3669581" cy="2362200"/>
          </a:xfrm>
          <a:prstGeom prst="rect">
            <a:avLst/>
          </a:prstGeom>
        </p:spPr>
      </p:pic>
      <p:sp>
        <p:nvSpPr>
          <p:cNvPr id="12" name="Rectangle 11"/>
          <p:cNvSpPr/>
          <p:nvPr/>
        </p:nvSpPr>
        <p:spPr>
          <a:xfrm>
            <a:off x="685800" y="4648200"/>
            <a:ext cx="3124200" cy="1200329"/>
          </a:xfrm>
          <a:prstGeom prst="rect">
            <a:avLst/>
          </a:prstGeom>
        </p:spPr>
        <p:txBody>
          <a:bodyPr wrap="square">
            <a:spAutoFit/>
          </a:bodyPr>
          <a:lstStyle/>
          <a:p>
            <a:r>
              <a:rPr lang="en-US" dirty="0" smtClean="0"/>
              <a:t>Subjective language reveals </a:t>
            </a:r>
            <a:r>
              <a:rPr lang="en-US" dirty="0"/>
              <a:t>the </a:t>
            </a:r>
            <a:r>
              <a:rPr lang="en-US" dirty="0" smtClean="0"/>
              <a:t>characters’ </a:t>
            </a:r>
            <a:r>
              <a:rPr lang="en-US" dirty="0"/>
              <a:t>private states, </a:t>
            </a:r>
            <a:r>
              <a:rPr lang="en-US" dirty="0" smtClean="0"/>
              <a:t>emotions and feelings.</a:t>
            </a:r>
          </a:p>
          <a:p>
            <a:endParaRPr lang="en-US" dirty="0"/>
          </a:p>
        </p:txBody>
      </p:sp>
      <p:sp>
        <p:nvSpPr>
          <p:cNvPr id="2" name="Slide Number Placeholder 1"/>
          <p:cNvSpPr>
            <a:spLocks noGrp="1"/>
          </p:cNvSpPr>
          <p:nvPr>
            <p:ph type="sldNum" sz="quarter" idx="12"/>
          </p:nvPr>
        </p:nvSpPr>
        <p:spPr/>
        <p:txBody>
          <a:bodyPr/>
          <a:lstStyle/>
          <a:p>
            <a:fld id="{7D4EC728-2076-49BA-9533-D909C3A35688}" type="slidenum">
              <a:rPr lang="en-US" smtClean="0"/>
              <a:pPr/>
              <a:t>14</a:t>
            </a:fld>
            <a:endParaRPr lang="en-US"/>
          </a:p>
        </p:txBody>
      </p:sp>
    </p:spTree>
    <p:extLst>
      <p:ext uri="{BB962C8B-B14F-4D97-AF65-F5344CB8AC3E}">
        <p14:creationId xmlns:p14="http://schemas.microsoft.com/office/powerpoint/2010/main" val="402380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Resources</a:t>
            </a:r>
          </a:p>
          <a:p>
            <a:pPr lvl="1"/>
            <a:r>
              <a:rPr lang="en-US" dirty="0"/>
              <a:t>S</a:t>
            </a:r>
            <a:r>
              <a:rPr lang="en-US" dirty="0" smtClean="0"/>
              <a:t>entiment </a:t>
            </a:r>
            <a:r>
              <a:rPr lang="en-US" dirty="0"/>
              <a:t>lexicon </a:t>
            </a:r>
            <a:r>
              <a:rPr lang="en-US" dirty="0" smtClean="0"/>
              <a:t>developed </a:t>
            </a:r>
            <a:r>
              <a:rPr lang="en-US" dirty="0"/>
              <a:t>in </a:t>
            </a:r>
            <a:r>
              <a:rPr lang="en-US" dirty="0" smtClean="0"/>
              <a:t>previous work </a:t>
            </a:r>
            <a:r>
              <a:rPr lang="en-US" dirty="0"/>
              <a:t>in </a:t>
            </a:r>
            <a:r>
              <a:rPr lang="en-US" dirty="0" smtClean="0"/>
              <a:t>assessments at ETS </a:t>
            </a:r>
            <a:r>
              <a:rPr lang="en-US" dirty="0"/>
              <a:t>(</a:t>
            </a:r>
            <a:r>
              <a:rPr lang="en-US" dirty="0" err="1"/>
              <a:t>Beigman</a:t>
            </a:r>
            <a:r>
              <a:rPr lang="en-US" dirty="0"/>
              <a:t> </a:t>
            </a:r>
            <a:r>
              <a:rPr lang="en-US" dirty="0" err="1"/>
              <a:t>Klebanov</a:t>
            </a:r>
            <a:r>
              <a:rPr lang="en-US" dirty="0"/>
              <a:t> </a:t>
            </a:r>
            <a:r>
              <a:rPr lang="en-US" dirty="0" smtClean="0"/>
              <a:t>et al</a:t>
            </a:r>
            <a:r>
              <a:rPr lang="en-US" dirty="0"/>
              <a:t>., 2013) </a:t>
            </a:r>
            <a:endParaRPr lang="en-US" dirty="0" smtClean="0"/>
          </a:p>
          <a:p>
            <a:pPr lvl="1"/>
            <a:r>
              <a:rPr lang="en-US" dirty="0" smtClean="0"/>
              <a:t>MPQA </a:t>
            </a:r>
            <a:r>
              <a:rPr lang="en-US" dirty="0"/>
              <a:t>subjectivity lexicon (</a:t>
            </a:r>
            <a:r>
              <a:rPr lang="en-US" dirty="0" smtClean="0"/>
              <a:t>Wilson </a:t>
            </a:r>
            <a:r>
              <a:rPr lang="nl-NL" dirty="0" smtClean="0"/>
              <a:t>et </a:t>
            </a:r>
            <a:r>
              <a:rPr lang="nl-NL" dirty="0"/>
              <a:t>al., 2005</a:t>
            </a:r>
            <a:r>
              <a:rPr lang="nl-NL" dirty="0" smtClean="0"/>
              <a:t>)</a:t>
            </a:r>
          </a:p>
          <a:p>
            <a:r>
              <a:rPr lang="nl-NL" dirty="0" smtClean="0"/>
              <a:t>Features</a:t>
            </a:r>
          </a:p>
          <a:p>
            <a:pPr lvl="1"/>
            <a:r>
              <a:rPr lang="nl-NL" dirty="0" smtClean="0"/>
              <a:t>Presence and count of </a:t>
            </a:r>
            <a:r>
              <a:rPr lang="nl-NL" dirty="0" smtClean="0"/>
              <a:t>polar words from both lexicons</a:t>
            </a:r>
          </a:p>
          <a:p>
            <a:pPr lvl="1"/>
            <a:r>
              <a:rPr lang="nl-NL" dirty="0" smtClean="0"/>
              <a:t>Presence</a:t>
            </a:r>
            <a:r>
              <a:rPr lang="nl-NL" dirty="0" smtClean="0"/>
              <a:t> and count of </a:t>
            </a:r>
            <a:r>
              <a:rPr lang="nl-NL" dirty="0" smtClean="0"/>
              <a:t>neutral words from MPQA lexicon</a:t>
            </a:r>
          </a:p>
          <a:p>
            <a:pPr lvl="1"/>
            <a:endParaRPr lang="nl-NL" dirty="0" smtClean="0"/>
          </a:p>
          <a:p>
            <a:pPr lvl="1"/>
            <a:endParaRPr lang="nl-NL" dirty="0"/>
          </a:p>
          <a:p>
            <a:pPr marL="457200" lvl="1" indent="0">
              <a:buNone/>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Copyright © 2015 by Educational Testing Service. All rights reserved.</a:t>
            </a:r>
            <a:endParaRPr lang="en-US"/>
          </a:p>
        </p:txBody>
      </p:sp>
      <p:sp>
        <p:nvSpPr>
          <p:cNvPr id="8" name="Title 3"/>
          <p:cNvSpPr>
            <a:spLocks noGrp="1"/>
          </p:cNvSpPr>
          <p:nvPr>
            <p:ph type="title"/>
          </p:nvPr>
        </p:nvSpPr>
        <p:spPr>
          <a:xfrm>
            <a:off x="457200" y="457200"/>
            <a:ext cx="7924800" cy="960438"/>
          </a:xfrm>
        </p:spPr>
        <p:txBody>
          <a:bodyPr/>
          <a:lstStyle/>
          <a:p>
            <a:r>
              <a:rPr lang="en-US" dirty="0" smtClean="0"/>
              <a:t>Features: Sentiment</a:t>
            </a:r>
            <a:endParaRPr lang="en-US" dirty="0"/>
          </a:p>
        </p:txBody>
      </p:sp>
      <p:sp>
        <p:nvSpPr>
          <p:cNvPr id="9" name="Slide Number Placeholder 8"/>
          <p:cNvSpPr>
            <a:spLocks noGrp="1"/>
          </p:cNvSpPr>
          <p:nvPr>
            <p:ph type="sldNum" sz="quarter" idx="12"/>
          </p:nvPr>
        </p:nvSpPr>
        <p:spPr/>
        <p:txBody>
          <a:bodyPr/>
          <a:lstStyle/>
          <a:p>
            <a:fld id="{7D4EC728-2076-49BA-9533-D909C3A35688}" type="slidenum">
              <a:rPr lang="en-US" smtClean="0"/>
              <a:pPr/>
              <a:t>15</a:t>
            </a:fld>
            <a:endParaRPr lang="en-US"/>
          </a:p>
        </p:txBody>
      </p:sp>
    </p:spTree>
    <p:extLst>
      <p:ext uri="{BB962C8B-B14F-4D97-AF65-F5344CB8AC3E}">
        <p14:creationId xmlns:p14="http://schemas.microsoft.com/office/powerpoint/2010/main" val="893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Discourse</a:t>
            </a:r>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5" name="Content Placeholder 4"/>
          <p:cNvSpPr>
            <a:spLocks noGrp="1"/>
          </p:cNvSpPr>
          <p:nvPr>
            <p:ph sz="half" idx="4294967295"/>
          </p:nvPr>
        </p:nvSpPr>
        <p:spPr>
          <a:xfrm>
            <a:off x="0" y="1600200"/>
            <a:ext cx="4038600" cy="2667000"/>
          </a:xfrm>
        </p:spPr>
        <p:txBody>
          <a:bodyPr>
            <a:normAutofit/>
          </a:bodyPr>
          <a:lstStyle/>
          <a:p>
            <a:endParaRPr lang="en-US" dirty="0"/>
          </a:p>
          <a:p>
            <a:endParaRPr lang="en-US" dirty="0"/>
          </a:p>
          <a:p>
            <a:endParaRPr lang="en-US" dirty="0"/>
          </a:p>
          <a:p>
            <a:endParaRPr lang="en-US" dirty="0"/>
          </a:p>
        </p:txBody>
      </p:sp>
      <p:pic>
        <p:nvPicPr>
          <p:cNvPr id="7" name="Picture 6"/>
          <p:cNvPicPr>
            <a:picLocks noChangeAspect="1"/>
          </p:cNvPicPr>
          <p:nvPr/>
        </p:nvPicPr>
        <p:blipFill>
          <a:blip r:embed="rId3"/>
          <a:stretch>
            <a:fillRect/>
          </a:stretch>
        </p:blipFill>
        <p:spPr>
          <a:xfrm>
            <a:off x="0" y="1633854"/>
            <a:ext cx="9144000" cy="4233546"/>
          </a:xfrm>
          <a:prstGeom prst="rect">
            <a:avLst/>
          </a:prstGeom>
        </p:spPr>
      </p:pic>
      <p:grpSp>
        <p:nvGrpSpPr>
          <p:cNvPr id="30" name="Group 29"/>
          <p:cNvGrpSpPr/>
          <p:nvPr/>
        </p:nvGrpSpPr>
        <p:grpSpPr>
          <a:xfrm>
            <a:off x="1359219" y="1295400"/>
            <a:ext cx="3225919" cy="920751"/>
            <a:chOff x="1359219" y="1295400"/>
            <a:chExt cx="3225919" cy="920751"/>
          </a:xfrm>
        </p:grpSpPr>
        <p:cxnSp>
          <p:nvCxnSpPr>
            <p:cNvPr id="6" name="Elbow Connector 5"/>
            <p:cNvCxnSpPr>
              <a:stCxn id="8" idx="0"/>
              <a:endCxn id="13" idx="0"/>
            </p:cNvCxnSpPr>
            <p:nvPr/>
          </p:nvCxnSpPr>
          <p:spPr>
            <a:xfrm rot="5400000" flipH="1" flipV="1">
              <a:off x="2965829" y="596841"/>
              <a:ext cx="12700" cy="3225919"/>
            </a:xfrm>
            <a:prstGeom prst="bentConnector3">
              <a:avLst>
                <a:gd name="adj1" fmla="val 5957087"/>
              </a:avLst>
            </a:prstGeom>
            <a:ln w="63500">
              <a:solidFill>
                <a:schemeClr val="accent3">
                  <a:lumMod val="60000"/>
                  <a:lumOff val="40000"/>
                </a:schemeClr>
              </a:solidFill>
              <a:tailEnd type="arrow"/>
            </a:ln>
            <a:effectLst>
              <a:glow rad="63500">
                <a:schemeClr val="accent3">
                  <a:satMod val="175000"/>
                  <a:alpha val="40000"/>
                </a:schemeClr>
              </a:glow>
              <a:outerShdw blurRad="63500" dist="25400" dir="14700000" algn="t"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67000" y="1295400"/>
              <a:ext cx="76614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When</a:t>
              </a:r>
              <a:endParaRPr lang="en-US" dirty="0"/>
            </a:p>
          </p:txBody>
        </p:sp>
      </p:grpSp>
      <p:sp>
        <p:nvSpPr>
          <p:cNvPr id="22" name="TextBox 21"/>
          <p:cNvSpPr txBox="1"/>
          <p:nvPr/>
        </p:nvSpPr>
        <p:spPr>
          <a:xfrm>
            <a:off x="228600" y="1219200"/>
            <a:ext cx="68480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Once</a:t>
            </a:r>
            <a:endParaRPr lang="en-US" dirty="0"/>
          </a:p>
        </p:txBody>
      </p:sp>
      <p:grpSp>
        <p:nvGrpSpPr>
          <p:cNvPr id="31" name="Group 30"/>
          <p:cNvGrpSpPr/>
          <p:nvPr/>
        </p:nvGrpSpPr>
        <p:grpSpPr>
          <a:xfrm>
            <a:off x="4800600" y="1295400"/>
            <a:ext cx="3225919" cy="927100"/>
            <a:chOff x="4800600" y="1295400"/>
            <a:chExt cx="3225919" cy="927100"/>
          </a:xfrm>
        </p:grpSpPr>
        <p:cxnSp>
          <p:nvCxnSpPr>
            <p:cNvPr id="19" name="Elbow Connector 18"/>
            <p:cNvCxnSpPr/>
            <p:nvPr/>
          </p:nvCxnSpPr>
          <p:spPr>
            <a:xfrm rot="5400000" flipH="1" flipV="1">
              <a:off x="6407210" y="603190"/>
              <a:ext cx="12700" cy="3225919"/>
            </a:xfrm>
            <a:prstGeom prst="bentConnector3">
              <a:avLst>
                <a:gd name="adj1" fmla="val 5957087"/>
              </a:avLst>
            </a:prstGeom>
            <a:ln w="63500">
              <a:solidFill>
                <a:schemeClr val="accent3">
                  <a:lumMod val="60000"/>
                  <a:lumOff val="40000"/>
                </a:schemeClr>
              </a:solidFill>
              <a:tailEnd type="arrow"/>
            </a:ln>
            <a:effectLst>
              <a:glow rad="63500">
                <a:schemeClr val="accent3">
                  <a:satMod val="175000"/>
                  <a:alpha val="40000"/>
                </a:schemeClr>
              </a:glow>
              <a:outerShdw blurRad="63500" dist="25400" dir="14700000" algn="t"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91200" y="1295400"/>
              <a:ext cx="1867781"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After (searching)</a:t>
              </a:r>
            </a:p>
            <a:p>
              <a:r>
                <a:rPr lang="en-US" dirty="0" smtClean="0"/>
                <a:t>Soon</a:t>
              </a:r>
              <a:endParaRPr lang="en-US" dirty="0"/>
            </a:p>
          </p:txBody>
        </p:sp>
      </p:grpSp>
      <p:grpSp>
        <p:nvGrpSpPr>
          <p:cNvPr id="33" name="Group 32"/>
          <p:cNvGrpSpPr/>
          <p:nvPr/>
        </p:nvGrpSpPr>
        <p:grpSpPr>
          <a:xfrm>
            <a:off x="4648200" y="5486400"/>
            <a:ext cx="3225919" cy="646331"/>
            <a:chOff x="4648200" y="5486400"/>
            <a:chExt cx="3225919" cy="646331"/>
          </a:xfrm>
        </p:grpSpPr>
        <p:cxnSp>
          <p:nvCxnSpPr>
            <p:cNvPr id="21" name="Elbow Connector 20"/>
            <p:cNvCxnSpPr/>
            <p:nvPr/>
          </p:nvCxnSpPr>
          <p:spPr>
            <a:xfrm rot="5400000" flipH="1" flipV="1">
              <a:off x="6254810" y="3955990"/>
              <a:ext cx="12700" cy="3225919"/>
            </a:xfrm>
            <a:prstGeom prst="bentConnector3">
              <a:avLst>
                <a:gd name="adj1" fmla="val -3593008"/>
              </a:avLst>
            </a:prstGeom>
            <a:ln w="63500">
              <a:solidFill>
                <a:schemeClr val="accent3">
                  <a:lumMod val="60000"/>
                  <a:lumOff val="40000"/>
                </a:schemeClr>
              </a:solidFill>
              <a:tailEnd type="arrow"/>
            </a:ln>
            <a:effectLst>
              <a:glow rad="63500">
                <a:schemeClr val="accent3">
                  <a:satMod val="175000"/>
                  <a:alpha val="40000"/>
                </a:schemeClr>
              </a:glow>
              <a:outerShdw blurRad="63500" dist="25400" dir="14700000" algn="t"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715000" y="5486400"/>
              <a:ext cx="1236236"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Finally</a:t>
              </a:r>
            </a:p>
            <a:p>
              <a:r>
                <a:rPr lang="en-US" dirty="0" smtClean="0"/>
                <a:t>Eventually </a:t>
              </a:r>
              <a:endParaRPr lang="en-US" dirty="0"/>
            </a:p>
          </p:txBody>
        </p:sp>
      </p:grpSp>
      <p:grpSp>
        <p:nvGrpSpPr>
          <p:cNvPr id="32" name="Group 31"/>
          <p:cNvGrpSpPr/>
          <p:nvPr/>
        </p:nvGrpSpPr>
        <p:grpSpPr>
          <a:xfrm>
            <a:off x="838200" y="5638800"/>
            <a:ext cx="3225919" cy="646331"/>
            <a:chOff x="838200" y="5638800"/>
            <a:chExt cx="3225919" cy="646331"/>
          </a:xfrm>
        </p:grpSpPr>
        <p:cxnSp>
          <p:nvCxnSpPr>
            <p:cNvPr id="20" name="Elbow Connector 19"/>
            <p:cNvCxnSpPr/>
            <p:nvPr/>
          </p:nvCxnSpPr>
          <p:spPr>
            <a:xfrm rot="5400000" flipH="1" flipV="1">
              <a:off x="2444810" y="4032191"/>
              <a:ext cx="12700" cy="3225919"/>
            </a:xfrm>
            <a:prstGeom prst="bentConnector3">
              <a:avLst>
                <a:gd name="adj1" fmla="val -3593008"/>
              </a:avLst>
            </a:prstGeom>
            <a:ln w="63500">
              <a:solidFill>
                <a:schemeClr val="accent3">
                  <a:lumMod val="60000"/>
                  <a:lumOff val="40000"/>
                </a:schemeClr>
              </a:solidFill>
              <a:tailEnd type="arrow"/>
            </a:ln>
            <a:effectLst>
              <a:glow rad="63500">
                <a:schemeClr val="accent3">
                  <a:satMod val="175000"/>
                  <a:alpha val="40000"/>
                </a:schemeClr>
              </a:glow>
              <a:outerShdw blurRad="63500" dist="25400" dir="14700000" algn="t"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905000" y="5638800"/>
              <a:ext cx="1223412"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Now that</a:t>
              </a:r>
            </a:p>
            <a:p>
              <a:r>
                <a:rPr lang="en-US" dirty="0" smtClean="0"/>
                <a:t>As soon as</a:t>
              </a:r>
              <a:endParaRPr lang="en-US" dirty="0"/>
            </a:p>
          </p:txBody>
        </p:sp>
      </p:grpSp>
      <p:grpSp>
        <p:nvGrpSpPr>
          <p:cNvPr id="34" name="Group 33"/>
          <p:cNvGrpSpPr/>
          <p:nvPr/>
        </p:nvGrpSpPr>
        <p:grpSpPr>
          <a:xfrm>
            <a:off x="304800" y="2209800"/>
            <a:ext cx="8497061" cy="3052465"/>
            <a:chOff x="304800" y="2209800"/>
            <a:chExt cx="8497061" cy="3052465"/>
          </a:xfrm>
        </p:grpSpPr>
        <p:sp>
          <p:nvSpPr>
            <p:cNvPr id="8" name="TextBox 7"/>
            <p:cNvSpPr txBox="1"/>
            <p:nvPr/>
          </p:nvSpPr>
          <p:spPr>
            <a:xfrm>
              <a:off x="533400" y="2209800"/>
              <a:ext cx="1638940" cy="461665"/>
            </a:xfrm>
            <a:prstGeom prst="rect">
              <a:avLst/>
            </a:prstGeom>
            <a:solidFill>
              <a:schemeClr val="bg1"/>
            </a:solidFill>
          </p:spPr>
          <p:txBody>
            <a:bodyPr wrap="none" rtlCol="0">
              <a:spAutoFit/>
            </a:bodyPr>
            <a:lstStyle/>
            <a:p>
              <a:r>
                <a:rPr lang="en-US" sz="2400" dirty="0" smtClean="0"/>
                <a:t>Buy tickets</a:t>
              </a:r>
              <a:endParaRPr lang="en-US" sz="2400" dirty="0"/>
            </a:p>
          </p:txBody>
        </p:sp>
        <p:sp>
          <p:nvSpPr>
            <p:cNvPr id="13" name="TextBox 12"/>
            <p:cNvSpPr txBox="1"/>
            <p:nvPr/>
          </p:nvSpPr>
          <p:spPr>
            <a:xfrm>
              <a:off x="3429000" y="2209800"/>
              <a:ext cx="2299578" cy="461665"/>
            </a:xfrm>
            <a:prstGeom prst="rect">
              <a:avLst/>
            </a:prstGeom>
            <a:solidFill>
              <a:schemeClr val="bg1"/>
            </a:solidFill>
          </p:spPr>
          <p:txBody>
            <a:bodyPr wrap="none" rtlCol="0">
              <a:spAutoFit/>
            </a:bodyPr>
            <a:lstStyle/>
            <a:p>
              <a:r>
                <a:rPr lang="en-US" sz="2400" dirty="0" smtClean="0"/>
                <a:t>Find theater full</a:t>
              </a:r>
              <a:endParaRPr lang="en-US" sz="2400" dirty="0"/>
            </a:p>
          </p:txBody>
        </p:sp>
        <p:sp>
          <p:nvSpPr>
            <p:cNvPr id="15" name="TextBox 14"/>
            <p:cNvSpPr txBox="1"/>
            <p:nvPr/>
          </p:nvSpPr>
          <p:spPr>
            <a:xfrm>
              <a:off x="6934200" y="2209800"/>
              <a:ext cx="1545615" cy="830997"/>
            </a:xfrm>
            <a:prstGeom prst="rect">
              <a:avLst/>
            </a:prstGeom>
            <a:solidFill>
              <a:schemeClr val="bg1"/>
            </a:solidFill>
          </p:spPr>
          <p:txBody>
            <a:bodyPr wrap="none" rtlCol="0">
              <a:spAutoFit/>
            </a:bodyPr>
            <a:lstStyle/>
            <a:p>
              <a:r>
                <a:rPr lang="en-US" sz="2400" dirty="0" smtClean="0"/>
                <a:t>Spot some</a:t>
              </a:r>
            </a:p>
            <a:p>
              <a:r>
                <a:rPr lang="en-US" sz="2400" dirty="0" smtClean="0"/>
                <a:t> seats</a:t>
              </a:r>
              <a:endParaRPr lang="en-US" sz="2400" dirty="0"/>
            </a:p>
          </p:txBody>
        </p:sp>
        <p:sp>
          <p:nvSpPr>
            <p:cNvPr id="16" name="TextBox 15"/>
            <p:cNvSpPr txBox="1"/>
            <p:nvPr/>
          </p:nvSpPr>
          <p:spPr>
            <a:xfrm>
              <a:off x="381000" y="4114800"/>
              <a:ext cx="2104230" cy="461665"/>
            </a:xfrm>
            <a:prstGeom prst="rect">
              <a:avLst/>
            </a:prstGeom>
            <a:solidFill>
              <a:schemeClr val="bg1"/>
            </a:solidFill>
          </p:spPr>
          <p:txBody>
            <a:bodyPr wrap="none" rtlCol="0">
              <a:spAutoFit/>
            </a:bodyPr>
            <a:lstStyle/>
            <a:p>
              <a:r>
                <a:rPr lang="en-US" sz="2400" dirty="0"/>
                <a:t>A</a:t>
              </a:r>
              <a:r>
                <a:rPr lang="en-US" sz="2400" dirty="0" smtClean="0"/>
                <a:t>sked </a:t>
              </a:r>
              <a:r>
                <a:rPr lang="en-US" sz="2400" dirty="0" smtClean="0"/>
                <a:t>to move</a:t>
              </a:r>
              <a:endParaRPr lang="en-US" sz="2400" dirty="0"/>
            </a:p>
          </p:txBody>
        </p:sp>
        <p:sp>
          <p:nvSpPr>
            <p:cNvPr id="17" name="TextBox 16"/>
            <p:cNvSpPr txBox="1"/>
            <p:nvPr/>
          </p:nvSpPr>
          <p:spPr>
            <a:xfrm>
              <a:off x="3810000" y="4038600"/>
              <a:ext cx="1253869" cy="461665"/>
            </a:xfrm>
            <a:prstGeom prst="rect">
              <a:avLst/>
            </a:prstGeom>
            <a:solidFill>
              <a:schemeClr val="bg1"/>
            </a:solidFill>
          </p:spPr>
          <p:txBody>
            <a:bodyPr wrap="none" rtlCol="0">
              <a:spAutoFit/>
            </a:bodyPr>
            <a:lstStyle/>
            <a:p>
              <a:r>
                <a:rPr lang="en-US" sz="2400" dirty="0" smtClean="0"/>
                <a:t>Settle in</a:t>
              </a:r>
              <a:endParaRPr lang="en-US" sz="2400" dirty="0"/>
            </a:p>
          </p:txBody>
        </p:sp>
        <p:sp>
          <p:nvSpPr>
            <p:cNvPr id="18" name="TextBox 17"/>
            <p:cNvSpPr txBox="1"/>
            <p:nvPr/>
          </p:nvSpPr>
          <p:spPr>
            <a:xfrm>
              <a:off x="6858000" y="4038600"/>
              <a:ext cx="1807857" cy="461665"/>
            </a:xfrm>
            <a:prstGeom prst="rect">
              <a:avLst/>
            </a:prstGeom>
            <a:solidFill>
              <a:schemeClr val="bg1"/>
            </a:solidFill>
          </p:spPr>
          <p:txBody>
            <a:bodyPr wrap="none" rtlCol="0">
              <a:spAutoFit/>
            </a:bodyPr>
            <a:lstStyle/>
            <a:p>
              <a:r>
                <a:rPr lang="en-US" sz="2400" dirty="0" smtClean="0"/>
                <a:t>Movie starts</a:t>
              </a:r>
              <a:endParaRPr lang="en-US" sz="2400" dirty="0"/>
            </a:p>
          </p:txBody>
        </p:sp>
        <p:sp>
          <p:nvSpPr>
            <p:cNvPr id="26" name="TextBox 25"/>
            <p:cNvSpPr txBox="1"/>
            <p:nvPr/>
          </p:nvSpPr>
          <p:spPr>
            <a:xfrm>
              <a:off x="6858000" y="4572000"/>
              <a:ext cx="1943861" cy="461665"/>
            </a:xfrm>
            <a:prstGeom prst="rect">
              <a:avLst/>
            </a:prstGeom>
            <a:solidFill>
              <a:schemeClr val="bg1"/>
            </a:solidFill>
          </p:spPr>
          <p:txBody>
            <a:bodyPr wrap="none" rtlCol="0">
              <a:spAutoFit/>
            </a:bodyPr>
            <a:lstStyle/>
            <a:p>
              <a:r>
                <a:rPr lang="en-US" sz="2400" dirty="0" smtClean="0"/>
                <a:t>Unable to see</a:t>
              </a:r>
              <a:endParaRPr lang="en-US" sz="2400" dirty="0"/>
            </a:p>
          </p:txBody>
        </p:sp>
        <p:sp>
          <p:nvSpPr>
            <p:cNvPr id="27" name="TextBox 26"/>
            <p:cNvSpPr txBox="1"/>
            <p:nvPr/>
          </p:nvSpPr>
          <p:spPr>
            <a:xfrm>
              <a:off x="3733800" y="4800600"/>
              <a:ext cx="1787719" cy="461665"/>
            </a:xfrm>
            <a:prstGeom prst="rect">
              <a:avLst/>
            </a:prstGeom>
            <a:solidFill>
              <a:schemeClr val="bg1"/>
            </a:solidFill>
          </p:spPr>
          <p:txBody>
            <a:bodyPr wrap="none" rtlCol="0">
              <a:spAutoFit/>
            </a:bodyPr>
            <a:lstStyle/>
            <a:p>
              <a:r>
                <a:rPr lang="en-US" sz="2400" dirty="0" smtClean="0"/>
                <a:t>Eat popcorn</a:t>
              </a:r>
              <a:endParaRPr lang="en-US" sz="2400" dirty="0"/>
            </a:p>
          </p:txBody>
        </p:sp>
        <p:sp>
          <p:nvSpPr>
            <p:cNvPr id="28" name="TextBox 27"/>
            <p:cNvSpPr txBox="1"/>
            <p:nvPr/>
          </p:nvSpPr>
          <p:spPr>
            <a:xfrm>
              <a:off x="304800" y="4800600"/>
              <a:ext cx="904214" cy="461665"/>
            </a:xfrm>
            <a:prstGeom prst="rect">
              <a:avLst/>
            </a:prstGeom>
            <a:solidFill>
              <a:schemeClr val="bg1"/>
            </a:solidFill>
          </p:spPr>
          <p:txBody>
            <a:bodyPr wrap="none" rtlCol="0">
              <a:spAutoFit/>
            </a:bodyPr>
            <a:lstStyle/>
            <a:p>
              <a:r>
                <a:rPr lang="en-US" sz="2400" dirty="0" smtClean="0"/>
                <a:t>Move </a:t>
              </a:r>
              <a:endParaRPr lang="en-US" sz="2400" dirty="0"/>
            </a:p>
          </p:txBody>
        </p:sp>
      </p:grpSp>
      <p:sp>
        <p:nvSpPr>
          <p:cNvPr id="29" name="Slide Number Placeholder 28"/>
          <p:cNvSpPr>
            <a:spLocks noGrp="1"/>
          </p:cNvSpPr>
          <p:nvPr>
            <p:ph type="sldNum" sz="quarter" idx="12"/>
          </p:nvPr>
        </p:nvSpPr>
        <p:spPr/>
        <p:txBody>
          <a:bodyPr/>
          <a:lstStyle/>
          <a:p>
            <a:fld id="{7D4EC728-2076-49BA-9533-D909C3A35688}" type="slidenum">
              <a:rPr lang="en-US" smtClean="0"/>
              <a:pPr/>
              <a:t>16</a:t>
            </a:fld>
            <a:endParaRPr lang="en-US"/>
          </a:p>
        </p:txBody>
      </p:sp>
    </p:spTree>
    <p:extLst>
      <p:ext uri="{BB962C8B-B14F-4D97-AF65-F5344CB8AC3E}">
        <p14:creationId xmlns:p14="http://schemas.microsoft.com/office/powerpoint/2010/main" val="415707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Discourse</a:t>
            </a:r>
            <a:endParaRPr lang="en-US" dirty="0"/>
          </a:p>
        </p:txBody>
      </p:sp>
      <p:sp>
        <p:nvSpPr>
          <p:cNvPr id="5" name="Content Placeholder 4"/>
          <p:cNvSpPr>
            <a:spLocks noGrp="1"/>
          </p:cNvSpPr>
          <p:nvPr>
            <p:ph idx="1"/>
          </p:nvPr>
        </p:nvSpPr>
        <p:spPr/>
        <p:txBody>
          <a:bodyPr>
            <a:normAutofit fontScale="85000" lnSpcReduction="10000"/>
          </a:bodyPr>
          <a:lstStyle/>
          <a:p>
            <a:pPr marL="0" indent="0">
              <a:buNone/>
            </a:pPr>
            <a:r>
              <a:rPr lang="en-US" dirty="0" smtClean="0"/>
              <a:t>Resource: </a:t>
            </a:r>
          </a:p>
          <a:p>
            <a:pPr>
              <a:buFontTx/>
              <a:buChar char="-"/>
            </a:pPr>
            <a:r>
              <a:rPr lang="en-US" dirty="0" smtClean="0"/>
              <a:t>Cues from Penn Discourse Treebank</a:t>
            </a:r>
          </a:p>
          <a:p>
            <a:pPr>
              <a:buFontTx/>
              <a:buChar char="-"/>
            </a:pPr>
            <a:r>
              <a:rPr lang="en-US" dirty="0" smtClean="0"/>
              <a:t>Manually </a:t>
            </a:r>
            <a:r>
              <a:rPr lang="en-US" dirty="0"/>
              <a:t>created </a:t>
            </a:r>
            <a:r>
              <a:rPr lang="en-US" dirty="0" smtClean="0"/>
              <a:t>Discourse Cue lexicon</a:t>
            </a:r>
          </a:p>
          <a:p>
            <a:pPr marL="0" indent="0">
              <a:buNone/>
            </a:pPr>
            <a:endParaRPr lang="en-US" dirty="0" smtClean="0"/>
          </a:p>
          <a:p>
            <a:pPr marL="0" indent="0">
              <a:buNone/>
            </a:pPr>
            <a:r>
              <a:rPr lang="en-US" dirty="0" smtClean="0"/>
              <a:t>Features:</a:t>
            </a:r>
          </a:p>
          <a:p>
            <a:r>
              <a:rPr lang="en-US" dirty="0" smtClean="0"/>
              <a:t>Presence and </a:t>
            </a:r>
            <a:r>
              <a:rPr lang="en-US" dirty="0" smtClean="0"/>
              <a:t>proportion of </a:t>
            </a:r>
            <a:r>
              <a:rPr lang="en-US" dirty="0" smtClean="0"/>
              <a:t>cues from the lexicons</a:t>
            </a:r>
          </a:p>
          <a:p>
            <a:r>
              <a:rPr lang="en-US" dirty="0" smtClean="0"/>
              <a:t>Presence and </a:t>
            </a:r>
            <a:r>
              <a:rPr lang="en-US" dirty="0" smtClean="0"/>
              <a:t>proportion of </a:t>
            </a:r>
            <a:r>
              <a:rPr lang="en-US" dirty="0" smtClean="0"/>
              <a:t>Temporal and Causal cues  </a:t>
            </a:r>
          </a:p>
          <a:p>
            <a:r>
              <a:rPr lang="en-US" dirty="0" smtClean="0"/>
              <a:t>Score of Temporal and Causal  connectives in the response</a:t>
            </a:r>
          </a:p>
          <a:p>
            <a:endParaRPr lang="en-US" dirty="0"/>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9" name="Slide Number Placeholder 8"/>
          <p:cNvSpPr>
            <a:spLocks noGrp="1"/>
          </p:cNvSpPr>
          <p:nvPr>
            <p:ph type="sldNum" sz="quarter" idx="12"/>
          </p:nvPr>
        </p:nvSpPr>
        <p:spPr/>
        <p:txBody>
          <a:bodyPr/>
          <a:lstStyle/>
          <a:p>
            <a:fld id="{7D4EC728-2076-49BA-9533-D909C3A35688}" type="slidenum">
              <a:rPr lang="en-US" smtClean="0"/>
              <a:pPr/>
              <a:t>17</a:t>
            </a:fld>
            <a:endParaRPr lang="en-US"/>
          </a:p>
        </p:txBody>
      </p:sp>
    </p:spTree>
    <p:extLst>
      <p:ext uri="{BB962C8B-B14F-4D97-AF65-F5344CB8AC3E}">
        <p14:creationId xmlns:p14="http://schemas.microsoft.com/office/powerpoint/2010/main" val="4093899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Collocation</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Somasundaran and </a:t>
            </a:r>
            <a:r>
              <a:rPr lang="en-US" dirty="0" err="1" smtClean="0"/>
              <a:t>Chodorow</a:t>
            </a:r>
            <a:r>
              <a:rPr lang="en-US" dirty="0" smtClean="0"/>
              <a:t> (2014) </a:t>
            </a:r>
          </a:p>
          <a:p>
            <a:r>
              <a:rPr lang="en-US" dirty="0"/>
              <a:t>PMI values for adjacent </a:t>
            </a:r>
            <a:r>
              <a:rPr lang="en-US" dirty="0" smtClean="0"/>
              <a:t>words (bigrams and trigrams) are </a:t>
            </a:r>
            <a:r>
              <a:rPr lang="en-US" dirty="0"/>
              <a:t>obtained </a:t>
            </a:r>
            <a:r>
              <a:rPr lang="en-US" dirty="0" smtClean="0"/>
              <a:t>over the </a:t>
            </a:r>
            <a:r>
              <a:rPr lang="en-US" dirty="0"/>
              <a:t>entire response </a:t>
            </a:r>
            <a:r>
              <a:rPr lang="en-US" dirty="0" smtClean="0"/>
              <a:t>and are </a:t>
            </a:r>
            <a:r>
              <a:rPr lang="en-US" dirty="0"/>
              <a:t>then assigned to </a:t>
            </a:r>
            <a:r>
              <a:rPr lang="en-US" dirty="0" smtClean="0"/>
              <a:t>bins.</a:t>
            </a:r>
          </a:p>
          <a:p>
            <a:r>
              <a:rPr lang="en-US" dirty="0" smtClean="0"/>
              <a:t>Features:</a:t>
            </a:r>
          </a:p>
          <a:p>
            <a:pPr lvl="1"/>
            <a:r>
              <a:rPr lang="en-US" dirty="0" smtClean="0"/>
              <a:t>proportion of </a:t>
            </a:r>
            <a:r>
              <a:rPr lang="en-US" dirty="0" err="1" smtClean="0"/>
              <a:t>ngrams</a:t>
            </a:r>
            <a:r>
              <a:rPr lang="en-US" dirty="0" smtClean="0"/>
              <a:t> falling into each bin</a:t>
            </a:r>
          </a:p>
          <a:p>
            <a:pPr lvl="1"/>
            <a:r>
              <a:rPr lang="en-US" dirty="0" smtClean="0"/>
              <a:t>Min, Max and Median PMI values</a:t>
            </a:r>
          </a:p>
          <a:p>
            <a:endParaRPr lang="en-US" dirty="0"/>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2" name="Slide Number Placeholder 1"/>
          <p:cNvSpPr>
            <a:spLocks noGrp="1"/>
          </p:cNvSpPr>
          <p:nvPr>
            <p:ph type="sldNum" sz="quarter" idx="12"/>
          </p:nvPr>
        </p:nvSpPr>
        <p:spPr/>
        <p:txBody>
          <a:bodyPr/>
          <a:lstStyle/>
          <a:p>
            <a:fld id="{7D4EC728-2076-49BA-9533-D909C3A35688}" type="slidenum">
              <a:rPr lang="en-US" smtClean="0"/>
              <a:pPr/>
              <a:t>18</a:t>
            </a:fld>
            <a:endParaRPr lang="en-US"/>
          </a:p>
        </p:txBody>
      </p:sp>
    </p:spTree>
    <p:extLst>
      <p:ext uri="{BB962C8B-B14F-4D97-AF65-F5344CB8AC3E}">
        <p14:creationId xmlns:p14="http://schemas.microsoft.com/office/powerpoint/2010/main" val="2914413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a:t>3440 responses to 6 </a:t>
            </a:r>
            <a:r>
              <a:rPr lang="en-US" dirty="0" smtClean="0"/>
              <a:t>prompts</a:t>
            </a:r>
          </a:p>
          <a:p>
            <a:r>
              <a:rPr lang="en-US" dirty="0"/>
              <a:t>scored by human </a:t>
            </a:r>
            <a:r>
              <a:rPr lang="en-US" dirty="0" smtClean="0"/>
              <a:t>raters (score from 1 to 4)</a:t>
            </a:r>
          </a:p>
          <a:p>
            <a:r>
              <a:rPr lang="en-US" dirty="0"/>
              <a:t>automatic </a:t>
            </a:r>
            <a:r>
              <a:rPr lang="en-US" dirty="0" smtClean="0"/>
              <a:t>speech recognition </a:t>
            </a:r>
            <a:r>
              <a:rPr lang="en-US" dirty="0"/>
              <a:t>(ASR) output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2015 by Educational Testing Service. All rights reserved.</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497048"/>
              </p:ext>
            </p:extLst>
          </p:nvPr>
        </p:nvGraphicFramePr>
        <p:xfrm>
          <a:off x="990600" y="3569811"/>
          <a:ext cx="7239000" cy="1318260"/>
        </p:xfrm>
        <a:graphic>
          <a:graphicData uri="http://schemas.openxmlformats.org/drawingml/2006/table">
            <a:tbl>
              <a:tblPr/>
              <a:tblGrid>
                <a:gridCol w="1206500"/>
                <a:gridCol w="1206500"/>
                <a:gridCol w="1206500"/>
                <a:gridCol w="1206500"/>
                <a:gridCol w="1206500"/>
                <a:gridCol w="1206500"/>
              </a:tblGrid>
              <a:tr h="190500">
                <a:tc>
                  <a:txBody>
                    <a:bodyPr/>
                    <a:lstStyle/>
                    <a:p>
                      <a:pPr algn="l" fontAlgn="b"/>
                      <a:r>
                        <a:rPr lang="en-US" sz="2800" b="0" i="0" u="none" strike="noStrike" dirty="0">
                          <a:solidFill>
                            <a:srgbClr val="000000"/>
                          </a:solidFill>
                          <a:effectLst/>
                          <a:latin typeface="+mn-lt"/>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mn-lt"/>
                        </a:rPr>
                        <a:t>TOTAL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mn-lt"/>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800" b="0" i="0" u="none" strike="noStrike" dirty="0">
                          <a:solidFill>
                            <a:srgbClr val="000000"/>
                          </a:solidFill>
                          <a:effectLst/>
                          <a:latin typeface="+mn-lt"/>
                        </a:rPr>
                        <a:t>Train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877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mn-lt"/>
                        </a:rPr>
                        <a:t>142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mn-lt"/>
                        </a:rPr>
                        <a:t>401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252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82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800" b="0" i="0" u="none" strike="noStrike">
                          <a:solidFill>
                            <a:srgbClr val="000000"/>
                          </a:solidFill>
                          <a:effectLst/>
                          <a:latin typeface="+mn-lt"/>
                        </a:rPr>
                        <a:t>Eval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674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132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mn-lt"/>
                        </a:rPr>
                        <a:t>304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mn-lt"/>
                        </a:rPr>
                        <a:t>177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mn-lt"/>
                        </a:rPr>
                        <a:t>61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7D4EC728-2076-49BA-9533-D909C3A35688}" type="slidenum">
              <a:rPr lang="en-US" smtClean="0"/>
              <a:pPr/>
              <a:t>19</a:t>
            </a:fld>
            <a:endParaRPr lang="en-US"/>
          </a:p>
        </p:txBody>
      </p:sp>
      <p:sp>
        <p:nvSpPr>
          <p:cNvPr id="7" name="Rectangle 6"/>
          <p:cNvSpPr/>
          <p:nvPr/>
        </p:nvSpPr>
        <p:spPr>
          <a:xfrm>
            <a:off x="762000" y="5334000"/>
            <a:ext cx="7467600" cy="369332"/>
          </a:xfrm>
          <a:prstGeom prst="rect">
            <a:avLst/>
          </a:prstGeom>
        </p:spPr>
        <p:txBody>
          <a:bodyPr wrap="square">
            <a:spAutoFit/>
          </a:bodyPr>
          <a:lstStyle/>
          <a:p>
            <a:r>
              <a:rPr lang="en-US" dirty="0" smtClean="0"/>
              <a:t>QWK </a:t>
            </a:r>
            <a:r>
              <a:rPr lang="en-US" dirty="0"/>
              <a:t>between human raters for Train is 0.69 and for </a:t>
            </a:r>
            <a:r>
              <a:rPr lang="en-US" dirty="0" err="1"/>
              <a:t>Eval</a:t>
            </a:r>
            <a:r>
              <a:rPr lang="en-US" dirty="0"/>
              <a:t> is 0.70</a:t>
            </a:r>
          </a:p>
        </p:txBody>
      </p:sp>
    </p:spTree>
    <p:extLst>
      <p:ext uri="{BB962C8B-B14F-4D97-AF65-F5344CB8AC3E}">
        <p14:creationId xmlns:p14="http://schemas.microsoft.com/office/powerpoint/2010/main" val="1589790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Picture-based Story Narration </a:t>
            </a:r>
            <a:endParaRPr lang="en-US" sz="3200" dirty="0"/>
          </a:p>
        </p:txBody>
      </p:sp>
      <p:sp>
        <p:nvSpPr>
          <p:cNvPr id="3" name="Content Placeholder 2"/>
          <p:cNvSpPr>
            <a:spLocks noGrp="1"/>
          </p:cNvSpPr>
          <p:nvPr>
            <p:ph idx="1"/>
          </p:nvPr>
        </p:nvSpPr>
        <p:spPr>
          <a:xfrm>
            <a:off x="457200" y="1295400"/>
            <a:ext cx="8229600" cy="4525963"/>
          </a:xfrm>
        </p:spPr>
        <p:txBody>
          <a:bodyPr>
            <a:noAutofit/>
          </a:bodyPr>
          <a:lstStyle/>
          <a:p>
            <a:pPr marL="0" indent="0">
              <a:buNone/>
            </a:pPr>
            <a:endParaRPr lang="en-US" sz="1800" dirty="0" smtClean="0"/>
          </a:p>
          <a:p>
            <a:pPr marL="0" indent="0">
              <a:buNone/>
            </a:pPr>
            <a:r>
              <a:rPr lang="en-US" sz="2000" dirty="0" smtClean="0"/>
              <a:t>Item in ETS’s </a:t>
            </a:r>
            <a:r>
              <a:rPr lang="en-US" sz="2000" dirty="0"/>
              <a:t>TOEFL Junior Comprehensive </a:t>
            </a:r>
            <a:r>
              <a:rPr lang="en-US" sz="2000" dirty="0" smtClean="0"/>
              <a:t>Test</a:t>
            </a:r>
          </a:p>
          <a:p>
            <a:r>
              <a:rPr lang="en-US" sz="2000" dirty="0" smtClean="0"/>
              <a:t>Test for English </a:t>
            </a:r>
            <a:r>
              <a:rPr lang="en-US" sz="2000" dirty="0"/>
              <a:t>language skills of non-native </a:t>
            </a:r>
            <a:r>
              <a:rPr lang="en-US" sz="2000" dirty="0" smtClean="0"/>
              <a:t>middle school students</a:t>
            </a:r>
          </a:p>
          <a:p>
            <a:r>
              <a:rPr lang="en-US" sz="2000" dirty="0" smtClean="0"/>
              <a:t>Test elicits stories based on a series of 6 pictures. </a:t>
            </a:r>
          </a:p>
          <a:p>
            <a:pPr marL="0" indent="0">
              <a:buNone/>
            </a:pPr>
            <a:endParaRPr lang="en-US" sz="1800" dirty="0" smtClean="0"/>
          </a:p>
          <a:p>
            <a:pPr marL="0" indent="0">
              <a:buNone/>
            </a:pPr>
            <a:endParaRPr lang="en-US" sz="1800" dirty="0"/>
          </a:p>
          <a:p>
            <a:pPr marL="0" indent="0">
              <a:buNone/>
            </a:pPr>
            <a:r>
              <a:rPr lang="en-US" sz="1800" dirty="0" smtClean="0"/>
              <a:t>.</a:t>
            </a:r>
          </a:p>
        </p:txBody>
      </p:sp>
      <p:sp>
        <p:nvSpPr>
          <p:cNvPr id="4" name="Footer Placeholder 3"/>
          <p:cNvSpPr>
            <a:spLocks noGrp="1"/>
          </p:cNvSpPr>
          <p:nvPr>
            <p:ph type="ftr" sz="quarter" idx="11"/>
          </p:nvPr>
        </p:nvSpPr>
        <p:spPr/>
        <p:txBody>
          <a:bodyPr/>
          <a:lstStyle/>
          <a:p>
            <a:r>
              <a:rPr lang="en-US" smtClean="0"/>
              <a:t>Copyright © 2015 by Educational Testing Service. All rights reserved.</a:t>
            </a:r>
            <a:endParaRPr lang="en-US"/>
          </a:p>
        </p:txBody>
      </p:sp>
      <p:pic>
        <p:nvPicPr>
          <p:cNvPr id="5" name="Picture 4" descr="VE75229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971800"/>
            <a:ext cx="4343400" cy="3254360"/>
          </a:xfrm>
          <a:prstGeom prst="rect">
            <a:avLst/>
          </a:prstGeom>
        </p:spPr>
      </p:pic>
      <p:sp>
        <p:nvSpPr>
          <p:cNvPr id="6" name="Slide Number Placeholder 5"/>
          <p:cNvSpPr>
            <a:spLocks noGrp="1"/>
          </p:cNvSpPr>
          <p:nvPr>
            <p:ph type="sldNum" sz="quarter" idx="12"/>
          </p:nvPr>
        </p:nvSpPr>
        <p:spPr/>
        <p:txBody>
          <a:bodyPr/>
          <a:lstStyle/>
          <a:p>
            <a:fld id="{7D4EC728-2076-49BA-9533-D909C3A3568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endParaRPr lang="en-US" dirty="0"/>
          </a:p>
        </p:txBody>
      </p:sp>
      <p:sp>
        <p:nvSpPr>
          <p:cNvPr id="3" name="Content Placeholder 2"/>
          <p:cNvSpPr>
            <a:spLocks noGrp="1"/>
          </p:cNvSpPr>
          <p:nvPr>
            <p:ph idx="1"/>
          </p:nvPr>
        </p:nvSpPr>
        <p:spPr/>
        <p:txBody>
          <a:bodyPr/>
          <a:lstStyle/>
          <a:p>
            <a:r>
              <a:rPr lang="en-US" dirty="0" smtClean="0"/>
              <a:t>Random Forest Learner</a:t>
            </a:r>
          </a:p>
          <a:p>
            <a:r>
              <a:rPr lang="en-US" dirty="0" smtClean="0"/>
              <a:t>Metric: Quadratic Weighted Kappa</a:t>
            </a:r>
          </a:p>
          <a:p>
            <a:r>
              <a:rPr lang="en-US" dirty="0" smtClean="0"/>
              <a:t>Baseline: all features from </a:t>
            </a:r>
            <a:r>
              <a:rPr lang="en-US" dirty="0" err="1"/>
              <a:t>Evanini</a:t>
            </a:r>
            <a:r>
              <a:rPr lang="en-US" dirty="0"/>
              <a:t> and Wang (2013</a:t>
            </a:r>
            <a:r>
              <a:rPr lang="en-US" dirty="0" smtClean="0"/>
              <a:t>) (EW13)</a:t>
            </a:r>
            <a:endParaRPr lang="en-US" dirty="0"/>
          </a:p>
        </p:txBody>
      </p:sp>
      <p:sp>
        <p:nvSpPr>
          <p:cNvPr id="4" name="Footer Placeholder 3"/>
          <p:cNvSpPr>
            <a:spLocks noGrp="1"/>
          </p:cNvSpPr>
          <p:nvPr>
            <p:ph type="ftr" sz="quarter" idx="11"/>
          </p:nvPr>
        </p:nvSpPr>
        <p:spPr/>
        <p:txBody>
          <a:bodyPr/>
          <a:lstStyle/>
          <a:p>
            <a:r>
              <a:rPr lang="en-US" smtClean="0"/>
              <a:t>Copyright © 2015 by Educational Testing Service. All rights reserved.</a:t>
            </a:r>
            <a:endParaRPr lang="en-US"/>
          </a:p>
        </p:txBody>
      </p:sp>
      <p:sp>
        <p:nvSpPr>
          <p:cNvPr id="5" name="Slide Number Placeholder 4"/>
          <p:cNvSpPr>
            <a:spLocks noGrp="1"/>
          </p:cNvSpPr>
          <p:nvPr>
            <p:ph type="sldNum" sz="quarter" idx="12"/>
          </p:nvPr>
        </p:nvSpPr>
        <p:spPr/>
        <p:txBody>
          <a:bodyPr/>
          <a:lstStyle/>
          <a:p>
            <a:fld id="{7D4EC728-2076-49BA-9533-D909C3A35688}" type="slidenum">
              <a:rPr lang="en-US" smtClean="0"/>
              <a:pPr/>
              <a:t>20</a:t>
            </a:fld>
            <a:endParaRPr lang="en-US"/>
          </a:p>
        </p:txBody>
      </p:sp>
    </p:spTree>
    <p:extLst>
      <p:ext uri="{BB962C8B-B14F-4D97-AF65-F5344CB8AC3E}">
        <p14:creationId xmlns:p14="http://schemas.microsoft.com/office/powerpoint/2010/main" val="3348568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Footer Placeholder 3"/>
          <p:cNvSpPr>
            <a:spLocks noGrp="1"/>
          </p:cNvSpPr>
          <p:nvPr>
            <p:ph type="ftr" sz="quarter" idx="11"/>
          </p:nvPr>
        </p:nvSpPr>
        <p:spPr/>
        <p:txBody>
          <a:bodyPr/>
          <a:lstStyle/>
          <a:p>
            <a:r>
              <a:rPr lang="en-US" smtClean="0"/>
              <a:t>Copyright © 2015 by Educational Testing Service. All rights reserved.</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32312996"/>
              </p:ext>
            </p:extLst>
          </p:nvPr>
        </p:nvGraphicFramePr>
        <p:xfrm>
          <a:off x="838200" y="1447800"/>
          <a:ext cx="7086600" cy="3406140"/>
        </p:xfrm>
        <a:graphic>
          <a:graphicData uri="http://schemas.openxmlformats.org/drawingml/2006/table">
            <a:tbl>
              <a:tblPr/>
              <a:tblGrid>
                <a:gridCol w="2362200"/>
                <a:gridCol w="2362200"/>
                <a:gridCol w="2362200"/>
              </a:tblGrid>
              <a:tr h="190500">
                <a:tc>
                  <a:txBody>
                    <a:bodyPr/>
                    <a:lstStyle/>
                    <a:p>
                      <a:pPr algn="l" fontAlgn="b"/>
                      <a:r>
                        <a:rPr lang="en-US" sz="2400" b="0" i="0" u="none" strike="noStrike" dirty="0">
                          <a:solidFill>
                            <a:srgbClr val="000000"/>
                          </a:solidFill>
                          <a:effectLst/>
                          <a:latin typeface="Cambria"/>
                        </a:rPr>
                        <a:t>Feature set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CV</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err="1">
                          <a:solidFill>
                            <a:srgbClr val="000000"/>
                          </a:solidFill>
                          <a:effectLst/>
                          <a:latin typeface="Cambria"/>
                        </a:rPr>
                        <a:t>Eval</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Relevance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Collocation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Cambria"/>
                        </a:rPr>
                        <a:t>0.40</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Discourse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Details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Subjectivity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EW13 baseline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All Feats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AllFeats+EW13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7D4EC728-2076-49BA-9533-D909C3A35688}" type="slidenum">
              <a:rPr lang="en-US" smtClean="0"/>
              <a:pPr/>
              <a:t>21</a:t>
            </a:fld>
            <a:endParaRPr lang="en-US"/>
          </a:p>
        </p:txBody>
      </p:sp>
    </p:spTree>
    <p:extLst>
      <p:ext uri="{BB962C8B-B14F-4D97-AF65-F5344CB8AC3E}">
        <p14:creationId xmlns:p14="http://schemas.microsoft.com/office/powerpoint/2010/main" val="3930343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Footer Placeholder 3"/>
          <p:cNvSpPr>
            <a:spLocks noGrp="1"/>
          </p:cNvSpPr>
          <p:nvPr>
            <p:ph type="ftr" sz="quarter" idx="11"/>
          </p:nvPr>
        </p:nvSpPr>
        <p:spPr/>
        <p:txBody>
          <a:bodyPr/>
          <a:lstStyle/>
          <a:p>
            <a:r>
              <a:rPr lang="en-US" smtClean="0"/>
              <a:t>Copyright © 2015 by Educational Testing Service. All rights reserved.</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54828547"/>
              </p:ext>
            </p:extLst>
          </p:nvPr>
        </p:nvGraphicFramePr>
        <p:xfrm>
          <a:off x="838200" y="1447800"/>
          <a:ext cx="7086600" cy="3406140"/>
        </p:xfrm>
        <a:graphic>
          <a:graphicData uri="http://schemas.openxmlformats.org/drawingml/2006/table">
            <a:tbl>
              <a:tblPr/>
              <a:tblGrid>
                <a:gridCol w="2362200"/>
                <a:gridCol w="2362200"/>
                <a:gridCol w="2362200"/>
              </a:tblGrid>
              <a:tr h="190500">
                <a:tc>
                  <a:txBody>
                    <a:bodyPr/>
                    <a:lstStyle/>
                    <a:p>
                      <a:pPr algn="l" fontAlgn="b"/>
                      <a:r>
                        <a:rPr lang="en-US" sz="2400" b="0" i="0" u="none" strike="noStrike" dirty="0">
                          <a:solidFill>
                            <a:srgbClr val="000000"/>
                          </a:solidFill>
                          <a:effectLst/>
                          <a:latin typeface="Cambria"/>
                        </a:rPr>
                        <a:t>Feature set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CV</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err="1">
                          <a:solidFill>
                            <a:srgbClr val="000000"/>
                          </a:solidFill>
                          <a:effectLst/>
                          <a:latin typeface="Cambria"/>
                        </a:rPr>
                        <a:t>Eval</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Relevance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Collocation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Cambria"/>
                        </a:rPr>
                        <a:t>0.40</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Discourse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Details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Subjectivity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EW13 baseline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All Feats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AllFeats+EW13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505200" y="1905000"/>
            <a:ext cx="1524000" cy="17526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5791200" y="1905000"/>
            <a:ext cx="1524000" cy="17526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3505200" y="3733800"/>
            <a:ext cx="1524000" cy="3810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791200" y="3733800"/>
            <a:ext cx="1524000" cy="3810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6082" y="5105400"/>
            <a:ext cx="719491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None of the individual </a:t>
            </a:r>
            <a:r>
              <a:rPr lang="en-US" dirty="0" smtClean="0"/>
              <a:t>feature sets performs </a:t>
            </a:r>
            <a:r>
              <a:rPr lang="en-US" dirty="0" smtClean="0"/>
              <a:t>better than EW13 baseline</a:t>
            </a:r>
            <a:endParaRPr lang="en-US" dirty="0"/>
          </a:p>
        </p:txBody>
      </p:sp>
      <p:sp>
        <p:nvSpPr>
          <p:cNvPr id="10" name="Slide Number Placeholder 9"/>
          <p:cNvSpPr>
            <a:spLocks noGrp="1"/>
          </p:cNvSpPr>
          <p:nvPr>
            <p:ph type="sldNum" sz="quarter" idx="12"/>
          </p:nvPr>
        </p:nvSpPr>
        <p:spPr/>
        <p:txBody>
          <a:bodyPr/>
          <a:lstStyle/>
          <a:p>
            <a:fld id="{7D4EC728-2076-49BA-9533-D909C3A35688}" type="slidenum">
              <a:rPr lang="en-US" smtClean="0"/>
              <a:pPr/>
              <a:t>22</a:t>
            </a:fld>
            <a:endParaRPr lang="en-US"/>
          </a:p>
        </p:txBody>
      </p:sp>
    </p:spTree>
    <p:extLst>
      <p:ext uri="{BB962C8B-B14F-4D97-AF65-F5344CB8AC3E}">
        <p14:creationId xmlns:p14="http://schemas.microsoft.com/office/powerpoint/2010/main" val="1555469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Footer Placeholder 3"/>
          <p:cNvSpPr>
            <a:spLocks noGrp="1"/>
          </p:cNvSpPr>
          <p:nvPr>
            <p:ph type="ftr" sz="quarter" idx="11"/>
          </p:nvPr>
        </p:nvSpPr>
        <p:spPr/>
        <p:txBody>
          <a:bodyPr/>
          <a:lstStyle/>
          <a:p>
            <a:r>
              <a:rPr lang="en-US" smtClean="0"/>
              <a:t>Copyright © 2015 by Educational Testing Service. All rights reserved.</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68804153"/>
              </p:ext>
            </p:extLst>
          </p:nvPr>
        </p:nvGraphicFramePr>
        <p:xfrm>
          <a:off x="838200" y="1447800"/>
          <a:ext cx="7086600" cy="3406140"/>
        </p:xfrm>
        <a:graphic>
          <a:graphicData uri="http://schemas.openxmlformats.org/drawingml/2006/table">
            <a:tbl>
              <a:tblPr/>
              <a:tblGrid>
                <a:gridCol w="2362200"/>
                <a:gridCol w="2362200"/>
                <a:gridCol w="2362200"/>
              </a:tblGrid>
              <a:tr h="190500">
                <a:tc>
                  <a:txBody>
                    <a:bodyPr/>
                    <a:lstStyle/>
                    <a:p>
                      <a:pPr algn="l" fontAlgn="b"/>
                      <a:r>
                        <a:rPr lang="en-US" sz="2400" b="0" i="0" u="none" strike="noStrike" dirty="0">
                          <a:solidFill>
                            <a:srgbClr val="000000"/>
                          </a:solidFill>
                          <a:effectLst/>
                          <a:latin typeface="Cambria"/>
                        </a:rPr>
                        <a:t>Feature set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CV</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err="1">
                          <a:solidFill>
                            <a:srgbClr val="000000"/>
                          </a:solidFill>
                          <a:effectLst/>
                          <a:latin typeface="Cambria"/>
                        </a:rPr>
                        <a:t>Eval</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Relevance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Collocation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Cambria"/>
                        </a:rPr>
                        <a:t>0.40</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Discourse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Details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Subjectivity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EW13 baseline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All Feats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AllFeats+EW13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581400" y="4191000"/>
            <a:ext cx="1524000" cy="3048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5867400" y="4191000"/>
            <a:ext cx="1524000" cy="3048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3581400" y="3733800"/>
            <a:ext cx="1524000" cy="3810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867400" y="3733800"/>
            <a:ext cx="1524000" cy="3810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493222" y="5105400"/>
            <a:ext cx="5821978"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All our features combined are better than EW13 baseline, </a:t>
            </a:r>
          </a:p>
          <a:p>
            <a:r>
              <a:rPr lang="en-US" dirty="0" smtClean="0"/>
              <a:t>but the differences are not statistically significant.</a:t>
            </a:r>
            <a:endParaRPr lang="en-US" dirty="0"/>
          </a:p>
        </p:txBody>
      </p:sp>
      <p:sp>
        <p:nvSpPr>
          <p:cNvPr id="10" name="Slide Number Placeholder 9"/>
          <p:cNvSpPr>
            <a:spLocks noGrp="1"/>
          </p:cNvSpPr>
          <p:nvPr>
            <p:ph type="sldNum" sz="quarter" idx="12"/>
          </p:nvPr>
        </p:nvSpPr>
        <p:spPr/>
        <p:txBody>
          <a:bodyPr/>
          <a:lstStyle/>
          <a:p>
            <a:fld id="{7D4EC728-2076-49BA-9533-D909C3A35688}" type="slidenum">
              <a:rPr lang="en-US" smtClean="0"/>
              <a:pPr/>
              <a:t>23</a:t>
            </a:fld>
            <a:endParaRPr lang="en-US"/>
          </a:p>
        </p:txBody>
      </p:sp>
    </p:spTree>
    <p:extLst>
      <p:ext uri="{BB962C8B-B14F-4D97-AF65-F5344CB8AC3E}">
        <p14:creationId xmlns:p14="http://schemas.microsoft.com/office/powerpoint/2010/main" val="3771173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Footer Placeholder 3"/>
          <p:cNvSpPr>
            <a:spLocks noGrp="1"/>
          </p:cNvSpPr>
          <p:nvPr>
            <p:ph type="ftr" sz="quarter" idx="11"/>
          </p:nvPr>
        </p:nvSpPr>
        <p:spPr/>
        <p:txBody>
          <a:bodyPr/>
          <a:lstStyle/>
          <a:p>
            <a:r>
              <a:rPr lang="en-US" smtClean="0"/>
              <a:t>Copyright © 2015 by Educational Testing Service. All rights reserved.</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82619871"/>
              </p:ext>
            </p:extLst>
          </p:nvPr>
        </p:nvGraphicFramePr>
        <p:xfrm>
          <a:off x="838200" y="1447800"/>
          <a:ext cx="7086600" cy="3406140"/>
        </p:xfrm>
        <a:graphic>
          <a:graphicData uri="http://schemas.openxmlformats.org/drawingml/2006/table">
            <a:tbl>
              <a:tblPr/>
              <a:tblGrid>
                <a:gridCol w="2362200"/>
                <a:gridCol w="2362200"/>
                <a:gridCol w="2362200"/>
              </a:tblGrid>
              <a:tr h="190500">
                <a:tc>
                  <a:txBody>
                    <a:bodyPr/>
                    <a:lstStyle/>
                    <a:p>
                      <a:pPr algn="l" fontAlgn="b"/>
                      <a:r>
                        <a:rPr lang="en-US" sz="2400" b="0" i="0" u="none" strike="noStrike" dirty="0">
                          <a:solidFill>
                            <a:srgbClr val="000000"/>
                          </a:solidFill>
                          <a:effectLst/>
                          <a:latin typeface="Cambria"/>
                        </a:rPr>
                        <a:t>Feature set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CV</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err="1">
                          <a:solidFill>
                            <a:srgbClr val="000000"/>
                          </a:solidFill>
                          <a:effectLst/>
                          <a:latin typeface="Cambria"/>
                        </a:rPr>
                        <a:t>Eval</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Relevance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Collocation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Cambria"/>
                        </a:rPr>
                        <a:t>0.40</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Discourse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Details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a:solidFill>
                            <a:srgbClr val="000000"/>
                          </a:solidFill>
                          <a:effectLst/>
                          <a:latin typeface="Cambria"/>
                        </a:rPr>
                        <a:t>Subjectivity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EW13 baseline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All Feats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dirty="0">
                          <a:solidFill>
                            <a:srgbClr val="000000"/>
                          </a:solidFill>
                          <a:effectLst/>
                          <a:latin typeface="Cambria"/>
                        </a:rPr>
                        <a:t>AllFeats+EW13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mbria"/>
                        </a:rPr>
                        <a:t>0.58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581400" y="4495800"/>
            <a:ext cx="1524000" cy="3048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5867400" y="4572000"/>
            <a:ext cx="1524000" cy="3048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3581400" y="3733800"/>
            <a:ext cx="1524000" cy="3810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867400" y="3733800"/>
            <a:ext cx="1524000" cy="381000"/>
          </a:xfrm>
          <a:prstGeom prst="rec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293128" y="5105400"/>
            <a:ext cx="6098272"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The best system combines all our features with EW13. </a:t>
            </a:r>
          </a:p>
          <a:p>
            <a:r>
              <a:rPr lang="en-US" dirty="0" smtClean="0"/>
              <a:t> Its performance is significantly better than EW13 (p&lt; 0.01). </a:t>
            </a:r>
            <a:endParaRPr lang="en-US" dirty="0"/>
          </a:p>
        </p:txBody>
      </p:sp>
      <p:sp>
        <p:nvSpPr>
          <p:cNvPr id="10" name="Slide Number Placeholder 9"/>
          <p:cNvSpPr>
            <a:spLocks noGrp="1"/>
          </p:cNvSpPr>
          <p:nvPr>
            <p:ph type="sldNum" sz="quarter" idx="12"/>
          </p:nvPr>
        </p:nvSpPr>
        <p:spPr/>
        <p:txBody>
          <a:bodyPr/>
          <a:lstStyle/>
          <a:p>
            <a:fld id="{7D4EC728-2076-49BA-9533-D909C3A35688}" type="slidenum">
              <a:rPr lang="en-US" smtClean="0"/>
              <a:pPr/>
              <a:t>24</a:t>
            </a:fld>
            <a:endParaRPr lang="en-US" dirty="0"/>
          </a:p>
        </p:txBody>
      </p:sp>
    </p:spTree>
    <p:extLst>
      <p:ext uri="{BB962C8B-B14F-4D97-AF65-F5344CB8AC3E}">
        <p14:creationId xmlns:p14="http://schemas.microsoft.com/office/powerpoint/2010/main" val="2180209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p:txBody>
          <a:bodyPr>
            <a:normAutofit/>
          </a:bodyPr>
          <a:lstStyle/>
          <a:p>
            <a:pPr marL="0" indent="0">
              <a:buNone/>
            </a:pPr>
            <a:r>
              <a:rPr lang="en-US" sz="2800" dirty="0" smtClean="0"/>
              <a:t>Explored </a:t>
            </a:r>
            <a:r>
              <a:rPr lang="en-US" sz="2800" dirty="0"/>
              <a:t>five </a:t>
            </a:r>
            <a:r>
              <a:rPr lang="en-US" sz="2800" dirty="0" smtClean="0"/>
              <a:t>linguistic </a:t>
            </a:r>
            <a:r>
              <a:rPr lang="en-US" sz="2800" dirty="0" smtClean="0"/>
              <a:t>feature types </a:t>
            </a:r>
            <a:r>
              <a:rPr lang="en-US" sz="2800" dirty="0" smtClean="0"/>
              <a:t>for scoring picture narration</a:t>
            </a:r>
          </a:p>
          <a:p>
            <a:r>
              <a:rPr lang="en-US" sz="2800" dirty="0" smtClean="0"/>
              <a:t>We improved </a:t>
            </a:r>
            <a:r>
              <a:rPr lang="en-US" sz="2800" dirty="0"/>
              <a:t>the construct coverage of the </a:t>
            </a:r>
            <a:r>
              <a:rPr lang="en-US" sz="2800" dirty="0" smtClean="0"/>
              <a:t>automated scoring models. </a:t>
            </a:r>
          </a:p>
          <a:p>
            <a:r>
              <a:rPr lang="en-US" sz="2800" dirty="0" smtClean="0"/>
              <a:t>Our linguistically </a:t>
            </a:r>
            <a:r>
              <a:rPr lang="en-US" sz="2800" dirty="0"/>
              <a:t>motivated features allow for </a:t>
            </a:r>
            <a:r>
              <a:rPr lang="en-US" sz="2800" dirty="0" smtClean="0"/>
              <a:t>interpretation and </a:t>
            </a:r>
            <a:r>
              <a:rPr lang="en-US" sz="2800" dirty="0"/>
              <a:t>explanation of </a:t>
            </a:r>
            <a:r>
              <a:rPr lang="en-US" sz="2800" dirty="0" smtClean="0"/>
              <a:t>scores.</a:t>
            </a:r>
          </a:p>
          <a:p>
            <a:r>
              <a:rPr lang="en-US" sz="2800" dirty="0" smtClean="0"/>
              <a:t>We achieved best </a:t>
            </a:r>
            <a:r>
              <a:rPr lang="en-US" sz="2800" dirty="0"/>
              <a:t>performance </a:t>
            </a:r>
            <a:r>
              <a:rPr lang="en-US" sz="2800" dirty="0" smtClean="0"/>
              <a:t>when combining linguistic </a:t>
            </a:r>
            <a:r>
              <a:rPr lang="en-US" sz="2800" dirty="0"/>
              <a:t>and </a:t>
            </a:r>
            <a:r>
              <a:rPr lang="en-US" sz="2800" dirty="0" smtClean="0"/>
              <a:t>speech-based features.</a:t>
            </a:r>
            <a:endParaRPr lang="en-US" sz="2800"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5" name="Slide Number Placeholder 4"/>
          <p:cNvSpPr>
            <a:spLocks noGrp="1"/>
          </p:cNvSpPr>
          <p:nvPr>
            <p:ph type="sldNum" sz="quarter" idx="12"/>
          </p:nvPr>
        </p:nvSpPr>
        <p:spPr/>
        <p:txBody>
          <a:bodyPr/>
          <a:lstStyle/>
          <a:p>
            <a:fld id="{7D4EC728-2076-49BA-9533-D909C3A35688}" type="slidenum">
              <a:rPr lang="en-US" smtClean="0"/>
              <a:pPr/>
              <a:t>25</a:t>
            </a:fld>
            <a:endParaRPr lang="en-US"/>
          </a:p>
        </p:txBody>
      </p:sp>
    </p:spTree>
    <p:extLst>
      <p:ext uri="{BB962C8B-B14F-4D97-AF65-F5344CB8AC3E}">
        <p14:creationId xmlns:p14="http://schemas.microsoft.com/office/powerpoint/2010/main" val="29667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r>
              <a:rPr lang="pl-PL" sz="2800" dirty="0"/>
              <a:t>Swapna Somasundaran </a:t>
            </a:r>
            <a:endParaRPr lang="pl-PL" sz="2800" dirty="0" smtClean="0"/>
          </a:p>
          <a:p>
            <a:pPr lvl="1"/>
            <a:r>
              <a:rPr lang="pl-PL" sz="2400" dirty="0" smtClean="0">
                <a:hlinkClick r:id="rId3"/>
              </a:rPr>
              <a:t>ssomasundaran</a:t>
            </a:r>
            <a:r>
              <a:rPr lang="pl-PL" sz="2400" dirty="0">
                <a:hlinkClick r:id="rId3"/>
              </a:rPr>
              <a:t>@ets.org</a:t>
            </a:r>
            <a:r>
              <a:rPr lang="en-US" sz="2400" dirty="0"/>
              <a:t> </a:t>
            </a:r>
            <a:endParaRPr lang="pl-PL" sz="2400" dirty="0"/>
          </a:p>
          <a:p>
            <a:r>
              <a:rPr lang="en-US" sz="2800" dirty="0"/>
              <a:t>Chong Min Lee			</a:t>
            </a:r>
            <a:endParaRPr lang="en-US" sz="2800" dirty="0" smtClean="0"/>
          </a:p>
          <a:p>
            <a:pPr lvl="1"/>
            <a:r>
              <a:rPr lang="en-US" sz="2400" dirty="0" smtClean="0">
                <a:hlinkClick r:id="rId4"/>
              </a:rPr>
              <a:t>clee001</a:t>
            </a:r>
            <a:r>
              <a:rPr lang="en-US" sz="2400" dirty="0">
                <a:hlinkClick r:id="rId4"/>
              </a:rPr>
              <a:t>@ets.org</a:t>
            </a:r>
            <a:endParaRPr lang="en-US" sz="2400" dirty="0"/>
          </a:p>
          <a:p>
            <a:r>
              <a:rPr lang="pl-PL" sz="2800" dirty="0"/>
              <a:t>Martin </a:t>
            </a:r>
            <a:r>
              <a:rPr lang="pl-PL" sz="2800" dirty="0" err="1" smtClean="0"/>
              <a:t>Chodorow</a:t>
            </a:r>
            <a:endParaRPr lang="pl-PL" sz="2800" dirty="0"/>
          </a:p>
          <a:p>
            <a:pPr lvl="1"/>
            <a:r>
              <a:rPr lang="pl-PL" sz="2400" dirty="0" smtClean="0">
                <a:hlinkClick r:id="rId5"/>
              </a:rPr>
              <a:t>martin.chodorow</a:t>
            </a:r>
            <a:r>
              <a:rPr lang="pl-PL" sz="2400" dirty="0">
                <a:hlinkClick r:id="rId5"/>
              </a:rPr>
              <a:t>@hunter.cuny.edu</a:t>
            </a:r>
            <a:endParaRPr lang="pl-PL" sz="2400" dirty="0"/>
          </a:p>
          <a:p>
            <a:r>
              <a:rPr lang="pl-PL" sz="2800" dirty="0" err="1"/>
              <a:t>Xinhao</a:t>
            </a:r>
            <a:r>
              <a:rPr lang="pl-PL" sz="2800" dirty="0"/>
              <a:t> </a:t>
            </a:r>
            <a:r>
              <a:rPr lang="pl-PL" sz="2800" dirty="0" err="1" smtClean="0"/>
              <a:t>Wang</a:t>
            </a:r>
            <a:endParaRPr lang="pl-PL" sz="2800" dirty="0"/>
          </a:p>
          <a:p>
            <a:pPr lvl="1"/>
            <a:r>
              <a:rPr lang="pl-PL" sz="2400" dirty="0" smtClean="0">
                <a:hlinkClick r:id="rId6"/>
              </a:rPr>
              <a:t>xwang002</a:t>
            </a:r>
            <a:r>
              <a:rPr lang="pl-PL" sz="2400" dirty="0">
                <a:hlinkClick r:id="rId6"/>
              </a:rPr>
              <a:t>@ets.org</a:t>
            </a:r>
            <a:endParaRPr lang="pl-PL" sz="2400" dirty="0"/>
          </a:p>
          <a:p>
            <a:endParaRPr lang="en-US" sz="2800" dirty="0"/>
          </a:p>
        </p:txBody>
      </p:sp>
      <p:sp>
        <p:nvSpPr>
          <p:cNvPr id="4" name="Footer Placeholder 3"/>
          <p:cNvSpPr>
            <a:spLocks noGrp="1"/>
          </p:cNvSpPr>
          <p:nvPr>
            <p:ph type="ftr" sz="quarter" idx="11"/>
          </p:nvPr>
        </p:nvSpPr>
        <p:spPr/>
        <p:txBody>
          <a:bodyPr/>
          <a:lstStyle/>
          <a:p>
            <a:r>
              <a:rPr lang="en-US" smtClean="0"/>
              <a:t>Copyright © 2015 by Educational Testing Service. All rights reserved.</a:t>
            </a:r>
            <a:endParaRPr lang="en-US"/>
          </a:p>
        </p:txBody>
      </p:sp>
      <p:sp>
        <p:nvSpPr>
          <p:cNvPr id="5" name="Slide Number Placeholder 4"/>
          <p:cNvSpPr>
            <a:spLocks noGrp="1"/>
          </p:cNvSpPr>
          <p:nvPr>
            <p:ph type="sldNum" sz="quarter" idx="12"/>
          </p:nvPr>
        </p:nvSpPr>
        <p:spPr/>
        <p:txBody>
          <a:bodyPr/>
          <a:lstStyle/>
          <a:p>
            <a:fld id="{7D4EC728-2076-49BA-9533-D909C3A35688}" type="slidenum">
              <a:rPr lang="en-US" smtClean="0"/>
              <a:pPr/>
              <a:t>26</a:t>
            </a:fld>
            <a:endParaRPr lang="en-US"/>
          </a:p>
        </p:txBody>
      </p:sp>
    </p:spTree>
    <p:extLst>
      <p:ext uri="{BB962C8B-B14F-4D97-AF65-F5344CB8AC3E}">
        <p14:creationId xmlns:p14="http://schemas.microsoft.com/office/powerpoint/2010/main" val="3022556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Baseline+Feature</a:t>
            </a:r>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43876247"/>
              </p:ext>
            </p:extLst>
          </p:nvPr>
        </p:nvGraphicFramePr>
        <p:xfrm>
          <a:off x="1295400" y="1905000"/>
          <a:ext cx="5645150" cy="2993264"/>
        </p:xfrm>
        <a:graphic>
          <a:graphicData uri="http://schemas.openxmlformats.org/drawingml/2006/table">
            <a:tbl>
              <a:tblPr/>
              <a:tblGrid>
                <a:gridCol w="3200400"/>
                <a:gridCol w="2444750"/>
              </a:tblGrid>
              <a:tr h="722504">
                <a:tc>
                  <a:txBody>
                    <a:bodyPr/>
                    <a:lstStyle/>
                    <a:p>
                      <a:pPr algn="l" fontAlgn="b"/>
                      <a:r>
                        <a:rPr lang="en-US" sz="2400" b="0" i="0" u="none" strike="noStrike" dirty="0">
                          <a:solidFill>
                            <a:srgbClr val="000000"/>
                          </a:solidFill>
                          <a:effectLst/>
                          <a:latin typeface="Cambria"/>
                        </a:rPr>
                        <a:t>Feature set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Performance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5">
                <a:tc>
                  <a:txBody>
                    <a:bodyPr/>
                    <a:lstStyle/>
                    <a:p>
                      <a:pPr algn="l" fontAlgn="b"/>
                      <a:r>
                        <a:rPr lang="en-US" sz="2400" b="0" i="0" u="none" strike="noStrike">
                          <a:solidFill>
                            <a:srgbClr val="000000"/>
                          </a:solidFill>
                          <a:effectLst/>
                          <a:latin typeface="Cambria"/>
                        </a:rPr>
                        <a:t>EW13 baseline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5">
                <a:tc>
                  <a:txBody>
                    <a:bodyPr/>
                    <a:lstStyle/>
                    <a:p>
                      <a:pPr algn="l" fontAlgn="b"/>
                      <a:r>
                        <a:rPr lang="en-US" sz="2400" b="0" i="0" u="none" strike="noStrike">
                          <a:solidFill>
                            <a:srgbClr val="000000"/>
                          </a:solidFill>
                          <a:effectLst/>
                          <a:latin typeface="Cambria"/>
                        </a:rPr>
                        <a:t>EW13 + Relevance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0.54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5">
                <a:tc>
                  <a:txBody>
                    <a:bodyPr/>
                    <a:lstStyle/>
                    <a:p>
                      <a:pPr algn="l" fontAlgn="b"/>
                      <a:r>
                        <a:rPr lang="en-US" sz="2400" b="0" i="0" u="none" strike="noStrike">
                          <a:solidFill>
                            <a:srgbClr val="000000"/>
                          </a:solidFill>
                          <a:effectLst/>
                          <a:latin typeface="Cambria"/>
                        </a:rPr>
                        <a:t>EW13 + Collocation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mbria"/>
                        </a:rPr>
                        <a:t>0.57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5">
                <a:tc>
                  <a:txBody>
                    <a:bodyPr/>
                    <a:lstStyle/>
                    <a:p>
                      <a:pPr algn="l" fontAlgn="b"/>
                      <a:r>
                        <a:rPr lang="en-US" sz="2400" b="0" i="0" u="none" strike="noStrike">
                          <a:solidFill>
                            <a:srgbClr val="000000"/>
                          </a:solidFill>
                          <a:effectLst/>
                          <a:latin typeface="Cambria"/>
                        </a:rPr>
                        <a:t>EW13 + Discourse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mbria"/>
                        </a:rPr>
                        <a:t>0.49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5">
                <a:tc>
                  <a:txBody>
                    <a:bodyPr/>
                    <a:lstStyle/>
                    <a:p>
                      <a:pPr algn="l" fontAlgn="b"/>
                      <a:r>
                        <a:rPr lang="en-US" sz="2400" b="0" i="0" u="none" strike="noStrike">
                          <a:solidFill>
                            <a:srgbClr val="000000"/>
                          </a:solidFill>
                          <a:effectLst/>
                          <a:latin typeface="Cambria"/>
                        </a:rPr>
                        <a:t>EW13 + Details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Cambria"/>
                        </a:rPr>
                        <a:t>0.50</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5">
                <a:tc>
                  <a:txBody>
                    <a:bodyPr/>
                    <a:lstStyle/>
                    <a:p>
                      <a:pPr algn="l" fontAlgn="b"/>
                      <a:r>
                        <a:rPr lang="en-US" sz="2400" b="0" i="0" u="none" strike="noStrike">
                          <a:solidFill>
                            <a:srgbClr val="000000"/>
                          </a:solidFill>
                          <a:effectLst/>
                          <a:latin typeface="Cambria"/>
                        </a:rPr>
                        <a:t>EW13 + Subjectivity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Cambria"/>
                        </a:rPr>
                        <a:t>0.50</a:t>
                      </a:r>
                      <a:endParaRPr lang="en-US" sz="2400" b="0" i="0" u="none" strike="noStrike" dirty="0">
                        <a:solidFill>
                          <a:srgbClr val="000000"/>
                        </a:solidFill>
                        <a:effectLst/>
                        <a:latin typeface="Cambri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7D4EC728-2076-49BA-9533-D909C3A35688}" type="slidenum">
              <a:rPr lang="en-US" smtClean="0"/>
              <a:pPr/>
              <a:t>27</a:t>
            </a:fld>
            <a:endParaRPr lang="en-US"/>
          </a:p>
        </p:txBody>
      </p:sp>
    </p:spTree>
    <p:extLst>
      <p:ext uri="{BB962C8B-B14F-4D97-AF65-F5344CB8AC3E}">
        <p14:creationId xmlns:p14="http://schemas.microsoft.com/office/powerpoint/2010/main" val="3912275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Discourse</a:t>
            </a:r>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5" name="Content Placeholder 4"/>
          <p:cNvSpPr>
            <a:spLocks noGrp="1"/>
          </p:cNvSpPr>
          <p:nvPr>
            <p:ph sz="half" idx="4294967295"/>
          </p:nvPr>
        </p:nvSpPr>
        <p:spPr>
          <a:xfrm>
            <a:off x="0" y="1600200"/>
            <a:ext cx="4038600" cy="2667000"/>
          </a:xfrm>
        </p:spPr>
        <p:txBody>
          <a:bodyPr>
            <a:normAutofit/>
          </a:bodyPr>
          <a:lstStyle/>
          <a:p>
            <a:endParaRPr lang="en-US" dirty="0"/>
          </a:p>
          <a:p>
            <a:endParaRPr lang="en-US" dirty="0"/>
          </a:p>
          <a:p>
            <a:endParaRPr lang="en-US" dirty="0"/>
          </a:p>
          <a:p>
            <a:endParaRPr lang="en-US" dirty="0"/>
          </a:p>
        </p:txBody>
      </p:sp>
      <p:pic>
        <p:nvPicPr>
          <p:cNvPr id="7" name="Picture 6"/>
          <p:cNvPicPr>
            <a:picLocks noChangeAspect="1"/>
          </p:cNvPicPr>
          <p:nvPr/>
        </p:nvPicPr>
        <p:blipFill>
          <a:blip r:embed="rId3"/>
          <a:stretch>
            <a:fillRect/>
          </a:stretch>
        </p:blipFill>
        <p:spPr>
          <a:xfrm>
            <a:off x="0" y="1633854"/>
            <a:ext cx="9144000" cy="4233546"/>
          </a:xfrm>
          <a:prstGeom prst="rect">
            <a:avLst/>
          </a:prstGeom>
        </p:spPr>
      </p:pic>
      <p:sp>
        <p:nvSpPr>
          <p:cNvPr id="8" name="TextBox 7"/>
          <p:cNvSpPr txBox="1"/>
          <p:nvPr/>
        </p:nvSpPr>
        <p:spPr>
          <a:xfrm>
            <a:off x="533400" y="2209800"/>
            <a:ext cx="1638940" cy="461665"/>
          </a:xfrm>
          <a:prstGeom prst="rect">
            <a:avLst/>
          </a:prstGeom>
          <a:solidFill>
            <a:schemeClr val="bg1"/>
          </a:solidFill>
        </p:spPr>
        <p:txBody>
          <a:bodyPr wrap="none" rtlCol="0">
            <a:spAutoFit/>
          </a:bodyPr>
          <a:lstStyle/>
          <a:p>
            <a:r>
              <a:rPr lang="en-US" sz="2400" dirty="0" smtClean="0"/>
              <a:t>Buy tickets</a:t>
            </a:r>
            <a:endParaRPr lang="en-US" sz="2400" dirty="0"/>
          </a:p>
        </p:txBody>
      </p:sp>
      <p:sp>
        <p:nvSpPr>
          <p:cNvPr id="13" name="TextBox 12"/>
          <p:cNvSpPr txBox="1"/>
          <p:nvPr/>
        </p:nvSpPr>
        <p:spPr>
          <a:xfrm>
            <a:off x="3429000" y="2209800"/>
            <a:ext cx="2299578" cy="461665"/>
          </a:xfrm>
          <a:prstGeom prst="rect">
            <a:avLst/>
          </a:prstGeom>
          <a:solidFill>
            <a:schemeClr val="bg1"/>
          </a:solidFill>
        </p:spPr>
        <p:txBody>
          <a:bodyPr wrap="none" rtlCol="0">
            <a:spAutoFit/>
          </a:bodyPr>
          <a:lstStyle/>
          <a:p>
            <a:r>
              <a:rPr lang="en-US" sz="2400" dirty="0" smtClean="0"/>
              <a:t>Find theater full</a:t>
            </a:r>
            <a:endParaRPr lang="en-US" sz="2400" dirty="0"/>
          </a:p>
        </p:txBody>
      </p:sp>
      <p:sp>
        <p:nvSpPr>
          <p:cNvPr id="15" name="TextBox 14"/>
          <p:cNvSpPr txBox="1"/>
          <p:nvPr/>
        </p:nvSpPr>
        <p:spPr>
          <a:xfrm>
            <a:off x="6934200" y="2209800"/>
            <a:ext cx="1545615" cy="830997"/>
          </a:xfrm>
          <a:prstGeom prst="rect">
            <a:avLst/>
          </a:prstGeom>
          <a:solidFill>
            <a:schemeClr val="bg1"/>
          </a:solidFill>
        </p:spPr>
        <p:txBody>
          <a:bodyPr wrap="none" rtlCol="0">
            <a:spAutoFit/>
          </a:bodyPr>
          <a:lstStyle/>
          <a:p>
            <a:r>
              <a:rPr lang="en-US" sz="2400" dirty="0" smtClean="0"/>
              <a:t>Spot some</a:t>
            </a:r>
          </a:p>
          <a:p>
            <a:r>
              <a:rPr lang="en-US" sz="2400" dirty="0" smtClean="0"/>
              <a:t> seats</a:t>
            </a:r>
            <a:endParaRPr lang="en-US" sz="2400" dirty="0"/>
          </a:p>
        </p:txBody>
      </p:sp>
      <p:sp>
        <p:nvSpPr>
          <p:cNvPr id="16" name="TextBox 15"/>
          <p:cNvSpPr txBox="1"/>
          <p:nvPr/>
        </p:nvSpPr>
        <p:spPr>
          <a:xfrm>
            <a:off x="457200" y="4343400"/>
            <a:ext cx="2378476" cy="461665"/>
          </a:xfrm>
          <a:prstGeom prst="rect">
            <a:avLst/>
          </a:prstGeom>
          <a:solidFill>
            <a:schemeClr val="bg1"/>
          </a:solidFill>
        </p:spPr>
        <p:txBody>
          <a:bodyPr wrap="none" rtlCol="0">
            <a:spAutoFit/>
          </a:bodyPr>
          <a:lstStyle/>
          <a:p>
            <a:r>
              <a:rPr lang="en-US" sz="2400" dirty="0" smtClean="0"/>
              <a:t>Request to move</a:t>
            </a:r>
            <a:endParaRPr lang="en-US" sz="2400" dirty="0"/>
          </a:p>
        </p:txBody>
      </p:sp>
      <p:sp>
        <p:nvSpPr>
          <p:cNvPr id="17" name="TextBox 16"/>
          <p:cNvSpPr txBox="1"/>
          <p:nvPr/>
        </p:nvSpPr>
        <p:spPr>
          <a:xfrm>
            <a:off x="3733800" y="4343400"/>
            <a:ext cx="1425240" cy="461665"/>
          </a:xfrm>
          <a:prstGeom prst="rect">
            <a:avLst/>
          </a:prstGeom>
          <a:solidFill>
            <a:schemeClr val="bg1"/>
          </a:solidFill>
        </p:spPr>
        <p:txBody>
          <a:bodyPr wrap="none" rtlCol="0">
            <a:spAutoFit/>
          </a:bodyPr>
          <a:lstStyle/>
          <a:p>
            <a:r>
              <a:rPr lang="en-US" sz="2400" dirty="0" smtClean="0"/>
              <a:t>Settled in</a:t>
            </a:r>
            <a:endParaRPr lang="en-US" sz="2400" dirty="0"/>
          </a:p>
        </p:txBody>
      </p:sp>
      <p:sp>
        <p:nvSpPr>
          <p:cNvPr id="18" name="TextBox 17"/>
          <p:cNvSpPr txBox="1"/>
          <p:nvPr/>
        </p:nvSpPr>
        <p:spPr>
          <a:xfrm>
            <a:off x="6781800" y="4343400"/>
            <a:ext cx="1906141" cy="461665"/>
          </a:xfrm>
          <a:prstGeom prst="rect">
            <a:avLst/>
          </a:prstGeom>
          <a:solidFill>
            <a:schemeClr val="bg1"/>
          </a:solidFill>
        </p:spPr>
        <p:txBody>
          <a:bodyPr wrap="none" rtlCol="0">
            <a:spAutoFit/>
          </a:bodyPr>
          <a:lstStyle/>
          <a:p>
            <a:r>
              <a:rPr lang="en-US" sz="2400" dirty="0" smtClean="0"/>
              <a:t>Watch movie</a:t>
            </a:r>
            <a:endParaRPr lang="en-US" sz="2400" dirty="0"/>
          </a:p>
        </p:txBody>
      </p:sp>
      <p:sp>
        <p:nvSpPr>
          <p:cNvPr id="9" name="Slide Number Placeholder 8"/>
          <p:cNvSpPr>
            <a:spLocks noGrp="1"/>
          </p:cNvSpPr>
          <p:nvPr>
            <p:ph type="sldNum" sz="quarter" idx="12"/>
          </p:nvPr>
        </p:nvSpPr>
        <p:spPr/>
        <p:txBody>
          <a:bodyPr/>
          <a:lstStyle/>
          <a:p>
            <a:fld id="{7D4EC728-2076-49BA-9533-D909C3A35688}" type="slidenum">
              <a:rPr lang="en-US" smtClean="0"/>
              <a:pPr/>
              <a:t>28</a:t>
            </a:fld>
            <a:endParaRPr lang="en-US"/>
          </a:p>
        </p:txBody>
      </p:sp>
    </p:spTree>
    <p:extLst>
      <p:ext uri="{BB962C8B-B14F-4D97-AF65-F5344CB8AC3E}">
        <p14:creationId xmlns:p14="http://schemas.microsoft.com/office/powerpoint/2010/main" val="535082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Picture-based Story Narration </a:t>
            </a:r>
            <a:endParaRPr lang="en-US" sz="3200" dirty="0"/>
          </a:p>
        </p:txBody>
      </p:sp>
      <p:sp>
        <p:nvSpPr>
          <p:cNvPr id="4" name="Footer Placeholder 3"/>
          <p:cNvSpPr>
            <a:spLocks noGrp="1"/>
          </p:cNvSpPr>
          <p:nvPr>
            <p:ph type="ftr" sz="quarter" idx="11"/>
          </p:nvPr>
        </p:nvSpPr>
        <p:spPr/>
        <p:txBody>
          <a:bodyPr/>
          <a:lstStyle/>
          <a:p>
            <a:r>
              <a:rPr lang="en-US" smtClean="0"/>
              <a:t>Copyright © 2015 by Educational Testing Service. All rights reserved.</a:t>
            </a:r>
            <a:endParaRPr lang="en-US"/>
          </a:p>
        </p:txBody>
      </p:sp>
      <p:pic>
        <p:nvPicPr>
          <p:cNvPr id="5" name="Picture 4" descr="VE75229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1283"/>
          </a:xfrm>
          <a:prstGeom prst="rect">
            <a:avLst/>
          </a:prstGeom>
        </p:spPr>
      </p:pic>
      <p:sp>
        <p:nvSpPr>
          <p:cNvPr id="6" name="Slide Number Placeholder 5"/>
          <p:cNvSpPr>
            <a:spLocks noGrp="1"/>
          </p:cNvSpPr>
          <p:nvPr>
            <p:ph type="sldNum" sz="quarter" idx="12"/>
          </p:nvPr>
        </p:nvSpPr>
        <p:spPr/>
        <p:txBody>
          <a:bodyPr/>
          <a:lstStyle/>
          <a:p>
            <a:fld id="{7D4EC728-2076-49BA-9533-D909C3A35688}" type="slidenum">
              <a:rPr lang="en-US" smtClean="0"/>
              <a:pPr/>
              <a:t>3</a:t>
            </a:fld>
            <a:endParaRPr lang="en-US"/>
          </a:p>
        </p:txBody>
      </p:sp>
    </p:spTree>
    <p:extLst>
      <p:ext uri="{BB962C8B-B14F-4D97-AF65-F5344CB8AC3E}">
        <p14:creationId xmlns:p14="http://schemas.microsoft.com/office/powerpoint/2010/main" val="322057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pic>
        <p:nvPicPr>
          <p:cNvPr id="4" name="Picture 3" descr="TOEFL_jr_scoring_gu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7200"/>
            <a:ext cx="9144000" cy="3393766"/>
          </a:xfrm>
          <a:prstGeom prst="rect">
            <a:avLst/>
          </a:prstGeom>
        </p:spPr>
      </p:pic>
      <p:sp>
        <p:nvSpPr>
          <p:cNvPr id="5" name="Slide Number Placeholder 4"/>
          <p:cNvSpPr>
            <a:spLocks noGrp="1"/>
          </p:cNvSpPr>
          <p:nvPr>
            <p:ph type="sldNum" sz="quarter" idx="12"/>
          </p:nvPr>
        </p:nvSpPr>
        <p:spPr/>
        <p:txBody>
          <a:bodyPr/>
          <a:lstStyle/>
          <a:p>
            <a:fld id="{7D4EC728-2076-49BA-9533-D909C3A35688}" type="slidenum">
              <a:rPr lang="en-US" smtClean="0"/>
              <a:pPr/>
              <a:t>4</a:t>
            </a:fld>
            <a:endParaRPr lang="en-US"/>
          </a:p>
        </p:txBody>
      </p:sp>
      <p:sp>
        <p:nvSpPr>
          <p:cNvPr id="2" name="Line Callout 1 1"/>
          <p:cNvSpPr/>
          <p:nvPr/>
        </p:nvSpPr>
        <p:spPr>
          <a:xfrm>
            <a:off x="3429000" y="2667000"/>
            <a:ext cx="2209800" cy="762000"/>
          </a:xfrm>
          <a:prstGeom prst="borderCallout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Narrative/ Story Telling</a:t>
            </a:r>
            <a:endParaRPr lang="en-US" dirty="0"/>
          </a:p>
        </p:txBody>
      </p:sp>
      <p:sp>
        <p:nvSpPr>
          <p:cNvPr id="6" name="Line Callout 1 5"/>
          <p:cNvSpPr/>
          <p:nvPr/>
        </p:nvSpPr>
        <p:spPr>
          <a:xfrm>
            <a:off x="3429000" y="3352800"/>
            <a:ext cx="2209800" cy="762000"/>
          </a:xfrm>
          <a:prstGeom prst="borderCallout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Spoken English</a:t>
            </a:r>
            <a:endParaRPr lang="en-US" dirty="0"/>
          </a:p>
        </p:txBody>
      </p:sp>
      <p:sp>
        <p:nvSpPr>
          <p:cNvPr id="7" name="Line Callout 1 6"/>
          <p:cNvSpPr/>
          <p:nvPr/>
        </p:nvSpPr>
        <p:spPr>
          <a:xfrm>
            <a:off x="3429000" y="3962400"/>
            <a:ext cx="2209800" cy="762000"/>
          </a:xfrm>
          <a:prstGeom prst="borderCallout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English Language</a:t>
            </a:r>
            <a:endParaRPr lang="en-US" dirty="0"/>
          </a:p>
        </p:txBody>
      </p:sp>
      <p:sp>
        <p:nvSpPr>
          <p:cNvPr id="8" name="TextBox 7"/>
          <p:cNvSpPr txBox="1"/>
          <p:nvPr/>
        </p:nvSpPr>
        <p:spPr>
          <a:xfrm>
            <a:off x="990600" y="5715000"/>
            <a:ext cx="6050492" cy="369332"/>
          </a:xfrm>
          <a:prstGeom prst="rect">
            <a:avLst/>
          </a:prstGeom>
          <a:noFill/>
        </p:spPr>
        <p:txBody>
          <a:bodyPr wrap="none" rtlCol="0">
            <a:spAutoFit/>
          </a:bodyPr>
          <a:lstStyle/>
          <a:p>
            <a:r>
              <a:rPr lang="en-US" dirty="0" smtClean="0"/>
              <a:t>Responses are scored on a scale from 1 to 4 (best response)</a:t>
            </a:r>
            <a:endParaRPr lang="en-US" dirty="0"/>
          </a:p>
        </p:txBody>
      </p:sp>
    </p:spTree>
    <p:extLst>
      <p:ext uri="{BB962C8B-B14F-4D97-AF65-F5344CB8AC3E}">
        <p14:creationId xmlns:p14="http://schemas.microsoft.com/office/powerpoint/2010/main" val="38649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Picture-based Story Narration </a:t>
            </a:r>
            <a:r>
              <a:rPr lang="en-US" dirty="0" smtClean="0"/>
              <a:t>:</a:t>
            </a:r>
            <a:br>
              <a:rPr lang="en-US" dirty="0" smtClean="0"/>
            </a:br>
            <a:r>
              <a:rPr lang="en-US" dirty="0" err="1"/>
              <a:t>Evanini</a:t>
            </a:r>
            <a:r>
              <a:rPr lang="en-US" dirty="0"/>
              <a:t> and Wang (2013</a:t>
            </a:r>
            <a:r>
              <a:rPr lang="en-US" dirty="0" smtClean="0"/>
              <a:t>) [EW13]</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Fluency</a:t>
            </a:r>
            <a:endParaRPr lang="en-US" dirty="0"/>
          </a:p>
          <a:p>
            <a:pPr lvl="1"/>
            <a:r>
              <a:rPr lang="en-US" dirty="0" smtClean="0"/>
              <a:t>rate </a:t>
            </a:r>
            <a:r>
              <a:rPr lang="en-US" dirty="0"/>
              <a:t>of speech, number of words per chunk</a:t>
            </a:r>
            <a:r>
              <a:rPr lang="en-US" dirty="0" smtClean="0"/>
              <a:t>, average </a:t>
            </a:r>
            <a:r>
              <a:rPr lang="en-US" dirty="0"/>
              <a:t>number of pauses, average number of </a:t>
            </a:r>
            <a:r>
              <a:rPr lang="en-US" dirty="0" smtClean="0"/>
              <a:t>long pauses </a:t>
            </a:r>
          </a:p>
          <a:p>
            <a:r>
              <a:rPr lang="en-US" dirty="0"/>
              <a:t>P</a:t>
            </a:r>
            <a:r>
              <a:rPr lang="en-US" dirty="0" smtClean="0"/>
              <a:t>ronunciation </a:t>
            </a:r>
            <a:endParaRPr lang="en-US" dirty="0"/>
          </a:p>
          <a:p>
            <a:pPr lvl="1"/>
            <a:r>
              <a:rPr lang="en-US" dirty="0" smtClean="0"/>
              <a:t>normalized </a:t>
            </a:r>
            <a:r>
              <a:rPr lang="en-US" dirty="0"/>
              <a:t>Acoustic </a:t>
            </a:r>
            <a:r>
              <a:rPr lang="en-US" dirty="0" smtClean="0"/>
              <a:t>Model score</a:t>
            </a:r>
            <a:r>
              <a:rPr lang="en-US" dirty="0"/>
              <a:t>, average word confidence, average </a:t>
            </a:r>
            <a:r>
              <a:rPr lang="en-US" dirty="0" smtClean="0"/>
              <a:t>difference in </a:t>
            </a:r>
            <a:r>
              <a:rPr lang="en-US" dirty="0"/>
              <a:t>phone duration from native speaker </a:t>
            </a:r>
            <a:r>
              <a:rPr lang="en-US" dirty="0" smtClean="0"/>
              <a:t>norms</a:t>
            </a:r>
            <a:endParaRPr lang="en-US" dirty="0"/>
          </a:p>
          <a:p>
            <a:r>
              <a:rPr lang="en-US" dirty="0"/>
              <a:t>P</a:t>
            </a:r>
            <a:r>
              <a:rPr lang="en-US" dirty="0" smtClean="0"/>
              <a:t>rosody </a:t>
            </a:r>
            <a:endParaRPr lang="en-US" dirty="0"/>
          </a:p>
          <a:p>
            <a:pPr lvl="1"/>
            <a:r>
              <a:rPr lang="en-US" dirty="0" smtClean="0"/>
              <a:t>mean </a:t>
            </a:r>
            <a:r>
              <a:rPr lang="en-US" dirty="0"/>
              <a:t>duration between stressed </a:t>
            </a:r>
            <a:r>
              <a:rPr lang="en-US" dirty="0" smtClean="0"/>
              <a:t>syllables</a:t>
            </a:r>
            <a:endParaRPr lang="en-US" dirty="0"/>
          </a:p>
          <a:p>
            <a:r>
              <a:rPr lang="en-US" dirty="0"/>
              <a:t>L</a:t>
            </a:r>
            <a:r>
              <a:rPr lang="en-US" dirty="0" smtClean="0"/>
              <a:t>exical </a:t>
            </a:r>
            <a:r>
              <a:rPr lang="en-US" dirty="0"/>
              <a:t>choice </a:t>
            </a:r>
            <a:endParaRPr lang="en-US" dirty="0" smtClean="0"/>
          </a:p>
          <a:p>
            <a:pPr lvl="1"/>
            <a:r>
              <a:rPr lang="en-US" dirty="0" smtClean="0"/>
              <a:t>normalized </a:t>
            </a:r>
            <a:r>
              <a:rPr lang="en-US" dirty="0"/>
              <a:t>Language </a:t>
            </a:r>
            <a:r>
              <a:rPr lang="en-US" dirty="0" smtClean="0"/>
              <a:t>Model score</a:t>
            </a:r>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5" name="Slide Number Placeholder 4"/>
          <p:cNvSpPr>
            <a:spLocks noGrp="1"/>
          </p:cNvSpPr>
          <p:nvPr>
            <p:ph type="sldNum" sz="quarter" idx="12"/>
          </p:nvPr>
        </p:nvSpPr>
        <p:spPr/>
        <p:txBody>
          <a:bodyPr/>
          <a:lstStyle/>
          <a:p>
            <a:fld id="{7D4EC728-2076-49BA-9533-D909C3A35688}" type="slidenum">
              <a:rPr lang="en-US" smtClean="0"/>
              <a:pPr/>
              <a:t>5</a:t>
            </a:fld>
            <a:endParaRPr lang="en-US"/>
          </a:p>
        </p:txBody>
      </p:sp>
    </p:spTree>
    <p:extLst>
      <p:ext uri="{BB962C8B-B14F-4D97-AF65-F5344CB8AC3E}">
        <p14:creationId xmlns:p14="http://schemas.microsoft.com/office/powerpoint/2010/main" val="1407572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EFL_jr_scoring_gu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7200"/>
            <a:ext cx="9144000" cy="3393766"/>
          </a:xfrm>
          <a:prstGeom prst="rect">
            <a:avLst/>
          </a:prstGeom>
        </p:spPr>
      </p:pic>
      <p:sp>
        <p:nvSpPr>
          <p:cNvPr id="6" name="Title 5"/>
          <p:cNvSpPr>
            <a:spLocks noGrp="1"/>
          </p:cNvSpPr>
          <p:nvPr>
            <p:ph type="title"/>
          </p:nvPr>
        </p:nvSpPr>
        <p:spPr/>
        <p:txBody>
          <a:bodyPr>
            <a:noAutofit/>
          </a:bodyPr>
          <a:lstStyle/>
          <a:p>
            <a:r>
              <a:rPr lang="en-US" sz="3200" dirty="0" err="1"/>
              <a:t>Evanini</a:t>
            </a:r>
            <a:r>
              <a:rPr lang="en-US" sz="3200" dirty="0"/>
              <a:t> and Wang (2013) </a:t>
            </a:r>
            <a:r>
              <a:rPr lang="en-US" sz="3200" dirty="0" smtClean="0"/>
              <a:t> </a:t>
            </a:r>
            <a:r>
              <a:rPr lang="en-US" sz="3200" dirty="0"/>
              <a:t>C</a:t>
            </a:r>
            <a:r>
              <a:rPr lang="en-US" sz="3200" dirty="0" smtClean="0"/>
              <a:t>onstruct coverage</a:t>
            </a:r>
            <a:endParaRPr lang="en-US" sz="3200"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2" name="Rounded Rectangle 1"/>
          <p:cNvSpPr/>
          <p:nvPr/>
        </p:nvSpPr>
        <p:spPr>
          <a:xfrm>
            <a:off x="1295400" y="3657600"/>
            <a:ext cx="7239000" cy="685800"/>
          </a:xfrm>
          <a:prstGeom prst="roundRect">
            <a:avLst/>
          </a:prstGeom>
          <a:ln w="317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ounded Rectangle 4"/>
          <p:cNvSpPr/>
          <p:nvPr/>
        </p:nvSpPr>
        <p:spPr>
          <a:xfrm>
            <a:off x="2743200" y="4343400"/>
            <a:ext cx="1981200" cy="304800"/>
          </a:xfrm>
          <a:prstGeom prst="roundRect">
            <a:avLst/>
          </a:prstGeom>
          <a:ln w="317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7D4EC728-2076-49BA-9533-D909C3A35688}" type="slidenum">
              <a:rPr lang="en-US" smtClean="0"/>
              <a:pPr/>
              <a:t>6</a:t>
            </a:fld>
            <a:endParaRPr lang="en-US"/>
          </a:p>
        </p:txBody>
      </p:sp>
    </p:spTree>
    <p:extLst>
      <p:ext uri="{BB962C8B-B14F-4D97-AF65-F5344CB8AC3E}">
        <p14:creationId xmlns:p14="http://schemas.microsoft.com/office/powerpoint/2010/main" val="128209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EFL_jr_scoring_gu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7200"/>
            <a:ext cx="9144000" cy="3393766"/>
          </a:xfrm>
          <a:prstGeom prst="rect">
            <a:avLst/>
          </a:prstGeom>
        </p:spPr>
      </p:pic>
      <p:sp>
        <p:nvSpPr>
          <p:cNvPr id="6" name="Title 5"/>
          <p:cNvSpPr>
            <a:spLocks noGrp="1"/>
          </p:cNvSpPr>
          <p:nvPr>
            <p:ph type="title"/>
          </p:nvPr>
        </p:nvSpPr>
        <p:spPr/>
        <p:txBody>
          <a:bodyPr>
            <a:noAutofit/>
          </a:bodyPr>
          <a:lstStyle/>
          <a:p>
            <a:r>
              <a:rPr lang="en-US" sz="3200" dirty="0" smtClean="0"/>
              <a:t>Extending the Construct coverage</a:t>
            </a:r>
            <a:endParaRPr lang="en-US" sz="3200"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2" name="Rounded Rectangle 1"/>
          <p:cNvSpPr/>
          <p:nvPr/>
        </p:nvSpPr>
        <p:spPr>
          <a:xfrm>
            <a:off x="1295400" y="3733800"/>
            <a:ext cx="7239000" cy="609600"/>
          </a:xfrm>
          <a:prstGeom prst="roundRect">
            <a:avLst/>
          </a:prstGeom>
          <a:ln w="31750">
            <a:solidFill>
              <a:srgbClr val="0000FF">
                <a:alpha val="3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ounded Rectangle 4"/>
          <p:cNvSpPr/>
          <p:nvPr/>
        </p:nvSpPr>
        <p:spPr>
          <a:xfrm>
            <a:off x="2743200" y="4343400"/>
            <a:ext cx="1981200" cy="304800"/>
          </a:xfrm>
          <a:prstGeom prst="roundRect">
            <a:avLst/>
          </a:prstGeom>
          <a:ln w="31750">
            <a:solidFill>
              <a:srgbClr val="0000FF">
                <a:alpha val="3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7"/>
          <p:cNvSpPr/>
          <p:nvPr/>
        </p:nvSpPr>
        <p:spPr>
          <a:xfrm>
            <a:off x="2286000" y="3200400"/>
            <a:ext cx="2209800" cy="228600"/>
          </a:xfrm>
          <a:prstGeom prst="roundRec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a:off x="5943600" y="3200400"/>
            <a:ext cx="1752600" cy="228600"/>
          </a:xfrm>
          <a:prstGeom prst="roundRec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4114800" y="3429000"/>
            <a:ext cx="4343400" cy="228600"/>
          </a:xfrm>
          <a:prstGeom prst="roundRec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a:off x="2743200" y="4343400"/>
            <a:ext cx="1066800" cy="304800"/>
          </a:xfrm>
          <a:prstGeom prst="roundRec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p:cNvSpPr/>
          <p:nvPr/>
        </p:nvSpPr>
        <p:spPr>
          <a:xfrm>
            <a:off x="5334000" y="4572000"/>
            <a:ext cx="3581400" cy="304800"/>
          </a:xfrm>
          <a:prstGeom prst="roundRec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7D4EC728-2076-49BA-9533-D909C3A35688}" type="slidenum">
              <a:rPr lang="en-US" smtClean="0"/>
              <a:pPr/>
              <a:t>7</a:t>
            </a:fld>
            <a:endParaRPr lang="en-US"/>
          </a:p>
        </p:txBody>
      </p:sp>
    </p:spTree>
    <p:extLst>
      <p:ext uri="{BB962C8B-B14F-4D97-AF65-F5344CB8AC3E}">
        <p14:creationId xmlns:p14="http://schemas.microsoft.com/office/powerpoint/2010/main" val="51593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a:t>
            </a:r>
            <a:endParaRPr lang="en-US" dirty="0"/>
          </a:p>
        </p:txBody>
      </p:sp>
      <p:sp>
        <p:nvSpPr>
          <p:cNvPr id="5" name="Content Placeholder 4"/>
          <p:cNvSpPr>
            <a:spLocks noGrp="1"/>
          </p:cNvSpPr>
          <p:nvPr>
            <p:ph idx="1"/>
          </p:nvPr>
        </p:nvSpPr>
        <p:spPr>
          <a:xfrm>
            <a:off x="457200" y="1600200"/>
            <a:ext cx="8305800" cy="4525963"/>
          </a:xfrm>
        </p:spPr>
        <p:txBody>
          <a:bodyPr>
            <a:normAutofit fontScale="77500" lnSpcReduction="20000"/>
          </a:bodyPr>
          <a:lstStyle/>
          <a:p>
            <a:pPr marL="0" indent="0">
              <a:buNone/>
            </a:pPr>
            <a:r>
              <a:rPr lang="en-US" dirty="0" smtClean="0"/>
              <a:t>Sets of features corresponding to parts of the construct</a:t>
            </a:r>
            <a:endParaRPr lang="en-US" dirty="0"/>
          </a:p>
          <a:p>
            <a:r>
              <a:rPr lang="en-US" dirty="0" smtClean="0"/>
              <a:t>“Story </a:t>
            </a:r>
            <a:r>
              <a:rPr lang="en-US" dirty="0"/>
              <a:t>is full, relevant to the </a:t>
            </a:r>
            <a:r>
              <a:rPr lang="en-US" dirty="0" smtClean="0"/>
              <a:t>pictures”</a:t>
            </a:r>
            <a:endParaRPr lang="en-US" dirty="0" smtClean="0"/>
          </a:p>
          <a:p>
            <a:pPr lvl="1"/>
            <a:r>
              <a:rPr lang="en-US" dirty="0" smtClean="0"/>
              <a:t>Relevance</a:t>
            </a:r>
            <a:endParaRPr lang="en-US" dirty="0"/>
          </a:p>
          <a:p>
            <a:r>
              <a:rPr lang="en-US" dirty="0" smtClean="0"/>
              <a:t>“includes … detail </a:t>
            </a:r>
            <a:r>
              <a:rPr lang="en-US" dirty="0"/>
              <a:t>and </a:t>
            </a:r>
            <a:r>
              <a:rPr lang="en-US" dirty="0" smtClean="0"/>
              <a:t>elaboration”</a:t>
            </a:r>
            <a:endParaRPr lang="en-US" dirty="0"/>
          </a:p>
          <a:p>
            <a:pPr lvl="1"/>
            <a:r>
              <a:rPr lang="en-US" dirty="0"/>
              <a:t>Detailing</a:t>
            </a:r>
          </a:p>
          <a:p>
            <a:pPr lvl="1"/>
            <a:r>
              <a:rPr lang="en-US" dirty="0"/>
              <a:t>Sentiment</a:t>
            </a:r>
          </a:p>
          <a:p>
            <a:r>
              <a:rPr lang="en-US" dirty="0" smtClean="0"/>
              <a:t>“Use </a:t>
            </a:r>
            <a:r>
              <a:rPr lang="en-US" dirty="0"/>
              <a:t>of connecting devices helps to link </a:t>
            </a:r>
            <a:r>
              <a:rPr lang="en-US" dirty="0" smtClean="0"/>
              <a:t>events ….” “Events </a:t>
            </a:r>
            <a:r>
              <a:rPr lang="en-US" dirty="0"/>
              <a:t>unfold evenly and the sequence is easy to </a:t>
            </a:r>
            <a:r>
              <a:rPr lang="en-US" dirty="0" smtClean="0"/>
              <a:t>follow.”</a:t>
            </a:r>
            <a:endParaRPr lang="en-US" dirty="0" smtClean="0"/>
          </a:p>
          <a:p>
            <a:pPr lvl="1"/>
            <a:r>
              <a:rPr lang="en-US" dirty="0" smtClean="0"/>
              <a:t>Discourse</a:t>
            </a:r>
            <a:endParaRPr lang="en-US" dirty="0"/>
          </a:p>
          <a:p>
            <a:r>
              <a:rPr lang="en-US" dirty="0" smtClean="0"/>
              <a:t>“word choice”</a:t>
            </a:r>
            <a:endParaRPr lang="en-US" dirty="0" smtClean="0"/>
          </a:p>
          <a:p>
            <a:pPr lvl="1"/>
            <a:r>
              <a:rPr lang="en-US" dirty="0"/>
              <a:t>Collocation</a:t>
            </a:r>
          </a:p>
          <a:p>
            <a:pPr marL="0" indent="0">
              <a:buNone/>
            </a:pPr>
            <a:r>
              <a:rPr lang="en-US" dirty="0"/>
              <a:t>	</a:t>
            </a:r>
          </a:p>
          <a:p>
            <a:endParaRPr lang="en-US" dirty="0"/>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6" name="Slide Number Placeholder 5"/>
          <p:cNvSpPr>
            <a:spLocks noGrp="1"/>
          </p:cNvSpPr>
          <p:nvPr>
            <p:ph type="sldNum" sz="quarter" idx="12"/>
          </p:nvPr>
        </p:nvSpPr>
        <p:spPr/>
        <p:txBody>
          <a:bodyPr/>
          <a:lstStyle/>
          <a:p>
            <a:fld id="{7D4EC728-2076-49BA-9533-D909C3A35688}" type="slidenum">
              <a:rPr lang="en-US" smtClean="0"/>
              <a:pPr/>
              <a:t>8</a:t>
            </a:fld>
            <a:endParaRPr lang="en-US"/>
          </a:p>
        </p:txBody>
      </p:sp>
    </p:spTree>
    <p:extLst>
      <p:ext uri="{BB962C8B-B14F-4D97-AF65-F5344CB8AC3E}">
        <p14:creationId xmlns:p14="http://schemas.microsoft.com/office/powerpoint/2010/main" val="218214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a:t>
            </a:r>
            <a:r>
              <a:rPr lang="en-US" dirty="0"/>
              <a:t>: Relevance</a:t>
            </a:r>
          </a:p>
        </p:txBody>
      </p:sp>
      <p:sp>
        <p:nvSpPr>
          <p:cNvPr id="5" name="Content Placeholder 4"/>
          <p:cNvSpPr>
            <a:spLocks noGrp="1"/>
          </p:cNvSpPr>
          <p:nvPr>
            <p:ph idx="1"/>
          </p:nvPr>
        </p:nvSpPr>
        <p:spPr/>
        <p:txBody>
          <a:bodyPr>
            <a:normAutofit fontScale="77500" lnSpcReduction="20000"/>
          </a:bodyPr>
          <a:lstStyle/>
          <a:p>
            <a:pPr marL="0" indent="0">
              <a:buNone/>
            </a:pPr>
            <a:r>
              <a:rPr lang="en-US" dirty="0"/>
              <a:t>O</a:t>
            </a:r>
            <a:r>
              <a:rPr lang="en-US" dirty="0" smtClean="0"/>
              <a:t>verlap </a:t>
            </a:r>
            <a:r>
              <a:rPr lang="en-US" dirty="0"/>
              <a:t>of the content of the response and </a:t>
            </a:r>
            <a:r>
              <a:rPr lang="en-US" dirty="0" smtClean="0"/>
              <a:t>the content </a:t>
            </a:r>
            <a:r>
              <a:rPr lang="en-US" dirty="0"/>
              <a:t>of the </a:t>
            </a:r>
            <a:r>
              <a:rPr lang="en-US" dirty="0" smtClean="0"/>
              <a:t>pictures</a:t>
            </a:r>
          </a:p>
          <a:p>
            <a:pPr marL="0" indent="0">
              <a:buNone/>
            </a:pPr>
            <a:endParaRPr lang="en-US" dirty="0"/>
          </a:p>
          <a:p>
            <a:r>
              <a:rPr lang="en-US" dirty="0" smtClean="0"/>
              <a:t>Content of the pictures: Manually created reference text corpus (per prompt)</a:t>
            </a:r>
          </a:p>
          <a:p>
            <a:pPr lvl="1"/>
            <a:r>
              <a:rPr lang="en-US" dirty="0" smtClean="0"/>
              <a:t>detailed description </a:t>
            </a:r>
            <a:r>
              <a:rPr lang="en-US" dirty="0"/>
              <a:t>of each </a:t>
            </a:r>
            <a:r>
              <a:rPr lang="en-US" dirty="0" smtClean="0"/>
              <a:t>picture [objects/events]</a:t>
            </a:r>
          </a:p>
          <a:p>
            <a:pPr lvl="1"/>
            <a:r>
              <a:rPr lang="en-US" dirty="0" smtClean="0"/>
              <a:t>an overall narrative </a:t>
            </a:r>
            <a:r>
              <a:rPr lang="en-US" dirty="0"/>
              <a:t>that ties together the events in the </a:t>
            </a:r>
            <a:r>
              <a:rPr lang="en-US" dirty="0" smtClean="0"/>
              <a:t>pictures</a:t>
            </a:r>
          </a:p>
          <a:p>
            <a:pPr lvl="1"/>
            <a:endParaRPr lang="en-US" dirty="0" smtClean="0"/>
          </a:p>
          <a:p>
            <a:r>
              <a:rPr lang="en-US" dirty="0" smtClean="0"/>
              <a:t>Feature: Overlap of the response to the reference corpus</a:t>
            </a:r>
            <a:endParaRPr lang="en-US" dirty="0"/>
          </a:p>
          <a:p>
            <a:pPr lvl="1"/>
            <a:endParaRPr lang="en-US" dirty="0" smtClean="0"/>
          </a:p>
          <a:p>
            <a:pPr marL="0" indent="0">
              <a:buNone/>
            </a:pPr>
            <a:r>
              <a:rPr lang="en-US" dirty="0"/>
              <a:t>	</a:t>
            </a:r>
          </a:p>
          <a:p>
            <a:endParaRPr lang="en-US" dirty="0"/>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smtClean="0"/>
              <a:t>Copyright © 2015 by Educational Testing Service. All rights reserved.</a:t>
            </a:r>
            <a:endParaRPr lang="en-US"/>
          </a:p>
        </p:txBody>
      </p:sp>
      <p:sp>
        <p:nvSpPr>
          <p:cNvPr id="2" name="Slide Number Placeholder 1"/>
          <p:cNvSpPr>
            <a:spLocks noGrp="1"/>
          </p:cNvSpPr>
          <p:nvPr>
            <p:ph type="sldNum" sz="quarter" idx="12"/>
          </p:nvPr>
        </p:nvSpPr>
        <p:spPr/>
        <p:txBody>
          <a:bodyPr/>
          <a:lstStyle/>
          <a:p>
            <a:fld id="{7D4EC728-2076-49BA-9533-D909C3A35688}" type="slidenum">
              <a:rPr lang="en-US" smtClean="0"/>
              <a:pPr/>
              <a:t>9</a:t>
            </a:fld>
            <a:endParaRPr lang="en-US"/>
          </a:p>
        </p:txBody>
      </p:sp>
    </p:spTree>
    <p:extLst>
      <p:ext uri="{BB962C8B-B14F-4D97-AF65-F5344CB8AC3E}">
        <p14:creationId xmlns:p14="http://schemas.microsoft.com/office/powerpoint/2010/main" val="303393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Constantia"/>
        <a:ea typeface=""/>
        <a:cs typeface=""/>
      </a:majorFont>
      <a:minorFont>
        <a:latin typeface="Cambria"/>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11624</TotalTime>
  <Words>2396</Words>
  <Application>Microsoft Office PowerPoint</Application>
  <PresentationFormat>On-screen Show (4:3)</PresentationFormat>
  <Paragraphs>447</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Automated Scoring of Picture-based Story Narration</vt:lpstr>
      <vt:lpstr>Picture-based Story Narration </vt:lpstr>
      <vt:lpstr>Picture-based Story Narration </vt:lpstr>
      <vt:lpstr>PowerPoint Presentation</vt:lpstr>
      <vt:lpstr>Picture-based Story Narration : Evanini and Wang (2013) [EW13]</vt:lpstr>
      <vt:lpstr>Evanini and Wang (2013)  Construct coverage</vt:lpstr>
      <vt:lpstr>Extending the Construct coverage</vt:lpstr>
      <vt:lpstr>Features</vt:lpstr>
      <vt:lpstr>Features: Relevance</vt:lpstr>
      <vt:lpstr>Features: Detailing</vt:lpstr>
      <vt:lpstr>Features: Detailing</vt:lpstr>
      <vt:lpstr>Features: Detailing</vt:lpstr>
      <vt:lpstr>Features: Sentiment</vt:lpstr>
      <vt:lpstr>Features: Sentiment</vt:lpstr>
      <vt:lpstr>Features: Sentiment</vt:lpstr>
      <vt:lpstr>Features: Discourse</vt:lpstr>
      <vt:lpstr>Features: Discourse</vt:lpstr>
      <vt:lpstr>Features: Collocation</vt:lpstr>
      <vt:lpstr>Data</vt:lpstr>
      <vt:lpstr>Evaluation </vt:lpstr>
      <vt:lpstr>Results</vt:lpstr>
      <vt:lpstr>Results</vt:lpstr>
      <vt:lpstr>Results</vt:lpstr>
      <vt:lpstr>Results</vt:lpstr>
      <vt:lpstr>Conclusions</vt:lpstr>
      <vt:lpstr>Thank You!</vt:lpstr>
      <vt:lpstr>Baseline+Feature</vt:lpstr>
      <vt:lpstr>Features: Discourse</vt:lpstr>
    </vt:vector>
  </TitlesOfParts>
  <Company>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Swapna Somasundaran</dc:creator>
  <cp:lastModifiedBy>Martin s Chodorow</cp:lastModifiedBy>
  <cp:revision>365</cp:revision>
  <dcterms:created xsi:type="dcterms:W3CDTF">2014-08-01T12:58:20Z</dcterms:created>
  <dcterms:modified xsi:type="dcterms:W3CDTF">2015-05-30T21:30:24Z</dcterms:modified>
</cp:coreProperties>
</file>