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notesMasterIdLst>
    <p:notesMasterId r:id="rId26"/>
  </p:notesMasterIdLst>
  <p:sldIdLst>
    <p:sldId id="276" r:id="rId2"/>
    <p:sldId id="320" r:id="rId3"/>
    <p:sldId id="328" r:id="rId4"/>
    <p:sldId id="327" r:id="rId5"/>
    <p:sldId id="299" r:id="rId6"/>
    <p:sldId id="301" r:id="rId7"/>
    <p:sldId id="298" r:id="rId8"/>
    <p:sldId id="300" r:id="rId9"/>
    <p:sldId id="321" r:id="rId10"/>
    <p:sldId id="306" r:id="rId11"/>
    <p:sldId id="315" r:id="rId12"/>
    <p:sldId id="313" r:id="rId13"/>
    <p:sldId id="316" r:id="rId14"/>
    <p:sldId id="314" r:id="rId15"/>
    <p:sldId id="312" r:id="rId16"/>
    <p:sldId id="305" r:id="rId17"/>
    <p:sldId id="308" r:id="rId18"/>
    <p:sldId id="311" r:id="rId19"/>
    <p:sldId id="322" r:id="rId20"/>
    <p:sldId id="326" r:id="rId21"/>
    <p:sldId id="323" r:id="rId22"/>
    <p:sldId id="325" r:id="rId23"/>
    <p:sldId id="324" r:id="rId24"/>
    <p:sldId id="297" r:id="rId25"/>
  </p:sldIdLst>
  <p:sldSz cx="9144000" cy="6858000" type="screen4x3"/>
  <p:notesSz cx="6858000" cy="9144000"/>
  <p:defaultTextStyle>
    <a:defPPr>
      <a:defRPr lang="lt-L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366FF"/>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3" autoAdjust="0"/>
    <p:restoredTop sz="94660" autoAdjust="0"/>
  </p:normalViewPr>
  <p:slideViewPr>
    <p:cSldViewPr>
      <p:cViewPr varScale="1">
        <p:scale>
          <a:sx n="122" d="100"/>
          <a:sy n="122" d="100"/>
        </p:scale>
        <p:origin x="-6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1"/>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t-L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7D94846-EC16-4E2B-9684-80A7F75D8414}" type="datetimeFigureOut">
              <a:rPr lang="lt-LT"/>
              <a:pPr>
                <a:defRPr/>
              </a:pPr>
              <a:t>2015.06.04</a:t>
            </a:fld>
            <a:endParaRPr lang="lt-L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t-LT"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t-LT"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t-L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CC4EA6B-E5AE-40AA-B987-3A9650C6C5E2}" type="slidenum">
              <a:rPr lang="lt-LT"/>
              <a:pPr>
                <a:defRPr/>
              </a:pPr>
              <a:t>‹#›</a:t>
            </a:fld>
            <a:endParaRPr lang="lt-L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6DD17DA7-870D-4534-811C-AC55F82AD416}" type="datetime1">
              <a:rPr lang="lt-LT"/>
              <a:pPr>
                <a:defRPr/>
              </a:pPr>
              <a:t>2015.06.04</a:t>
            </a:fld>
            <a:endParaRPr lang="lt-LT"/>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lt-LT"/>
              <a:t>VTEX: Solutions for Science Publishing</a:t>
            </a: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ED3F858-0201-4386-B0CD-8172F531CD68}" type="slidenum">
              <a:rPr lang="lt-LT"/>
              <a:pPr>
                <a:defRPr/>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429C398-3667-4C08-B5FF-C06B4E31524D}" type="datetime1">
              <a:rPr lang="lt-LT"/>
              <a:pPr>
                <a:defRPr/>
              </a:pPr>
              <a:t>2015.06.04</a:t>
            </a:fld>
            <a:endParaRPr lang="lt-LT"/>
          </a:p>
        </p:txBody>
      </p:sp>
      <p:sp>
        <p:nvSpPr>
          <p:cNvPr id="5" name="Footer Placeholder 21"/>
          <p:cNvSpPr>
            <a:spLocks noGrp="1"/>
          </p:cNvSpPr>
          <p:nvPr>
            <p:ph type="ftr" sz="quarter" idx="11"/>
          </p:nvPr>
        </p:nvSpPr>
        <p:spPr/>
        <p:txBody>
          <a:bodyPr/>
          <a:lstStyle>
            <a:lvl1pPr>
              <a:defRPr/>
            </a:lvl1pPr>
          </a:lstStyle>
          <a:p>
            <a:pPr>
              <a:defRPr/>
            </a:pPr>
            <a:r>
              <a:rPr lang="lt-LT"/>
              <a:t>VTEX: Solutions for Science Publishing</a:t>
            </a:r>
          </a:p>
        </p:txBody>
      </p:sp>
      <p:sp>
        <p:nvSpPr>
          <p:cNvPr id="6" name="Slide Number Placeholder 17"/>
          <p:cNvSpPr>
            <a:spLocks noGrp="1"/>
          </p:cNvSpPr>
          <p:nvPr>
            <p:ph type="sldNum" sz="quarter" idx="12"/>
          </p:nvPr>
        </p:nvSpPr>
        <p:spPr/>
        <p:txBody>
          <a:bodyPr/>
          <a:lstStyle>
            <a:lvl1pPr>
              <a:defRPr/>
            </a:lvl1pPr>
          </a:lstStyle>
          <a:p>
            <a:pPr>
              <a:defRPr/>
            </a:pPr>
            <a:fld id="{20621071-1B30-48AC-9C9D-3AECB2325583}" type="slidenum">
              <a:rPr lang="lt-LT"/>
              <a:pPr>
                <a:defRPr/>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CB64B16-9928-4047-B604-6F2A00048BE5}" type="datetime1">
              <a:rPr lang="lt-LT"/>
              <a:pPr>
                <a:defRPr/>
              </a:pPr>
              <a:t>2015.06.04</a:t>
            </a:fld>
            <a:endParaRPr lang="lt-LT"/>
          </a:p>
        </p:txBody>
      </p:sp>
      <p:sp>
        <p:nvSpPr>
          <p:cNvPr id="5" name="Footer Placeholder 21"/>
          <p:cNvSpPr>
            <a:spLocks noGrp="1"/>
          </p:cNvSpPr>
          <p:nvPr>
            <p:ph type="ftr" sz="quarter" idx="11"/>
          </p:nvPr>
        </p:nvSpPr>
        <p:spPr/>
        <p:txBody>
          <a:bodyPr/>
          <a:lstStyle>
            <a:lvl1pPr>
              <a:defRPr/>
            </a:lvl1pPr>
          </a:lstStyle>
          <a:p>
            <a:pPr>
              <a:defRPr/>
            </a:pPr>
            <a:r>
              <a:rPr lang="lt-LT"/>
              <a:t>VTEX: Solutions for Science Publishing</a:t>
            </a:r>
          </a:p>
        </p:txBody>
      </p:sp>
      <p:sp>
        <p:nvSpPr>
          <p:cNvPr id="6" name="Slide Number Placeholder 17"/>
          <p:cNvSpPr>
            <a:spLocks noGrp="1"/>
          </p:cNvSpPr>
          <p:nvPr>
            <p:ph type="sldNum" sz="quarter" idx="12"/>
          </p:nvPr>
        </p:nvSpPr>
        <p:spPr/>
        <p:txBody>
          <a:bodyPr/>
          <a:lstStyle>
            <a:lvl1pPr>
              <a:defRPr/>
            </a:lvl1pPr>
          </a:lstStyle>
          <a:p>
            <a:pPr>
              <a:defRPr/>
            </a:pPr>
            <a:fld id="{76BA9C50-8AAE-4E35-A13E-1DA92D5A6850}" type="slidenum">
              <a:rPr lang="lt-LT"/>
              <a:pPr>
                <a:defRPr/>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8E8A9C06-2B66-4D10-B1A2-6A9E4152E90E}" type="datetime1">
              <a:rPr lang="lt-LT"/>
              <a:pPr>
                <a:defRPr/>
              </a:pPr>
              <a:t>2015.06.04</a:t>
            </a:fld>
            <a:endParaRPr lang="lt-LT"/>
          </a:p>
        </p:txBody>
      </p:sp>
      <p:sp>
        <p:nvSpPr>
          <p:cNvPr id="5" name="Footer Placeholder 21"/>
          <p:cNvSpPr>
            <a:spLocks noGrp="1"/>
          </p:cNvSpPr>
          <p:nvPr>
            <p:ph type="ftr" sz="quarter" idx="11"/>
          </p:nvPr>
        </p:nvSpPr>
        <p:spPr/>
        <p:txBody>
          <a:bodyPr/>
          <a:lstStyle>
            <a:lvl1pPr>
              <a:defRPr/>
            </a:lvl1pPr>
          </a:lstStyle>
          <a:p>
            <a:pPr>
              <a:defRPr/>
            </a:pPr>
            <a:r>
              <a:rPr lang="lt-LT"/>
              <a:t>VTEX: Solutions for Science Publishing</a:t>
            </a:r>
          </a:p>
        </p:txBody>
      </p:sp>
      <p:sp>
        <p:nvSpPr>
          <p:cNvPr id="6" name="Slide Number Placeholder 17"/>
          <p:cNvSpPr>
            <a:spLocks noGrp="1"/>
          </p:cNvSpPr>
          <p:nvPr>
            <p:ph type="sldNum" sz="quarter" idx="12"/>
          </p:nvPr>
        </p:nvSpPr>
        <p:spPr/>
        <p:txBody>
          <a:bodyPr/>
          <a:lstStyle>
            <a:lvl1pPr>
              <a:defRPr/>
            </a:lvl1pPr>
          </a:lstStyle>
          <a:p>
            <a:pPr>
              <a:defRPr/>
            </a:pPr>
            <a:fld id="{CDDCE6C5-2786-4AAF-8E24-31458FB3D257}" type="slidenum">
              <a:rPr lang="lt-LT"/>
              <a:pPr>
                <a:defRPr/>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934100D7-791A-4BD7-BDC1-FB6D27DA7A97}" type="datetime1">
              <a:rPr lang="lt-LT"/>
              <a:pPr>
                <a:defRPr/>
              </a:pPr>
              <a:t>2015.06.04</a:t>
            </a:fld>
            <a:endParaRPr lang="lt-LT"/>
          </a:p>
        </p:txBody>
      </p:sp>
      <p:sp>
        <p:nvSpPr>
          <p:cNvPr id="7" name="Footer Placeholder 4"/>
          <p:cNvSpPr>
            <a:spLocks noGrp="1"/>
          </p:cNvSpPr>
          <p:nvPr>
            <p:ph type="ftr" sz="quarter" idx="11"/>
          </p:nvPr>
        </p:nvSpPr>
        <p:spPr/>
        <p:txBody>
          <a:bodyPr/>
          <a:lstStyle>
            <a:lvl1pPr>
              <a:defRPr/>
            </a:lvl1pPr>
            <a:extLst/>
          </a:lstStyle>
          <a:p>
            <a:pPr>
              <a:defRPr/>
            </a:pPr>
            <a:r>
              <a:rPr lang="lt-LT"/>
              <a:t>VTEX: Solutions for Science Publishing</a:t>
            </a:r>
          </a:p>
        </p:txBody>
      </p:sp>
      <p:sp>
        <p:nvSpPr>
          <p:cNvPr id="8" name="Slide Number Placeholder 5"/>
          <p:cNvSpPr>
            <a:spLocks noGrp="1"/>
          </p:cNvSpPr>
          <p:nvPr>
            <p:ph type="sldNum" sz="quarter" idx="12"/>
          </p:nvPr>
        </p:nvSpPr>
        <p:spPr/>
        <p:txBody>
          <a:bodyPr/>
          <a:lstStyle>
            <a:lvl1pPr>
              <a:defRPr/>
            </a:lvl1pPr>
            <a:extLst/>
          </a:lstStyle>
          <a:p>
            <a:pPr>
              <a:defRPr/>
            </a:pPr>
            <a:fld id="{650EBAFB-10C2-4156-B311-6EB6A330D815}" type="slidenum">
              <a:rPr lang="lt-LT"/>
              <a:pPr>
                <a:defRPr/>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A3B7D20D-1272-4AB1-B007-8835CFAEE383}" type="datetime1">
              <a:rPr lang="lt-LT"/>
              <a:pPr>
                <a:defRPr/>
              </a:pPr>
              <a:t>2015.06.04</a:t>
            </a:fld>
            <a:endParaRPr lang="lt-LT"/>
          </a:p>
        </p:txBody>
      </p:sp>
      <p:sp>
        <p:nvSpPr>
          <p:cNvPr id="6" name="Footer Placeholder 5"/>
          <p:cNvSpPr>
            <a:spLocks noGrp="1"/>
          </p:cNvSpPr>
          <p:nvPr>
            <p:ph type="ftr" sz="quarter" idx="11"/>
          </p:nvPr>
        </p:nvSpPr>
        <p:spPr/>
        <p:txBody>
          <a:bodyPr/>
          <a:lstStyle>
            <a:lvl1pPr>
              <a:defRPr/>
            </a:lvl1pPr>
            <a:extLst/>
          </a:lstStyle>
          <a:p>
            <a:pPr>
              <a:defRPr/>
            </a:pPr>
            <a:r>
              <a:rPr lang="lt-LT"/>
              <a:t>VTEX: Solutions for Science Publishing</a:t>
            </a:r>
          </a:p>
        </p:txBody>
      </p:sp>
      <p:sp>
        <p:nvSpPr>
          <p:cNvPr id="7" name="Slide Number Placeholder 6"/>
          <p:cNvSpPr>
            <a:spLocks noGrp="1"/>
          </p:cNvSpPr>
          <p:nvPr>
            <p:ph type="sldNum" sz="quarter" idx="12"/>
          </p:nvPr>
        </p:nvSpPr>
        <p:spPr/>
        <p:txBody>
          <a:bodyPr/>
          <a:lstStyle>
            <a:lvl1pPr>
              <a:defRPr/>
            </a:lvl1pPr>
            <a:extLst/>
          </a:lstStyle>
          <a:p>
            <a:pPr>
              <a:defRPr/>
            </a:pPr>
            <a:fld id="{59BDEB90-F781-4C4E-AFE8-3ED294603FF5}" type="slidenum">
              <a:rPr lang="lt-LT"/>
              <a:pPr>
                <a:defRPr/>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95D3A9D-7274-4D2E-AE8B-3410E1143ABC}" type="datetime1">
              <a:rPr lang="lt-LT"/>
              <a:pPr>
                <a:defRPr/>
              </a:pPr>
              <a:t>2015.06.04</a:t>
            </a:fld>
            <a:endParaRPr lang="lt-LT"/>
          </a:p>
        </p:txBody>
      </p:sp>
      <p:sp>
        <p:nvSpPr>
          <p:cNvPr id="8" name="Footer Placeholder 7"/>
          <p:cNvSpPr>
            <a:spLocks noGrp="1"/>
          </p:cNvSpPr>
          <p:nvPr>
            <p:ph type="ftr" sz="quarter" idx="11"/>
          </p:nvPr>
        </p:nvSpPr>
        <p:spPr/>
        <p:txBody>
          <a:bodyPr/>
          <a:lstStyle>
            <a:lvl1pPr>
              <a:defRPr/>
            </a:lvl1pPr>
            <a:extLst/>
          </a:lstStyle>
          <a:p>
            <a:pPr>
              <a:defRPr/>
            </a:pPr>
            <a:r>
              <a:rPr lang="lt-LT"/>
              <a:t>VTEX: Solutions for Science Publishing</a:t>
            </a:r>
          </a:p>
        </p:txBody>
      </p:sp>
      <p:sp>
        <p:nvSpPr>
          <p:cNvPr id="9" name="Slide Number Placeholder 8"/>
          <p:cNvSpPr>
            <a:spLocks noGrp="1"/>
          </p:cNvSpPr>
          <p:nvPr>
            <p:ph type="sldNum" sz="quarter" idx="12"/>
          </p:nvPr>
        </p:nvSpPr>
        <p:spPr/>
        <p:txBody>
          <a:bodyPr/>
          <a:lstStyle>
            <a:lvl1pPr>
              <a:defRPr/>
            </a:lvl1pPr>
            <a:extLst/>
          </a:lstStyle>
          <a:p>
            <a:pPr>
              <a:defRPr/>
            </a:pPr>
            <a:fld id="{5A0E1D4C-D8D5-4F82-B078-5F608BD9B16B}" type="slidenum">
              <a:rPr lang="lt-LT"/>
              <a:pPr>
                <a:defRPr/>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3E457C22-37D0-4881-BCB6-BF57374ACE17}" type="datetime1">
              <a:rPr lang="lt-LT"/>
              <a:pPr>
                <a:defRPr/>
              </a:pPr>
              <a:t>2015.06.04</a:t>
            </a:fld>
            <a:endParaRPr lang="lt-LT"/>
          </a:p>
        </p:txBody>
      </p:sp>
      <p:sp>
        <p:nvSpPr>
          <p:cNvPr id="4" name="Footer Placeholder 3"/>
          <p:cNvSpPr>
            <a:spLocks noGrp="1"/>
          </p:cNvSpPr>
          <p:nvPr>
            <p:ph type="ftr" sz="quarter" idx="11"/>
          </p:nvPr>
        </p:nvSpPr>
        <p:spPr/>
        <p:txBody>
          <a:bodyPr/>
          <a:lstStyle>
            <a:lvl1pPr>
              <a:defRPr/>
            </a:lvl1pPr>
            <a:extLst/>
          </a:lstStyle>
          <a:p>
            <a:pPr>
              <a:defRPr/>
            </a:pPr>
            <a:r>
              <a:rPr lang="lt-LT"/>
              <a:t>VTEX: Solutions for Science Publishing</a:t>
            </a:r>
          </a:p>
        </p:txBody>
      </p:sp>
      <p:sp>
        <p:nvSpPr>
          <p:cNvPr id="5" name="Slide Number Placeholder 4"/>
          <p:cNvSpPr>
            <a:spLocks noGrp="1"/>
          </p:cNvSpPr>
          <p:nvPr>
            <p:ph type="sldNum" sz="quarter" idx="12"/>
          </p:nvPr>
        </p:nvSpPr>
        <p:spPr/>
        <p:txBody>
          <a:bodyPr/>
          <a:lstStyle>
            <a:lvl1pPr>
              <a:defRPr/>
            </a:lvl1pPr>
            <a:extLst/>
          </a:lstStyle>
          <a:p>
            <a:pPr>
              <a:defRPr/>
            </a:pPr>
            <a:fld id="{920EDC72-58B7-46A5-B1D8-E9B5E6F844FE}" type="slidenum">
              <a:rPr lang="lt-LT"/>
              <a:pPr>
                <a:defRPr/>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AC3D2C8-70EF-4C51-8282-10848DA927DA}" type="datetime1">
              <a:rPr lang="lt-LT"/>
              <a:pPr>
                <a:defRPr/>
              </a:pPr>
              <a:t>2015.06.04</a:t>
            </a:fld>
            <a:endParaRPr lang="lt-LT"/>
          </a:p>
        </p:txBody>
      </p:sp>
      <p:sp>
        <p:nvSpPr>
          <p:cNvPr id="3" name="Footer Placeholder 21"/>
          <p:cNvSpPr>
            <a:spLocks noGrp="1"/>
          </p:cNvSpPr>
          <p:nvPr>
            <p:ph type="ftr" sz="quarter" idx="11"/>
          </p:nvPr>
        </p:nvSpPr>
        <p:spPr/>
        <p:txBody>
          <a:bodyPr/>
          <a:lstStyle>
            <a:lvl1pPr>
              <a:defRPr/>
            </a:lvl1pPr>
          </a:lstStyle>
          <a:p>
            <a:pPr>
              <a:defRPr/>
            </a:pPr>
            <a:r>
              <a:rPr lang="lt-LT"/>
              <a:t>VTEX: Solutions for Science Publishing</a:t>
            </a:r>
          </a:p>
        </p:txBody>
      </p:sp>
      <p:sp>
        <p:nvSpPr>
          <p:cNvPr id="4" name="Slide Number Placeholder 17"/>
          <p:cNvSpPr>
            <a:spLocks noGrp="1"/>
          </p:cNvSpPr>
          <p:nvPr>
            <p:ph type="sldNum" sz="quarter" idx="12"/>
          </p:nvPr>
        </p:nvSpPr>
        <p:spPr/>
        <p:txBody>
          <a:bodyPr/>
          <a:lstStyle>
            <a:lvl1pPr>
              <a:defRPr/>
            </a:lvl1pPr>
          </a:lstStyle>
          <a:p>
            <a:pPr>
              <a:defRPr/>
            </a:pPr>
            <a:fld id="{F637D1AC-D1C6-480F-B021-9CCE00275002}" type="slidenum">
              <a:rPr lang="lt-LT"/>
              <a:pPr>
                <a:defRPr/>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1167ED67-FCA6-4A3D-BE63-0EF41BB9E5B9}" type="datetime1">
              <a:rPr lang="lt-LT"/>
              <a:pPr>
                <a:defRPr/>
              </a:pPr>
              <a:t>2015.06.04</a:t>
            </a:fld>
            <a:endParaRPr lang="lt-LT"/>
          </a:p>
        </p:txBody>
      </p:sp>
      <p:sp>
        <p:nvSpPr>
          <p:cNvPr id="6" name="Footer Placeholder 5"/>
          <p:cNvSpPr>
            <a:spLocks noGrp="1"/>
          </p:cNvSpPr>
          <p:nvPr>
            <p:ph type="ftr" sz="quarter" idx="11"/>
          </p:nvPr>
        </p:nvSpPr>
        <p:spPr/>
        <p:txBody>
          <a:bodyPr/>
          <a:lstStyle>
            <a:lvl1pPr>
              <a:defRPr/>
            </a:lvl1pPr>
            <a:extLst/>
          </a:lstStyle>
          <a:p>
            <a:pPr>
              <a:defRPr/>
            </a:pPr>
            <a:r>
              <a:rPr lang="lt-LT"/>
              <a:t>VTEX: Solutions for Science Publishing</a:t>
            </a:r>
          </a:p>
        </p:txBody>
      </p:sp>
      <p:sp>
        <p:nvSpPr>
          <p:cNvPr id="7" name="Slide Number Placeholder 6"/>
          <p:cNvSpPr>
            <a:spLocks noGrp="1"/>
          </p:cNvSpPr>
          <p:nvPr>
            <p:ph type="sldNum" sz="quarter" idx="12"/>
          </p:nvPr>
        </p:nvSpPr>
        <p:spPr/>
        <p:txBody>
          <a:bodyPr/>
          <a:lstStyle>
            <a:lvl1pPr>
              <a:defRPr/>
            </a:lvl1pPr>
            <a:extLst/>
          </a:lstStyle>
          <a:p>
            <a:pPr>
              <a:defRPr/>
            </a:pPr>
            <a:fld id="{62D6B376-C149-4722-8B17-3B0AA6A142DF}" type="slidenum">
              <a:rPr lang="lt-LT"/>
              <a:pPr>
                <a:defRPr/>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35D5EF9-2756-4E85-AC50-B1C17F651710}" type="datetime1">
              <a:rPr lang="lt-LT"/>
              <a:pPr>
                <a:defRPr/>
              </a:pPr>
              <a:t>2015.06.04</a:t>
            </a:fld>
            <a:endParaRPr lang="lt-LT"/>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lt-LT"/>
              <a:t>VTEX: Solutions for Science Publishing</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393F37E-D4DD-4FDE-8F7D-AB2DC0757BDB}" type="slidenum">
              <a:rPr lang="lt-LT"/>
              <a:pPr>
                <a:defRPr/>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1DE03899-F24F-46B4-B479-FEA2CDB774C1}" type="datetime1">
              <a:rPr lang="lt-LT"/>
              <a:pPr>
                <a:defRPr/>
              </a:pPr>
              <a:t>2015.06.04</a:t>
            </a:fld>
            <a:endParaRPr lang="lt-LT"/>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lt-LT"/>
              <a:t>VTEX: Solutions for Science Publishing</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C79856FB-6182-40DF-82DC-BE22AAC2E522}"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4397" r:id="rId1"/>
    <p:sldLayoutId id="2147484393" r:id="rId2"/>
    <p:sldLayoutId id="2147484398" r:id="rId3"/>
    <p:sldLayoutId id="2147484399" r:id="rId4"/>
    <p:sldLayoutId id="2147484400" r:id="rId5"/>
    <p:sldLayoutId id="2147484401" r:id="rId6"/>
    <p:sldLayoutId id="2147484394" r:id="rId7"/>
    <p:sldLayoutId id="2147484402" r:id="rId8"/>
    <p:sldLayoutId id="2147484403" r:id="rId9"/>
    <p:sldLayoutId id="2147484395" r:id="rId10"/>
    <p:sldLayoutId id="2147484396" r:id="rId11"/>
  </p:sldLayoutIdLst>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ctrTitle"/>
          </p:nvPr>
        </p:nvSpPr>
        <p:spPr bwMode="auto">
          <a:xfrm>
            <a:off x="457200" y="1714798"/>
            <a:ext cx="8229600" cy="1210146"/>
          </a:xfrm>
        </p:spPr>
        <p:txBody>
          <a:bodyPr wrap="square" lIns="91440" tIns="45720" rIns="91440" bIns="45720" numCol="1" anchorCtr="0" compatLnSpc="1">
            <a:prstTxWarp prst="textNoShape">
              <a:avLst/>
            </a:prstTxWarp>
            <a:normAutofit fontScale="90000"/>
          </a:bodyPr>
          <a:lstStyle/>
          <a:p>
            <a:pPr algn="ctr">
              <a:defRPr/>
            </a:pPr>
            <a:r>
              <a:rPr lang="en-US" sz="3600" b="0" dirty="0" smtClean="0">
                <a:effectLst/>
                <a:latin typeface="Arial" charset="0"/>
              </a:rPr>
              <a:t>Automated Evaluation of Scientific Writing:</a:t>
            </a:r>
            <a:br>
              <a:rPr lang="en-US" sz="3600" b="0" dirty="0" smtClean="0">
                <a:effectLst/>
                <a:latin typeface="Arial" charset="0"/>
              </a:rPr>
            </a:br>
            <a:r>
              <a:rPr lang="en-US" sz="3600" b="0" dirty="0" smtClean="0">
                <a:effectLst/>
                <a:latin typeface="Arial" charset="0"/>
              </a:rPr>
              <a:t>AESW Shared Task Proposal</a:t>
            </a:r>
          </a:p>
        </p:txBody>
      </p:sp>
      <p:pic>
        <p:nvPicPr>
          <p:cNvPr id="34820" name="Picture 6" descr="Z:\data\quality-management\corporate image\logos\vtex_logo_eps_white_trans_300px.png"/>
          <p:cNvPicPr>
            <a:picLocks noGrp="1" noChangeAspect="1" noChangeArrowheads="1"/>
          </p:cNvPicPr>
          <p:nvPr>
            <p:ph type="subTitle" idx="1"/>
          </p:nvPr>
        </p:nvPicPr>
        <p:blipFill>
          <a:blip r:embed="rId2" cstate="print"/>
          <a:srcRect/>
          <a:stretch>
            <a:fillRect/>
          </a:stretch>
        </p:blipFill>
        <p:spPr>
          <a:xfrm>
            <a:off x="395536" y="5517232"/>
            <a:ext cx="2857500" cy="1219200"/>
          </a:xfrm>
          <a:noFill/>
        </p:spPr>
      </p:pic>
      <p:sp>
        <p:nvSpPr>
          <p:cNvPr id="5" name="TextBox 4"/>
          <p:cNvSpPr txBox="1"/>
          <p:nvPr/>
        </p:nvSpPr>
        <p:spPr>
          <a:xfrm>
            <a:off x="2843034" y="3573016"/>
            <a:ext cx="3457933" cy="1354217"/>
          </a:xfrm>
          <a:prstGeom prst="rect">
            <a:avLst/>
          </a:prstGeom>
          <a:noFill/>
        </p:spPr>
        <p:txBody>
          <a:bodyPr wrap="none" rtlCol="0">
            <a:spAutoFit/>
          </a:bodyPr>
          <a:lstStyle/>
          <a:p>
            <a:pPr algn="ctr"/>
            <a:r>
              <a:rPr lang="lt-LT" sz="2800" dirty="0"/>
              <a:t>Vidas </a:t>
            </a:r>
            <a:r>
              <a:rPr lang="lt-LT" sz="2800" dirty="0" smtClean="0"/>
              <a:t>Daudaravičius</a:t>
            </a:r>
          </a:p>
          <a:p>
            <a:pPr algn="ctr"/>
            <a:endParaRPr lang="lt-LT" dirty="0" smtClean="0"/>
          </a:p>
          <a:p>
            <a:pPr algn="ctr"/>
            <a:r>
              <a:rPr lang="lt-LT" dirty="0" smtClean="0"/>
              <a:t>vidas.daudaravicius@vtex.lt</a:t>
            </a:r>
            <a:endParaRPr lang="lt-LT" dirty="0"/>
          </a:p>
          <a:p>
            <a:pPr algn="ctr"/>
            <a:endParaRPr lang="lt-LT" dirty="0"/>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We introduce a new metric named the 3D Normalized Probabilistic Rand Index (3D-NPRI)</a:t>
            </a:r>
            <a:r>
              <a:rPr lang="lt-LT" sz="1800" u="sng" dirty="0" smtClean="0">
                <a:solidFill>
                  <a:srgbClr val="3366FF"/>
                </a:solidFill>
              </a:rPr>
              <a:t>,</a:t>
            </a:r>
            <a:r>
              <a:rPr lang="en-US" sz="1800" dirty="0" smtClean="0"/>
              <a:t> which outperforms the others in terms of properties and discriminative power.</a:t>
            </a:r>
            <a:endParaRPr lang="lt-LT" sz="1800" dirty="0" smtClean="0"/>
          </a:p>
          <a:p>
            <a:r>
              <a:rPr lang="en-US" sz="1800" dirty="0" smtClean="0"/>
              <a:t>However</a:t>
            </a:r>
            <a:r>
              <a:rPr lang="lt-LT" sz="1800" u="sng" dirty="0" smtClean="0">
                <a:solidFill>
                  <a:srgbClr val="3366FF"/>
                </a:solidFill>
              </a:rPr>
              <a:t>,</a:t>
            </a:r>
            <a:r>
              <a:rPr lang="en-US" sz="1800" dirty="0" smtClean="0"/>
              <a:t> it seems difficult to establish quantitatively the quality of a segmentation only by using such an a priori criteria.</a:t>
            </a:r>
            <a:endParaRPr lang="lt-LT" sz="1800" dirty="0" smtClean="0"/>
          </a:p>
          <a:p>
            <a:r>
              <a:rPr lang="en-US" sz="1800" dirty="0" smtClean="0"/>
              <a:t>However</a:t>
            </a:r>
            <a:r>
              <a:rPr lang="en-US" sz="1800" u="sng" dirty="0" smtClean="0">
                <a:solidFill>
                  <a:srgbClr val="3366FF"/>
                </a:solidFill>
              </a:rPr>
              <a:t>,</a:t>
            </a:r>
            <a:r>
              <a:rPr lang="en-US" sz="1800" dirty="0" smtClean="0"/>
              <a:t> they basically remain consistent; the difference just lies in the level of refinement.</a:t>
            </a:r>
            <a:endParaRPr lang="lt-LT" sz="1800" dirty="0" smtClean="0"/>
          </a:p>
          <a:p>
            <a:r>
              <a:rPr lang="en-US" sz="1800" dirty="0" smtClean="0"/>
              <a:t>We can notice, however</a:t>
            </a:r>
            <a:r>
              <a:rPr lang="en-US" sz="1800" u="sng" dirty="0" smtClean="0">
                <a:solidFill>
                  <a:srgbClr val="3366FF"/>
                </a:solidFill>
              </a:rPr>
              <a:t>,</a:t>
            </a:r>
            <a:r>
              <a:rPr lang="en-US" sz="1800" dirty="0" smtClean="0"/>
              <a:t> that although the random segmentations are totally different from the ground-truths, the scores of the other metrics are very high (very good) for certain segmentations with degenerative granularity (extreme-high and/or extreme-low).</a:t>
            </a:r>
            <a:endParaRPr lang="lt-LT" sz="1800" dirty="0" smtClean="0"/>
          </a:p>
          <a:p>
            <a:r>
              <a:rPr lang="en-US" sz="1800" dirty="0" smtClean="0"/>
              <a:t>Initially</a:t>
            </a:r>
            <a:r>
              <a:rPr lang="lt-LT" sz="1800" u="sng" dirty="0" smtClean="0">
                <a:solidFill>
                  <a:srgbClr val="3366FF"/>
                </a:solidFill>
              </a:rPr>
              <a:t>,</a:t>
            </a:r>
            <a:r>
              <a:rPr lang="en-US" sz="1800" dirty="0" smtClean="0"/>
              <a:t> only the origin server has the data.</a:t>
            </a:r>
            <a:endParaRPr lang="lt-LT" sz="1800" dirty="0" smtClean="0"/>
          </a:p>
          <a:p>
            <a:endParaRPr lang="lt-LT" sz="1800" dirty="0" smtClean="0"/>
          </a:p>
          <a:p>
            <a:endParaRPr lang="lt-LT" sz="1800" dirty="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10</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Finally, there is also a non</a:t>
            </a:r>
            <a:r>
              <a:rPr lang="lt-LT" sz="1800" strike="sngStrike" dirty="0" smtClean="0">
                <a:solidFill>
                  <a:srgbClr val="FF0066"/>
                </a:solidFill>
              </a:rPr>
              <a:t>-</a:t>
            </a:r>
            <a:r>
              <a:rPr lang="en-US" sz="1800" dirty="0" smtClean="0"/>
              <a:t>obvious implication in </a:t>
            </a:r>
            <a:r>
              <a:rPr lang="en-US" sz="1800" dirty="0" err="1" smtClean="0"/>
              <a:t>sparsity</a:t>
            </a:r>
            <a:r>
              <a:rPr lang="en-US" sz="1800" dirty="0" smtClean="0"/>
              <a:t>.</a:t>
            </a:r>
            <a:endParaRPr lang="lt-LT" sz="1800" dirty="0" smtClean="0"/>
          </a:p>
          <a:p>
            <a:r>
              <a:rPr lang="en-US" sz="1800" dirty="0" smtClean="0"/>
              <a:t>G-band images taken at different times have been aligned by a non</a:t>
            </a:r>
            <a:r>
              <a:rPr lang="en-US" sz="1800" strike="sngStrike" dirty="0" smtClean="0">
                <a:solidFill>
                  <a:srgbClr val="FF0066"/>
                </a:solidFill>
              </a:rPr>
              <a:t>-</a:t>
            </a:r>
            <a:r>
              <a:rPr lang="en-US" sz="1800" dirty="0" smtClean="0"/>
              <a:t>linear mapping program _CITE_.</a:t>
            </a:r>
            <a:endParaRPr lang="lt-LT" sz="1800" dirty="0" smtClean="0"/>
          </a:p>
          <a:p>
            <a:r>
              <a:rPr lang="en-US" sz="1800" dirty="0" smtClean="0"/>
              <a:t>If the process which follows the segmentation generates better results, it does not necessarily mean that the segmentation results were superior, and vice</a:t>
            </a:r>
            <a:r>
              <a:rPr lang="en-US" sz="1800" strike="sngStrike" dirty="0" smtClean="0">
                <a:solidFill>
                  <a:srgbClr val="FF0066"/>
                </a:solidFill>
              </a:rPr>
              <a:t>-</a:t>
            </a:r>
            <a:r>
              <a:rPr lang="lt-LT" sz="1800" u="sng" dirty="0" smtClean="0">
                <a:solidFill>
                  <a:srgbClr val="3366FF"/>
                </a:solidFill>
              </a:rPr>
              <a:t> </a:t>
            </a:r>
            <a:r>
              <a:rPr lang="en-US" sz="1800" dirty="0" smtClean="0"/>
              <a:t>versa.</a:t>
            </a:r>
            <a:endParaRPr lang="lt-LT" sz="1800" dirty="0" smtClean="0"/>
          </a:p>
          <a:p>
            <a:r>
              <a:rPr lang="en-US" sz="1800" dirty="0" smtClean="0"/>
              <a:t>XMOS is featured by non</a:t>
            </a:r>
            <a:r>
              <a:rPr lang="lt-LT" sz="1800" strike="sngStrike" dirty="0" smtClean="0">
                <a:solidFill>
                  <a:srgbClr val="FF0066"/>
                </a:solidFill>
              </a:rPr>
              <a:t> </a:t>
            </a:r>
            <a:r>
              <a:rPr lang="en-US" sz="1800" u="sng" dirty="0" smtClean="0">
                <a:solidFill>
                  <a:srgbClr val="3366FF"/>
                </a:solidFill>
              </a:rPr>
              <a:t>-</a:t>
            </a:r>
            <a:r>
              <a:rPr lang="en-US" sz="1800" dirty="0" smtClean="0"/>
              <a:t>von Neumann architecture.</a:t>
            </a:r>
            <a:endParaRPr lang="lt-LT" sz="1800" dirty="0" smtClean="0"/>
          </a:p>
          <a:p>
            <a:r>
              <a:rPr lang="en-US" sz="1800" dirty="0" smtClean="0"/>
              <a:t>The processing core, called </a:t>
            </a:r>
            <a:r>
              <a:rPr lang="en-US" sz="1800" dirty="0" err="1" smtClean="0"/>
              <a:t>Xcore</a:t>
            </a:r>
            <a:r>
              <a:rPr lang="en-US" sz="1800" dirty="0" smtClean="0"/>
              <a:t>, is an event</a:t>
            </a:r>
            <a:r>
              <a:rPr lang="en-US" sz="1800" strike="sngStrike" dirty="0" smtClean="0">
                <a:solidFill>
                  <a:srgbClr val="FF0066"/>
                </a:solidFill>
              </a:rPr>
              <a:t> </a:t>
            </a:r>
            <a:r>
              <a:rPr lang="lt-LT" sz="1800" u="sng" dirty="0" smtClean="0">
                <a:solidFill>
                  <a:srgbClr val="3366FF"/>
                </a:solidFill>
              </a:rPr>
              <a:t>-</a:t>
            </a:r>
            <a:r>
              <a:rPr lang="en-US" sz="1800" dirty="0" smtClean="0"/>
              <a:t>driven multi thread processing system.</a:t>
            </a:r>
            <a:endParaRPr lang="lt-LT" sz="1800" dirty="0" smtClean="0"/>
          </a:p>
          <a:p>
            <a:r>
              <a:rPr lang="en-US" sz="1800" dirty="0" smtClean="0"/>
              <a:t>Some approaches do not guarantee collision</a:t>
            </a:r>
            <a:r>
              <a:rPr lang="lt-LT" sz="1800" strike="sngStrike" dirty="0" smtClean="0">
                <a:solidFill>
                  <a:srgbClr val="FF0066"/>
                </a:solidFill>
              </a:rPr>
              <a:t> </a:t>
            </a:r>
            <a:r>
              <a:rPr lang="en-US" sz="1800" u="sng" dirty="0" smtClean="0">
                <a:solidFill>
                  <a:srgbClr val="3366FF"/>
                </a:solidFill>
              </a:rPr>
              <a:t>-</a:t>
            </a:r>
            <a:r>
              <a:rPr lang="en-US" sz="1800" dirty="0" smtClean="0"/>
              <a:t>free behavior.</a:t>
            </a:r>
            <a:endParaRPr lang="lt-LT" sz="1800" dirty="0" smtClean="0"/>
          </a:p>
          <a:p>
            <a:r>
              <a:rPr lang="en-US" sz="1800" dirty="0" smtClean="0"/>
              <a:t>Using the </a:t>
            </a:r>
            <a:r>
              <a:rPr lang="en-US" sz="1800" dirty="0" err="1" smtClean="0"/>
              <a:t>homotopy</a:t>
            </a:r>
            <a:r>
              <a:rPr lang="en-US" sz="1800" dirty="0" smtClean="0"/>
              <a:t> extension property, a Petri</a:t>
            </a:r>
            <a:r>
              <a:rPr lang="en-US" sz="1800" strike="sngStrike" dirty="0" smtClean="0">
                <a:solidFill>
                  <a:srgbClr val="FF0066"/>
                </a:solidFill>
              </a:rPr>
              <a:t>-</a:t>
            </a:r>
            <a:r>
              <a:rPr lang="lt-LT" sz="1800" u="sng" dirty="0" smtClean="0">
                <a:solidFill>
                  <a:srgbClr val="3366FF"/>
                </a:solidFill>
              </a:rPr>
              <a:t> </a:t>
            </a:r>
            <a:r>
              <a:rPr lang="en-US" sz="1800" dirty="0" smtClean="0"/>
              <a:t>net is created for the company business model.</a:t>
            </a:r>
            <a:endParaRPr lang="lt-LT" sz="1800" dirty="0" smtClean="0"/>
          </a:p>
          <a:p>
            <a:endParaRPr lang="lt-LT" sz="1800" dirty="0" smtClean="0"/>
          </a:p>
          <a:p>
            <a:endParaRPr lang="lt-LT" sz="1800" dirty="0" smtClean="0"/>
          </a:p>
          <a:p>
            <a:endParaRPr lang="lt-LT" sz="1800" dirty="0" smtClean="0"/>
          </a:p>
          <a:p>
            <a:endParaRPr lang="lt-LT" sz="1800" dirty="0"/>
          </a:p>
        </p:txBody>
      </p:sp>
      <p:sp>
        <p:nvSpPr>
          <p:cNvPr id="3" name="Title 2"/>
          <p:cNvSpPr>
            <a:spLocks noGrp="1"/>
          </p:cNvSpPr>
          <p:nvPr>
            <p:ph type="title"/>
          </p:nvPr>
        </p:nvSpPr>
        <p:spPr/>
        <p:txBody>
          <a:bodyPr/>
          <a:lstStyle/>
          <a:p>
            <a:r>
              <a:rPr lang="lt-LT" dirty="0" smtClean="0"/>
              <a:t>The Edits </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11</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2000"/>
                                        <p:tgtEl>
                                          <p:spTgt spid="2">
                                            <p:txEl>
                                              <p:pRg st="5" end="5"/>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XMOS XC </a:t>
            </a:r>
            <a:r>
              <a:rPr lang="en-US" sz="1800" strike="sngStrike" dirty="0" err="1" smtClean="0">
                <a:solidFill>
                  <a:srgbClr val="FF0066"/>
                </a:solidFill>
              </a:rPr>
              <a:t>programs</a:t>
            </a:r>
            <a:r>
              <a:rPr lang="en-US" sz="1800" u="sng" dirty="0" err="1" smtClean="0">
                <a:solidFill>
                  <a:srgbClr val="3366FF"/>
                </a:solidFill>
              </a:rPr>
              <a:t>program</a:t>
            </a:r>
            <a:r>
              <a:rPr lang="en-US" sz="1800" dirty="0" smtClean="0"/>
              <a:t> is created for Car Robot.</a:t>
            </a:r>
            <a:endParaRPr lang="lt-LT" sz="1800" dirty="0" smtClean="0"/>
          </a:p>
          <a:p>
            <a:r>
              <a:rPr lang="en-US" sz="1800" dirty="0" smtClean="0"/>
              <a:t>The second rule </a:t>
            </a:r>
            <a:r>
              <a:rPr lang="en-US" sz="1800" strike="sngStrike" dirty="0" err="1" smtClean="0">
                <a:solidFill>
                  <a:srgbClr val="FF0066"/>
                </a:solidFill>
              </a:rPr>
              <a:t>let</a:t>
            </a:r>
            <a:r>
              <a:rPr lang="en-US" sz="1800" u="sng" dirty="0" err="1" smtClean="0">
                <a:solidFill>
                  <a:srgbClr val="3366FF"/>
                </a:solidFill>
              </a:rPr>
              <a:t>lets</a:t>
            </a:r>
            <a:r>
              <a:rPr lang="en-US" sz="1800" dirty="0" smtClean="0"/>
              <a:t> Agent move towards Mother when it is smelled.</a:t>
            </a:r>
            <a:endParaRPr lang="lt-LT" sz="1800" dirty="0" smtClean="0"/>
          </a:p>
          <a:p>
            <a:r>
              <a:rPr lang="en-US" sz="1800" dirty="0" smtClean="0"/>
              <a:t>A large part of these </a:t>
            </a:r>
            <a:r>
              <a:rPr lang="en-US" sz="1800" strike="sngStrike" dirty="0" smtClean="0">
                <a:solidFill>
                  <a:srgbClr val="FF0066"/>
                </a:solidFill>
              </a:rPr>
              <a:t>work </a:t>
            </a:r>
            <a:r>
              <a:rPr lang="en-US" sz="1800" strike="sngStrike" dirty="0" err="1" smtClean="0">
                <a:solidFill>
                  <a:srgbClr val="FF0066"/>
                </a:solidFill>
              </a:rPr>
              <a:t>concerns</a:t>
            </a:r>
            <a:r>
              <a:rPr lang="en-US" sz="1800" u="sng" dirty="0" err="1" smtClean="0">
                <a:solidFill>
                  <a:srgbClr val="3366FF"/>
                </a:solidFill>
              </a:rPr>
              <a:t>works</a:t>
            </a:r>
            <a:r>
              <a:rPr lang="en-US" sz="1800" u="sng" dirty="0" smtClean="0">
                <a:solidFill>
                  <a:srgbClr val="3366FF"/>
                </a:solidFill>
              </a:rPr>
              <a:t> concern</a:t>
            </a:r>
            <a:r>
              <a:rPr lang="en-US" sz="1800" dirty="0" smtClean="0">
                <a:solidFill>
                  <a:srgbClr val="3366FF"/>
                </a:solidFill>
              </a:rPr>
              <a:t> </a:t>
            </a:r>
            <a:r>
              <a:rPr lang="en-US" sz="1800" dirty="0" smtClean="0"/>
              <a:t>the average system performance; for example, minimizing the total accessing cost, or minimizing the total communication cost, etc. Although these metrics are important in the overall system performance, they cannot meet the individual requirement adequately.</a:t>
            </a:r>
            <a:endParaRPr lang="lt-LT" sz="1800" dirty="0" smtClean="0"/>
          </a:p>
          <a:p>
            <a:r>
              <a:rPr lang="en-US" sz="1800" dirty="0" err="1" smtClean="0"/>
              <a:t>Toeplitz</a:t>
            </a:r>
            <a:r>
              <a:rPr lang="en-US" sz="1800" dirty="0" smtClean="0"/>
              <a:t> matrices </a:t>
            </a:r>
            <a:r>
              <a:rPr lang="en-US" sz="1800" strike="sngStrike" dirty="0" smtClean="0">
                <a:solidFill>
                  <a:srgbClr val="FF0066"/>
                </a:solidFill>
              </a:rPr>
              <a:t>has</a:t>
            </a:r>
            <a:r>
              <a:rPr lang="lt-LT" sz="1800" u="sng" dirty="0" smtClean="0">
                <a:solidFill>
                  <a:srgbClr val="3366FF"/>
                </a:solidFill>
              </a:rPr>
              <a:t>have</a:t>
            </a:r>
            <a:r>
              <a:rPr lang="en-US" sz="1800" dirty="0" smtClean="0"/>
              <a:t> a displacement rank of 2 _CITE_.</a:t>
            </a:r>
            <a:endParaRPr lang="lt-LT" sz="1800" dirty="0" smtClean="0"/>
          </a:p>
          <a:p>
            <a:r>
              <a:rPr lang="en-US" sz="1800" dirty="0" smtClean="0"/>
              <a:t>Also, the block-</a:t>
            </a:r>
            <a:r>
              <a:rPr lang="en-US" sz="1800" dirty="0" err="1" smtClean="0"/>
              <a:t>Toeplitz</a:t>
            </a:r>
            <a:r>
              <a:rPr lang="en-US" sz="1800" dirty="0" smtClean="0"/>
              <a:t> case </a:t>
            </a:r>
            <a:r>
              <a:rPr lang="en-US" sz="1800" strike="sngStrike" dirty="0" smtClean="0">
                <a:solidFill>
                  <a:srgbClr val="FF0066"/>
                </a:solidFill>
              </a:rPr>
              <a:t>are</a:t>
            </a:r>
            <a:r>
              <a:rPr lang="lt-LT" sz="1800" u="sng" dirty="0" smtClean="0">
                <a:solidFill>
                  <a:srgbClr val="3366FF"/>
                </a:solidFill>
              </a:rPr>
              <a:t>is a</a:t>
            </a:r>
            <a:r>
              <a:rPr lang="lt-LT" sz="1800" dirty="0" smtClean="0"/>
              <a:t> </a:t>
            </a:r>
            <a:r>
              <a:rPr lang="en-US" sz="1800" dirty="0" smtClean="0"/>
              <a:t>practical study in _CITE_.</a:t>
            </a:r>
            <a:endParaRPr lang="lt-LT" sz="1800" dirty="0" smtClean="0"/>
          </a:p>
          <a:p>
            <a:r>
              <a:rPr lang="en-US" sz="1800" dirty="0" smtClean="0"/>
              <a:t>Although the CDI is not in the same range as the other metrics, the plot still allows</a:t>
            </a:r>
            <a:r>
              <a:rPr lang="en-US" sz="1800" u="sng" dirty="0" smtClean="0">
                <a:solidFill>
                  <a:srgbClr val="3366FF"/>
                </a:solidFill>
              </a:rPr>
              <a:t> us</a:t>
            </a:r>
            <a:r>
              <a:rPr lang="en-US" sz="1800" dirty="0" smtClean="0"/>
              <a:t> to illustrate the qualitative behavior of this latter index toward the imprecision of cut boundaries.</a:t>
            </a:r>
            <a:endParaRPr lang="lt-LT" sz="1800" dirty="0" smtClean="0"/>
          </a:p>
          <a:p>
            <a:endParaRPr lang="lt-LT" sz="1800" dirty="0" smtClean="0"/>
          </a:p>
          <a:p>
            <a:endParaRPr lang="lt-LT" sz="1800" dirty="0" smtClean="0"/>
          </a:p>
          <a:p>
            <a:endParaRPr lang="lt-LT" sz="1800" dirty="0" smtClean="0"/>
          </a:p>
          <a:p>
            <a:endParaRPr lang="lt-LT" sz="1800" dirty="0" smtClean="0"/>
          </a:p>
          <a:p>
            <a:endParaRPr lang="lt-LT" sz="1800" dirty="0" smtClean="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12</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We interpret this characteristic as</a:t>
            </a:r>
            <a:r>
              <a:rPr lang="en-US" sz="1800" strike="sngStrike" dirty="0" smtClean="0">
                <a:solidFill>
                  <a:srgbClr val="FF0000"/>
                </a:solidFill>
              </a:rPr>
              <a:t> the</a:t>
            </a:r>
            <a:r>
              <a:rPr lang="en-US" sz="1800" dirty="0" smtClean="0"/>
              <a:t> evidence of the expansion of coronal loops.</a:t>
            </a:r>
            <a:endParaRPr lang="lt-LT" sz="1800" dirty="0" smtClean="0"/>
          </a:p>
          <a:p>
            <a:r>
              <a:rPr lang="en-US" sz="1800" dirty="0" smtClean="0"/>
              <a:t>According to this relationship and the observations, the corona contains</a:t>
            </a:r>
            <a:r>
              <a:rPr lang="en-US" sz="1800" u="sng" dirty="0" smtClean="0">
                <a:solidFill>
                  <a:srgbClr val="3366FF"/>
                </a:solidFill>
              </a:rPr>
              <a:t> a</a:t>
            </a:r>
            <a:r>
              <a:rPr lang="en-US" sz="1800" dirty="0" smtClean="0"/>
              <a:t> negative </a:t>
            </a:r>
            <a:r>
              <a:rPr lang="en-US" sz="1800" dirty="0" err="1" smtClean="0"/>
              <a:t>helicity</a:t>
            </a:r>
            <a:r>
              <a:rPr lang="en-US" sz="1800" dirty="0" smtClean="0"/>
              <a:t>.</a:t>
            </a:r>
            <a:endParaRPr lang="lt-LT" sz="1800" dirty="0" smtClean="0"/>
          </a:p>
          <a:p>
            <a:r>
              <a:rPr lang="en-US" sz="1800" dirty="0" smtClean="0"/>
              <a:t>Let _MATH_ be</a:t>
            </a:r>
            <a:r>
              <a:rPr lang="en-US" sz="1800" u="sng" dirty="0" smtClean="0">
                <a:solidFill>
                  <a:srgbClr val="3366FF"/>
                </a:solidFill>
              </a:rPr>
              <a:t> the</a:t>
            </a:r>
            <a:r>
              <a:rPr lang="en-US" sz="1800" dirty="0" smtClean="0"/>
              <a:t> eigenvectors of an observable _MATH_ with the </a:t>
            </a:r>
            <a:r>
              <a:rPr lang="en-US" sz="1800" dirty="0" err="1" smtClean="0"/>
              <a:t>eigenvalues</a:t>
            </a:r>
            <a:r>
              <a:rPr lang="en-US" sz="1800" dirty="0" smtClean="0"/>
              <a:t> _MATH_ (i.e., _MATH_).</a:t>
            </a:r>
            <a:endParaRPr lang="lt-LT" sz="1800" dirty="0" smtClean="0"/>
          </a:p>
          <a:p>
            <a:r>
              <a:rPr lang="en-US" sz="1800" dirty="0" smtClean="0"/>
              <a:t>The second series of simulations used a smaller dataset (_MATH_ particles), but examined the effect of the collision location, the collision geometry (head-on vs. glancing, as described </a:t>
            </a:r>
            <a:r>
              <a:rPr lang="en-US" sz="1800" strike="sngStrike" dirty="0" err="1" smtClean="0">
                <a:solidFill>
                  <a:srgbClr val="FF0066"/>
                </a:solidFill>
              </a:rPr>
              <a:t>above</a:t>
            </a:r>
            <a:r>
              <a:rPr lang="en-US" sz="1800" u="sng" dirty="0" err="1" smtClean="0">
                <a:solidFill>
                  <a:srgbClr val="3366FF"/>
                </a:solidFill>
              </a:rPr>
              <a:t>earlier</a:t>
            </a:r>
            <a:r>
              <a:rPr lang="en-US" sz="1800" dirty="0" smtClean="0"/>
              <a:t>) and the effect of scaling the mass of the remnant planet.</a:t>
            </a:r>
            <a:endParaRPr lang="lt-LT" sz="1800" dirty="0" smtClean="0"/>
          </a:p>
          <a:p>
            <a:r>
              <a:rPr lang="en-US" sz="1800" dirty="0" smtClean="0"/>
              <a:t>Confirming the </a:t>
            </a:r>
            <a:r>
              <a:rPr lang="en-US" sz="1800" dirty="0" err="1" smtClean="0"/>
              <a:t>collisional</a:t>
            </a:r>
            <a:r>
              <a:rPr lang="en-US" sz="1800" dirty="0" smtClean="0"/>
              <a:t> origin of the anomalous density of Mercury would go a long way </a:t>
            </a:r>
            <a:r>
              <a:rPr lang="en-US" sz="1800" strike="sngStrike" dirty="0" err="1" smtClean="0">
                <a:solidFill>
                  <a:srgbClr val="FF0066"/>
                </a:solidFill>
              </a:rPr>
              <a:t>in</a:t>
            </a:r>
            <a:r>
              <a:rPr lang="en-US" sz="1800" u="sng" dirty="0" err="1" smtClean="0">
                <a:solidFill>
                  <a:srgbClr val="3366FF"/>
                </a:solidFill>
              </a:rPr>
              <a:t>toward</a:t>
            </a:r>
            <a:r>
              <a:rPr lang="en-US" sz="1800" dirty="0" smtClean="0"/>
              <a:t> establishing the current model of planetary formation through collisions which predicts giant impacts to happen during the late stages of planetary accretion.</a:t>
            </a:r>
            <a:endParaRPr lang="lt-LT" sz="1800" dirty="0" smtClean="0"/>
          </a:p>
          <a:p>
            <a:endParaRPr lang="lt-LT" sz="1800" dirty="0" smtClean="0"/>
          </a:p>
          <a:p>
            <a:endParaRPr lang="lt-LT" sz="1800" dirty="0" smtClean="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13</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Some agent characteristics are described in </a:t>
            </a:r>
            <a:r>
              <a:rPr lang="en-US" sz="1800" strike="sngStrike" dirty="0" smtClean="0">
                <a:solidFill>
                  <a:srgbClr val="FF0066"/>
                </a:solidFill>
              </a:rPr>
              <a:t>section</a:t>
            </a:r>
            <a:r>
              <a:rPr lang="lt-LT" sz="1800" u="sng" dirty="0" smtClean="0">
                <a:solidFill>
                  <a:srgbClr val="3366FF"/>
                </a:solidFill>
              </a:rPr>
              <a:t>S</a:t>
            </a:r>
            <a:r>
              <a:rPr lang="en-US" sz="1800" u="sng" dirty="0" err="1" smtClean="0">
                <a:solidFill>
                  <a:srgbClr val="3366FF"/>
                </a:solidFill>
              </a:rPr>
              <a:t>ection</a:t>
            </a:r>
            <a:r>
              <a:rPr lang="en-US" sz="1800" dirty="0" smtClean="0"/>
              <a:t> _REF_.</a:t>
            </a:r>
            <a:endParaRPr lang="lt-LT" sz="1800" dirty="0" smtClean="0"/>
          </a:p>
          <a:p>
            <a:r>
              <a:rPr lang="en-US" sz="1800" dirty="0" smtClean="0"/>
              <a:t>Firstly, procedural</a:t>
            </a:r>
            <a:r>
              <a:rPr lang="en-US" sz="1800" u="sng" dirty="0" smtClean="0">
                <a:solidFill>
                  <a:srgbClr val="3366FF"/>
                </a:solidFill>
              </a:rPr>
              <a:t> memory</a:t>
            </a:r>
            <a:r>
              <a:rPr lang="en-US" sz="1800" dirty="0" smtClean="0"/>
              <a:t> and semantic memory are represented, as well as their respective ways of learning.</a:t>
            </a:r>
            <a:endParaRPr lang="lt-LT" sz="1800" dirty="0" smtClean="0"/>
          </a:p>
          <a:p>
            <a:r>
              <a:rPr lang="en-US" sz="1800" dirty="0" smtClean="0"/>
              <a:t>We then define the 3D-NPRI of an automatic segmentation of a given 3D-model as </a:t>
            </a:r>
            <a:r>
              <a:rPr lang="en-US" sz="1800" strike="sngStrike" dirty="0" err="1" smtClean="0">
                <a:solidFill>
                  <a:srgbClr val="FF0066"/>
                </a:solidFill>
              </a:rPr>
              <a:t>follow</a:t>
            </a:r>
            <a:r>
              <a:rPr lang="en-US" sz="1800" u="sng" dirty="0" err="1" smtClean="0">
                <a:solidFill>
                  <a:srgbClr val="3366FF"/>
                </a:solidFill>
              </a:rPr>
              <a:t>follow</a:t>
            </a:r>
            <a:r>
              <a:rPr lang="lt-LT" sz="1800" u="sng" dirty="0" smtClean="0">
                <a:solidFill>
                  <a:srgbClr val="3366FF"/>
                </a:solidFill>
              </a:rPr>
              <a:t>s</a:t>
            </a:r>
            <a:r>
              <a:rPr lang="en-US" sz="1800" dirty="0" smtClean="0"/>
              <a:t> : _MATHDISP_</a:t>
            </a:r>
            <a:endParaRPr lang="lt-LT" sz="1800" dirty="0" smtClean="0"/>
          </a:p>
          <a:p>
            <a:r>
              <a:rPr lang="en-US" sz="1800" dirty="0" smtClean="0"/>
              <a:t>Most of the measures introduced in section 2.2 quantify dissimilarity (the lower is the number, the </a:t>
            </a:r>
            <a:r>
              <a:rPr lang="en-US" sz="1800" strike="sngStrike" dirty="0" smtClean="0">
                <a:solidFill>
                  <a:srgbClr val="FF0066"/>
                </a:solidFill>
              </a:rPr>
              <a:t>best</a:t>
            </a:r>
            <a:r>
              <a:rPr lang="lt-LT" sz="1800" strike="sngStrike" dirty="0" smtClean="0">
                <a:solidFill>
                  <a:srgbClr val="3366FF"/>
                </a:solidFill>
              </a:rPr>
              <a:t>better</a:t>
            </a:r>
            <a:r>
              <a:rPr lang="lt-LT" sz="1800" dirty="0" smtClean="0"/>
              <a:t> </a:t>
            </a:r>
            <a:r>
              <a:rPr lang="en-US" sz="1800" dirty="0" smtClean="0"/>
              <a:t>is the segmentation result) between segmentations rather than similarity.</a:t>
            </a:r>
            <a:endParaRPr lang="lt-LT" sz="1800" dirty="0" smtClean="0"/>
          </a:p>
          <a:p>
            <a:r>
              <a:rPr lang="en-US" sz="1800" dirty="0" smtClean="0"/>
              <a:t>Similar argument holds for image description: if one aspect is neglected, </a:t>
            </a:r>
            <a:r>
              <a:rPr lang="en-US" sz="1800" strike="sngStrike" dirty="0" err="1" smtClean="0">
                <a:solidFill>
                  <a:srgbClr val="FF0066"/>
                </a:solidFill>
              </a:rPr>
              <a:t>e.g.</a:t>
            </a:r>
            <a:r>
              <a:rPr lang="en-US" sz="1800" u="sng" dirty="0" err="1" smtClean="0">
                <a:solidFill>
                  <a:srgbClr val="3366FF"/>
                </a:solidFill>
              </a:rPr>
              <a:t>for</a:t>
            </a:r>
            <a:r>
              <a:rPr lang="en-US" sz="1800" u="sng" dirty="0" smtClean="0">
                <a:solidFill>
                  <a:srgbClr val="3366FF"/>
                </a:solidFill>
              </a:rPr>
              <a:t> example</a:t>
            </a:r>
            <a:r>
              <a:rPr lang="en-US" sz="1800" dirty="0" smtClean="0"/>
              <a:t>, color, the best similarity measure will be not able to properly distinguish between green apples and red tomatoes.</a:t>
            </a:r>
            <a:endParaRPr lang="lt-LT" sz="1800" dirty="0" smtClean="0"/>
          </a:p>
          <a:p>
            <a:r>
              <a:rPr lang="en-US" sz="1800" dirty="0" smtClean="0"/>
              <a:t>Without </a:t>
            </a:r>
            <a:r>
              <a:rPr lang="en-US" sz="1800" strike="sngStrike" dirty="0" err="1" smtClean="0">
                <a:solidFill>
                  <a:srgbClr val="FF0066"/>
                </a:solidFill>
              </a:rPr>
              <a:t>lose</a:t>
            </a:r>
            <a:r>
              <a:rPr lang="en-US" sz="1800" u="sng" dirty="0" err="1" smtClean="0">
                <a:solidFill>
                  <a:srgbClr val="3366FF"/>
                </a:solidFill>
              </a:rPr>
              <a:t>loss</a:t>
            </a:r>
            <a:r>
              <a:rPr lang="en-US" sz="1800" dirty="0" smtClean="0"/>
              <a:t> of generality, we assume that server 0 is the origin server.</a:t>
            </a:r>
            <a:endParaRPr lang="lt-LT" sz="1800" dirty="0" smtClean="0"/>
          </a:p>
          <a:p>
            <a:endParaRPr lang="lt-LT" sz="1800" dirty="0" smtClean="0"/>
          </a:p>
          <a:p>
            <a:endParaRPr lang="lt-LT" sz="1800" dirty="0" smtClean="0"/>
          </a:p>
          <a:p>
            <a:endParaRPr lang="lt-LT" sz="1800" dirty="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14</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Moreover we study the properties of such spaces, with special reference to </a:t>
            </a:r>
            <a:r>
              <a:rPr lang="en-US" sz="1800" strike="sngStrike" dirty="0" err="1" smtClean="0">
                <a:solidFill>
                  <a:srgbClr val="FF0066"/>
                </a:solidFill>
              </a:rPr>
              <a:t>Zarisk</a:t>
            </a:r>
            <a:r>
              <a:rPr lang="en-US" sz="1800" u="sng" dirty="0" err="1" smtClean="0">
                <a:solidFill>
                  <a:srgbClr val="3366FF"/>
                </a:solidFill>
              </a:rPr>
              <a:t>Zariski</a:t>
            </a:r>
            <a:r>
              <a:rPr lang="en-US" sz="1800" dirty="0" smtClean="0"/>
              <a:t> topology.</a:t>
            </a:r>
            <a:endParaRPr lang="lt-LT" sz="1800" dirty="0" smtClean="0"/>
          </a:p>
          <a:p>
            <a:r>
              <a:rPr lang="en-US" sz="1800" dirty="0" smtClean="0"/>
              <a:t>It </a:t>
            </a:r>
            <a:r>
              <a:rPr lang="en-US" sz="1800" strike="sngStrike" dirty="0" err="1" smtClean="0">
                <a:solidFill>
                  <a:srgbClr val="FF0066"/>
                </a:solidFill>
              </a:rPr>
              <a:t>begisn</a:t>
            </a:r>
            <a:r>
              <a:rPr lang="en-US" sz="1800" u="sng" dirty="0" err="1" smtClean="0">
                <a:solidFill>
                  <a:srgbClr val="3366FF"/>
                </a:solidFill>
              </a:rPr>
              <a:t>begin</a:t>
            </a:r>
            <a:r>
              <a:rPr lang="lt-LT" sz="1800" u="sng" dirty="0" smtClean="0">
                <a:solidFill>
                  <a:srgbClr val="3366FF"/>
                </a:solidFill>
              </a:rPr>
              <a:t>s</a:t>
            </a:r>
            <a:r>
              <a:rPr lang="en-US" sz="1800" dirty="0" smtClean="0"/>
              <a:t> with having a replica in every node, then it deletes replicas</a:t>
            </a:r>
            <a:r>
              <a:rPr lang="lt-LT" sz="1800" dirty="0" smtClean="0"/>
              <a:t> [...]</a:t>
            </a:r>
          </a:p>
          <a:p>
            <a:r>
              <a:rPr lang="en-US" sz="1800" dirty="0" smtClean="0"/>
              <a:t>We also would like to point out that three-</a:t>
            </a:r>
            <a:r>
              <a:rPr lang="en-US" sz="1800" strike="sngStrike" dirty="0" err="1" smtClean="0">
                <a:solidFill>
                  <a:srgbClr val="FF0066"/>
                </a:solidFill>
              </a:rPr>
              <a:t>dimen</a:t>
            </a:r>
            <a:r>
              <a:rPr lang="lt-LT" sz="1800" strike="sngStrike" dirty="0" smtClean="0">
                <a:solidFill>
                  <a:srgbClr val="FF0066"/>
                </a:solidFill>
              </a:rPr>
              <a:t>t</a:t>
            </a:r>
            <a:r>
              <a:rPr lang="en-US" sz="1800" strike="sngStrike" dirty="0" err="1" smtClean="0">
                <a:solidFill>
                  <a:srgbClr val="FF0066"/>
                </a:solidFill>
              </a:rPr>
              <a:t>ional</a:t>
            </a:r>
            <a:r>
              <a:rPr lang="en-US" sz="1800" u="sng" dirty="0" err="1" smtClean="0">
                <a:solidFill>
                  <a:srgbClr val="3366FF"/>
                </a:solidFill>
              </a:rPr>
              <a:t>dimensional</a:t>
            </a:r>
            <a:r>
              <a:rPr lang="en-US" sz="1800" dirty="0" smtClean="0"/>
              <a:t> simulations are rather difficult for </a:t>
            </a:r>
            <a:r>
              <a:rPr lang="en-US" sz="1800" dirty="0" err="1" smtClean="0"/>
              <a:t>visualisation</a:t>
            </a:r>
            <a:r>
              <a:rPr lang="en-US" sz="1800" dirty="0" smtClean="0"/>
              <a:t>.</a:t>
            </a:r>
            <a:endParaRPr lang="lt-LT" sz="1800" dirty="0" smtClean="0"/>
          </a:p>
          <a:p>
            <a:r>
              <a:rPr lang="en-US" sz="1800" dirty="0" smtClean="0"/>
              <a:t>The selection starts from the server _MATH_ with the largest</a:t>
            </a:r>
            <a:r>
              <a:rPr lang="en-US" sz="1800" strike="sngStrike" dirty="0" smtClean="0">
                <a:solidFill>
                  <a:srgbClr val="FF0066"/>
                </a:solidFill>
              </a:rPr>
              <a:t> </a:t>
            </a:r>
            <a:r>
              <a:rPr lang="en-US" sz="1800" strike="sngStrike" dirty="0" err="1" smtClean="0">
                <a:solidFill>
                  <a:srgbClr val="FF0066"/>
                </a:solidFill>
              </a:rPr>
              <a:t>largest</a:t>
            </a:r>
            <a:r>
              <a:rPr lang="en-US" sz="1800" dirty="0" smtClean="0"/>
              <a:t> _MATH_, until there is no available capacity on _MATH_, or no server left in _MATH_.</a:t>
            </a:r>
            <a:endParaRPr lang="lt-LT" sz="1800" dirty="0" smtClean="0"/>
          </a:p>
          <a:p>
            <a:r>
              <a:rPr lang="en-US" sz="1800" dirty="0" smtClean="0"/>
              <a:t>Most graphic formats widely used to share 3D models (OFF, VRML, PLY, </a:t>
            </a:r>
            <a:r>
              <a:rPr lang="lt-LT" sz="1800" strike="sngStrike" dirty="0" smtClean="0">
                <a:solidFill>
                  <a:srgbClr val="FF0066"/>
                </a:solidFill>
              </a:rPr>
              <a:t>..</a:t>
            </a:r>
            <a:r>
              <a:rPr lang="en-US" sz="1800" u="sng" dirty="0" smtClean="0">
                <a:solidFill>
                  <a:srgbClr val="3366FF"/>
                </a:solidFill>
              </a:rPr>
              <a:t>etc</a:t>
            </a:r>
            <a:r>
              <a:rPr lang="en-US" sz="1800" dirty="0" smtClean="0"/>
              <a:t>.) encode surface meshes through indexed face sets; specifically, these file formats contain a first block specifying the position of the vertices, and a second block in which each polygon is represented through a sequence of indices of vertices in the first block.</a:t>
            </a:r>
            <a:endParaRPr lang="lt-LT" sz="1800" dirty="0" smtClean="0"/>
          </a:p>
          <a:p>
            <a:endParaRPr lang="lt-LT" sz="1800" dirty="0" smtClean="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15</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lt-LT" sz="1800" dirty="0" smtClean="0">
                <a:solidFill>
                  <a:srgbClr val="FF0066"/>
                </a:solidFill>
              </a:rPr>
              <a:t> </a:t>
            </a:r>
            <a:r>
              <a:rPr lang="en-US" sz="1800" strike="sngStrike" dirty="0" err="1" smtClean="0">
                <a:solidFill>
                  <a:srgbClr val="FF0066"/>
                </a:solidFill>
              </a:rPr>
              <a:t>Or</a:t>
            </a:r>
            <a:r>
              <a:rPr lang="en-US" sz="1800" u="sng" dirty="0" err="1" smtClean="0">
                <a:solidFill>
                  <a:srgbClr val="3366FF"/>
                </a:solidFill>
              </a:rPr>
              <a:t>Then</a:t>
            </a:r>
            <a:r>
              <a:rPr lang="en-US" sz="1800" u="sng" dirty="0" smtClean="0">
                <a:solidFill>
                  <a:srgbClr val="3366FF"/>
                </a:solidFill>
              </a:rPr>
              <a:t> again,</a:t>
            </a:r>
            <a:r>
              <a:rPr lang="en-US" sz="1800" dirty="0" smtClean="0"/>
              <a:t> they may be isolated streamers or current sheets appearing in regions of large magnetic-field gradients and having higher plasma density.</a:t>
            </a:r>
            <a:endParaRPr lang="lt-LT" sz="1800" dirty="0" smtClean="0">
              <a:solidFill>
                <a:srgbClr val="FF0066"/>
              </a:solidFill>
            </a:endParaRPr>
          </a:p>
          <a:p>
            <a:r>
              <a:rPr lang="lt-LT" sz="1800" dirty="0" smtClean="0">
                <a:solidFill>
                  <a:srgbClr val="FF0066"/>
                </a:solidFill>
              </a:rPr>
              <a:t> </a:t>
            </a:r>
            <a:r>
              <a:rPr lang="en-US" sz="1800" strike="sngStrike" dirty="0" smtClean="0">
                <a:solidFill>
                  <a:srgbClr val="FF0066"/>
                </a:solidFill>
              </a:rPr>
              <a:t>In the following section we shall </a:t>
            </a:r>
            <a:r>
              <a:rPr lang="en-US" sz="1800" strike="sngStrike" dirty="0" err="1" smtClean="0">
                <a:solidFill>
                  <a:srgbClr val="FF0066"/>
                </a:solidFill>
              </a:rPr>
              <a:t>prove</a:t>
            </a:r>
            <a:r>
              <a:rPr lang="en-US" sz="1800" u="sng" dirty="0" err="1" smtClean="0">
                <a:solidFill>
                  <a:srgbClr val="3366FF"/>
                </a:solidFill>
              </a:rPr>
              <a:t>Proof</a:t>
            </a:r>
            <a:r>
              <a:rPr lang="en-US" sz="1800" u="sng" dirty="0" smtClean="0">
                <a:solidFill>
                  <a:srgbClr val="3366FF"/>
                </a:solidFill>
              </a:rPr>
              <a:t> of</a:t>
            </a:r>
            <a:r>
              <a:rPr lang="en-US" sz="1800" dirty="0" smtClean="0"/>
              <a:t> Theorem _REF_.</a:t>
            </a:r>
            <a:endParaRPr lang="lt-LT" sz="1800" dirty="0" smtClean="0"/>
          </a:p>
          <a:p>
            <a:r>
              <a:rPr lang="en-US" sz="1800" dirty="0" smtClean="0"/>
              <a:t>We have come to the conclusion that there are three mechanisms for forming such rays:</a:t>
            </a:r>
            <a:r>
              <a:rPr lang="lt-LT" sz="1800" strike="sngStrike" dirty="0" smtClean="0">
                <a:solidFill>
                  <a:srgbClr val="FF0066"/>
                </a:solidFill>
              </a:rPr>
              <a:t> </a:t>
            </a:r>
            <a:r>
              <a:rPr lang="en-US" sz="1800" u="sng" dirty="0" smtClean="0">
                <a:solidFill>
                  <a:srgbClr val="3366FF"/>
                </a:solidFill>
              </a:rPr>
              <a:t>&lt;</a:t>
            </a:r>
            <a:r>
              <a:rPr lang="en-US" sz="1800" u="sng" dirty="0" err="1" smtClean="0">
                <a:solidFill>
                  <a:srgbClr val="3366FF"/>
                </a:solidFill>
              </a:rPr>
              <a:t>br</a:t>
            </a:r>
            <a:r>
              <a:rPr lang="en-US" sz="1800" u="sng" dirty="0" smtClean="0">
                <a:solidFill>
                  <a:srgbClr val="3366FF"/>
                </a:solidFill>
              </a:rPr>
              <a:t>/&gt;</a:t>
            </a:r>
            <a:r>
              <a:rPr lang="en-US" sz="1800" dirty="0" smtClean="0"/>
              <a:t>(1) projection of </a:t>
            </a:r>
            <a:r>
              <a:rPr lang="lt-LT" sz="1800" strike="sngStrike" dirty="0" smtClean="0">
                <a:solidFill>
                  <a:srgbClr val="FF0066"/>
                </a:solidFill>
              </a:rPr>
              <a:t>an</a:t>
            </a:r>
            <a:r>
              <a:rPr lang="en-US" sz="1800" u="sng" dirty="0" smtClean="0">
                <a:solidFill>
                  <a:srgbClr val="3366FF"/>
                </a:solidFill>
              </a:rPr>
              <a:t>the</a:t>
            </a:r>
            <a:r>
              <a:rPr lang="en-US" sz="1800" dirty="0" smtClean="0"/>
              <a:t> edge-on streamer</a:t>
            </a:r>
            <a:r>
              <a:rPr lang="lt-LT" sz="1800" strike="sngStrike" dirty="0" smtClean="0">
                <a:solidFill>
                  <a:srgbClr val="FF0066"/>
                </a:solidFill>
              </a:rPr>
              <a:t> </a:t>
            </a:r>
            <a:r>
              <a:rPr lang="en-US" sz="1800" dirty="0" smtClean="0">
                <a:solidFill>
                  <a:srgbClr val="3366FF"/>
                </a:solidFill>
              </a:rPr>
              <a:t>-</a:t>
            </a:r>
            <a:r>
              <a:rPr lang="en-US" sz="1800" dirty="0" smtClean="0"/>
              <a:t>belt area on the plane of the sky;</a:t>
            </a:r>
            <a:r>
              <a:rPr lang="lt-LT" sz="1800" strike="sngStrike" dirty="0" smtClean="0">
                <a:solidFill>
                  <a:srgbClr val="FF0066"/>
                </a:solidFill>
              </a:rPr>
              <a:t> </a:t>
            </a:r>
            <a:r>
              <a:rPr lang="en-US" sz="1800" u="sng" dirty="0" smtClean="0">
                <a:solidFill>
                  <a:srgbClr val="3366FF"/>
                </a:solidFill>
              </a:rPr>
              <a:t>&lt;</a:t>
            </a:r>
            <a:r>
              <a:rPr lang="en-US" sz="1800" u="sng" dirty="0" err="1" smtClean="0">
                <a:solidFill>
                  <a:srgbClr val="3366FF"/>
                </a:solidFill>
              </a:rPr>
              <a:t>br</a:t>
            </a:r>
            <a:r>
              <a:rPr lang="en-US" sz="1800" u="sng" dirty="0" smtClean="0">
                <a:solidFill>
                  <a:srgbClr val="3366FF"/>
                </a:solidFill>
              </a:rPr>
              <a:t>/&gt;</a:t>
            </a:r>
            <a:r>
              <a:rPr lang="en-US" sz="1800" dirty="0" smtClean="0"/>
              <a:t>(2) overlapping of a part of the coronal streamer chain which is nearly parallel to the solar equator and the face-on streamer belt;</a:t>
            </a:r>
            <a:r>
              <a:rPr lang="lt-LT" sz="1800" strike="sngStrike" dirty="0" smtClean="0">
                <a:solidFill>
                  <a:srgbClr val="FF0066"/>
                </a:solidFill>
              </a:rPr>
              <a:t> </a:t>
            </a:r>
            <a:r>
              <a:rPr lang="en-US" sz="1800" u="sng" dirty="0" smtClean="0">
                <a:solidFill>
                  <a:srgbClr val="3366FF"/>
                </a:solidFill>
              </a:rPr>
              <a:t>&lt;</a:t>
            </a:r>
            <a:r>
              <a:rPr lang="en-US" sz="1800" u="sng" dirty="0" err="1" smtClean="0">
                <a:solidFill>
                  <a:srgbClr val="3366FF"/>
                </a:solidFill>
              </a:rPr>
              <a:t>br</a:t>
            </a:r>
            <a:r>
              <a:rPr lang="en-US" sz="1800" u="sng" dirty="0" smtClean="0">
                <a:solidFill>
                  <a:srgbClr val="3366FF"/>
                </a:solidFill>
              </a:rPr>
              <a:t>/&gt;</a:t>
            </a:r>
            <a:r>
              <a:rPr lang="en-US" sz="1800" dirty="0" smtClean="0"/>
              <a:t>(3) </a:t>
            </a:r>
            <a:r>
              <a:rPr lang="en-US" sz="1800" strike="sngStrike" dirty="0" smtClean="0">
                <a:solidFill>
                  <a:srgbClr val="FF0066"/>
                </a:solidFill>
              </a:rPr>
              <a:t>electron density </a:t>
            </a:r>
            <a:r>
              <a:rPr lang="en-US" sz="1800" strike="sngStrike" dirty="0" err="1" smtClean="0">
                <a:solidFill>
                  <a:srgbClr val="FF0066"/>
                </a:solidFill>
              </a:rPr>
              <a:t>increase</a:t>
            </a:r>
            <a:r>
              <a:rPr lang="en-US" sz="1800" u="sng" dirty="0" err="1" smtClean="0">
                <a:solidFill>
                  <a:srgbClr val="3366FF"/>
                </a:solidFill>
              </a:rPr>
              <a:t>increase</a:t>
            </a:r>
            <a:r>
              <a:rPr lang="en-US" sz="1800" u="sng" dirty="0" smtClean="0">
                <a:solidFill>
                  <a:srgbClr val="3366FF"/>
                </a:solidFill>
              </a:rPr>
              <a:t> of the electron density</a:t>
            </a:r>
            <a:r>
              <a:rPr lang="en-US" sz="1800" dirty="0" smtClean="0"/>
              <a:t> in areas with small angular sizes in the face-on streamer belt.&lt;</a:t>
            </a:r>
            <a:r>
              <a:rPr lang="en-US" sz="1800" dirty="0" err="1" smtClean="0"/>
              <a:t>br</a:t>
            </a:r>
            <a:r>
              <a:rPr lang="en-US" sz="1800" dirty="0" smtClean="0"/>
              <a:t>/&gt;However, it is entirely possible that there are other mechanisms for forming bright rays in the corona as well.</a:t>
            </a:r>
            <a:endParaRPr lang="lt-LT" sz="1800" dirty="0" smtClean="0"/>
          </a:p>
          <a:p>
            <a:endParaRPr lang="lt-LT" sz="1800" dirty="0" smtClean="0"/>
          </a:p>
          <a:p>
            <a:endParaRPr lang="lt-LT" sz="1800" dirty="0" smtClean="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16</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Generally, the displacement representation (_REF_) arises from other displacement representations, </a:t>
            </a:r>
            <a:r>
              <a:rPr lang="en-US" sz="1800" strike="sngStrike" dirty="0" smtClean="0">
                <a:solidFill>
                  <a:srgbClr val="FF0066"/>
                </a:solidFill>
              </a:rPr>
              <a:t>like </a:t>
            </a:r>
            <a:r>
              <a:rPr lang="en-US" sz="1800" dirty="0" smtClean="0"/>
              <a:t>e.g.</a:t>
            </a:r>
            <a:r>
              <a:rPr lang="lt-LT" sz="1800" u="sng" dirty="0" smtClean="0">
                <a:solidFill>
                  <a:srgbClr val="3366FF"/>
                </a:solidFill>
              </a:rPr>
              <a:t>,</a:t>
            </a:r>
            <a:r>
              <a:rPr lang="en-US" sz="1800" dirty="0" smtClean="0"/>
              <a:t> the displacement representation of a symmetric </a:t>
            </a:r>
            <a:r>
              <a:rPr lang="en-US" sz="1800" dirty="0" err="1" smtClean="0"/>
              <a:t>Toeplitz</a:t>
            </a:r>
            <a:r>
              <a:rPr lang="en-US" sz="1800" dirty="0" smtClean="0"/>
              <a:t> matrix or another symmetric structured matrix.</a:t>
            </a:r>
            <a:endParaRPr lang="lt-LT" sz="1800" dirty="0" smtClean="0"/>
          </a:p>
          <a:p>
            <a:r>
              <a:rPr lang="en-US" sz="1800" dirty="0" smtClean="0"/>
              <a:t>The third step consists of the solution of several triangular linear systems whereas in the last step</a:t>
            </a:r>
            <a:r>
              <a:rPr lang="en-US" sz="1800" strike="sngStrike" dirty="0" smtClean="0">
                <a:solidFill>
                  <a:srgbClr val="FF0066"/>
                </a:solidFill>
              </a:rPr>
              <a:t> it is obtained</a:t>
            </a:r>
            <a:r>
              <a:rPr lang="lt-LT" sz="1800" u="sng" dirty="0" smtClean="0">
                <a:solidFill>
                  <a:srgbClr val="3366FF"/>
                </a:solidFill>
              </a:rPr>
              <a:t>,</a:t>
            </a:r>
            <a:r>
              <a:rPr lang="en-US" sz="1800" dirty="0" smtClean="0"/>
              <a:t> the solution of the </a:t>
            </a:r>
            <a:r>
              <a:rPr lang="en-US" sz="1800" dirty="0" err="1" smtClean="0"/>
              <a:t>Toeplitz</a:t>
            </a:r>
            <a:r>
              <a:rPr lang="en-US" sz="1800" dirty="0" smtClean="0"/>
              <a:t> linear system</a:t>
            </a:r>
            <a:r>
              <a:rPr lang="en-US" sz="1800" u="sng" dirty="0" smtClean="0">
                <a:solidFill>
                  <a:srgbClr val="3366FF"/>
                </a:solidFill>
              </a:rPr>
              <a:t> is obtained</a:t>
            </a:r>
            <a:r>
              <a:rPr lang="en-US" sz="1800" dirty="0" smtClean="0"/>
              <a:t>.</a:t>
            </a:r>
            <a:endParaRPr lang="lt-LT" sz="1800" dirty="0" smtClean="0"/>
          </a:p>
          <a:p>
            <a:r>
              <a:rPr lang="en-US" sz="1800" dirty="0" smtClean="0"/>
              <a:t>The first 5 stages correspond to step</a:t>
            </a:r>
            <a:r>
              <a:rPr lang="en-US" sz="1800" strike="sngStrike" dirty="0" smtClean="0">
                <a:solidFill>
                  <a:srgbClr val="FF0066"/>
                </a:solidFill>
              </a:rPr>
              <a:t> number one</a:t>
            </a:r>
            <a:r>
              <a:rPr lang="lt-LT" sz="1800" u="sng" dirty="0" smtClean="0">
                <a:solidFill>
                  <a:srgbClr val="3366FF"/>
                </a:solidFill>
              </a:rPr>
              <a:t>1</a:t>
            </a:r>
            <a:r>
              <a:rPr lang="en-US" sz="1800" dirty="0" smtClean="0"/>
              <a:t> of Algorithm _REF_.</a:t>
            </a:r>
            <a:endParaRPr lang="lt-LT" sz="1800" dirty="0" smtClean="0"/>
          </a:p>
          <a:p>
            <a:endParaRPr lang="lt-LT" sz="1800" dirty="0" smtClean="0"/>
          </a:p>
          <a:p>
            <a:endParaRPr lang="lt-LT" sz="1800" dirty="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17</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Let _MATH_ </a:t>
            </a:r>
            <a:r>
              <a:rPr lang="en-US" sz="1800" strike="sngStrike" dirty="0" smtClean="0">
                <a:solidFill>
                  <a:srgbClr val="FF0066"/>
                </a:solidFill>
              </a:rPr>
              <a:t>is</a:t>
            </a:r>
            <a:r>
              <a:rPr lang="lt-LT" sz="1800" u="sng" dirty="0" smtClean="0">
                <a:solidFill>
                  <a:srgbClr val="3366FF"/>
                </a:solidFill>
              </a:rPr>
              <a:t>be</a:t>
            </a:r>
            <a:r>
              <a:rPr lang="en-US" sz="1800" dirty="0" smtClean="0"/>
              <a:t> an end vertex of the cut edges of _MATH_}.</a:t>
            </a:r>
            <a:endParaRPr lang="lt-LT" sz="1800" dirty="0" smtClean="0"/>
          </a:p>
          <a:p>
            <a:r>
              <a:rPr lang="en-US" sz="1800" dirty="0" smtClean="0"/>
              <a:t>The first results and applications of hierarchically well separated trees are due to </a:t>
            </a:r>
            <a:r>
              <a:rPr lang="en-US" sz="1800" dirty="0" err="1" smtClean="0"/>
              <a:t>Bartal</a:t>
            </a:r>
            <a:r>
              <a:rPr lang="en-US" sz="1800" dirty="0" smtClean="0"/>
              <a:t>, see in _CITE_. </a:t>
            </a:r>
            <a:r>
              <a:rPr lang="en-US" sz="1800" strike="sngStrike" dirty="0" err="1" smtClean="0">
                <a:solidFill>
                  <a:srgbClr val="FF0066"/>
                </a:solidFill>
              </a:rPr>
              <a:t>It</a:t>
            </a:r>
            <a:r>
              <a:rPr lang="en-US" sz="1800" u="sng" dirty="0" err="1" smtClean="0">
                <a:solidFill>
                  <a:srgbClr val="3366FF"/>
                </a:solidFill>
              </a:rPr>
              <a:t>He</a:t>
            </a:r>
            <a:r>
              <a:rPr lang="en-US" sz="1800" dirty="0" smtClean="0"/>
              <a:t> generalized the earlier works of Karp _CITE_ and </a:t>
            </a:r>
            <a:r>
              <a:rPr lang="en-US" sz="1800" dirty="0" err="1" smtClean="0"/>
              <a:t>Alon</a:t>
            </a:r>
            <a:r>
              <a:rPr lang="en-US" sz="1800" dirty="0" smtClean="0"/>
              <a:t> et al _CITE_</a:t>
            </a:r>
            <a:r>
              <a:rPr lang="lt-LT" sz="1800" u="sng" dirty="0" smtClean="0">
                <a:solidFill>
                  <a:srgbClr val="3366FF"/>
                </a:solidFill>
              </a:rPr>
              <a:t>,</a:t>
            </a:r>
            <a:r>
              <a:rPr lang="en-US" sz="1800" dirty="0" smtClean="0"/>
              <a:t> in which </a:t>
            </a:r>
            <a:r>
              <a:rPr lang="en-US" sz="1800" strike="sngStrike" dirty="0" err="1" smtClean="0">
                <a:solidFill>
                  <a:srgbClr val="FF0066"/>
                </a:solidFill>
              </a:rPr>
              <a:t>they</a:t>
            </a:r>
            <a:r>
              <a:rPr lang="en-US" sz="1800" u="sng" dirty="0" err="1" smtClean="0">
                <a:solidFill>
                  <a:srgbClr val="3366FF"/>
                </a:solidFill>
              </a:rPr>
              <a:t>the</a:t>
            </a:r>
            <a:r>
              <a:rPr lang="en-US" sz="1800" u="sng" dirty="0" smtClean="0">
                <a:solidFill>
                  <a:srgbClr val="3366FF"/>
                </a:solidFill>
              </a:rPr>
              <a:t> authors</a:t>
            </a:r>
            <a:r>
              <a:rPr lang="en-US" sz="1800" dirty="0" smtClean="0"/>
              <a:t> approximated the distances in certain graphs by using randomly selected spanning trees.</a:t>
            </a:r>
          </a:p>
          <a:p>
            <a:endParaRPr lang="lt-LT" sz="1800" dirty="0"/>
          </a:p>
        </p:txBody>
      </p:sp>
      <p:sp>
        <p:nvSpPr>
          <p:cNvPr id="3" name="Title 2"/>
          <p:cNvSpPr>
            <a:spLocks noGrp="1"/>
          </p:cNvSpPr>
          <p:nvPr>
            <p:ph type="title"/>
          </p:nvPr>
        </p:nvSpPr>
        <p:spPr/>
        <p:txBody>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18</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Prediction</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19</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
        <p:nvSpPr>
          <p:cNvPr id="16" name="TextBox 15"/>
          <p:cNvSpPr txBox="1"/>
          <p:nvPr/>
        </p:nvSpPr>
        <p:spPr>
          <a:xfrm>
            <a:off x="467544" y="1556792"/>
            <a:ext cx="8208912" cy="3416320"/>
          </a:xfrm>
          <a:prstGeom prst="rect">
            <a:avLst/>
          </a:prstGeom>
          <a:noFill/>
        </p:spPr>
        <p:txBody>
          <a:bodyPr wrap="square" rtlCol="0">
            <a:spAutoFit/>
          </a:bodyPr>
          <a:lstStyle/>
          <a:p>
            <a:pPr>
              <a:lnSpc>
                <a:spcPct val="150000"/>
              </a:lnSpc>
            </a:pPr>
            <a:r>
              <a:rPr lang="lt-LT" sz="1600" dirty="0" smtClean="0">
                <a:solidFill>
                  <a:srgbClr val="CC3300"/>
                </a:solidFill>
              </a:rPr>
              <a:t>&lt;</a:t>
            </a:r>
            <a:r>
              <a:rPr lang="en-US" sz="1600" dirty="0" smtClean="0">
                <a:solidFill>
                  <a:srgbClr val="CC3300"/>
                </a:solidFill>
              </a:rPr>
              <a:t>paragraph id="12" domain="Engineering"&gt;</a:t>
            </a:r>
          </a:p>
          <a:p>
            <a:pPr>
              <a:lnSpc>
                <a:spcPct val="150000"/>
              </a:lnSpc>
            </a:pPr>
            <a:r>
              <a:rPr lang="lt-LT" sz="1600" dirty="0" smtClean="0">
                <a:solidFill>
                  <a:srgbClr val="CC3300"/>
                </a:solidFill>
              </a:rPr>
              <a:t>    </a:t>
            </a:r>
            <a:r>
              <a:rPr lang="en-US" sz="1600" dirty="0" smtClean="0">
                <a:solidFill>
                  <a:srgbClr val="CC3300"/>
                </a:solidFill>
              </a:rPr>
              <a:t>&lt;sentence id="12.0"&gt;</a:t>
            </a:r>
            <a:r>
              <a:rPr lang="en-US" sz="1600" dirty="0" smtClean="0"/>
              <a:t>The pose of rigid objects (Fig. _</a:t>
            </a:r>
            <a:r>
              <a:rPr lang="en-US" sz="1600" dirty="0" err="1" smtClean="0"/>
              <a:t>REF_a</a:t>
            </a:r>
            <a:r>
              <a:rPr lang="en-US" sz="1600" dirty="0" smtClean="0"/>
              <a:t>) can be described by a </a:t>
            </a:r>
          </a:p>
          <a:p>
            <a:pPr>
              <a:lnSpc>
                <a:spcPct val="150000"/>
              </a:lnSpc>
            </a:pPr>
            <a:r>
              <a:rPr lang="lt-LT" sz="1600" dirty="0" smtClean="0"/>
              <a:t>        </a:t>
            </a:r>
            <a:r>
              <a:rPr lang="en-US" sz="1600" dirty="0" smtClean="0"/>
              <a:t>translation</a:t>
            </a:r>
            <a:r>
              <a:rPr lang="lt-LT" sz="1600" dirty="0" smtClean="0"/>
              <a:t> </a:t>
            </a:r>
            <a:r>
              <a:rPr lang="en-US" sz="1600" dirty="0" smtClean="0"/>
              <a:t>vector _MATH_ and rotation matrix _MATH_ with the</a:t>
            </a:r>
          </a:p>
          <a:p>
            <a:pPr>
              <a:lnSpc>
                <a:spcPct val="150000"/>
              </a:lnSpc>
            </a:pPr>
            <a:r>
              <a:rPr lang="lt-LT" sz="1600" dirty="0" smtClean="0"/>
              <a:t>        </a:t>
            </a:r>
            <a:r>
              <a:rPr lang="en-US" sz="1600" dirty="0" smtClean="0"/>
              <a:t>rotation angels _MATH_. </a:t>
            </a:r>
            <a:r>
              <a:rPr lang="en-US" sz="1600" dirty="0" smtClean="0">
                <a:solidFill>
                  <a:srgbClr val="CC3300"/>
                </a:solidFill>
              </a:rPr>
              <a:t>&lt;/sentence&gt;</a:t>
            </a:r>
          </a:p>
          <a:p>
            <a:pPr>
              <a:lnSpc>
                <a:spcPct val="150000"/>
              </a:lnSpc>
            </a:pPr>
            <a:r>
              <a:rPr lang="lt-LT" sz="1600" dirty="0" smtClean="0"/>
              <a:t>    </a:t>
            </a:r>
            <a:r>
              <a:rPr lang="en-US" sz="1600" dirty="0" smtClean="0">
                <a:solidFill>
                  <a:srgbClr val="CC3300"/>
                </a:solidFill>
              </a:rPr>
              <a:t>&lt;sentence id="12.1"&gt;</a:t>
            </a:r>
            <a:r>
              <a:rPr lang="en-US" sz="1600" dirty="0" smtClean="0"/>
              <a:t>The rotation matrix _MATH_ is defined by three consecutive</a:t>
            </a:r>
          </a:p>
          <a:p>
            <a:pPr>
              <a:lnSpc>
                <a:spcPct val="150000"/>
              </a:lnSpc>
            </a:pPr>
            <a:r>
              <a:rPr lang="lt-LT" sz="1600" dirty="0" smtClean="0"/>
              <a:t>        </a:t>
            </a:r>
            <a:r>
              <a:rPr lang="en-US" sz="1600" dirty="0" smtClean="0"/>
              <a:t>rotations about the x-, y- and z-axis _MATHDISP_. </a:t>
            </a:r>
            <a:r>
              <a:rPr lang="en-US" sz="1600" dirty="0" smtClean="0">
                <a:solidFill>
                  <a:srgbClr val="CC3300"/>
                </a:solidFill>
              </a:rPr>
              <a:t>&lt;/sentence&gt;</a:t>
            </a:r>
          </a:p>
          <a:p>
            <a:pPr>
              <a:lnSpc>
                <a:spcPct val="150000"/>
              </a:lnSpc>
            </a:pPr>
            <a:r>
              <a:rPr lang="lt-LT" sz="1600" dirty="0" smtClean="0"/>
              <a:t>    </a:t>
            </a:r>
            <a:r>
              <a:rPr lang="en-US" sz="1600" dirty="0" smtClean="0">
                <a:solidFill>
                  <a:srgbClr val="CC3300"/>
                </a:solidFill>
              </a:rPr>
              <a:t>&lt;sentence id="12.2"&gt;</a:t>
            </a:r>
            <a:r>
              <a:rPr lang="en-US" sz="1600" dirty="0" smtClean="0"/>
              <a:t>Choose _MATH_ such that the _MATH_-value of _MATH_ is as</a:t>
            </a:r>
          </a:p>
          <a:p>
            <a:pPr>
              <a:lnSpc>
                <a:spcPct val="150000"/>
              </a:lnSpc>
            </a:pPr>
            <a:r>
              <a:rPr lang="lt-LT" sz="1600" dirty="0" smtClean="0"/>
              <a:t>        </a:t>
            </a:r>
            <a:r>
              <a:rPr lang="en-US" sz="1600" dirty="0" smtClean="0"/>
              <a:t>large as possible. </a:t>
            </a:r>
            <a:r>
              <a:rPr lang="en-US" sz="1600" dirty="0" smtClean="0">
                <a:solidFill>
                  <a:srgbClr val="CC3300"/>
                </a:solidFill>
              </a:rPr>
              <a:t>&lt;/sentence&gt;</a:t>
            </a:r>
          </a:p>
          <a:p>
            <a:pPr>
              <a:lnSpc>
                <a:spcPct val="150000"/>
              </a:lnSpc>
            </a:pPr>
            <a:r>
              <a:rPr lang="en-US" sz="1600" dirty="0" smtClean="0">
                <a:solidFill>
                  <a:srgbClr val="CC3300"/>
                </a:solidFill>
              </a:rPr>
              <a:t>&lt;/paragraph&gt;</a:t>
            </a:r>
          </a:p>
        </p:txBody>
      </p:sp>
      <p:grpSp>
        <p:nvGrpSpPr>
          <p:cNvPr id="11" name="Group 10"/>
          <p:cNvGrpSpPr/>
          <p:nvPr/>
        </p:nvGrpSpPr>
        <p:grpSpPr>
          <a:xfrm>
            <a:off x="6084168" y="2564904"/>
            <a:ext cx="2520280" cy="3022595"/>
            <a:chOff x="6084168" y="2564904"/>
            <a:chExt cx="2520280" cy="3022595"/>
          </a:xfrm>
        </p:grpSpPr>
        <p:sp>
          <p:nvSpPr>
            <p:cNvPr id="17" name="TextBox 16"/>
            <p:cNvSpPr txBox="1"/>
            <p:nvPr/>
          </p:nvSpPr>
          <p:spPr>
            <a:xfrm>
              <a:off x="7522100" y="4941168"/>
              <a:ext cx="1082348" cy="646331"/>
            </a:xfrm>
            <a:prstGeom prst="rect">
              <a:avLst/>
            </a:prstGeom>
            <a:noFill/>
          </p:spPr>
          <p:txBody>
            <a:bodyPr wrap="none" rtlCol="0">
              <a:spAutoFit/>
            </a:bodyPr>
            <a:lstStyle/>
            <a:p>
              <a:r>
                <a:rPr lang="en-US" b="1" i="1" dirty="0" smtClean="0">
                  <a:solidFill>
                    <a:srgbClr val="FF0066"/>
                  </a:solidFill>
                </a:rPr>
                <a:t>improve</a:t>
              </a:r>
            </a:p>
            <a:p>
              <a:r>
                <a:rPr lang="en-US" b="1" i="1" dirty="0" smtClean="0">
                  <a:solidFill>
                    <a:srgbClr val="3366FF"/>
                  </a:solidFill>
                </a:rPr>
                <a:t>accept</a:t>
              </a:r>
            </a:p>
          </p:txBody>
        </p:sp>
        <p:cxnSp>
          <p:nvCxnSpPr>
            <p:cNvPr id="19" name="Straight Arrow Connector 18"/>
            <p:cNvCxnSpPr/>
            <p:nvPr/>
          </p:nvCxnSpPr>
          <p:spPr>
            <a:xfrm flipH="1" flipV="1">
              <a:off x="6084168" y="4149080"/>
              <a:ext cx="1440160" cy="1224136"/>
            </a:xfrm>
            <a:prstGeom prst="straightConnector1">
              <a:avLst/>
            </a:prstGeom>
            <a:ln w="47625">
              <a:solidFill>
                <a:srgbClr val="3366FF"/>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7020272" y="2564904"/>
              <a:ext cx="792088" cy="2376264"/>
            </a:xfrm>
            <a:prstGeom prst="straightConnector1">
              <a:avLst/>
            </a:prstGeom>
            <a:ln w="47625">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6876256" y="3573016"/>
              <a:ext cx="864096" cy="1368152"/>
            </a:xfrm>
            <a:prstGeom prst="straightConnector1">
              <a:avLst/>
            </a:prstGeom>
            <a:ln w="47625">
              <a:solidFill>
                <a:srgbClr val="FF0066"/>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2</a:t>
            </a:fld>
            <a:endParaRPr lang="lt-LT"/>
          </a:p>
        </p:txBody>
      </p:sp>
      <p:pic>
        <p:nvPicPr>
          <p:cNvPr id="7"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8"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pic>
        <p:nvPicPr>
          <p:cNvPr id="20482" name="Picture 2"/>
          <p:cNvPicPr>
            <a:picLocks noChangeAspect="1" noChangeArrowheads="1"/>
          </p:cNvPicPr>
          <p:nvPr/>
        </p:nvPicPr>
        <p:blipFill>
          <a:blip r:embed="rId3" cstate="print"/>
          <a:srcRect l="1281" t="11275" r="3417" b="1804"/>
          <a:stretch>
            <a:fillRect/>
          </a:stretch>
        </p:blipFill>
        <p:spPr bwMode="auto">
          <a:xfrm>
            <a:off x="1331640" y="332656"/>
            <a:ext cx="6768752" cy="5845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Evaluation – Boolean Decision</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20</a:t>
            </a:fld>
            <a:endParaRPr lang="lt-LT" dirty="0"/>
          </a:p>
        </p:txBody>
      </p:sp>
      <p:pic>
        <p:nvPicPr>
          <p:cNvPr id="8" name="Picture 6" descr="Z:\data\quality-management\corporate image\logos\vtex_logo_eps_white_trans_300px.png"/>
          <p:cNvPicPr>
            <a:picLocks noChangeAspect="1" noChangeArrowheads="1"/>
          </p:cNvPicPr>
          <p:nvPr/>
        </p:nvPicPr>
        <p:blipFill>
          <a:blip r:embed="rId3"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graphicFrame>
        <p:nvGraphicFramePr>
          <p:cNvPr id="7" name="Content Placeholder 6"/>
          <p:cNvGraphicFramePr>
            <a:graphicFrameLocks noChangeAspect="1"/>
          </p:cNvGraphicFramePr>
          <p:nvPr>
            <p:ph idx="1"/>
          </p:nvPr>
        </p:nvGraphicFramePr>
        <p:xfrm>
          <a:off x="1619672" y="2021532"/>
          <a:ext cx="2065337" cy="687388"/>
        </p:xfrm>
        <a:graphic>
          <a:graphicData uri="http://schemas.openxmlformats.org/presentationml/2006/ole">
            <p:oleObj spid="_x0000_s4098" name="Equation" r:id="rId4" imgW="1180800" imgH="393480" progId="Equation.3">
              <p:embed/>
            </p:oleObj>
          </a:graphicData>
        </a:graphic>
      </p:graphicFrame>
      <p:graphicFrame>
        <p:nvGraphicFramePr>
          <p:cNvPr id="2052" name="Content Placeholder 6"/>
          <p:cNvGraphicFramePr>
            <a:graphicFrameLocks noChangeAspect="1"/>
          </p:cNvGraphicFramePr>
          <p:nvPr/>
        </p:nvGraphicFramePr>
        <p:xfrm>
          <a:off x="1619672" y="3469183"/>
          <a:ext cx="4354512" cy="823913"/>
        </p:xfrm>
        <a:graphic>
          <a:graphicData uri="http://schemas.openxmlformats.org/presentationml/2006/ole">
            <p:oleObj spid="_x0000_s4099" name="Equation" r:id="rId5" imgW="2489040" imgH="469800" progId="Equation.3">
              <p:embed/>
            </p:oleObj>
          </a:graphicData>
        </a:graphic>
      </p:graphicFrame>
      <p:graphicFrame>
        <p:nvGraphicFramePr>
          <p:cNvPr id="2054" name="Content Placeholder 6"/>
          <p:cNvGraphicFramePr>
            <a:graphicFrameLocks noChangeAspect="1"/>
          </p:cNvGraphicFramePr>
          <p:nvPr/>
        </p:nvGraphicFramePr>
        <p:xfrm>
          <a:off x="1619672" y="4929981"/>
          <a:ext cx="2555875" cy="803275"/>
        </p:xfrm>
        <a:graphic>
          <a:graphicData uri="http://schemas.openxmlformats.org/presentationml/2006/ole">
            <p:oleObj spid="_x0000_s4100" name="Equation" r:id="rId6" imgW="1460160" imgH="45720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579296" cy="1143000"/>
          </a:xfrm>
        </p:spPr>
        <p:txBody>
          <a:bodyPr>
            <a:normAutofit fontScale="90000"/>
          </a:bodyPr>
          <a:lstStyle/>
          <a:p>
            <a:r>
              <a:rPr lang="lt-LT" dirty="0" smtClean="0"/>
              <a:t>Evaluation – Probabilistic Estimation</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21</a:t>
            </a:fld>
            <a:endParaRPr lang="lt-LT" dirty="0"/>
          </a:p>
        </p:txBody>
      </p:sp>
      <p:pic>
        <p:nvPicPr>
          <p:cNvPr id="8" name="Picture 6" descr="Z:\data\quality-management\corporate image\logos\vtex_logo_eps_white_trans_300px.png"/>
          <p:cNvPicPr>
            <a:picLocks noChangeAspect="1" noChangeArrowheads="1"/>
          </p:cNvPicPr>
          <p:nvPr/>
        </p:nvPicPr>
        <p:blipFill>
          <a:blip r:embed="rId3"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graphicFrame>
        <p:nvGraphicFramePr>
          <p:cNvPr id="7" name="Content Placeholder 6"/>
          <p:cNvGraphicFramePr>
            <a:graphicFrameLocks noChangeAspect="1"/>
          </p:cNvGraphicFramePr>
          <p:nvPr>
            <p:ph idx="1"/>
          </p:nvPr>
        </p:nvGraphicFramePr>
        <p:xfrm>
          <a:off x="1619672" y="2001838"/>
          <a:ext cx="2065338" cy="687387"/>
        </p:xfrm>
        <a:graphic>
          <a:graphicData uri="http://schemas.openxmlformats.org/presentationml/2006/ole">
            <p:oleObj spid="_x0000_s3074" name="Equation" r:id="rId4" imgW="1180800" imgH="393480" progId="Equation.3">
              <p:embed/>
            </p:oleObj>
          </a:graphicData>
        </a:graphic>
      </p:graphicFrame>
      <p:graphicFrame>
        <p:nvGraphicFramePr>
          <p:cNvPr id="2055" name="Object 7"/>
          <p:cNvGraphicFramePr>
            <a:graphicFrameLocks noChangeAspect="1"/>
          </p:cNvGraphicFramePr>
          <p:nvPr/>
        </p:nvGraphicFramePr>
        <p:xfrm>
          <a:off x="1619672" y="3469357"/>
          <a:ext cx="3792538" cy="823912"/>
        </p:xfrm>
        <a:graphic>
          <a:graphicData uri="http://schemas.openxmlformats.org/presentationml/2006/ole">
            <p:oleObj spid="_x0000_s3077" name="Equation" r:id="rId5" imgW="2171520" imgH="469800" progId="Equation.3">
              <p:embed/>
            </p:oleObj>
          </a:graphicData>
        </a:graphic>
      </p:graphicFrame>
      <p:graphicFrame>
        <p:nvGraphicFramePr>
          <p:cNvPr id="2056" name="Object 8"/>
          <p:cNvGraphicFramePr>
            <a:graphicFrameLocks noChangeAspect="1"/>
          </p:cNvGraphicFramePr>
          <p:nvPr/>
        </p:nvGraphicFramePr>
        <p:xfrm>
          <a:off x="1619672" y="4909343"/>
          <a:ext cx="4203700" cy="823913"/>
        </p:xfrm>
        <a:graphic>
          <a:graphicData uri="http://schemas.openxmlformats.org/presentationml/2006/ole">
            <p:oleObj spid="_x0000_s3078" name="Equation" r:id="rId6" imgW="2400120" imgH="469800" progId="Equation.3">
              <p:embed/>
            </p:oleObj>
          </a:graphicData>
        </a:graphic>
      </p:graphicFrame>
      <p:sp>
        <p:nvSpPr>
          <p:cNvPr id="12" name="Rectangle 11"/>
          <p:cNvSpPr/>
          <p:nvPr/>
        </p:nvSpPr>
        <p:spPr>
          <a:xfrm>
            <a:off x="5508104" y="1591632"/>
            <a:ext cx="3456384" cy="2031325"/>
          </a:xfrm>
          <a:prstGeom prst="rect">
            <a:avLst/>
          </a:prstGeom>
        </p:spPr>
        <p:txBody>
          <a:bodyPr wrap="square">
            <a:spAutoFit/>
          </a:bodyPr>
          <a:lstStyle/>
          <a:p>
            <a:r>
              <a:rPr lang="lt-LT" dirty="0" smtClean="0"/>
              <a:t>MSE - Mean Squared Error</a:t>
            </a:r>
          </a:p>
          <a:p>
            <a:endParaRPr lang="lt-LT" dirty="0" smtClean="0"/>
          </a:p>
          <a:p>
            <a:r>
              <a:rPr lang="lt-LT" dirty="0" smtClean="0"/>
              <a:t>PE – Probabilistic Estimation</a:t>
            </a:r>
          </a:p>
          <a:p>
            <a:endParaRPr lang="lt-LT" dirty="0" smtClean="0"/>
          </a:p>
          <a:p>
            <a:r>
              <a:rPr lang="lt-LT" dirty="0" smtClean="0"/>
              <a:t>G – Gold Standard </a:t>
            </a:r>
            <a:endParaRPr lang="en-US" dirty="0" smtClean="0"/>
          </a:p>
          <a:p>
            <a:r>
              <a:rPr lang="en-US" dirty="0" smtClean="0"/>
              <a:t>		</a:t>
            </a:r>
            <a:r>
              <a:rPr lang="lt-LT" dirty="0" smtClean="0"/>
              <a:t>improve </a:t>
            </a:r>
            <a:r>
              <a:rPr lang="en-US" dirty="0" smtClean="0"/>
              <a:t>= 1 </a:t>
            </a:r>
          </a:p>
          <a:p>
            <a:r>
              <a:rPr lang="en-US" dirty="0" smtClean="0"/>
              <a:t>		accept = 0</a:t>
            </a:r>
            <a:endParaRPr lang="lt-L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22</a:t>
            </a:fld>
            <a:endParaRPr lang="lt-LT" dirty="0"/>
          </a:p>
        </p:txBody>
      </p:sp>
      <p:sp>
        <p:nvSpPr>
          <p:cNvPr id="3" name="Title 2"/>
          <p:cNvSpPr>
            <a:spLocks noGrp="1"/>
          </p:cNvSpPr>
          <p:nvPr>
            <p:ph type="title" idx="4294967295"/>
          </p:nvPr>
        </p:nvSpPr>
        <p:spPr>
          <a:xfrm>
            <a:off x="1547664" y="1484784"/>
            <a:ext cx="6480720" cy="3168352"/>
          </a:xfrm>
        </p:spPr>
        <p:txBody>
          <a:bodyPr>
            <a:normAutofit fontScale="90000"/>
          </a:bodyPr>
          <a:lstStyle/>
          <a:p>
            <a:pPr algn="ctr"/>
            <a:r>
              <a:rPr lang="lt-LT" dirty="0" smtClean="0"/>
              <a:t>Suggestions</a:t>
            </a:r>
            <a:br>
              <a:rPr lang="lt-LT" dirty="0" smtClean="0"/>
            </a:br>
            <a:r>
              <a:rPr lang="lt-LT" dirty="0" smtClean="0"/>
              <a:t>Opinions</a:t>
            </a:r>
            <a:br>
              <a:rPr lang="lt-LT" dirty="0" smtClean="0"/>
            </a:br>
            <a:r>
              <a:rPr lang="lt-LT" dirty="0" smtClean="0"/>
              <a:t>Data cleaning</a:t>
            </a:r>
            <a:r>
              <a:rPr lang="en-US" dirty="0" smtClean="0"/>
              <a:t> contribution</a:t>
            </a:r>
            <a:r>
              <a:rPr lang="lt-LT" dirty="0" smtClean="0"/>
              <a:t/>
            </a:r>
            <a:br>
              <a:rPr lang="lt-LT" dirty="0" smtClean="0"/>
            </a:br>
            <a:r>
              <a:rPr lang="lt-LT" dirty="0" smtClean="0"/>
              <a:t/>
            </a:r>
            <a:br>
              <a:rPr lang="lt-LT" dirty="0" smtClean="0"/>
            </a:br>
            <a:r>
              <a:rPr lang="lt-LT" dirty="0" smtClean="0"/>
              <a:t>Participate!</a:t>
            </a:r>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6"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24944"/>
            <a:ext cx="8229600" cy="3082156"/>
          </a:xfrm>
        </p:spPr>
        <p:txBody>
          <a:bodyPr/>
          <a:lstStyle/>
          <a:p>
            <a:r>
              <a:rPr lang="lt-LT" dirty="0" smtClean="0"/>
              <a:t>Joel, Jill and Claudia</a:t>
            </a:r>
          </a:p>
          <a:p>
            <a:endParaRPr lang="lt-LT" dirty="0"/>
          </a:p>
        </p:txBody>
      </p:sp>
      <p:sp>
        <p:nvSpPr>
          <p:cNvPr id="3" name="Title 2"/>
          <p:cNvSpPr>
            <a:spLocks noGrp="1"/>
          </p:cNvSpPr>
          <p:nvPr>
            <p:ph type="title"/>
          </p:nvPr>
        </p:nvSpPr>
        <p:spPr/>
        <p:txBody>
          <a:bodyPr/>
          <a:lstStyle/>
          <a:p>
            <a:r>
              <a:rPr lang="lt-LT" dirty="0" smtClean="0"/>
              <a:t>Thanks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23</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pic>
        <p:nvPicPr>
          <p:cNvPr id="9" name="Picture 25" descr="Springer.svg"/>
          <p:cNvPicPr>
            <a:picLocks noChangeAspect="1" noChangeArrowheads="1"/>
          </p:cNvPicPr>
          <p:nvPr/>
        </p:nvPicPr>
        <p:blipFill>
          <a:blip r:embed="rId3" cstate="print"/>
          <a:srcRect/>
          <a:stretch>
            <a:fillRect/>
          </a:stretch>
        </p:blipFill>
        <p:spPr bwMode="auto">
          <a:xfrm>
            <a:off x="678582" y="1835671"/>
            <a:ext cx="2381250" cy="657225"/>
          </a:xfrm>
          <a:prstGeom prst="rect">
            <a:avLst/>
          </a:prstGeom>
          <a:noFill/>
          <a:ln w="9525">
            <a:noFill/>
            <a:miter lim="800000"/>
            <a:headEnd/>
            <a:tailEnd/>
          </a:ln>
        </p:spPr>
      </p:pic>
      <p:sp>
        <p:nvSpPr>
          <p:cNvPr id="10"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7" name="Picture 13"/>
          <p:cNvPicPr>
            <a:picLocks noChangeAspect="1" noChangeArrowheads="1"/>
          </p:cNvPicPr>
          <p:nvPr/>
        </p:nvPicPr>
        <p:blipFill>
          <a:blip r:embed="rId2" cstate="print"/>
          <a:srcRect/>
          <a:stretch>
            <a:fillRect/>
          </a:stretch>
        </p:blipFill>
        <p:spPr bwMode="auto">
          <a:xfrm>
            <a:off x="3930660" y="2564904"/>
            <a:ext cx="3593668" cy="2520280"/>
          </a:xfrm>
          <a:prstGeom prst="rect">
            <a:avLst/>
          </a:prstGeom>
          <a:noFill/>
          <a:ln w="9525" algn="in">
            <a:noFill/>
            <a:miter lim="800000"/>
            <a:headEnd/>
            <a:tailEnd/>
          </a:ln>
          <a:effectLst/>
        </p:spPr>
      </p:pic>
      <p:pic>
        <p:nvPicPr>
          <p:cNvPr id="1038" name="Picture 14"/>
          <p:cNvPicPr>
            <a:picLocks noChangeAspect="1" noChangeArrowheads="1"/>
          </p:cNvPicPr>
          <p:nvPr/>
        </p:nvPicPr>
        <p:blipFill>
          <a:blip r:embed="rId3" cstate="print"/>
          <a:srcRect/>
          <a:stretch>
            <a:fillRect/>
          </a:stretch>
        </p:blipFill>
        <p:spPr bwMode="auto">
          <a:xfrm>
            <a:off x="2317190" y="2754475"/>
            <a:ext cx="1288896" cy="2039551"/>
          </a:xfrm>
          <a:prstGeom prst="rect">
            <a:avLst/>
          </a:prstGeom>
          <a:noFill/>
          <a:ln w="9525" algn="in">
            <a:noFill/>
            <a:miter lim="800000"/>
            <a:headEnd/>
            <a:tailEnd/>
          </a:ln>
          <a:effectLst/>
        </p:spPr>
      </p:pic>
      <p:grpSp>
        <p:nvGrpSpPr>
          <p:cNvPr id="21" name="Group 20"/>
          <p:cNvGrpSpPr/>
          <p:nvPr/>
        </p:nvGrpSpPr>
        <p:grpSpPr>
          <a:xfrm>
            <a:off x="1237070" y="2542718"/>
            <a:ext cx="1084743" cy="598250"/>
            <a:chOff x="6444208" y="1124744"/>
            <a:chExt cx="2905125" cy="1260475"/>
          </a:xfrm>
        </p:grpSpPr>
        <p:sp>
          <p:nvSpPr>
            <p:cNvPr id="1039" name="AutoShape 15"/>
            <p:cNvSpPr>
              <a:spLocks noChangeArrowheads="1"/>
            </p:cNvSpPr>
            <p:nvPr/>
          </p:nvSpPr>
          <p:spPr bwMode="auto">
            <a:xfrm flipH="1">
              <a:off x="6444208" y="1124744"/>
              <a:ext cx="2905125" cy="1260475"/>
            </a:xfrm>
            <a:prstGeom prst="cloudCallout">
              <a:avLst>
                <a:gd name="adj1" fmla="val -59306"/>
                <a:gd name="adj2" fmla="val 46792"/>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lt-LT"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Text Box 16"/>
            <p:cNvSpPr txBox="1">
              <a:spLocks noChangeArrowheads="1"/>
            </p:cNvSpPr>
            <p:nvPr/>
          </p:nvSpPr>
          <p:spPr bwMode="auto">
            <a:xfrm>
              <a:off x="7223671" y="1510507"/>
              <a:ext cx="1981200" cy="515937"/>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lt-LT" sz="1200" b="1" i="0" u="none" strike="noStrike" cap="none" normalizeH="0" baseline="0" dirty="0" smtClean="0">
                  <a:ln>
                    <a:noFill/>
                  </a:ln>
                  <a:solidFill>
                    <a:srgbClr val="000000"/>
                  </a:solidFill>
                  <a:effectLst/>
                  <a:latin typeface="Bookman Old Style" pitchFamily="18" charset="0"/>
                  <a:cs typeface="Arial" pitchFamily="34" charset="0"/>
                </a:rPr>
                <a:t>I like it.</a:t>
              </a:r>
              <a:endParaRPr kumimoji="0" lang="lt-LT" sz="1200" b="1"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24" name="Picture 6" descr="Z:\data\quality-management\corporate image\logos\vtex_logo_eps_white_trans_300px.png"/>
          <p:cNvPicPr>
            <a:picLocks noChangeAspect="1" noChangeArrowheads="1"/>
          </p:cNvPicPr>
          <p:nvPr/>
        </p:nvPicPr>
        <p:blipFill>
          <a:blip r:embed="rId4" cstate="print"/>
          <a:srcRect/>
          <a:stretch>
            <a:fillRect/>
          </a:stretch>
        </p:blipFill>
        <p:spPr bwMode="auto">
          <a:xfrm>
            <a:off x="34925" y="6232525"/>
            <a:ext cx="1331913" cy="568325"/>
          </a:xfrm>
          <a:prstGeom prst="rect">
            <a:avLst/>
          </a:prstGeom>
          <a:noFill/>
          <a:ln w="9525">
            <a:noFill/>
            <a:miter lim="800000"/>
            <a:headEnd/>
            <a:tailEnd/>
          </a:ln>
        </p:spPr>
      </p:pic>
      <p:sp>
        <p:nvSpPr>
          <p:cNvPr id="25"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
        <p:nvSpPr>
          <p:cNvPr id="26" name="TextBox 25"/>
          <p:cNvSpPr txBox="1"/>
          <p:nvPr/>
        </p:nvSpPr>
        <p:spPr>
          <a:xfrm>
            <a:off x="3275856" y="961564"/>
            <a:ext cx="2802370" cy="523220"/>
          </a:xfrm>
          <a:prstGeom prst="rect">
            <a:avLst/>
          </a:prstGeom>
          <a:noFill/>
        </p:spPr>
        <p:txBody>
          <a:bodyPr wrap="none" rtlCol="0">
            <a:spAutoFit/>
          </a:bodyPr>
          <a:lstStyle/>
          <a:p>
            <a:r>
              <a:rPr lang="en-US" sz="2800" b="1" strike="sngStrike" dirty="0" smtClean="0">
                <a:solidFill>
                  <a:srgbClr val="FF0066"/>
                </a:solidFill>
              </a:rPr>
              <a:t>The </a:t>
            </a:r>
            <a:r>
              <a:rPr lang="lt-LT" sz="2800" b="1" u="sng" dirty="0" smtClean="0">
                <a:solidFill>
                  <a:srgbClr val="3366FF"/>
                </a:solidFill>
              </a:rPr>
              <a:t>Questions!</a:t>
            </a:r>
            <a:endParaRPr lang="lt-LT" sz="2800" b="1" u="sng" dirty="0">
              <a:solidFill>
                <a:srgbClr val="3366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3</a:t>
            </a:fld>
            <a:endParaRPr lang="lt-LT"/>
          </a:p>
        </p:txBody>
      </p:sp>
      <p:pic>
        <p:nvPicPr>
          <p:cNvPr id="7"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8"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pic>
        <p:nvPicPr>
          <p:cNvPr id="35842" name="Picture 2"/>
          <p:cNvPicPr>
            <a:picLocks noChangeAspect="1" noChangeArrowheads="1"/>
          </p:cNvPicPr>
          <p:nvPr/>
        </p:nvPicPr>
        <p:blipFill>
          <a:blip r:embed="rId3" cstate="print"/>
          <a:srcRect l="1708" t="11565" r="3844" b="1388"/>
          <a:stretch>
            <a:fillRect/>
          </a:stretch>
        </p:blipFill>
        <p:spPr bwMode="auto">
          <a:xfrm>
            <a:off x="1259632" y="260648"/>
            <a:ext cx="6893066" cy="58648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579296" cy="4525962"/>
          </a:xfrm>
        </p:spPr>
        <p:txBody>
          <a:bodyPr/>
          <a:lstStyle/>
          <a:p>
            <a:r>
              <a:rPr lang="lt-LT" sz="2400" dirty="0" smtClean="0"/>
              <a:t>P</a:t>
            </a:r>
            <a:r>
              <a:rPr lang="en-US" sz="2400" dirty="0" err="1" smtClean="0"/>
              <a:t>redict</a:t>
            </a:r>
            <a:r>
              <a:rPr lang="en-US" sz="2400" dirty="0" smtClean="0"/>
              <a:t> the class of a sentence:</a:t>
            </a:r>
            <a:endParaRPr lang="lt-LT" sz="2400" i="1" dirty="0" smtClean="0"/>
          </a:p>
          <a:p>
            <a:pPr lvl="1"/>
            <a:r>
              <a:rPr lang="lt-LT" sz="2000" i="1" dirty="0" smtClean="0"/>
              <a:t>a</a:t>
            </a:r>
            <a:r>
              <a:rPr lang="en-US" sz="2000" i="1" dirty="0" err="1" smtClean="0"/>
              <a:t>ccept</a:t>
            </a:r>
            <a:endParaRPr lang="lt-LT" sz="2000" i="1" dirty="0" smtClean="0"/>
          </a:p>
          <a:p>
            <a:pPr lvl="1"/>
            <a:r>
              <a:rPr lang="lt-LT" sz="2000" i="1" dirty="0" smtClean="0"/>
              <a:t>improve</a:t>
            </a:r>
            <a:endParaRPr lang="lt-LT" sz="2000" dirty="0" smtClean="0"/>
          </a:p>
          <a:p>
            <a:pPr lvl="1"/>
            <a:endParaRPr lang="en-US" sz="2000" dirty="0" smtClean="0"/>
          </a:p>
          <a:p>
            <a:r>
              <a:rPr lang="lt-LT" sz="2400" dirty="0" smtClean="0"/>
              <a:t>Two tracks</a:t>
            </a:r>
          </a:p>
          <a:p>
            <a:pPr lvl="1"/>
            <a:r>
              <a:rPr lang="en-US" sz="2000" b="1" dirty="0" smtClean="0"/>
              <a:t>Boolean Decision</a:t>
            </a:r>
            <a:endParaRPr lang="lt-LT" sz="2000" dirty="0" smtClean="0"/>
          </a:p>
          <a:p>
            <a:pPr lvl="2">
              <a:buNone/>
            </a:pPr>
            <a:r>
              <a:rPr lang="lt-LT" sz="1800" dirty="0" smtClean="0"/>
              <a:t>	</a:t>
            </a:r>
            <a:r>
              <a:rPr lang="en-US" sz="1800" dirty="0" smtClean="0"/>
              <a:t>The prediction of whether a test sentence is</a:t>
            </a:r>
          </a:p>
          <a:p>
            <a:pPr lvl="3">
              <a:buClr>
                <a:srgbClr val="3366FF"/>
              </a:buClr>
              <a:buFont typeface="Wingdings" pitchFamily="2" charset="2"/>
              <a:buChar char="§"/>
            </a:pPr>
            <a:r>
              <a:rPr lang="en-US" sz="1600" dirty="0" smtClean="0"/>
              <a:t>edited (</a:t>
            </a:r>
            <a:r>
              <a:rPr lang="en-US" sz="1600" i="1" dirty="0" smtClean="0"/>
              <a:t>P(accept) = False</a:t>
            </a:r>
            <a:r>
              <a:rPr lang="en-US" sz="1600" dirty="0" smtClean="0"/>
              <a:t>), or </a:t>
            </a:r>
            <a:endParaRPr lang="lt-LT" sz="1600" dirty="0" smtClean="0"/>
          </a:p>
          <a:p>
            <a:pPr lvl="3">
              <a:buClr>
                <a:srgbClr val="3366FF"/>
              </a:buClr>
              <a:buFont typeface="Wingdings" pitchFamily="2" charset="2"/>
              <a:buChar char="§"/>
            </a:pPr>
            <a:r>
              <a:rPr lang="en-US" sz="1600" dirty="0" smtClean="0"/>
              <a:t>before editing and corrections are needed (</a:t>
            </a:r>
            <a:r>
              <a:rPr lang="en-US" sz="1600" i="1" dirty="0" smtClean="0"/>
              <a:t>P(</a:t>
            </a:r>
            <a:r>
              <a:rPr lang="lt-LT" sz="1600" i="1" dirty="0" smtClean="0"/>
              <a:t>improve</a:t>
            </a:r>
            <a:r>
              <a:rPr lang="en-US" sz="1600" i="1" dirty="0" smtClean="0"/>
              <a:t>) = True</a:t>
            </a:r>
            <a:r>
              <a:rPr lang="en-US" sz="1600" dirty="0" smtClean="0"/>
              <a:t>).</a:t>
            </a:r>
          </a:p>
          <a:p>
            <a:pPr lvl="1"/>
            <a:r>
              <a:rPr lang="en-US" sz="2000" b="1" dirty="0" smtClean="0"/>
              <a:t>Probabilistic Estimation</a:t>
            </a:r>
            <a:r>
              <a:rPr lang="en-US" sz="2000" dirty="0" smtClean="0"/>
              <a:t> </a:t>
            </a:r>
            <a:endParaRPr lang="lt-LT" sz="2000" dirty="0" smtClean="0"/>
          </a:p>
          <a:p>
            <a:pPr lvl="2">
              <a:buNone/>
            </a:pPr>
            <a:r>
              <a:rPr lang="lt-LT" sz="1800" dirty="0" smtClean="0"/>
              <a:t>	</a:t>
            </a:r>
            <a:r>
              <a:rPr lang="en-US" sz="1800" dirty="0" smtClean="0"/>
              <a:t>The probability estimation of whether a test sentence is </a:t>
            </a:r>
          </a:p>
          <a:p>
            <a:pPr lvl="3">
              <a:buClr>
                <a:srgbClr val="3366FF"/>
              </a:buClr>
              <a:buFont typeface="Wingdings" pitchFamily="2" charset="2"/>
              <a:buChar char="§"/>
            </a:pPr>
            <a:r>
              <a:rPr lang="en-US" sz="1600" dirty="0" smtClean="0"/>
              <a:t>edited (</a:t>
            </a:r>
            <a:r>
              <a:rPr lang="en-US" sz="1600" i="1" dirty="0" smtClean="0"/>
              <a:t>P(accept) = 0</a:t>
            </a:r>
            <a:r>
              <a:rPr lang="en-US" sz="1600" dirty="0" smtClean="0"/>
              <a:t>), or </a:t>
            </a:r>
            <a:endParaRPr lang="lt-LT" sz="1600" dirty="0" smtClean="0"/>
          </a:p>
          <a:p>
            <a:pPr lvl="3">
              <a:buClr>
                <a:srgbClr val="3366FF"/>
              </a:buClr>
              <a:buFont typeface="Wingdings" pitchFamily="2" charset="2"/>
              <a:buChar char="§"/>
            </a:pPr>
            <a:r>
              <a:rPr lang="en-US" sz="1600" dirty="0" smtClean="0"/>
              <a:t>before editing and corrections are needed (</a:t>
            </a:r>
            <a:r>
              <a:rPr lang="en-US" sz="1600" i="1" dirty="0" smtClean="0"/>
              <a:t>P(</a:t>
            </a:r>
            <a:r>
              <a:rPr lang="lt-LT" sz="1600" i="1" dirty="0" smtClean="0"/>
              <a:t>improve</a:t>
            </a:r>
            <a:r>
              <a:rPr lang="en-US" sz="1600" i="1" dirty="0" smtClean="0"/>
              <a:t>) = 1</a:t>
            </a:r>
            <a:r>
              <a:rPr lang="en-US" sz="1600" dirty="0" smtClean="0"/>
              <a:t>).</a:t>
            </a:r>
          </a:p>
          <a:p>
            <a:pPr>
              <a:buNone/>
            </a:pPr>
            <a:endParaRPr lang="en-US" sz="2400" dirty="0" smtClean="0"/>
          </a:p>
          <a:p>
            <a:endParaRPr lang="lt-LT" sz="2400" dirty="0"/>
          </a:p>
        </p:txBody>
      </p:sp>
      <p:sp>
        <p:nvSpPr>
          <p:cNvPr id="3" name="Title 2"/>
          <p:cNvSpPr>
            <a:spLocks noGrp="1"/>
          </p:cNvSpPr>
          <p:nvPr>
            <p:ph type="title"/>
          </p:nvPr>
        </p:nvSpPr>
        <p:spPr/>
        <p:txBody>
          <a:bodyPr/>
          <a:lstStyle/>
          <a:p>
            <a:r>
              <a:rPr lang="lt-LT" dirty="0" smtClean="0"/>
              <a:t>The Task</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4</a:t>
            </a:fld>
            <a:endParaRPr lang="lt-LT"/>
          </a:p>
        </p:txBody>
      </p:sp>
      <p:pic>
        <p:nvPicPr>
          <p:cNvPr id="7"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8"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wipe(down)">
                                      <p:cBhvr>
                                        <p:cTn id="18" dur="500"/>
                                        <p:tgtEl>
                                          <p:spTgt spid="2">
                                            <p:txEl>
                                              <p:pRg st="4" end="4"/>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wipe(down)">
                                      <p:cBhvr>
                                        <p:cTn id="21" dur="500"/>
                                        <p:tgtEl>
                                          <p:spTgt spid="2">
                                            <p:txEl>
                                              <p:pRg st="5" end="5"/>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wipe(down)">
                                      <p:cBhvr>
                                        <p:cTn id="24" dur="500"/>
                                        <p:tgtEl>
                                          <p:spTgt spid="2">
                                            <p:txEl>
                                              <p:pRg st="6" end="6"/>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wipe(down)">
                                      <p:cBhvr>
                                        <p:cTn id="27" dur="500"/>
                                        <p:tgtEl>
                                          <p:spTgt spid="2">
                                            <p:txEl>
                                              <p:pRg st="7" end="7"/>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wipe(down)">
                                      <p:cBhvr>
                                        <p:cTn id="30" dur="500"/>
                                        <p:tgtEl>
                                          <p:spTgt spid="2">
                                            <p:txEl>
                                              <p:pRg st="8" end="8"/>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wipe(down)">
                                      <p:cBhvr>
                                        <p:cTn id="33" dur="500"/>
                                        <p:tgtEl>
                                          <p:spTgt spid="2">
                                            <p:txEl>
                                              <p:pRg st="9" end="9"/>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
                                            <p:txEl>
                                              <p:pRg st="10" end="10"/>
                                            </p:txEl>
                                          </p:spTgt>
                                        </p:tgtEl>
                                        <p:attrNameLst>
                                          <p:attrName>style.visibility</p:attrName>
                                        </p:attrNameLst>
                                      </p:cBhvr>
                                      <p:to>
                                        <p:strVal val="visible"/>
                                      </p:to>
                                    </p:set>
                                    <p:animEffect transition="in" filter="wipe(down)">
                                      <p:cBhvr>
                                        <p:cTn id="36" dur="500"/>
                                        <p:tgtEl>
                                          <p:spTgt spid="2">
                                            <p:txEl>
                                              <p:pRg st="10" end="10"/>
                                            </p:tx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Effect transition="in" filter="wipe(down)">
                                      <p:cBhvr>
                                        <p:cTn id="39" dur="500"/>
                                        <p:tgtEl>
                                          <p:spTgt spid="2">
                                            <p:txEl>
                                              <p:pRg st="11" end="11"/>
                                            </p:tx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Effect transition="in" filter="wipe(down)">
                                      <p:cBhvr>
                                        <p:cTn id="4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b="1" dirty="0" smtClean="0">
                <a:solidFill>
                  <a:srgbClr val="CC3300"/>
                </a:solidFill>
              </a:rPr>
              <a:t>P</a:t>
            </a:r>
            <a:r>
              <a:rPr lang="lt-LT" sz="2400" b="1" dirty="0" smtClean="0">
                <a:solidFill>
                  <a:srgbClr val="CC3300"/>
                </a:solidFill>
              </a:rPr>
              <a:t>aragraphs</a:t>
            </a:r>
            <a:r>
              <a:rPr lang="en-US" sz="2400" dirty="0" smtClean="0"/>
              <a:t> from Springer journals papers that were language edited at </a:t>
            </a:r>
            <a:r>
              <a:rPr lang="en-US" sz="2400" dirty="0" err="1" smtClean="0"/>
              <a:t>VTeX</a:t>
            </a:r>
            <a:r>
              <a:rPr lang="en-US" sz="2400" dirty="0" smtClean="0"/>
              <a:t> before publishing</a:t>
            </a:r>
            <a:endParaRPr lang="lt-LT" sz="2400" dirty="0" smtClean="0"/>
          </a:p>
          <a:p>
            <a:r>
              <a:rPr lang="en-US" sz="2400" dirty="0" smtClean="0">
                <a:solidFill>
                  <a:srgbClr val="CC3300"/>
                </a:solidFill>
              </a:rPr>
              <a:t>Te</a:t>
            </a:r>
            <a:r>
              <a:rPr lang="lt-LT" sz="2400" dirty="0" smtClean="0">
                <a:solidFill>
                  <a:srgbClr val="CC3300"/>
                </a:solidFill>
              </a:rPr>
              <a:t>xts before and after language editing</a:t>
            </a:r>
            <a:endParaRPr lang="lt-LT" sz="2400" dirty="0" smtClean="0"/>
          </a:p>
          <a:p>
            <a:r>
              <a:rPr lang="lt-LT" sz="2400" dirty="0" smtClean="0"/>
              <a:t>Converted from LaTeX to text with tex2txt</a:t>
            </a:r>
          </a:p>
          <a:p>
            <a:r>
              <a:rPr lang="en-US" sz="2400" dirty="0" smtClean="0"/>
              <a:t>Domains</a:t>
            </a:r>
            <a:r>
              <a:rPr lang="lt-LT" sz="2400" dirty="0" smtClean="0"/>
              <a:t>:</a:t>
            </a:r>
          </a:p>
          <a:p>
            <a:pPr lvl="1"/>
            <a:r>
              <a:rPr lang="en-US" sz="2000" dirty="0" smtClean="0"/>
              <a:t>physics, mathematics, engineering, and other</a:t>
            </a:r>
            <a:endParaRPr lang="lt-LT" sz="2000" dirty="0" smtClean="0"/>
          </a:p>
          <a:p>
            <a:r>
              <a:rPr lang="lt-LT" sz="2400" dirty="0" smtClean="0"/>
              <a:t>Many technical edits are discarded</a:t>
            </a:r>
            <a:endParaRPr lang="en-US" sz="2400" dirty="0" smtClean="0"/>
          </a:p>
          <a:p>
            <a:pPr lvl="1"/>
            <a:r>
              <a:rPr lang="lt-LT" sz="2000" dirty="0" smtClean="0"/>
              <a:t>Whitespace</a:t>
            </a:r>
            <a:r>
              <a:rPr lang="en-US" sz="2000" dirty="0" smtClean="0"/>
              <a:t>s</a:t>
            </a:r>
          </a:p>
          <a:p>
            <a:pPr lvl="1"/>
            <a:r>
              <a:rPr lang="lt-LT" sz="2000" i="1" dirty="0" smtClean="0"/>
              <a:t>”Table”</a:t>
            </a:r>
            <a:r>
              <a:rPr lang="lt-LT" sz="2000" dirty="0" smtClean="0"/>
              <a:t> -&gt; </a:t>
            </a:r>
            <a:r>
              <a:rPr lang="lt-LT" sz="2000" i="1" dirty="0" smtClean="0"/>
              <a:t>”Tab.”</a:t>
            </a:r>
            <a:endParaRPr lang="en-US" sz="2000" dirty="0" smtClean="0"/>
          </a:p>
          <a:p>
            <a:pPr>
              <a:buNone/>
            </a:pPr>
            <a:endParaRPr lang="en-US" sz="2400" dirty="0" smtClean="0"/>
          </a:p>
        </p:txBody>
      </p:sp>
      <p:sp>
        <p:nvSpPr>
          <p:cNvPr id="3" name="Title 2"/>
          <p:cNvSpPr>
            <a:spLocks noGrp="1"/>
          </p:cNvSpPr>
          <p:nvPr>
            <p:ph type="title"/>
          </p:nvPr>
        </p:nvSpPr>
        <p:spPr/>
        <p:txBody>
          <a:bodyPr/>
          <a:lstStyle/>
          <a:p>
            <a:r>
              <a:rPr lang="lt-LT" dirty="0" smtClean="0"/>
              <a:t>The Data</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5</a:t>
            </a:fld>
            <a:endParaRPr lang="lt-LT"/>
          </a:p>
        </p:txBody>
      </p:sp>
      <p:pic>
        <p:nvPicPr>
          <p:cNvPr id="6"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7"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wipe(down)">
                                      <p:cBhvr>
                                        <p:cTn id="30" dur="500"/>
                                        <p:tgtEl>
                                          <p:spTgt spid="2">
                                            <p:txEl>
                                              <p:pRg st="5" end="5"/>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wipe(down)">
                                      <p:cBhvr>
                                        <p:cTn id="33" dur="500"/>
                                        <p:tgtEl>
                                          <p:spTgt spid="2">
                                            <p:txEl>
                                              <p:pRg st="6" end="6"/>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wipe(down)">
                                      <p:cBhvr>
                                        <p:cTn id="36"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200" dirty="0" smtClean="0"/>
              <a:t>			</a:t>
            </a:r>
          </a:p>
          <a:p>
            <a:pPr>
              <a:buNone/>
            </a:pPr>
            <a:r>
              <a:rPr lang="en-US" sz="1200" dirty="0" smtClean="0"/>
              <a:t>			</a:t>
            </a:r>
          </a:p>
          <a:p>
            <a:pPr>
              <a:buNone/>
            </a:pPr>
            <a:r>
              <a:rPr lang="en-US" sz="1200" dirty="0" smtClean="0"/>
              <a:t>			</a:t>
            </a:r>
          </a:p>
          <a:p>
            <a:pPr>
              <a:buNone/>
            </a:pPr>
            <a:r>
              <a:rPr lang="en-US" sz="1200" dirty="0" smtClean="0"/>
              <a:t>			</a:t>
            </a:r>
          </a:p>
          <a:p>
            <a:pPr>
              <a:buNone/>
            </a:pPr>
            <a:r>
              <a:rPr lang="en-US" sz="1200" dirty="0" smtClean="0"/>
              <a:t>			</a:t>
            </a:r>
          </a:p>
          <a:p>
            <a:pPr>
              <a:buNone/>
            </a:pPr>
            <a:endParaRPr lang="lt-LT" sz="1200" dirty="0" smtClean="0"/>
          </a:p>
          <a:p>
            <a:pPr>
              <a:buNone/>
            </a:pPr>
            <a:r>
              <a:rPr lang="en-US" sz="1200" dirty="0" smtClean="0"/>
              <a:t>			</a:t>
            </a:r>
          </a:p>
          <a:p>
            <a:pPr>
              <a:buNone/>
            </a:pPr>
            <a:endParaRPr lang="lt-LT" sz="1200" dirty="0"/>
          </a:p>
        </p:txBody>
      </p:sp>
      <p:sp>
        <p:nvSpPr>
          <p:cNvPr id="3" name="Title 2"/>
          <p:cNvSpPr>
            <a:spLocks noGrp="1"/>
          </p:cNvSpPr>
          <p:nvPr>
            <p:ph type="title"/>
          </p:nvPr>
        </p:nvSpPr>
        <p:spPr/>
        <p:txBody>
          <a:bodyPr/>
          <a:lstStyle/>
          <a:p>
            <a:r>
              <a:rPr lang="lt-LT" dirty="0" smtClean="0"/>
              <a:t>The Data</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6</a:t>
            </a:fld>
            <a:endParaRPr lang="lt-LT" dirty="0"/>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graphicFrame>
        <p:nvGraphicFramePr>
          <p:cNvPr id="9" name="Table 8"/>
          <p:cNvGraphicFramePr>
            <a:graphicFrameLocks noGrp="1"/>
          </p:cNvGraphicFramePr>
          <p:nvPr/>
        </p:nvGraphicFramePr>
        <p:xfrm>
          <a:off x="755576" y="1384776"/>
          <a:ext cx="7704856" cy="4348480"/>
        </p:xfrm>
        <a:graphic>
          <a:graphicData uri="http://schemas.openxmlformats.org/drawingml/2006/table">
            <a:tbl>
              <a:tblPr firstRow="1" lastRow="1" bandRow="1">
                <a:tableStyleId>{5C22544A-7EE6-4342-B048-85BDC9FD1C3A}</a:tableStyleId>
              </a:tblPr>
              <a:tblGrid>
                <a:gridCol w="2448272"/>
                <a:gridCol w="1800200"/>
                <a:gridCol w="1872208"/>
                <a:gridCol w="1584176"/>
              </a:tblGrid>
              <a:tr h="370840">
                <a:tc>
                  <a:txBody>
                    <a:bodyPr/>
                    <a:lstStyle/>
                    <a:p>
                      <a:r>
                        <a:rPr lang="lt-LT" dirty="0" smtClean="0"/>
                        <a:t>Domain</a:t>
                      </a:r>
                      <a:endParaRPr lang="lt-LT" dirty="0"/>
                    </a:p>
                  </a:txBody>
                  <a:tcPr/>
                </a:tc>
                <a:tc>
                  <a:txBody>
                    <a:bodyPr/>
                    <a:lstStyle/>
                    <a:p>
                      <a:r>
                        <a:rPr lang="lt-LT" dirty="0" smtClean="0"/>
                        <a:t># Documents</a:t>
                      </a:r>
                      <a:endParaRPr lang="lt-LT" dirty="0"/>
                    </a:p>
                  </a:txBody>
                  <a:tcPr/>
                </a:tc>
                <a:tc>
                  <a:txBody>
                    <a:bodyPr/>
                    <a:lstStyle/>
                    <a:p>
                      <a:r>
                        <a:rPr lang="lt-LT" dirty="0" smtClean="0"/>
                        <a:t># Paragraphs</a:t>
                      </a:r>
                      <a:endParaRPr lang="lt-LT" dirty="0"/>
                    </a:p>
                  </a:txBody>
                  <a:tcPr/>
                </a:tc>
                <a:tc>
                  <a:txBody>
                    <a:bodyPr/>
                    <a:lstStyle/>
                    <a:p>
                      <a:r>
                        <a:rPr lang="lt-LT" dirty="0" smtClean="0"/>
                        <a:t># Edits</a:t>
                      </a:r>
                      <a:endParaRPr lang="lt-LT" dirty="0"/>
                    </a:p>
                  </a:txBody>
                  <a:tcPr/>
                </a:tc>
              </a:tr>
              <a:tr h="370840">
                <a:tc>
                  <a:txBody>
                    <a:bodyPr/>
                    <a:lstStyle/>
                    <a:p>
                      <a:r>
                        <a:rPr lang="en-US" sz="1800" dirty="0" smtClean="0"/>
                        <a:t>Physics</a:t>
                      </a:r>
                      <a:endParaRPr lang="lt-LT" dirty="0"/>
                    </a:p>
                  </a:txBody>
                  <a:tcPr/>
                </a:tc>
                <a:tc>
                  <a:txBody>
                    <a:bodyPr/>
                    <a:lstStyle/>
                    <a:p>
                      <a:pPr algn="r"/>
                      <a:r>
                        <a:rPr lang="en-US" sz="1800" dirty="0" smtClean="0"/>
                        <a:t>2</a:t>
                      </a:r>
                      <a:r>
                        <a:rPr lang="lt-LT" sz="1800" dirty="0" smtClean="0"/>
                        <a:t>,</a:t>
                      </a:r>
                      <a:r>
                        <a:rPr lang="en-US" sz="1800" dirty="0" smtClean="0"/>
                        <a:t>788</a:t>
                      </a:r>
                      <a:endParaRPr lang="lt-LT" dirty="0"/>
                    </a:p>
                  </a:txBody>
                  <a:tcPr/>
                </a:tc>
                <a:tc>
                  <a:txBody>
                    <a:bodyPr/>
                    <a:lstStyle/>
                    <a:p>
                      <a:pPr algn="r"/>
                      <a:r>
                        <a:rPr lang="en-US" sz="1800" dirty="0" smtClean="0"/>
                        <a:t>76</a:t>
                      </a:r>
                      <a:r>
                        <a:rPr lang="lt-LT" sz="1800" dirty="0" smtClean="0"/>
                        <a:t>,</a:t>
                      </a:r>
                      <a:r>
                        <a:rPr lang="en-US" sz="1800" dirty="0" smtClean="0"/>
                        <a:t>655</a:t>
                      </a:r>
                      <a:endParaRPr lang="lt-LT" dirty="0"/>
                    </a:p>
                  </a:txBody>
                  <a:tcPr/>
                </a:tc>
                <a:tc>
                  <a:txBody>
                    <a:bodyPr/>
                    <a:lstStyle/>
                    <a:p>
                      <a:pPr algn="r"/>
                      <a:r>
                        <a:rPr lang="en-US" sz="1800" dirty="0" smtClean="0"/>
                        <a:t>270</a:t>
                      </a:r>
                      <a:r>
                        <a:rPr lang="lt-LT" sz="1800" dirty="0" smtClean="0"/>
                        <a:t>,</a:t>
                      </a:r>
                      <a:r>
                        <a:rPr lang="en-US" sz="1800" dirty="0" smtClean="0"/>
                        <a:t>972</a:t>
                      </a:r>
                      <a:endParaRPr lang="lt-LT" dirty="0"/>
                    </a:p>
                  </a:txBody>
                  <a:tcPr/>
                </a:tc>
              </a:tr>
              <a:tr h="370840">
                <a:tc>
                  <a:txBody>
                    <a:bodyPr/>
                    <a:lstStyle/>
                    <a:p>
                      <a:r>
                        <a:rPr lang="en-US" sz="1800" dirty="0" smtClean="0"/>
                        <a:t>Mathematics</a:t>
                      </a:r>
                      <a:endParaRPr lang="lt-LT" dirty="0"/>
                    </a:p>
                  </a:txBody>
                  <a:tcPr/>
                </a:tc>
                <a:tc>
                  <a:txBody>
                    <a:bodyPr/>
                    <a:lstStyle/>
                    <a:p>
                      <a:pPr algn="r"/>
                      <a:r>
                        <a:rPr lang="en-US" sz="1800" dirty="0" smtClean="0"/>
                        <a:t>2</a:t>
                      </a:r>
                      <a:r>
                        <a:rPr lang="lt-LT" sz="1800" dirty="0" smtClean="0"/>
                        <a:t>,</a:t>
                      </a:r>
                      <a:r>
                        <a:rPr lang="en-US" sz="1800" dirty="0" smtClean="0"/>
                        <a:t>668</a:t>
                      </a:r>
                      <a:endParaRPr lang="lt-LT" dirty="0"/>
                    </a:p>
                  </a:txBody>
                  <a:tcPr/>
                </a:tc>
                <a:tc>
                  <a:txBody>
                    <a:bodyPr/>
                    <a:lstStyle/>
                    <a:p>
                      <a:pPr algn="r"/>
                      <a:r>
                        <a:rPr lang="en-US" sz="1800" dirty="0" smtClean="0"/>
                        <a:t>103</a:t>
                      </a:r>
                      <a:r>
                        <a:rPr lang="lt-LT" sz="1800" dirty="0" smtClean="0"/>
                        <a:t>,</a:t>
                      </a:r>
                      <a:r>
                        <a:rPr lang="en-US" sz="1800" dirty="0" smtClean="0"/>
                        <a:t>532</a:t>
                      </a:r>
                      <a:endParaRPr lang="lt-LT" dirty="0"/>
                    </a:p>
                  </a:txBody>
                  <a:tcPr/>
                </a:tc>
                <a:tc>
                  <a:txBody>
                    <a:bodyPr/>
                    <a:lstStyle/>
                    <a:p>
                      <a:pPr algn="r"/>
                      <a:r>
                        <a:rPr lang="en-US" sz="1800" dirty="0" smtClean="0"/>
                        <a:t>254</a:t>
                      </a:r>
                      <a:r>
                        <a:rPr lang="lt-LT" sz="1800" dirty="0" smtClean="0"/>
                        <a:t>,</a:t>
                      </a:r>
                      <a:r>
                        <a:rPr lang="en-US" sz="1800" dirty="0" smtClean="0"/>
                        <a:t>643</a:t>
                      </a:r>
                      <a:endParaRPr lang="lt-LT" dirty="0"/>
                    </a:p>
                  </a:txBody>
                  <a:tcPr/>
                </a:tc>
              </a:tr>
              <a:tr h="370840">
                <a:tc>
                  <a:txBody>
                    <a:bodyPr/>
                    <a:lstStyle/>
                    <a:p>
                      <a:r>
                        <a:rPr lang="en-US" sz="1800" dirty="0" smtClean="0"/>
                        <a:t>Engineering</a:t>
                      </a:r>
                      <a:endParaRPr lang="lt-LT" dirty="0"/>
                    </a:p>
                  </a:txBody>
                  <a:tcPr/>
                </a:tc>
                <a:tc>
                  <a:txBody>
                    <a:bodyPr/>
                    <a:lstStyle/>
                    <a:p>
                      <a:pPr algn="r"/>
                      <a:r>
                        <a:rPr lang="en-US" sz="1800" dirty="0" smtClean="0"/>
                        <a:t>2</a:t>
                      </a:r>
                      <a:r>
                        <a:rPr lang="lt-LT" sz="1800" dirty="0" smtClean="0"/>
                        <a:t>,</a:t>
                      </a:r>
                      <a:r>
                        <a:rPr lang="en-US" sz="1800" dirty="0" smtClean="0"/>
                        <a:t>163</a:t>
                      </a:r>
                      <a:endParaRPr lang="lt-LT" dirty="0"/>
                    </a:p>
                  </a:txBody>
                  <a:tcPr/>
                </a:tc>
                <a:tc>
                  <a:txBody>
                    <a:bodyPr/>
                    <a:lstStyle/>
                    <a:p>
                      <a:pPr algn="r"/>
                      <a:r>
                        <a:rPr lang="en-US" sz="1800" dirty="0" smtClean="0"/>
                        <a:t>72</a:t>
                      </a:r>
                      <a:r>
                        <a:rPr lang="lt-LT" sz="1800" dirty="0" smtClean="0"/>
                        <a:t>,</a:t>
                      </a:r>
                      <a:r>
                        <a:rPr lang="en-US" sz="1800" dirty="0" smtClean="0"/>
                        <a:t>291</a:t>
                      </a:r>
                      <a:endParaRPr lang="lt-LT" dirty="0"/>
                    </a:p>
                  </a:txBody>
                  <a:tcPr/>
                </a:tc>
                <a:tc>
                  <a:txBody>
                    <a:bodyPr/>
                    <a:lstStyle/>
                    <a:p>
                      <a:pPr algn="r"/>
                      <a:r>
                        <a:rPr lang="en-US" sz="1800" dirty="0" smtClean="0"/>
                        <a:t>198</a:t>
                      </a:r>
                      <a:r>
                        <a:rPr lang="lt-LT" sz="1800" dirty="0" smtClean="0"/>
                        <a:t>,</a:t>
                      </a:r>
                      <a:r>
                        <a:rPr lang="en-US" sz="1800" dirty="0" smtClean="0"/>
                        <a:t>899</a:t>
                      </a:r>
                      <a:endParaRPr lang="lt-LT" dirty="0"/>
                    </a:p>
                  </a:txBody>
                  <a:tcPr/>
                </a:tc>
              </a:tr>
              <a:tr h="370840">
                <a:tc>
                  <a:txBody>
                    <a:bodyPr/>
                    <a:lstStyle/>
                    <a:p>
                      <a:r>
                        <a:rPr lang="en-US" sz="1800" dirty="0" smtClean="0"/>
                        <a:t>Computer Science</a:t>
                      </a:r>
                      <a:endParaRPr lang="lt-LT" dirty="0"/>
                    </a:p>
                  </a:txBody>
                  <a:tcPr/>
                </a:tc>
                <a:tc>
                  <a:txBody>
                    <a:bodyPr/>
                    <a:lstStyle/>
                    <a:p>
                      <a:pPr algn="r"/>
                      <a:r>
                        <a:rPr lang="en-US" sz="1800" dirty="0" smtClean="0"/>
                        <a:t>1</a:t>
                      </a:r>
                      <a:r>
                        <a:rPr lang="lt-LT" sz="1800" dirty="0" smtClean="0"/>
                        <a:t>,</a:t>
                      </a:r>
                      <a:r>
                        <a:rPr lang="en-US" sz="1800" dirty="0" smtClean="0"/>
                        <a:t>176</a:t>
                      </a:r>
                      <a:endParaRPr lang="lt-LT" dirty="0"/>
                    </a:p>
                  </a:txBody>
                  <a:tcPr/>
                </a:tc>
                <a:tc>
                  <a:txBody>
                    <a:bodyPr/>
                    <a:lstStyle/>
                    <a:p>
                      <a:pPr algn="r"/>
                      <a:r>
                        <a:rPr lang="en-US" sz="1800" dirty="0" smtClean="0"/>
                        <a:t>48</a:t>
                      </a:r>
                      <a:r>
                        <a:rPr lang="lt-LT" sz="1800" dirty="0" smtClean="0"/>
                        <a:t>,</a:t>
                      </a:r>
                      <a:r>
                        <a:rPr lang="en-US" sz="1800" dirty="0" smtClean="0"/>
                        <a:t>234</a:t>
                      </a:r>
                      <a:endParaRPr lang="lt-LT" dirty="0"/>
                    </a:p>
                  </a:txBody>
                  <a:tcPr/>
                </a:tc>
                <a:tc>
                  <a:txBody>
                    <a:bodyPr/>
                    <a:lstStyle/>
                    <a:p>
                      <a:pPr algn="r"/>
                      <a:r>
                        <a:rPr lang="en-US" sz="1800" dirty="0" smtClean="0"/>
                        <a:t>115</a:t>
                      </a:r>
                      <a:r>
                        <a:rPr lang="lt-LT" sz="1800" dirty="0" smtClean="0"/>
                        <a:t>,</a:t>
                      </a:r>
                      <a:r>
                        <a:rPr lang="en-US" sz="1800" dirty="0" smtClean="0"/>
                        <a:t>331</a:t>
                      </a:r>
                      <a:endParaRPr lang="lt-LT" dirty="0"/>
                    </a:p>
                  </a:txBody>
                  <a:tcPr/>
                </a:tc>
              </a:tr>
              <a:tr h="370840">
                <a:tc>
                  <a:txBody>
                    <a:bodyPr/>
                    <a:lstStyle/>
                    <a:p>
                      <a:r>
                        <a:rPr lang="en-US" sz="1800" dirty="0" smtClean="0"/>
                        <a:t>Statistics</a:t>
                      </a:r>
                      <a:endParaRPr lang="lt-LT" dirty="0"/>
                    </a:p>
                  </a:txBody>
                  <a:tcPr/>
                </a:tc>
                <a:tc>
                  <a:txBody>
                    <a:bodyPr/>
                    <a:lstStyle/>
                    <a:p>
                      <a:pPr algn="r"/>
                      <a:r>
                        <a:rPr lang="en-US" sz="1800" dirty="0" smtClean="0"/>
                        <a:t>493</a:t>
                      </a:r>
                      <a:endParaRPr lang="lt-LT" dirty="0"/>
                    </a:p>
                  </a:txBody>
                  <a:tcPr/>
                </a:tc>
                <a:tc>
                  <a:txBody>
                    <a:bodyPr/>
                    <a:lstStyle/>
                    <a:p>
                      <a:pPr algn="r"/>
                      <a:r>
                        <a:rPr lang="en-US" sz="1800" dirty="0" smtClean="0"/>
                        <a:t>19</a:t>
                      </a:r>
                      <a:r>
                        <a:rPr lang="lt-LT" sz="1800" dirty="0" smtClean="0"/>
                        <a:t>,</a:t>
                      </a:r>
                      <a:r>
                        <a:rPr lang="en-US" sz="1800" dirty="0" smtClean="0"/>
                        <a:t>089</a:t>
                      </a:r>
                      <a:endParaRPr lang="lt-LT" dirty="0"/>
                    </a:p>
                  </a:txBody>
                  <a:tcPr/>
                </a:tc>
                <a:tc>
                  <a:txBody>
                    <a:bodyPr/>
                    <a:lstStyle/>
                    <a:p>
                      <a:pPr algn="r"/>
                      <a:r>
                        <a:rPr lang="en-US" sz="1800" dirty="0" smtClean="0"/>
                        <a:t>51</a:t>
                      </a:r>
                      <a:r>
                        <a:rPr lang="lt-LT" sz="1800" dirty="0" smtClean="0"/>
                        <a:t>,</a:t>
                      </a:r>
                      <a:r>
                        <a:rPr lang="en-US" sz="1800" dirty="0" smtClean="0"/>
                        <a:t>884</a:t>
                      </a:r>
                      <a:endParaRPr lang="lt-LT" dirty="0"/>
                    </a:p>
                  </a:txBody>
                  <a:tcPr/>
                </a:tc>
              </a:tr>
              <a:tr h="370840">
                <a:tc>
                  <a:txBody>
                    <a:bodyPr/>
                    <a:lstStyle/>
                    <a:p>
                      <a:r>
                        <a:rPr lang="en-US" sz="1800" dirty="0" smtClean="0"/>
                        <a:t>Economics and Management</a:t>
                      </a:r>
                      <a:endParaRPr lang="lt-LT" dirty="0"/>
                    </a:p>
                  </a:txBody>
                  <a:tcPr/>
                </a:tc>
                <a:tc>
                  <a:txBody>
                    <a:bodyPr/>
                    <a:lstStyle/>
                    <a:p>
                      <a:pPr algn="r"/>
                      <a:r>
                        <a:rPr lang="en-US" sz="1800" dirty="0" smtClean="0"/>
                        <a:t>264</a:t>
                      </a:r>
                      <a:endParaRPr lang="lt-LT" dirty="0"/>
                    </a:p>
                  </a:txBody>
                  <a:tcPr/>
                </a:tc>
                <a:tc>
                  <a:txBody>
                    <a:bodyPr/>
                    <a:lstStyle/>
                    <a:p>
                      <a:pPr algn="r"/>
                      <a:r>
                        <a:rPr lang="en-US" sz="1800" dirty="0" smtClean="0"/>
                        <a:t>9</a:t>
                      </a:r>
                      <a:r>
                        <a:rPr lang="lt-LT" sz="1800" dirty="0" smtClean="0"/>
                        <a:t>,</a:t>
                      </a:r>
                      <a:r>
                        <a:rPr lang="en-US" sz="1800" dirty="0" smtClean="0"/>
                        <a:t>285</a:t>
                      </a:r>
                      <a:endParaRPr lang="lt-LT" dirty="0"/>
                    </a:p>
                  </a:txBody>
                  <a:tcPr/>
                </a:tc>
                <a:tc>
                  <a:txBody>
                    <a:bodyPr/>
                    <a:lstStyle/>
                    <a:p>
                      <a:pPr algn="r"/>
                      <a:r>
                        <a:rPr lang="en-US" sz="1800" dirty="0" smtClean="0"/>
                        <a:t>23</a:t>
                      </a:r>
                      <a:r>
                        <a:rPr lang="lt-LT" sz="1800" dirty="0" smtClean="0"/>
                        <a:t>,</a:t>
                      </a:r>
                      <a:r>
                        <a:rPr lang="en-US" sz="1800" dirty="0" smtClean="0"/>
                        <a:t>101</a:t>
                      </a:r>
                      <a:endParaRPr lang="lt-LT" dirty="0"/>
                    </a:p>
                  </a:txBody>
                  <a:tcPr/>
                </a:tc>
              </a:tr>
              <a:tr h="370840">
                <a:tc>
                  <a:txBody>
                    <a:bodyPr/>
                    <a:lstStyle/>
                    <a:p>
                      <a:r>
                        <a:rPr lang="en-US" sz="1800" dirty="0" smtClean="0"/>
                        <a:t>Chemistry</a:t>
                      </a:r>
                      <a:endParaRPr lang="lt-LT" dirty="0"/>
                    </a:p>
                  </a:txBody>
                  <a:tcPr/>
                </a:tc>
                <a:tc>
                  <a:txBody>
                    <a:bodyPr/>
                    <a:lstStyle/>
                    <a:p>
                      <a:pPr algn="r"/>
                      <a:r>
                        <a:rPr lang="en-US" sz="1800" dirty="0" smtClean="0"/>
                        <a:t>235</a:t>
                      </a:r>
                      <a:endParaRPr lang="lt-LT" dirty="0"/>
                    </a:p>
                  </a:txBody>
                  <a:tcPr/>
                </a:tc>
                <a:tc>
                  <a:txBody>
                    <a:bodyPr/>
                    <a:lstStyle/>
                    <a:p>
                      <a:pPr algn="r"/>
                      <a:r>
                        <a:rPr lang="en-US" sz="1800" dirty="0" smtClean="0"/>
                        <a:t>3</a:t>
                      </a:r>
                      <a:r>
                        <a:rPr lang="lt-LT" sz="1800" dirty="0" smtClean="0"/>
                        <a:t>,</a:t>
                      </a:r>
                      <a:r>
                        <a:rPr lang="en-US" sz="1800" dirty="0" smtClean="0"/>
                        <a:t>748</a:t>
                      </a:r>
                      <a:endParaRPr lang="lt-LT" dirty="0"/>
                    </a:p>
                  </a:txBody>
                  <a:tcPr/>
                </a:tc>
                <a:tc>
                  <a:txBody>
                    <a:bodyPr/>
                    <a:lstStyle/>
                    <a:p>
                      <a:pPr algn="r"/>
                      <a:r>
                        <a:rPr lang="en-US" sz="1800" dirty="0" smtClean="0"/>
                        <a:t>13</a:t>
                      </a:r>
                      <a:r>
                        <a:rPr lang="lt-LT" sz="1800" dirty="0" smtClean="0"/>
                        <a:t>,</a:t>
                      </a:r>
                      <a:r>
                        <a:rPr lang="en-US" sz="1800" dirty="0" smtClean="0"/>
                        <a:t>326</a:t>
                      </a:r>
                      <a:endParaRPr lang="lt-LT" dirty="0"/>
                    </a:p>
                  </a:txBody>
                  <a:tcPr/>
                </a:tc>
              </a:tr>
              <a:tr h="370840">
                <a:tc>
                  <a:txBody>
                    <a:bodyPr/>
                    <a:lstStyle/>
                    <a:p>
                      <a:r>
                        <a:rPr lang="en-US" sz="1800" dirty="0" smtClean="0"/>
                        <a:t>Astrophysics</a:t>
                      </a:r>
                      <a:endParaRPr lang="lt-LT" dirty="0"/>
                    </a:p>
                  </a:txBody>
                  <a:tcPr/>
                </a:tc>
                <a:tc>
                  <a:txBody>
                    <a:bodyPr/>
                    <a:lstStyle/>
                    <a:p>
                      <a:pPr algn="r"/>
                      <a:r>
                        <a:rPr lang="en-US" sz="1800" dirty="0" smtClean="0"/>
                        <a:t>184</a:t>
                      </a:r>
                      <a:endParaRPr lang="lt-LT" dirty="0"/>
                    </a:p>
                  </a:txBody>
                  <a:tcPr/>
                </a:tc>
                <a:tc>
                  <a:txBody>
                    <a:bodyPr/>
                    <a:lstStyle/>
                    <a:p>
                      <a:pPr algn="r"/>
                      <a:r>
                        <a:rPr lang="en-US" sz="1800" dirty="0" smtClean="0"/>
                        <a:t>5</a:t>
                      </a:r>
                      <a:r>
                        <a:rPr lang="lt-LT" sz="1800" dirty="0" smtClean="0"/>
                        <a:t>,</a:t>
                      </a:r>
                      <a:r>
                        <a:rPr lang="en-US" sz="1800" dirty="0" smtClean="0"/>
                        <a:t>001</a:t>
                      </a:r>
                      <a:endParaRPr lang="lt-LT" dirty="0"/>
                    </a:p>
                  </a:txBody>
                  <a:tcPr/>
                </a:tc>
                <a:tc>
                  <a:txBody>
                    <a:bodyPr/>
                    <a:lstStyle/>
                    <a:p>
                      <a:pPr algn="r"/>
                      <a:r>
                        <a:rPr lang="en-US" sz="1800" dirty="0" smtClean="0"/>
                        <a:t>20</a:t>
                      </a:r>
                      <a:r>
                        <a:rPr lang="lt-LT" sz="1800" dirty="0" smtClean="0"/>
                        <a:t>,</a:t>
                      </a:r>
                      <a:r>
                        <a:rPr lang="en-US" sz="1800" dirty="0" smtClean="0"/>
                        <a:t>778</a:t>
                      </a:r>
                      <a:endParaRPr lang="lt-LT" dirty="0"/>
                    </a:p>
                  </a:txBody>
                  <a:tcPr/>
                </a:tc>
              </a:tr>
              <a:tr h="370840">
                <a:tc>
                  <a:txBody>
                    <a:bodyPr/>
                    <a:lstStyle/>
                    <a:p>
                      <a:r>
                        <a:rPr lang="en-US" sz="1800" dirty="0" smtClean="0"/>
                        <a:t>Human Sciences</a:t>
                      </a:r>
                      <a:endParaRPr lang="lt-LT" dirty="0"/>
                    </a:p>
                  </a:txBody>
                  <a:tcPr/>
                </a:tc>
                <a:tc>
                  <a:txBody>
                    <a:bodyPr/>
                    <a:lstStyle/>
                    <a:p>
                      <a:pPr algn="r"/>
                      <a:r>
                        <a:rPr lang="en-US" sz="1800" dirty="0" smtClean="0"/>
                        <a:t>29</a:t>
                      </a:r>
                      <a:endParaRPr lang="lt-LT" dirty="0"/>
                    </a:p>
                  </a:txBody>
                  <a:tcPr/>
                </a:tc>
                <a:tc>
                  <a:txBody>
                    <a:bodyPr/>
                    <a:lstStyle/>
                    <a:p>
                      <a:pPr algn="r"/>
                      <a:r>
                        <a:rPr lang="en-US" sz="1800" dirty="0" smtClean="0"/>
                        <a:t>1</a:t>
                      </a:r>
                      <a:r>
                        <a:rPr lang="lt-LT" sz="1800" dirty="0" smtClean="0"/>
                        <a:t>,</a:t>
                      </a:r>
                      <a:r>
                        <a:rPr lang="en-US" sz="1800" dirty="0" smtClean="0"/>
                        <a:t>299</a:t>
                      </a:r>
                      <a:endParaRPr lang="lt-LT" dirty="0"/>
                    </a:p>
                  </a:txBody>
                  <a:tcPr/>
                </a:tc>
                <a:tc>
                  <a:txBody>
                    <a:bodyPr/>
                    <a:lstStyle/>
                    <a:p>
                      <a:pPr algn="r"/>
                      <a:r>
                        <a:rPr lang="en-US" sz="1800" dirty="0" smtClean="0"/>
                        <a:t>3</a:t>
                      </a:r>
                      <a:r>
                        <a:rPr lang="lt-LT" sz="1800" dirty="0" smtClean="0"/>
                        <a:t>,</a:t>
                      </a:r>
                      <a:r>
                        <a:rPr lang="en-US" sz="1800" dirty="0" smtClean="0"/>
                        <a:t>114</a:t>
                      </a:r>
                      <a:endParaRPr lang="lt-LT" dirty="0"/>
                    </a:p>
                  </a:txBody>
                  <a:tcPr/>
                </a:tc>
              </a:tr>
              <a:tr h="370840">
                <a:tc>
                  <a:txBody>
                    <a:bodyPr/>
                    <a:lstStyle/>
                    <a:p>
                      <a:r>
                        <a:rPr lang="en-US" sz="1800" b="1" dirty="0" smtClean="0"/>
                        <a:t>Total</a:t>
                      </a:r>
                      <a:endParaRPr lang="lt-LT" b="1" dirty="0"/>
                    </a:p>
                  </a:txBody>
                  <a:tcPr/>
                </a:tc>
                <a:tc>
                  <a:txBody>
                    <a:bodyPr/>
                    <a:lstStyle/>
                    <a:p>
                      <a:pPr algn="r"/>
                      <a:r>
                        <a:rPr lang="en-US" sz="1800" b="1" dirty="0" smtClean="0"/>
                        <a:t>10</a:t>
                      </a:r>
                      <a:r>
                        <a:rPr lang="lt-LT" sz="1800" b="1" dirty="0" smtClean="0"/>
                        <a:t>,</a:t>
                      </a:r>
                      <a:r>
                        <a:rPr lang="en-US" sz="1800" b="1" dirty="0" smtClean="0"/>
                        <a:t>000</a:t>
                      </a:r>
                      <a:endParaRPr lang="lt-LT" b="1" dirty="0"/>
                    </a:p>
                  </a:txBody>
                  <a:tcPr/>
                </a:tc>
                <a:tc>
                  <a:txBody>
                    <a:bodyPr/>
                    <a:lstStyle/>
                    <a:p>
                      <a:pPr algn="r"/>
                      <a:r>
                        <a:rPr lang="en-US" sz="1800" b="1" dirty="0" smtClean="0"/>
                        <a:t>339</a:t>
                      </a:r>
                      <a:r>
                        <a:rPr lang="lt-LT" sz="1800" b="1" dirty="0" smtClean="0"/>
                        <a:t>,</a:t>
                      </a:r>
                      <a:r>
                        <a:rPr lang="en-US" sz="1800" b="1" dirty="0" smtClean="0"/>
                        <a:t>134</a:t>
                      </a:r>
                      <a:endParaRPr lang="lt-LT" b="1" dirty="0"/>
                    </a:p>
                  </a:txBody>
                  <a:tcPr/>
                </a:tc>
                <a:tc>
                  <a:txBody>
                    <a:bodyPr/>
                    <a:lstStyle/>
                    <a:p>
                      <a:pPr algn="r"/>
                      <a:r>
                        <a:rPr lang="en-US" sz="1800" b="1" dirty="0" smtClean="0"/>
                        <a:t>952</a:t>
                      </a:r>
                      <a:r>
                        <a:rPr lang="lt-LT" sz="1800" b="1" dirty="0" smtClean="0"/>
                        <a:t>,</a:t>
                      </a:r>
                      <a:r>
                        <a:rPr lang="en-US" sz="1800" b="1" dirty="0" smtClean="0"/>
                        <a:t>048</a:t>
                      </a:r>
                      <a:endParaRPr lang="lt-LT" b="1" dirty="0"/>
                    </a:p>
                  </a:txBody>
                  <a:tcPr/>
                </a:tc>
              </a:tr>
            </a:tbl>
          </a:graphicData>
        </a:graphic>
      </p:graphicFrame>
      <p:sp>
        <p:nvSpPr>
          <p:cNvPr id="10"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Data annotation</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7</a:t>
            </a:fld>
            <a:endParaRPr lang="lt-LT"/>
          </a:p>
        </p:txBody>
      </p:sp>
      <p:sp>
        <p:nvSpPr>
          <p:cNvPr id="6" name="TextBox 5"/>
          <p:cNvSpPr txBox="1"/>
          <p:nvPr/>
        </p:nvSpPr>
        <p:spPr>
          <a:xfrm>
            <a:off x="467544" y="1556792"/>
            <a:ext cx="8208912" cy="3785652"/>
          </a:xfrm>
          <a:prstGeom prst="rect">
            <a:avLst/>
          </a:prstGeom>
          <a:noFill/>
        </p:spPr>
        <p:txBody>
          <a:bodyPr wrap="square" rtlCol="0">
            <a:spAutoFit/>
          </a:bodyPr>
          <a:lstStyle/>
          <a:p>
            <a:pPr>
              <a:lnSpc>
                <a:spcPct val="150000"/>
              </a:lnSpc>
            </a:pPr>
            <a:r>
              <a:rPr lang="lt-LT" sz="1600" dirty="0" smtClean="0">
                <a:solidFill>
                  <a:srgbClr val="CC3300"/>
                </a:solidFill>
              </a:rPr>
              <a:t>&lt;</a:t>
            </a:r>
            <a:r>
              <a:rPr lang="en-US" sz="1600" dirty="0" smtClean="0">
                <a:solidFill>
                  <a:srgbClr val="CC3300"/>
                </a:solidFill>
              </a:rPr>
              <a:t>paragraph id="12" domain="Engineering"&gt;</a:t>
            </a:r>
          </a:p>
          <a:p>
            <a:pPr>
              <a:lnSpc>
                <a:spcPct val="150000"/>
              </a:lnSpc>
            </a:pPr>
            <a:r>
              <a:rPr lang="lt-LT" sz="1600" dirty="0" smtClean="0">
                <a:solidFill>
                  <a:srgbClr val="CC3300"/>
                </a:solidFill>
              </a:rPr>
              <a:t>    </a:t>
            </a:r>
            <a:r>
              <a:rPr lang="en-US" sz="1600" dirty="0" smtClean="0">
                <a:solidFill>
                  <a:srgbClr val="CC3300"/>
                </a:solidFill>
              </a:rPr>
              <a:t>&lt;sentence id="12.0"&gt;</a:t>
            </a:r>
            <a:r>
              <a:rPr lang="en-US" sz="1600" dirty="0" smtClean="0"/>
              <a:t>The pose of rigid objects (Fig. _</a:t>
            </a:r>
            <a:r>
              <a:rPr lang="en-US" sz="1600" dirty="0" err="1" smtClean="0"/>
              <a:t>REF_a</a:t>
            </a:r>
            <a:r>
              <a:rPr lang="en-US" sz="1600" dirty="0" smtClean="0"/>
              <a:t>) can be described by a </a:t>
            </a:r>
          </a:p>
          <a:p>
            <a:pPr>
              <a:lnSpc>
                <a:spcPct val="150000"/>
              </a:lnSpc>
            </a:pPr>
            <a:r>
              <a:rPr lang="lt-LT" sz="1600" dirty="0" smtClean="0"/>
              <a:t>        </a:t>
            </a:r>
            <a:r>
              <a:rPr lang="en-US" sz="1600" dirty="0" smtClean="0"/>
              <a:t>translation</a:t>
            </a:r>
            <a:r>
              <a:rPr lang="lt-LT" sz="1600" dirty="0" smtClean="0"/>
              <a:t> </a:t>
            </a:r>
            <a:r>
              <a:rPr lang="en-US" sz="1600" dirty="0" smtClean="0"/>
              <a:t>vector _MATH_ and rotation matrix _MATH_ with </a:t>
            </a:r>
            <a:r>
              <a:rPr lang="en-US" sz="1600" dirty="0" smtClean="0">
                <a:solidFill>
                  <a:srgbClr val="FF0066"/>
                </a:solidFill>
              </a:rPr>
              <a:t>&lt;del&gt;</a:t>
            </a:r>
            <a:r>
              <a:rPr lang="en-US" sz="1600" b="1" dirty="0" smtClean="0">
                <a:solidFill>
                  <a:srgbClr val="FF0066"/>
                </a:solidFill>
              </a:rPr>
              <a:t>the </a:t>
            </a:r>
            <a:r>
              <a:rPr lang="en-US" sz="1600" dirty="0" smtClean="0">
                <a:solidFill>
                  <a:srgbClr val="FF0066"/>
                </a:solidFill>
              </a:rPr>
              <a:t>&lt;/del&gt;</a:t>
            </a:r>
          </a:p>
          <a:p>
            <a:pPr>
              <a:lnSpc>
                <a:spcPct val="150000"/>
              </a:lnSpc>
            </a:pPr>
            <a:r>
              <a:rPr lang="lt-LT" sz="1600" dirty="0" smtClean="0"/>
              <a:t>        </a:t>
            </a:r>
            <a:r>
              <a:rPr lang="en-US" sz="1600" dirty="0" smtClean="0"/>
              <a:t>rotation </a:t>
            </a:r>
            <a:r>
              <a:rPr lang="en-US" sz="1600" dirty="0" smtClean="0">
                <a:solidFill>
                  <a:srgbClr val="FF0066"/>
                </a:solidFill>
              </a:rPr>
              <a:t>&lt;del&gt;</a:t>
            </a:r>
            <a:r>
              <a:rPr lang="en-US" sz="1600" b="1" dirty="0" smtClean="0">
                <a:solidFill>
                  <a:srgbClr val="FF0066"/>
                </a:solidFill>
              </a:rPr>
              <a:t>angels</a:t>
            </a:r>
            <a:r>
              <a:rPr lang="en-US" sz="1600" dirty="0" smtClean="0">
                <a:solidFill>
                  <a:srgbClr val="FF0066"/>
                </a:solidFill>
              </a:rPr>
              <a:t>&lt;/del&gt;</a:t>
            </a:r>
            <a:r>
              <a:rPr lang="en-US" sz="1600" dirty="0" smtClean="0">
                <a:solidFill>
                  <a:srgbClr val="3366FF"/>
                </a:solidFill>
              </a:rPr>
              <a:t>&lt;ins&gt;</a:t>
            </a:r>
            <a:r>
              <a:rPr lang="en-US" sz="1600" b="1" dirty="0" smtClean="0">
                <a:solidFill>
                  <a:srgbClr val="3366FF"/>
                </a:solidFill>
              </a:rPr>
              <a:t>angles</a:t>
            </a:r>
            <a:r>
              <a:rPr lang="en-US" sz="1600" dirty="0" smtClean="0">
                <a:solidFill>
                  <a:srgbClr val="3366FF"/>
                </a:solidFill>
              </a:rPr>
              <a:t>&lt;/ins&gt;</a:t>
            </a:r>
            <a:r>
              <a:rPr lang="en-US" sz="1600" dirty="0" smtClean="0"/>
              <a:t> _MATH_. </a:t>
            </a:r>
            <a:r>
              <a:rPr lang="en-US" sz="1600" dirty="0" smtClean="0">
                <a:solidFill>
                  <a:srgbClr val="CC3300"/>
                </a:solidFill>
              </a:rPr>
              <a:t>&lt;/sentence&gt;</a:t>
            </a:r>
          </a:p>
          <a:p>
            <a:pPr>
              <a:lnSpc>
                <a:spcPct val="150000"/>
              </a:lnSpc>
            </a:pPr>
            <a:r>
              <a:rPr lang="lt-LT" sz="1600" dirty="0" smtClean="0"/>
              <a:t>    </a:t>
            </a:r>
            <a:r>
              <a:rPr lang="en-US" sz="1600" dirty="0" smtClean="0">
                <a:solidFill>
                  <a:srgbClr val="CC3300"/>
                </a:solidFill>
              </a:rPr>
              <a:t>&lt;sentence id="12.1"&gt;</a:t>
            </a:r>
            <a:r>
              <a:rPr lang="en-US" sz="1600" dirty="0" smtClean="0"/>
              <a:t>The rotation matrix _MATH_ is defined by three consecutive</a:t>
            </a:r>
          </a:p>
          <a:p>
            <a:pPr>
              <a:lnSpc>
                <a:spcPct val="150000"/>
              </a:lnSpc>
            </a:pPr>
            <a:r>
              <a:rPr lang="lt-LT" sz="1600" dirty="0" smtClean="0"/>
              <a:t>        </a:t>
            </a:r>
            <a:r>
              <a:rPr lang="en-US" sz="1600" dirty="0" smtClean="0"/>
              <a:t>rotations about the x-, y-</a:t>
            </a:r>
            <a:r>
              <a:rPr lang="en-US" sz="1600" dirty="0" smtClean="0">
                <a:solidFill>
                  <a:srgbClr val="3366FF"/>
                </a:solidFill>
              </a:rPr>
              <a:t>&lt;ins&gt;</a:t>
            </a:r>
            <a:r>
              <a:rPr lang="en-US" sz="1600" b="1" dirty="0" smtClean="0">
                <a:solidFill>
                  <a:srgbClr val="3366FF"/>
                </a:solidFill>
              </a:rPr>
              <a:t>,</a:t>
            </a:r>
            <a:r>
              <a:rPr lang="en-US" sz="1600" dirty="0" smtClean="0">
                <a:solidFill>
                  <a:srgbClr val="3366FF"/>
                </a:solidFill>
              </a:rPr>
              <a:t>&lt;/ins&gt;</a:t>
            </a:r>
            <a:r>
              <a:rPr lang="en-US" sz="1600" dirty="0" smtClean="0"/>
              <a:t> and z-</a:t>
            </a:r>
            <a:r>
              <a:rPr lang="en-US" sz="1600" dirty="0" smtClean="0">
                <a:solidFill>
                  <a:srgbClr val="FF0066"/>
                </a:solidFill>
              </a:rPr>
              <a:t>&lt;del&gt;</a:t>
            </a:r>
            <a:r>
              <a:rPr lang="en-US" sz="1600" b="1" dirty="0" smtClean="0">
                <a:solidFill>
                  <a:srgbClr val="FF0066"/>
                </a:solidFill>
              </a:rPr>
              <a:t>axis</a:t>
            </a:r>
            <a:r>
              <a:rPr lang="en-US" sz="1600" dirty="0" smtClean="0">
                <a:solidFill>
                  <a:srgbClr val="FF0066"/>
                </a:solidFill>
              </a:rPr>
              <a:t>&lt;/del&gt;</a:t>
            </a:r>
            <a:r>
              <a:rPr lang="en-US" sz="1600" dirty="0" smtClean="0">
                <a:solidFill>
                  <a:srgbClr val="3366FF"/>
                </a:solidFill>
              </a:rPr>
              <a:t>&lt;ins&gt;</a:t>
            </a:r>
            <a:r>
              <a:rPr lang="en-US" sz="1600" b="1" dirty="0" smtClean="0">
                <a:solidFill>
                  <a:srgbClr val="3366FF"/>
                </a:solidFill>
              </a:rPr>
              <a:t>axes:</a:t>
            </a:r>
            <a:r>
              <a:rPr lang="en-US" sz="1600" dirty="0" smtClean="0">
                <a:solidFill>
                  <a:srgbClr val="3366FF"/>
                </a:solidFill>
              </a:rPr>
              <a:t>&lt;/ins&gt;</a:t>
            </a:r>
          </a:p>
          <a:p>
            <a:pPr>
              <a:lnSpc>
                <a:spcPct val="150000"/>
              </a:lnSpc>
            </a:pPr>
            <a:r>
              <a:rPr lang="lt-LT" sz="1600" dirty="0" smtClean="0"/>
              <a:t>        </a:t>
            </a:r>
            <a:r>
              <a:rPr lang="en-US" sz="1600" dirty="0" smtClean="0"/>
              <a:t>_MATHDISP_. </a:t>
            </a:r>
            <a:r>
              <a:rPr lang="en-US" sz="1600" dirty="0" smtClean="0">
                <a:solidFill>
                  <a:srgbClr val="CC3300"/>
                </a:solidFill>
              </a:rPr>
              <a:t>&lt;/sentence&gt;</a:t>
            </a:r>
          </a:p>
          <a:p>
            <a:pPr>
              <a:lnSpc>
                <a:spcPct val="150000"/>
              </a:lnSpc>
            </a:pPr>
            <a:r>
              <a:rPr lang="lt-LT" sz="1600" dirty="0" smtClean="0"/>
              <a:t>    </a:t>
            </a:r>
            <a:r>
              <a:rPr lang="en-US" sz="1600" dirty="0" smtClean="0">
                <a:solidFill>
                  <a:srgbClr val="CC3300"/>
                </a:solidFill>
              </a:rPr>
              <a:t>&lt;sentence id="12.2"&gt;</a:t>
            </a:r>
            <a:r>
              <a:rPr lang="en-US" sz="1600" dirty="0" smtClean="0"/>
              <a:t>Choose _MATH_ such that the _MATH_-value of _MATH_ is as</a:t>
            </a:r>
          </a:p>
          <a:p>
            <a:pPr>
              <a:lnSpc>
                <a:spcPct val="150000"/>
              </a:lnSpc>
            </a:pPr>
            <a:r>
              <a:rPr lang="lt-LT" sz="1600" dirty="0" smtClean="0"/>
              <a:t>        </a:t>
            </a:r>
            <a:r>
              <a:rPr lang="en-US" sz="1600" dirty="0" smtClean="0"/>
              <a:t>large as possible. </a:t>
            </a:r>
            <a:r>
              <a:rPr lang="en-US" sz="1600" dirty="0" smtClean="0">
                <a:solidFill>
                  <a:srgbClr val="CC3300"/>
                </a:solidFill>
              </a:rPr>
              <a:t>&lt;/sentence&gt;</a:t>
            </a:r>
          </a:p>
          <a:p>
            <a:pPr>
              <a:lnSpc>
                <a:spcPct val="150000"/>
              </a:lnSpc>
            </a:pPr>
            <a:r>
              <a:rPr lang="en-US" sz="1600" dirty="0" smtClean="0">
                <a:solidFill>
                  <a:srgbClr val="CC3300"/>
                </a:solidFill>
              </a:rPr>
              <a:t>&lt;/paragraph&gt;</a:t>
            </a:r>
          </a:p>
        </p:txBody>
      </p:sp>
      <p:pic>
        <p:nvPicPr>
          <p:cNvPr id="8"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9"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5326"/>
            <a:ext cx="8229600" cy="4525962"/>
          </a:xfrm>
        </p:spPr>
        <p:txBody>
          <a:bodyPr/>
          <a:lstStyle/>
          <a:p>
            <a:r>
              <a:rPr lang="en-US" sz="2400" b="1" dirty="0" smtClean="0"/>
              <a:t>Training</a:t>
            </a:r>
            <a:r>
              <a:rPr lang="lt-LT" sz="2400" b="1" dirty="0" smtClean="0"/>
              <a:t>:</a:t>
            </a:r>
            <a:r>
              <a:rPr lang="en-US" sz="2400" dirty="0" smtClean="0"/>
              <a:t> </a:t>
            </a:r>
            <a:r>
              <a:rPr lang="lt-LT" sz="2400" dirty="0" smtClean="0"/>
              <a:t>		</a:t>
            </a:r>
            <a:r>
              <a:rPr lang="en-US" sz="2400" dirty="0" smtClean="0"/>
              <a:t>250,000 paragraphs</a:t>
            </a:r>
          </a:p>
          <a:p>
            <a:pPr lvl="7">
              <a:buClr>
                <a:srgbClr val="3366FF"/>
              </a:buClr>
              <a:buFont typeface="Wingdings" pitchFamily="2" charset="2"/>
              <a:buChar char="§"/>
            </a:pPr>
            <a:r>
              <a:rPr lang="lt-LT" sz="1800" dirty="0" smtClean="0"/>
              <a:t>Sentences </a:t>
            </a:r>
            <a:r>
              <a:rPr lang="en-US" sz="1800" dirty="0" smtClean="0"/>
              <a:t>with changes</a:t>
            </a:r>
            <a:r>
              <a:rPr lang="lt-LT" sz="1800" dirty="0" smtClean="0"/>
              <a:t>	</a:t>
            </a:r>
            <a:r>
              <a:rPr lang="en-US" sz="1800" dirty="0" smtClean="0"/>
              <a:t>400,000</a:t>
            </a:r>
          </a:p>
          <a:p>
            <a:pPr lvl="7">
              <a:buClr>
                <a:srgbClr val="3366FF"/>
              </a:buClr>
              <a:buFont typeface="Wingdings" pitchFamily="2" charset="2"/>
              <a:buChar char="§"/>
            </a:pPr>
            <a:r>
              <a:rPr lang="lt-LT" sz="1800" dirty="0" smtClean="0"/>
              <a:t>Sentences </a:t>
            </a:r>
            <a:r>
              <a:rPr lang="en-US" sz="1800" dirty="0" smtClean="0"/>
              <a:t>without changes</a:t>
            </a:r>
            <a:r>
              <a:rPr lang="lt-LT" sz="1800" dirty="0" smtClean="0"/>
              <a:t>	</a:t>
            </a:r>
            <a:r>
              <a:rPr lang="en-US" sz="1800" dirty="0" smtClean="0"/>
              <a:t>600,000</a:t>
            </a:r>
          </a:p>
          <a:p>
            <a:r>
              <a:rPr lang="en-US" sz="2400" b="1" dirty="0" smtClean="0"/>
              <a:t>Development</a:t>
            </a:r>
            <a:r>
              <a:rPr lang="lt-LT" sz="2400" b="1" dirty="0" smtClean="0"/>
              <a:t>:</a:t>
            </a:r>
            <a:r>
              <a:rPr lang="lt-LT" sz="2400" dirty="0" smtClean="0"/>
              <a:t>	</a:t>
            </a:r>
            <a:r>
              <a:rPr lang="en-US" sz="2400" dirty="0" smtClean="0"/>
              <a:t>30,000 paragraphs</a:t>
            </a:r>
            <a:endParaRPr lang="lt-LT" sz="2400" dirty="0" smtClean="0"/>
          </a:p>
          <a:p>
            <a:pPr lvl="7">
              <a:buClr>
                <a:srgbClr val="3366FF"/>
              </a:buClr>
              <a:buFont typeface="Wingdings" pitchFamily="2" charset="2"/>
              <a:buChar char="§"/>
            </a:pPr>
            <a:r>
              <a:rPr lang="lt-LT" sz="1800" dirty="0" smtClean="0"/>
              <a:t>Sentences </a:t>
            </a:r>
            <a:r>
              <a:rPr lang="en-US" sz="1800" dirty="0" smtClean="0"/>
              <a:t>with changes	50,000</a:t>
            </a:r>
          </a:p>
          <a:p>
            <a:pPr lvl="7">
              <a:buClr>
                <a:srgbClr val="3366FF"/>
              </a:buClr>
              <a:buFont typeface="Wingdings" pitchFamily="2" charset="2"/>
              <a:buChar char="§"/>
            </a:pPr>
            <a:r>
              <a:rPr lang="lt-LT" sz="1800" dirty="0" smtClean="0"/>
              <a:t>Sentences </a:t>
            </a:r>
            <a:r>
              <a:rPr lang="en-US" sz="1800" dirty="0" smtClean="0"/>
              <a:t>without changes</a:t>
            </a:r>
            <a:r>
              <a:rPr lang="lt-LT" sz="1800" dirty="0" smtClean="0"/>
              <a:t>	</a:t>
            </a:r>
            <a:r>
              <a:rPr lang="en-US" sz="1800" dirty="0" smtClean="0"/>
              <a:t>70,000</a:t>
            </a:r>
          </a:p>
          <a:p>
            <a:r>
              <a:rPr lang="en-US" sz="2400" b="1" dirty="0" smtClean="0"/>
              <a:t>Test</a:t>
            </a:r>
            <a:r>
              <a:rPr lang="lt-LT" sz="2400" dirty="0" smtClean="0"/>
              <a:t>:		</a:t>
            </a:r>
            <a:r>
              <a:rPr lang="en-US" sz="2400" dirty="0" smtClean="0"/>
              <a:t>30,000 paragraphs</a:t>
            </a:r>
            <a:endParaRPr lang="lt-LT" sz="2400" dirty="0" smtClean="0"/>
          </a:p>
          <a:p>
            <a:pPr lvl="7">
              <a:buClr>
                <a:srgbClr val="3366FF"/>
              </a:buClr>
              <a:buFont typeface="Wingdings" pitchFamily="2" charset="2"/>
              <a:buChar char="§"/>
            </a:pPr>
            <a:r>
              <a:rPr lang="lt-LT" sz="1800" dirty="0" smtClean="0"/>
              <a:t>Sentences </a:t>
            </a:r>
            <a:r>
              <a:rPr lang="en-US" sz="1800" dirty="0" smtClean="0"/>
              <a:t>with changes</a:t>
            </a:r>
            <a:r>
              <a:rPr lang="lt-LT" sz="1800" dirty="0" smtClean="0"/>
              <a:t>	5</a:t>
            </a:r>
            <a:r>
              <a:rPr lang="en-US" sz="1800" dirty="0" smtClean="0"/>
              <a:t>0,000</a:t>
            </a:r>
            <a:endParaRPr lang="lt-LT" sz="1800" dirty="0" smtClean="0"/>
          </a:p>
          <a:p>
            <a:pPr lvl="7">
              <a:buClr>
                <a:srgbClr val="3366FF"/>
              </a:buClr>
              <a:buFont typeface="Wingdings" pitchFamily="2" charset="2"/>
              <a:buChar char="§"/>
            </a:pPr>
            <a:r>
              <a:rPr lang="lt-LT" sz="1800" dirty="0" smtClean="0"/>
              <a:t>Sentences </a:t>
            </a:r>
            <a:r>
              <a:rPr lang="en-US" sz="1800" dirty="0" smtClean="0"/>
              <a:t>without changes</a:t>
            </a:r>
            <a:r>
              <a:rPr lang="lt-LT" sz="1800" dirty="0" smtClean="0"/>
              <a:t>	</a:t>
            </a:r>
            <a:r>
              <a:rPr lang="en-US" sz="1800" dirty="0" smtClean="0"/>
              <a:t>70,000</a:t>
            </a:r>
            <a:endParaRPr lang="lt-LT" sz="1800" dirty="0" smtClean="0"/>
          </a:p>
          <a:p>
            <a:pPr>
              <a:buClr>
                <a:srgbClr val="3366FF"/>
              </a:buClr>
            </a:pPr>
            <a:endParaRPr lang="lt-LT" sz="2400" dirty="0" smtClean="0"/>
          </a:p>
          <a:p>
            <a:pPr>
              <a:buClr>
                <a:srgbClr val="3366FF"/>
              </a:buClr>
            </a:pPr>
            <a:r>
              <a:rPr lang="en-US" sz="2400" dirty="0" smtClean="0"/>
              <a:t>The </a:t>
            </a:r>
            <a:r>
              <a:rPr lang="en-US" sz="2400" dirty="0" smtClean="0">
                <a:solidFill>
                  <a:srgbClr val="CC3300"/>
                </a:solidFill>
              </a:rPr>
              <a:t>training</a:t>
            </a:r>
            <a:r>
              <a:rPr lang="en-US" sz="2400" dirty="0" smtClean="0"/>
              <a:t>, </a:t>
            </a:r>
            <a:r>
              <a:rPr lang="en-US" sz="2400" dirty="0" smtClean="0">
                <a:solidFill>
                  <a:srgbClr val="CC3300"/>
                </a:solidFill>
              </a:rPr>
              <a:t>development</a:t>
            </a:r>
            <a:r>
              <a:rPr lang="en-US" sz="2400" dirty="0" smtClean="0"/>
              <a:t>, and </a:t>
            </a:r>
            <a:r>
              <a:rPr lang="en-US" sz="2400" dirty="0" smtClean="0">
                <a:solidFill>
                  <a:srgbClr val="CC3300"/>
                </a:solidFill>
              </a:rPr>
              <a:t>test</a:t>
            </a:r>
            <a:r>
              <a:rPr lang="en-US" sz="2400" dirty="0" smtClean="0"/>
              <a:t> data sets are comprised of </a:t>
            </a:r>
            <a:r>
              <a:rPr lang="en-US" sz="2400" dirty="0" smtClean="0">
                <a:solidFill>
                  <a:srgbClr val="CC3300"/>
                </a:solidFill>
              </a:rPr>
              <a:t>independent sets of article</a:t>
            </a:r>
            <a:r>
              <a:rPr lang="lt-LT" sz="2400" dirty="0" smtClean="0">
                <a:solidFill>
                  <a:srgbClr val="CC3300"/>
                </a:solidFill>
              </a:rPr>
              <a:t>s</a:t>
            </a:r>
            <a:endParaRPr lang="lt-LT" sz="2400" dirty="0" smtClean="0"/>
          </a:p>
          <a:p>
            <a:pPr>
              <a:buClr>
                <a:srgbClr val="3366FF"/>
              </a:buClr>
              <a:buFont typeface="Wingdings" pitchFamily="2" charset="2"/>
              <a:buChar char="§"/>
            </a:pPr>
            <a:endParaRPr lang="en-US" sz="2900" dirty="0" smtClean="0"/>
          </a:p>
          <a:p>
            <a:pPr>
              <a:buNone/>
            </a:pPr>
            <a:endParaRPr lang="en-US" sz="2400" dirty="0" smtClean="0"/>
          </a:p>
        </p:txBody>
      </p:sp>
      <p:sp>
        <p:nvSpPr>
          <p:cNvPr id="3" name="Title 2"/>
          <p:cNvSpPr>
            <a:spLocks noGrp="1"/>
          </p:cNvSpPr>
          <p:nvPr>
            <p:ph type="title"/>
          </p:nvPr>
        </p:nvSpPr>
        <p:spPr/>
        <p:txBody>
          <a:bodyPr>
            <a:normAutofit/>
          </a:bodyPr>
          <a:lstStyle/>
          <a:p>
            <a:r>
              <a:rPr lang="lt-LT" dirty="0" smtClean="0"/>
              <a:t>The Data</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8</a:t>
            </a:fld>
            <a:endParaRPr lang="lt-LT"/>
          </a:p>
        </p:txBody>
      </p:sp>
      <p:pic>
        <p:nvPicPr>
          <p:cNvPr id="7"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8"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lt-LT" dirty="0" smtClean="0"/>
              <a:t>The Edits</a:t>
            </a:r>
            <a:endParaRPr lang="lt-LT" dirty="0"/>
          </a:p>
        </p:txBody>
      </p:sp>
      <p:sp>
        <p:nvSpPr>
          <p:cNvPr id="5" name="Slide Number Placeholder 4"/>
          <p:cNvSpPr>
            <a:spLocks noGrp="1"/>
          </p:cNvSpPr>
          <p:nvPr>
            <p:ph type="sldNum" sz="quarter" idx="12"/>
          </p:nvPr>
        </p:nvSpPr>
        <p:spPr/>
        <p:txBody>
          <a:bodyPr/>
          <a:lstStyle/>
          <a:p>
            <a:pPr>
              <a:defRPr/>
            </a:pPr>
            <a:fld id="{CDDCE6C5-2786-4AAF-8E24-31458FB3D257}" type="slidenum">
              <a:rPr lang="lt-LT" smtClean="0"/>
              <a:pPr>
                <a:defRPr/>
              </a:pPr>
              <a:t>9</a:t>
            </a:fld>
            <a:endParaRPr lang="lt-LT"/>
          </a:p>
        </p:txBody>
      </p:sp>
      <p:pic>
        <p:nvPicPr>
          <p:cNvPr id="7" name="Picture 6" descr="Z:\data\quality-management\corporate image\logos\vtex_logo_eps_white_trans_300px.png"/>
          <p:cNvPicPr>
            <a:picLocks noChangeAspect="1" noChangeArrowheads="1"/>
          </p:cNvPicPr>
          <p:nvPr/>
        </p:nvPicPr>
        <p:blipFill>
          <a:blip r:embed="rId2" cstate="print"/>
          <a:srcRect/>
          <a:stretch>
            <a:fillRect/>
          </a:stretch>
        </p:blipFill>
        <p:spPr bwMode="auto">
          <a:xfrm>
            <a:off x="34925" y="6232525"/>
            <a:ext cx="1331913" cy="568325"/>
          </a:xfrm>
          <a:prstGeom prst="rect">
            <a:avLst/>
          </a:prstGeom>
          <a:noFill/>
          <a:ln w="9525">
            <a:noFill/>
            <a:miter lim="800000"/>
            <a:headEnd/>
            <a:tailEnd/>
          </a:ln>
        </p:spPr>
      </p:pic>
      <p:sp>
        <p:nvSpPr>
          <p:cNvPr id="8" name="Footer Placeholder 3"/>
          <p:cNvSpPr>
            <a:spLocks noGrp="1"/>
          </p:cNvSpPr>
          <p:nvPr>
            <p:ph type="ftr" sz="quarter" idx="11"/>
          </p:nvPr>
        </p:nvSpPr>
        <p:spPr>
          <a:xfrm>
            <a:off x="5099993" y="6309320"/>
            <a:ext cx="3216423" cy="536551"/>
          </a:xfrm>
        </p:spPr>
        <p:txBody>
          <a:bodyPr/>
          <a:lstStyle/>
          <a:p>
            <a:r>
              <a:rPr lang="en-US" b="1" dirty="0" smtClean="0"/>
              <a:t>Automated Evaluation of Scientific Writing</a:t>
            </a:r>
            <a:endParaRPr lang="lt-LT" b="1" dirty="0" smtClean="0"/>
          </a:p>
          <a:p>
            <a:r>
              <a:rPr lang="en-US" dirty="0" smtClean="0"/>
              <a:t>The 10th Workshop on</a:t>
            </a:r>
            <a:r>
              <a:rPr lang="lt-LT" dirty="0" smtClean="0"/>
              <a:t> </a:t>
            </a:r>
            <a:r>
              <a:rPr lang="en-US" dirty="0" smtClean="0"/>
              <a:t>Innovative Use of NLP for </a:t>
            </a:r>
          </a:p>
          <a:p>
            <a:r>
              <a:rPr lang="en-US" dirty="0" smtClean="0"/>
              <a:t>Building Educational Applications</a:t>
            </a:r>
          </a:p>
        </p:txBody>
      </p:sp>
      <p:sp>
        <p:nvSpPr>
          <p:cNvPr id="11" name="TextBox 10"/>
          <p:cNvSpPr txBox="1"/>
          <p:nvPr/>
        </p:nvSpPr>
        <p:spPr>
          <a:xfrm>
            <a:off x="1187624" y="1312307"/>
            <a:ext cx="8136904" cy="4708981"/>
          </a:xfrm>
          <a:prstGeom prst="rect">
            <a:avLst/>
          </a:prstGeom>
          <a:noFill/>
        </p:spPr>
        <p:txBody>
          <a:bodyPr wrap="square" numCol="2" rtlCol="0">
            <a:spAutoFit/>
          </a:bodyPr>
          <a:lstStyle/>
          <a:p>
            <a:r>
              <a:rPr lang="lt-LT" sz="2000" b="1" dirty="0" smtClean="0"/>
              <a:t>Del	Ins	      #</a:t>
            </a:r>
          </a:p>
          <a:p>
            <a:endParaRPr lang="lt-LT" sz="2000" b="1" dirty="0" smtClean="0"/>
          </a:p>
          <a:p>
            <a:r>
              <a:rPr lang="en-US" sz="2000" dirty="0" smtClean="0"/>
              <a:t>	,	149653</a:t>
            </a:r>
          </a:p>
          <a:p>
            <a:r>
              <a:rPr lang="en-US" sz="2000" dirty="0" smtClean="0"/>
              <a:t>,		</a:t>
            </a:r>
            <a:r>
              <a:rPr lang="lt-LT" sz="2000" dirty="0" smtClean="0"/>
              <a:t>  </a:t>
            </a:r>
            <a:r>
              <a:rPr lang="en-US" sz="2000" dirty="0" smtClean="0"/>
              <a:t>52971</a:t>
            </a:r>
          </a:p>
          <a:p>
            <a:r>
              <a:rPr lang="en-US" sz="2000" dirty="0" smtClean="0"/>
              <a:t>&lt;sp&gt;	-	</a:t>
            </a:r>
            <a:r>
              <a:rPr lang="lt-LT" sz="2000" dirty="0" smtClean="0"/>
              <a:t>  </a:t>
            </a:r>
            <a:r>
              <a:rPr lang="en-US" sz="2000" dirty="0" smtClean="0"/>
              <a:t>47168</a:t>
            </a:r>
          </a:p>
          <a:p>
            <a:r>
              <a:rPr lang="en-US" sz="2000" dirty="0" smtClean="0"/>
              <a:t>	the 	</a:t>
            </a:r>
            <a:r>
              <a:rPr lang="lt-LT" sz="2000" dirty="0" smtClean="0"/>
              <a:t>  </a:t>
            </a:r>
            <a:r>
              <a:rPr lang="en-US" sz="2000" dirty="0" smtClean="0"/>
              <a:t>36432</a:t>
            </a:r>
          </a:p>
          <a:p>
            <a:r>
              <a:rPr lang="en-US" sz="2000" dirty="0" smtClean="0"/>
              <a:t>-	&lt;sp&gt;	</a:t>
            </a:r>
            <a:r>
              <a:rPr lang="lt-LT" sz="2000" dirty="0" smtClean="0"/>
              <a:t>  </a:t>
            </a:r>
            <a:r>
              <a:rPr lang="en-US" sz="2000" dirty="0" smtClean="0"/>
              <a:t>18956</a:t>
            </a:r>
          </a:p>
          <a:p>
            <a:r>
              <a:rPr lang="en-US" sz="2000" dirty="0" smtClean="0"/>
              <a:t>	.	</a:t>
            </a:r>
            <a:r>
              <a:rPr lang="lt-LT" sz="2000" dirty="0" smtClean="0"/>
              <a:t>  </a:t>
            </a:r>
            <a:r>
              <a:rPr lang="en-US" sz="2000" dirty="0" smtClean="0"/>
              <a:t>13981</a:t>
            </a:r>
          </a:p>
          <a:p>
            <a:r>
              <a:rPr lang="en-US" sz="2000" dirty="0" smtClean="0"/>
              <a:t>the 		</a:t>
            </a:r>
            <a:r>
              <a:rPr lang="lt-LT" sz="2000" dirty="0" smtClean="0"/>
              <a:t>  </a:t>
            </a:r>
            <a:r>
              <a:rPr lang="en-US" sz="2000" dirty="0" smtClean="0"/>
              <a:t>12236</a:t>
            </a:r>
          </a:p>
          <a:p>
            <a:r>
              <a:rPr lang="en-US" sz="2000" dirty="0" smtClean="0"/>
              <a:t>:		</a:t>
            </a:r>
            <a:r>
              <a:rPr lang="lt-LT" sz="2000" dirty="0" smtClean="0"/>
              <a:t>  </a:t>
            </a:r>
            <a:r>
              <a:rPr lang="en-US" sz="2000" dirty="0" smtClean="0"/>
              <a:t>12000</a:t>
            </a:r>
          </a:p>
          <a:p>
            <a:r>
              <a:rPr lang="en-US" sz="2000" dirty="0" smtClean="0"/>
              <a:t>	a 	</a:t>
            </a:r>
            <a:r>
              <a:rPr lang="lt-LT" sz="2000" dirty="0" smtClean="0"/>
              <a:t>  </a:t>
            </a:r>
            <a:r>
              <a:rPr lang="en-US" sz="2000" dirty="0" smtClean="0"/>
              <a:t>11425</a:t>
            </a:r>
          </a:p>
          <a:p>
            <a:r>
              <a:rPr lang="en-US" sz="2000" dirty="0" smtClean="0"/>
              <a:t>	:	</a:t>
            </a:r>
            <a:r>
              <a:rPr lang="lt-LT" sz="2000" dirty="0" smtClean="0"/>
              <a:t>    </a:t>
            </a:r>
            <a:r>
              <a:rPr lang="en-US" sz="2000" dirty="0" smtClean="0"/>
              <a:t>8134</a:t>
            </a:r>
          </a:p>
          <a:p>
            <a:r>
              <a:rPr lang="en-US" sz="2000" dirty="0" smtClean="0"/>
              <a:t>,	;	</a:t>
            </a:r>
            <a:r>
              <a:rPr lang="lt-LT" sz="2000" dirty="0" smtClean="0"/>
              <a:t>    </a:t>
            </a:r>
            <a:r>
              <a:rPr lang="en-US" sz="2000" dirty="0" smtClean="0"/>
              <a:t>7176</a:t>
            </a:r>
          </a:p>
          <a:p>
            <a:r>
              <a:rPr lang="en-US" sz="2000" dirty="0" smtClean="0"/>
              <a:t>	that 	</a:t>
            </a:r>
            <a:r>
              <a:rPr lang="lt-LT" sz="2000" dirty="0" smtClean="0"/>
              <a:t>    </a:t>
            </a:r>
            <a:r>
              <a:rPr lang="en-US" sz="2000" dirty="0" smtClean="0"/>
              <a:t>5741</a:t>
            </a:r>
          </a:p>
          <a:p>
            <a:r>
              <a:rPr lang="en-US" sz="2000" dirty="0" smtClean="0"/>
              <a:t>	and 	</a:t>
            </a:r>
            <a:r>
              <a:rPr lang="lt-LT" sz="2000" dirty="0" smtClean="0"/>
              <a:t>    </a:t>
            </a:r>
            <a:r>
              <a:rPr lang="en-US" sz="2000" dirty="0" smtClean="0"/>
              <a:t>5398</a:t>
            </a:r>
          </a:p>
          <a:p>
            <a:r>
              <a:rPr lang="lt-LT" sz="2000" b="1" dirty="0" smtClean="0"/>
              <a:t>Del	Ins	   # </a:t>
            </a:r>
          </a:p>
          <a:p>
            <a:endParaRPr lang="lt-LT" sz="2000" dirty="0" smtClean="0"/>
          </a:p>
          <a:p>
            <a:r>
              <a:rPr lang="en-US" sz="2000" dirty="0" smtClean="0"/>
              <a:t>-		4173</a:t>
            </a:r>
          </a:p>
          <a:p>
            <a:r>
              <a:rPr lang="en-US" sz="2000" dirty="0" smtClean="0"/>
              <a:t>.		3035</a:t>
            </a:r>
          </a:p>
          <a:p>
            <a:r>
              <a:rPr lang="en-US" sz="2000" dirty="0" smtClean="0"/>
              <a:t>"		2974</a:t>
            </a:r>
          </a:p>
          <a:p>
            <a:r>
              <a:rPr lang="en-US" sz="2000" dirty="0" smtClean="0"/>
              <a:t>'s		2341</a:t>
            </a:r>
          </a:p>
          <a:p>
            <a:r>
              <a:rPr lang="en-US" sz="2000" dirty="0" smtClean="0"/>
              <a:t>section	</a:t>
            </a:r>
            <a:r>
              <a:rPr lang="en-US" sz="2000" dirty="0" err="1" smtClean="0"/>
              <a:t>Section</a:t>
            </a:r>
            <a:r>
              <a:rPr lang="en-US" sz="2000" dirty="0" smtClean="0"/>
              <a:t>	2257</a:t>
            </a:r>
          </a:p>
          <a:p>
            <a:r>
              <a:rPr lang="en-US" sz="2000" dirty="0" smtClean="0"/>
              <a:t>	an 	2188</a:t>
            </a:r>
          </a:p>
          <a:p>
            <a:r>
              <a:rPr lang="en-US" sz="2000" dirty="0" smtClean="0"/>
              <a:t>	"	2171</a:t>
            </a:r>
          </a:p>
          <a:p>
            <a:r>
              <a:rPr lang="en-US" sz="2000" dirty="0" smtClean="0"/>
              <a:t>:	.	2066</a:t>
            </a:r>
          </a:p>
          <a:p>
            <a:r>
              <a:rPr lang="en-US" sz="2000" dirty="0" smtClean="0"/>
              <a:t>that 		2065</a:t>
            </a:r>
          </a:p>
          <a:p>
            <a:r>
              <a:rPr lang="en-US" sz="2000" dirty="0" smtClean="0"/>
              <a:t>the	a	2008</a:t>
            </a:r>
          </a:p>
          <a:p>
            <a:r>
              <a:rPr lang="en-US" sz="2000" dirty="0" smtClean="0"/>
              <a:t>a	the	1935</a:t>
            </a:r>
          </a:p>
          <a:p>
            <a:r>
              <a:rPr lang="en-US" sz="2000" dirty="0" smtClean="0"/>
              <a:t>a 		1906</a:t>
            </a:r>
          </a:p>
          <a:p>
            <a:r>
              <a:rPr lang="en-US" sz="2000" dirty="0" smtClean="0"/>
              <a:t>which	that	1866</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5531</TotalTime>
  <Words>2022</Words>
  <Application>Microsoft Office PowerPoint</Application>
  <PresentationFormat>On-screen Show (4:3)</PresentationFormat>
  <Paragraphs>307</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Concourse</vt:lpstr>
      <vt:lpstr>Equation</vt:lpstr>
      <vt:lpstr>Automated Evaluation of Scientific Writing: AESW Shared Task Proposal</vt:lpstr>
      <vt:lpstr>Slide 2</vt:lpstr>
      <vt:lpstr>Slide 3</vt:lpstr>
      <vt:lpstr>The Task</vt:lpstr>
      <vt:lpstr>The Data</vt:lpstr>
      <vt:lpstr>The Data</vt:lpstr>
      <vt:lpstr>Data annotation</vt:lpstr>
      <vt:lpstr>The Data</vt:lpstr>
      <vt:lpstr>The Edits</vt:lpstr>
      <vt:lpstr>The Edits</vt:lpstr>
      <vt:lpstr>The Edits </vt:lpstr>
      <vt:lpstr>The Edits</vt:lpstr>
      <vt:lpstr>The Edits</vt:lpstr>
      <vt:lpstr>The Edits</vt:lpstr>
      <vt:lpstr>The Edits</vt:lpstr>
      <vt:lpstr>The Edits</vt:lpstr>
      <vt:lpstr>The Edits</vt:lpstr>
      <vt:lpstr>The Edits</vt:lpstr>
      <vt:lpstr>Prediction</vt:lpstr>
      <vt:lpstr>Evaluation – Boolean Decision</vt:lpstr>
      <vt:lpstr>Evaluation – Probabilistic Estimation</vt:lpstr>
      <vt:lpstr>Suggestions Opinions Data cleaning contribution  Participate!</vt:lpstr>
      <vt:lpstr>Thanks</vt:lpstr>
      <vt:lpstr>Slide 24</vt:lpstr>
    </vt:vector>
  </TitlesOfParts>
  <Company>VTEX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VTEX</dc:title>
  <dc:creator>tomas.martisius</dc:creator>
  <cp:lastModifiedBy>lati</cp:lastModifiedBy>
  <cp:revision>256</cp:revision>
  <dcterms:created xsi:type="dcterms:W3CDTF">2011-11-09T14:21:47Z</dcterms:created>
  <dcterms:modified xsi:type="dcterms:W3CDTF">2015-06-04T04:04:19Z</dcterms:modified>
</cp:coreProperties>
</file>