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362" r:id="rId4"/>
    <p:sldId id="300" r:id="rId5"/>
    <p:sldId id="338" r:id="rId6"/>
    <p:sldId id="302" r:id="rId7"/>
    <p:sldId id="328" r:id="rId8"/>
    <p:sldId id="357" r:id="rId9"/>
    <p:sldId id="339" r:id="rId10"/>
    <p:sldId id="340" r:id="rId11"/>
    <p:sldId id="358" r:id="rId12"/>
    <p:sldId id="352" r:id="rId13"/>
    <p:sldId id="356" r:id="rId14"/>
    <p:sldId id="353" r:id="rId15"/>
    <p:sldId id="355" r:id="rId16"/>
    <p:sldId id="359" r:id="rId17"/>
    <p:sldId id="360" r:id="rId18"/>
    <p:sldId id="361" r:id="rId19"/>
    <p:sldId id="307" r:id="rId20"/>
    <p:sldId id="320" r:id="rId21"/>
    <p:sldId id="319" r:id="rId22"/>
    <p:sldId id="347" r:id="rId23"/>
    <p:sldId id="324" r:id="rId24"/>
  </p:sldIdLst>
  <p:sldSz cx="9144000" cy="6858000" type="screen4x3"/>
  <p:notesSz cx="6858000" cy="99456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i="1" kern="1200">
        <a:solidFill>
          <a:srgbClr val="000000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2" autoAdjust="0"/>
  </p:normalViewPr>
  <p:slideViewPr>
    <p:cSldViewPr>
      <p:cViewPr varScale="1">
        <p:scale>
          <a:sx n="127" d="100"/>
          <a:sy n="127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fld id="{113CC6C1-0016-D24D-AAF2-017980E0CE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02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fld id="{C7A310BD-9E5B-E343-A5EB-2D01F8130A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6AC1C-D9EA-BE43-9F44-37E1E83569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154FA-36BB-A74A-BC0D-035C570458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7B78A-F015-2649-8302-00E72B9D53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8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04CDA7-9EB3-4B42-952E-90D63BB00B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4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5B0164-93C8-0A4E-A775-1F8A8F0A1E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D00C-5BA4-D24E-9AB7-EDEF32110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86801-0104-164B-889A-BA5B319903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0154-D5FD-C640-991B-8E30E58D75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E392C-87F3-954A-8CEC-50882355A1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5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9B71-9938-E34E-8053-FD999FCE6B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0F81-86CC-EE47-8CBF-69F5C0D98B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0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ED5BE-9BD5-1740-811E-F00B8810DD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04A9-262A-D948-9320-C9D401DE9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tx2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fld id="{BAD10CE2-4E53-FD45-88C2-27647EEBD86B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000000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772400" cy="2057400"/>
          </a:xfrm>
        </p:spPr>
        <p:txBody>
          <a:bodyPr/>
          <a:lstStyle/>
          <a:p>
            <a:pPr algn="l"/>
            <a:r>
              <a:rPr lang="en-GB" b="1" dirty="0" smtClean="0"/>
              <a:t>Using NLP to Support Scalable Assessment of Short Free Text Responses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10000"/>
            <a:ext cx="5638800" cy="2133600"/>
          </a:xfrm>
        </p:spPr>
        <p:txBody>
          <a:bodyPr/>
          <a:lstStyle/>
          <a:p>
            <a:pPr algn="l"/>
            <a:endParaRPr lang="en-GB" sz="2000" dirty="0"/>
          </a:p>
          <a:p>
            <a:pPr algn="l"/>
            <a:r>
              <a:rPr lang="en-GB" sz="2400" dirty="0"/>
              <a:t>Alistair Willis</a:t>
            </a:r>
          </a:p>
          <a:p>
            <a:pPr algn="l"/>
            <a:endParaRPr lang="en-GB" sz="2400" dirty="0"/>
          </a:p>
          <a:p>
            <a:pPr algn="l"/>
            <a:r>
              <a:rPr lang="en-GB" sz="2000" dirty="0"/>
              <a:t>Department of </a:t>
            </a:r>
            <a:r>
              <a:rPr lang="en-GB" sz="2000" dirty="0" smtClean="0"/>
              <a:t>Computing and Communications,</a:t>
            </a:r>
            <a:endParaRPr lang="en-GB" sz="2000" dirty="0"/>
          </a:p>
          <a:p>
            <a:pPr algn="l"/>
            <a:r>
              <a:rPr lang="en-GB" sz="2000" dirty="0"/>
              <a:t>The Open </a:t>
            </a:r>
            <a:r>
              <a:rPr lang="en-GB" sz="2000" dirty="0" smtClean="0"/>
              <a:t>University, UK</a:t>
            </a:r>
            <a:endParaRPr lang="en-GB" sz="2000" dirty="0"/>
          </a:p>
          <a:p>
            <a:pPr algn="l"/>
            <a:endParaRPr lang="en-GB" sz="2000" dirty="0"/>
          </a:p>
        </p:txBody>
      </p:sp>
      <p:pic>
        <p:nvPicPr>
          <p:cNvPr id="5130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6764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as 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Treat marking as rule-based Information Extraction task 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matching rules express the mark scheme (Junker </a:t>
            </a:r>
            <a:r>
              <a:rPr lang="en-US" i="1" dirty="0" smtClean="0"/>
              <a:t>et al </a:t>
            </a:r>
            <a:r>
              <a:rPr lang="en-US" dirty="0" smtClean="0"/>
              <a:t>1999)</a:t>
            </a:r>
          </a:p>
          <a:p>
            <a:pPr lvl="1"/>
            <a:r>
              <a:rPr lang="en-US" dirty="0" smtClean="0"/>
              <a:t>keyword recognition + linear word order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simple spelling correction ( edit distance ≤ 1 )</a:t>
            </a:r>
          </a:p>
          <a:p>
            <a:endParaRPr lang="en-US" dirty="0"/>
          </a:p>
          <a:p>
            <a:pPr marL="1257300" lvl="3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GB" dirty="0" smtClean="0">
                <a:latin typeface="Courier New"/>
                <a:cs typeface="Courier New"/>
              </a:rPr>
              <a:t>term(</a:t>
            </a:r>
            <a:r>
              <a:rPr lang="en-GB" dirty="0">
                <a:latin typeface="Courier New"/>
                <a:cs typeface="Courier New"/>
              </a:rPr>
              <a:t>R</a:t>
            </a:r>
            <a:r>
              <a:rPr lang="en-GB" dirty="0" smtClean="0">
                <a:latin typeface="Courier New"/>
                <a:cs typeface="Courier New"/>
              </a:rPr>
              <a:t>, Term, I)</a:t>
            </a:r>
            <a:endParaRPr lang="en-GB" dirty="0">
              <a:latin typeface="Courier New"/>
              <a:cs typeface="Courier New"/>
            </a:endParaRPr>
          </a:p>
          <a:p>
            <a:pPr marL="1257300" lvl="3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dirty="0" smtClean="0">
                <a:latin typeface="Courier New"/>
                <a:cs typeface="Courier New"/>
              </a:rPr>
              <a:t>template(</a:t>
            </a:r>
            <a:r>
              <a:rPr lang="en-GB" dirty="0">
                <a:latin typeface="Courier New"/>
                <a:cs typeface="Courier New"/>
              </a:rPr>
              <a:t>R</a:t>
            </a:r>
            <a:r>
              <a:rPr lang="en-GB" dirty="0" smtClean="0">
                <a:latin typeface="Courier New"/>
                <a:cs typeface="Courier New"/>
              </a:rPr>
              <a:t>, Template, I)</a:t>
            </a:r>
            <a:endParaRPr lang="en-GB" dirty="0">
              <a:latin typeface="Courier New"/>
              <a:cs typeface="Courier New"/>
            </a:endParaRPr>
          </a:p>
          <a:p>
            <a:pPr marL="1257300" lvl="3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dirty="0">
                <a:latin typeface="Courier New"/>
                <a:cs typeface="Courier New"/>
              </a:rPr>
              <a:t>precedes(</a:t>
            </a:r>
            <a:r>
              <a:rPr lang="en-GB" dirty="0" smtClean="0">
                <a:latin typeface="Courier New"/>
                <a:cs typeface="Courier New"/>
              </a:rPr>
              <a:t>I1, I2)</a:t>
            </a:r>
            <a:endParaRPr lang="en-GB" dirty="0">
              <a:latin typeface="Courier New"/>
              <a:cs typeface="Courier New"/>
            </a:endParaRPr>
          </a:p>
          <a:p>
            <a:pPr marL="1257300" lvl="3" indent="0">
              <a:lnSpc>
                <a:spcPct val="90000"/>
              </a:lnSpc>
              <a:buNone/>
            </a:pPr>
            <a:r>
              <a:rPr lang="en-GB" dirty="0" err="1">
                <a:latin typeface="Courier New"/>
                <a:cs typeface="Courier New"/>
              </a:rPr>
              <a:t>closely_precedes</a:t>
            </a:r>
            <a:r>
              <a:rPr lang="en-GB" dirty="0">
                <a:latin typeface="Courier New"/>
                <a:cs typeface="Courier New"/>
              </a:rPr>
              <a:t>(</a:t>
            </a:r>
            <a:r>
              <a:rPr lang="en-GB" dirty="0" smtClean="0">
                <a:latin typeface="Courier New"/>
                <a:cs typeface="Courier New"/>
              </a:rPr>
              <a:t>I1</a:t>
            </a:r>
            <a:r>
              <a:rPr lang="en-GB" dirty="0">
                <a:latin typeface="Courier New"/>
                <a:cs typeface="Courier New"/>
              </a:rPr>
              <a:t>, </a:t>
            </a:r>
            <a:r>
              <a:rPr lang="en-GB" dirty="0" smtClean="0">
                <a:latin typeface="Courier New"/>
                <a:cs typeface="Courier New"/>
              </a:rPr>
              <a:t>I2</a:t>
            </a:r>
            <a:r>
              <a:rPr lang="en-GB" dirty="0">
                <a:latin typeface="Courier New"/>
                <a:cs typeface="Courier New"/>
              </a:rPr>
              <a:t>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5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1257300" lvl="3" indent="0">
              <a:buNone/>
            </a:pPr>
            <a:r>
              <a:rPr lang="en-US" dirty="0" smtClean="0">
                <a:latin typeface="Courier New"/>
                <a:cs typeface="Courier New"/>
              </a:rPr>
              <a:t>term(R, oil, I) </a:t>
            </a:r>
            <a:r>
              <a:rPr lang="en-US" dirty="0" smtClean="0">
                <a:latin typeface="Courier New"/>
                <a:ea typeface="ＭＳ ゴシック"/>
                <a:cs typeface="Courier New"/>
              </a:rPr>
              <a:t>∧</a:t>
            </a:r>
            <a:endParaRPr lang="en-US" dirty="0" smtClean="0">
              <a:latin typeface="Courier New"/>
              <a:cs typeface="Courier New"/>
            </a:endParaRPr>
          </a:p>
          <a:p>
            <a:pPr marL="1257300" lvl="3" indent="0">
              <a:buNone/>
            </a:pPr>
            <a:r>
              <a:rPr lang="en-US" dirty="0" smtClean="0">
                <a:latin typeface="Courier New"/>
                <a:cs typeface="Courier New"/>
              </a:rPr>
              <a:t>term(R, less, J)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ea typeface="ＭＳ ゴシック"/>
                <a:cs typeface="Courier New"/>
              </a:rPr>
              <a:t>∧</a:t>
            </a:r>
            <a:endParaRPr lang="en-US" dirty="0" smtClean="0">
              <a:latin typeface="Courier New"/>
              <a:cs typeface="Courier New"/>
            </a:endParaRPr>
          </a:p>
          <a:p>
            <a:pPr marL="1257300" lvl="3" indent="0">
              <a:buNone/>
            </a:pPr>
            <a:r>
              <a:rPr lang="en-US" dirty="0" smtClean="0">
                <a:latin typeface="Courier New"/>
                <a:cs typeface="Courier New"/>
              </a:rPr>
              <a:t>template(R, dens, K)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ea typeface="ＭＳ ゴシック"/>
                <a:cs typeface="Courier New"/>
              </a:rPr>
              <a:t>∧</a:t>
            </a:r>
            <a:endParaRPr lang="en-US" dirty="0" smtClean="0">
              <a:latin typeface="Courier New"/>
              <a:cs typeface="Courier New"/>
            </a:endParaRPr>
          </a:p>
          <a:p>
            <a:pPr marL="1257300" lvl="3" indent="0">
              <a:buNone/>
            </a:pPr>
            <a:r>
              <a:rPr lang="en-US" dirty="0" smtClean="0">
                <a:latin typeface="Courier New"/>
                <a:cs typeface="Courier New"/>
              </a:rPr>
              <a:t>precedes(I, J) </a:t>
            </a:r>
            <a:r>
              <a:rPr lang="en-US" dirty="0" smtClean="0">
                <a:latin typeface="Courier New"/>
                <a:ea typeface="Wingdings"/>
                <a:cs typeface="Courier New"/>
                <a:sym typeface="Wingdings"/>
              </a:rPr>
              <a:t></a:t>
            </a:r>
            <a:r>
              <a:rPr lang="en-US" dirty="0" smtClean="0">
                <a:latin typeface="Courier New"/>
                <a:cs typeface="Courier New"/>
              </a:rPr>
              <a:t> correct(R)</a:t>
            </a:r>
          </a:p>
          <a:p>
            <a:endParaRPr lang="en-US" dirty="0" smtClean="0"/>
          </a:p>
          <a:p>
            <a:pPr marL="1257300" lvl="2" indent="-342900">
              <a:lnSpc>
                <a:spcPct val="90000"/>
              </a:lnSpc>
              <a:buNone/>
            </a:pPr>
            <a:r>
              <a:rPr lang="en-GB" i="1" dirty="0" smtClean="0"/>
              <a:t>		oil is less dense than water</a:t>
            </a:r>
            <a:r>
              <a:rPr lang="en-GB" i="1" dirty="0"/>
              <a:t>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</a:t>
            </a:r>
            <a:r>
              <a:rPr lang="en-GB" dirty="0"/>
              <a:t> )</a:t>
            </a:r>
          </a:p>
          <a:p>
            <a:pPr marL="1257300" lvl="2" indent="-342900">
              <a:lnSpc>
                <a:spcPct val="90000"/>
              </a:lnSpc>
              <a:buNone/>
            </a:pPr>
            <a:endParaRPr lang="en-GB" dirty="0"/>
          </a:p>
          <a:p>
            <a:pPr marL="1257300" lvl="2" indent="-342900">
              <a:lnSpc>
                <a:spcPct val="90000"/>
              </a:lnSpc>
              <a:buNone/>
            </a:pPr>
            <a:r>
              <a:rPr lang="en-GB" dirty="0"/>
              <a:t>		</a:t>
            </a:r>
            <a:r>
              <a:rPr lang="en-GB" i="1" dirty="0" smtClean="0"/>
              <a:t>oil has less density than water</a:t>
            </a:r>
            <a:r>
              <a:rPr lang="en-GB" i="1" dirty="0"/>
              <a:t>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</a:t>
            </a:r>
            <a:r>
              <a:rPr lang="en-GB" dirty="0"/>
              <a:t> )</a:t>
            </a:r>
          </a:p>
          <a:p>
            <a:pPr marL="1257300" lvl="2" indent="-342900">
              <a:lnSpc>
                <a:spcPct val="90000"/>
              </a:lnSpc>
              <a:buNone/>
            </a:pPr>
            <a:endParaRPr lang="en-GB" i="1" dirty="0"/>
          </a:p>
          <a:p>
            <a:pPr marL="1257300" lvl="2" indent="-342900">
              <a:lnSpc>
                <a:spcPct val="90000"/>
              </a:lnSpc>
              <a:buNone/>
            </a:pPr>
            <a:r>
              <a:rPr lang="en-GB" i="1" dirty="0"/>
              <a:t>		</a:t>
            </a:r>
            <a:r>
              <a:rPr lang="en-GB" i="1" dirty="0" smtClean="0"/>
              <a:t>water is less dense than oil</a:t>
            </a:r>
            <a:r>
              <a:rPr lang="en-GB" i="1" dirty="0"/>
              <a:t>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X</a:t>
            </a:r>
            <a:r>
              <a:rPr lang="en-GB" dirty="0"/>
              <a:t> </a:t>
            </a:r>
            <a:r>
              <a:rPr lang="en-GB" dirty="0" smtClean="0"/>
              <a:t>)</a:t>
            </a:r>
            <a:endParaRPr lang="en-US" i="1" dirty="0">
              <a:latin typeface="+mj-lt"/>
            </a:endParaRP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1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Amati system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make mark scheme authoring easy for tutors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domain specialist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not (necessarily) computing specialist</a:t>
            </a:r>
          </a:p>
          <a:p>
            <a:pPr lvl="2"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bootstrapping model</a:t>
            </a:r>
          </a:p>
          <a:p>
            <a:pPr marL="1828800" lvl="4" indent="0">
              <a:spcAft>
                <a:spcPts val="0"/>
              </a:spcAft>
              <a:buNone/>
            </a:pPr>
            <a:r>
              <a:rPr lang="en-US" dirty="0" smtClean="0"/>
              <a:t>load an initial set of responses</a:t>
            </a:r>
          </a:p>
          <a:p>
            <a:pPr marL="1828800" lvl="4" indent="0">
              <a:spcAft>
                <a:spcPts val="0"/>
              </a:spcAft>
              <a:buNone/>
            </a:pPr>
            <a:r>
              <a:rPr lang="en-US" dirty="0" smtClean="0"/>
              <a:t>mark responses (by hand)</a:t>
            </a:r>
          </a:p>
          <a:p>
            <a:pPr marL="1828800" lvl="4" indent="0">
              <a:spcAft>
                <a:spcPts val="0"/>
              </a:spcAft>
              <a:buNone/>
            </a:pPr>
            <a:r>
              <a:rPr lang="en-US" b="1" dirty="0" smtClean="0"/>
              <a:t>repeat</a:t>
            </a:r>
            <a:r>
              <a:rPr lang="en-US" dirty="0" smtClean="0"/>
              <a:t>:</a:t>
            </a:r>
          </a:p>
          <a:p>
            <a:pPr marL="2286000" lvl="5" indent="0">
              <a:spcAft>
                <a:spcPts val="0"/>
              </a:spcAft>
              <a:buNone/>
            </a:pPr>
            <a:r>
              <a:rPr lang="en-US" dirty="0" smtClean="0"/>
              <a:t>write/edit rules to reflect marks</a:t>
            </a:r>
          </a:p>
          <a:p>
            <a:pPr marL="2286000" lvl="5" indent="0">
              <a:spcAft>
                <a:spcPts val="0"/>
              </a:spcAft>
              <a:buNone/>
            </a:pPr>
            <a:r>
              <a:rPr lang="en-US" dirty="0" smtClean="0"/>
              <a:t>extend set of responses</a:t>
            </a:r>
            <a:endParaRPr lang="en-US" dirty="0"/>
          </a:p>
          <a:p>
            <a:pPr marL="2286000" lvl="5" indent="0">
              <a:spcAft>
                <a:spcPts val="0"/>
              </a:spcAft>
              <a:buNone/>
            </a:pPr>
            <a:r>
              <a:rPr lang="en-US" dirty="0" smtClean="0"/>
              <a:t>apply rules to extended set</a:t>
            </a:r>
          </a:p>
          <a:p>
            <a:pPr marL="2286000" lvl="5" indent="0">
              <a:spcAft>
                <a:spcPts val="0"/>
              </a:spcAft>
              <a:buNone/>
            </a:pPr>
            <a:r>
              <a:rPr lang="en-US" dirty="0" smtClean="0"/>
              <a:t>confirm/change assigned marks</a:t>
            </a:r>
          </a:p>
          <a:p>
            <a:pPr marL="1828800" lvl="4" indent="0">
              <a:spcAft>
                <a:spcPts val="0"/>
              </a:spcAft>
              <a:buNone/>
            </a:pPr>
            <a:r>
              <a:rPr lang="en-US" b="1" dirty="0" smtClean="0"/>
              <a:t>until</a:t>
            </a:r>
            <a:r>
              <a:rPr lang="en-US" dirty="0" smtClean="0"/>
              <a:t> no further improvement</a:t>
            </a:r>
          </a:p>
          <a:p>
            <a:pPr marL="1828800" lvl="4" indent="0">
              <a:spcAft>
                <a:spcPts val="0"/>
              </a:spcAft>
              <a:buNone/>
            </a:pPr>
            <a:r>
              <a:rPr lang="en-US" dirty="0" smtClean="0"/>
              <a:t>apply rules to remaining responses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5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ic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162800" cy="5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6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ule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199967" cy="47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r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900850" cy="59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0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Is the representation language expressive enough?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How good are the Amati mark schemes?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 smtClean="0"/>
              <a:t>How do they compare to a gold standard?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 smtClean="0"/>
              <a:t>How do they compare to a human marker?</a:t>
            </a:r>
          </a:p>
          <a:p>
            <a:pPr lvl="2">
              <a:spcAft>
                <a:spcPts val="600"/>
              </a:spcAft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Tested on 6 questions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Student responses from two presentations (2008/2009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Mark scheme built on 2008 </a:t>
            </a:r>
            <a:r>
              <a:rPr lang="en-US" dirty="0" smtClean="0"/>
              <a:t>responses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Tested on 2009 responses (unseen)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3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a gold standard/ground truth?</a:t>
            </a:r>
          </a:p>
          <a:p>
            <a:pPr lvl="1"/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Human marks can be unreliable</a:t>
            </a:r>
          </a:p>
          <a:p>
            <a:pPr lvl="2"/>
            <a:r>
              <a:rPr lang="en-US" dirty="0" smtClean="0"/>
              <a:t>Low inter-marker agreement</a:t>
            </a:r>
          </a:p>
          <a:p>
            <a:pPr lvl="1"/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Multiple-pass annotation</a:t>
            </a:r>
            <a:endParaRPr lang="en-US" dirty="0"/>
          </a:p>
          <a:p>
            <a:pPr lvl="2"/>
            <a:r>
              <a:rPr lang="en-US" dirty="0" smtClean="0"/>
              <a:t>Initially marked by two subject-specialist tutors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allowed to confer during marking</a:t>
            </a:r>
            <a:endParaRPr lang="en-US" dirty="0"/>
          </a:p>
          <a:p>
            <a:pPr lvl="2"/>
            <a:r>
              <a:rPr lang="en-US" dirty="0" smtClean="0"/>
              <a:t>Module chair as final authority</a:t>
            </a:r>
          </a:p>
          <a:p>
            <a:pPr lvl="3"/>
            <a:r>
              <a:rPr lang="en-US" dirty="0" smtClean="0"/>
              <a:t>third marker</a:t>
            </a:r>
          </a:p>
          <a:p>
            <a:pPr lvl="3"/>
            <a:r>
              <a:rPr lang="en-US" dirty="0" smtClean="0"/>
              <a:t>also adjudicates on disagreements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74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413717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responses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/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α /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Sandstone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Snowflake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029200"/>
            <a:ext cx="7391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Lucida Grande"/>
              <a:buChar char="–"/>
            </a:pPr>
            <a:r>
              <a:rPr lang="en-US" i="0" dirty="0" smtClean="0"/>
              <a:t>High accuracy</a:t>
            </a:r>
          </a:p>
          <a:p>
            <a:pPr marL="742950" lvl="1" indent="-285750" algn="l">
              <a:buFont typeface="Lucida Grande"/>
              <a:buChar char="–"/>
            </a:pPr>
            <a:r>
              <a:rPr lang="en-US" i="0" dirty="0" smtClean="0"/>
              <a:t>although task is highly constrained</a:t>
            </a:r>
          </a:p>
          <a:p>
            <a:pPr marL="742950" lvl="1" indent="-285750" algn="l">
              <a:buFont typeface="Arial"/>
              <a:buChar char="•"/>
            </a:pPr>
            <a:endParaRPr lang="en-US" i="0" dirty="0" smtClean="0"/>
          </a:p>
          <a:p>
            <a:pPr marL="285750" indent="-285750" algn="l">
              <a:buFont typeface="Lucida Grande"/>
              <a:buChar char="–"/>
            </a:pPr>
            <a:r>
              <a:rPr lang="en-US" i="0" dirty="0" smtClean="0"/>
              <a:t>α higher than </a:t>
            </a:r>
            <a:r>
              <a:rPr lang="en-US" i="0" dirty="0" smtClean="0"/>
              <a:t>human </a:t>
            </a:r>
            <a:r>
              <a:rPr lang="en-US" i="0" dirty="0" smtClean="0"/>
              <a:t>inter-marker </a:t>
            </a:r>
            <a:r>
              <a:rPr lang="en-US" i="0" dirty="0" smtClean="0"/>
              <a:t>agreement on th</a:t>
            </a:r>
            <a:r>
              <a:rPr lang="en-US" i="0" dirty="0" smtClean="0"/>
              <a:t>e same questions</a:t>
            </a:r>
            <a:endParaRPr lang="en-US" i="0" dirty="0" smtClean="0"/>
          </a:p>
          <a:p>
            <a:pPr marL="742950" lvl="1" indent="-285750" algn="l">
              <a:buFont typeface="Lucida Grande"/>
              <a:buChar char="–"/>
            </a:pPr>
            <a:r>
              <a:rPr lang="en-US" i="0" dirty="0" smtClean="0"/>
              <a:t>71.2% ≤ α ≤ 88.2%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98737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Induction</a:t>
            </a: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To induce mark schemes, try Inductive Logic Programming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Aleph (</a:t>
            </a:r>
            <a:r>
              <a:rPr lang="en-GB" dirty="0" err="1"/>
              <a:t>Srinivasan</a:t>
            </a:r>
            <a:r>
              <a:rPr lang="en-GB" dirty="0"/>
              <a:t> 2004)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Amati proposes rules from marked responses</a:t>
            </a:r>
          </a:p>
          <a:p>
            <a:pPr>
              <a:lnSpc>
                <a:spcPct val="90000"/>
              </a:lnSpc>
            </a:pPr>
            <a:r>
              <a:rPr lang="en-GB" dirty="0"/>
              <a:t>Still requires manual post-editing</a:t>
            </a:r>
          </a:p>
          <a:p>
            <a:pPr lvl="1">
              <a:lnSpc>
                <a:spcPct val="90000"/>
              </a:lnSpc>
            </a:pPr>
            <a:r>
              <a:rPr lang="en-GB" dirty="0" err="1"/>
              <a:t>eg</a:t>
            </a:r>
            <a:r>
              <a:rPr lang="en-GB" dirty="0"/>
              <a:t>. predicted rule:</a:t>
            </a:r>
          </a:p>
          <a:p>
            <a:pPr lvl="2">
              <a:lnSpc>
                <a:spcPct val="90000"/>
              </a:lnSpc>
            </a:pPr>
            <a:endParaRPr lang="en-GB" dirty="0"/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2">
              <a:lnSpc>
                <a:spcPct val="90000"/>
              </a:lnSpc>
            </a:pPr>
            <a:endParaRPr lang="en-GB" dirty="0"/>
          </a:p>
          <a:p>
            <a:pPr lvl="2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matches</a:t>
            </a:r>
          </a:p>
          <a:p>
            <a:pPr lvl="2">
              <a:lnSpc>
                <a:spcPct val="90000"/>
              </a:lnSpc>
              <a:buNone/>
            </a:pPr>
            <a:r>
              <a:rPr lang="en-GB" dirty="0"/>
              <a:t>	</a:t>
            </a:r>
            <a:r>
              <a:rPr lang="en-GB" i="1" dirty="0"/>
              <a:t>high pressure and temperature</a:t>
            </a:r>
          </a:p>
          <a:p>
            <a:pPr lvl="2">
              <a:lnSpc>
                <a:spcPct val="90000"/>
              </a:lnSpc>
              <a:buNone/>
            </a:pPr>
            <a:r>
              <a:rPr lang="en-GB" dirty="0"/>
              <a:t>	</a:t>
            </a:r>
            <a:r>
              <a:rPr lang="en-GB" i="1" dirty="0"/>
              <a:t>high pressure and heat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Question author can make more intuitively plausible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repeated runs improve the overall coverage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7800" y="2895600"/>
            <a:ext cx="518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GB" sz="1400" i="0" dirty="0">
              <a:latin typeface="Courier New" charset="0"/>
            </a:endParaRPr>
          </a:p>
          <a:p>
            <a:pPr algn="l"/>
            <a:r>
              <a:rPr lang="en-GB" sz="1400" i="0" dirty="0">
                <a:latin typeface="Courier New" charset="0"/>
              </a:rPr>
              <a:t>	</a:t>
            </a:r>
            <a:r>
              <a:rPr lang="en-GB" sz="1400" i="0" dirty="0" smtClean="0">
                <a:latin typeface="Courier New" charset="0"/>
              </a:rPr>
              <a:t>term(R, high, A)</a:t>
            </a:r>
            <a:r>
              <a:rPr lang="en-GB" sz="1400" i="0" dirty="0">
                <a:latin typeface="Courier New" charset="0"/>
              </a:rPr>
              <a:t> </a:t>
            </a:r>
            <a:r>
              <a:rPr lang="en-GB" sz="1400" i="0" dirty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GB" sz="1400" i="0" dirty="0">
              <a:latin typeface="Courier New" charset="0"/>
            </a:endParaRPr>
          </a:p>
          <a:p>
            <a:pPr algn="l"/>
            <a:r>
              <a:rPr lang="en-GB" sz="1400" i="0" dirty="0">
                <a:latin typeface="Courier New" charset="0"/>
              </a:rPr>
              <a:t>	</a:t>
            </a:r>
            <a:r>
              <a:rPr lang="en-GB" sz="1400" i="0" dirty="0" smtClean="0">
                <a:latin typeface="Courier New" charset="0"/>
              </a:rPr>
              <a:t>term(</a:t>
            </a:r>
            <a:r>
              <a:rPr lang="en-GB" sz="1400" i="0" dirty="0">
                <a:latin typeface="Courier New" charset="0"/>
              </a:rPr>
              <a:t>R</a:t>
            </a:r>
            <a:r>
              <a:rPr lang="en-GB" sz="1400" i="0" dirty="0" smtClean="0">
                <a:latin typeface="Courier New" charset="0"/>
              </a:rPr>
              <a:t>, pressure, B)</a:t>
            </a:r>
            <a:r>
              <a:rPr lang="en-GB" sz="1400" i="0" dirty="0">
                <a:latin typeface="Courier New" charset="0"/>
              </a:rPr>
              <a:t> </a:t>
            </a:r>
            <a:r>
              <a:rPr lang="en-GB" sz="1400" i="0" dirty="0">
                <a:latin typeface="ＭＳ ゴシック"/>
                <a:ea typeface="ＭＳ ゴシック"/>
                <a:cs typeface="ＭＳ ゴシック"/>
              </a:rPr>
              <a:t>∧</a:t>
            </a:r>
            <a:endParaRPr lang="en-GB" sz="1400" i="0" dirty="0">
              <a:latin typeface="Courier New" charset="0"/>
            </a:endParaRPr>
          </a:p>
          <a:p>
            <a:pPr algn="l"/>
            <a:r>
              <a:rPr lang="en-GB" sz="1400" i="0" dirty="0">
                <a:latin typeface="Courier New" charset="0"/>
              </a:rPr>
              <a:t>	</a:t>
            </a:r>
            <a:r>
              <a:rPr lang="en-GB" sz="1400" i="0" dirty="0" smtClean="0">
                <a:latin typeface="Courier New" charset="0"/>
              </a:rPr>
              <a:t>term(R, and, C)</a:t>
            </a:r>
            <a:r>
              <a:rPr lang="en-GB" sz="1400" i="0" dirty="0">
                <a:latin typeface="Courier New" charset="0"/>
              </a:rPr>
              <a:t> </a:t>
            </a:r>
            <a:r>
              <a:rPr lang="en-GB" sz="1400" i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1400" i="0" dirty="0" smtClean="0">
                <a:latin typeface="Courier New" charset="0"/>
              </a:rPr>
              <a:t> correct(R)</a:t>
            </a:r>
            <a:endParaRPr lang="en-GB" sz="1400" i="0" dirty="0">
              <a:latin typeface="Courier New" charset="0"/>
            </a:endParaRPr>
          </a:p>
        </p:txBody>
      </p:sp>
      <p:pic>
        <p:nvPicPr>
          <p:cNvPr id="5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e-assessment at the Open University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Short answer questions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assess detail and specific </a:t>
            </a:r>
            <a:r>
              <a:rPr lang="en-GB" dirty="0" smtClean="0"/>
              <a:t>knowledge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ability to verbalise knowledge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cognitively different </a:t>
            </a:r>
            <a:r>
              <a:rPr lang="en-GB" dirty="0"/>
              <a:t>from Multiple Choice Questions: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student is </a:t>
            </a:r>
            <a:r>
              <a:rPr lang="en-GB" dirty="0" smtClean="0"/>
              <a:t>unprompted</a:t>
            </a:r>
          </a:p>
          <a:p>
            <a:pPr lvl="2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Valuable assessment method for distance learning</a:t>
            </a:r>
          </a:p>
          <a:p>
            <a:pPr lvl="1">
              <a:lnSpc>
                <a:spcPct val="90000"/>
              </a:lnSpc>
            </a:pPr>
            <a:r>
              <a:rPr lang="en-GB" dirty="0" err="1" smtClean="0"/>
              <a:t>eg</a:t>
            </a:r>
            <a:r>
              <a:rPr lang="en-GB" dirty="0" smtClean="0"/>
              <a:t>. Open University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MOOCS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Open University has large answer sets for training data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 population courses</a:t>
            </a:r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94673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dirty="0" smtClean="0"/>
              <a:t>difficult responses</a:t>
            </a:r>
            <a:endParaRPr lang="en-GB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Lack of linguistic knowledge not necessarily a drawback</a:t>
            </a:r>
          </a:p>
          <a:p>
            <a:endParaRPr lang="en-GB"/>
          </a:p>
          <a:p>
            <a:pPr lvl="1">
              <a:buFont typeface="Arial" charset="0"/>
              <a:buNone/>
            </a:pPr>
            <a:r>
              <a:rPr lang="en-GB" i="1"/>
              <a:t>		The oil floats on the water because it is lighter</a:t>
            </a:r>
          </a:p>
          <a:p>
            <a:pPr lvl="1">
              <a:buFont typeface="Arial" charset="0"/>
              <a:buNone/>
            </a:pPr>
            <a:endParaRPr lang="en-GB" i="1"/>
          </a:p>
          <a:p>
            <a:pPr lvl="1">
              <a:buFont typeface="Arial" charset="0"/>
              <a:buNone/>
            </a:pPr>
            <a:endParaRPr lang="en-GB" i="1"/>
          </a:p>
          <a:p>
            <a:pPr lvl="1">
              <a:buFont typeface="Arial" charset="0"/>
              <a:buNone/>
            </a:pPr>
            <a:r>
              <a:rPr lang="en-GB" i="1"/>
              <a:t>		The oil floats on the water because it is heavier</a:t>
            </a:r>
          </a:p>
          <a:p>
            <a:pPr lvl="1">
              <a:buFont typeface="Arial" charset="0"/>
              <a:buNone/>
            </a:pPr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Applying BOD, mark both correct</a:t>
            </a:r>
          </a:p>
          <a:p>
            <a:pPr lvl="2"/>
            <a:r>
              <a:rPr lang="en-GB"/>
              <a:t>better than attempting to resolve pronoun</a:t>
            </a:r>
          </a:p>
          <a:p>
            <a:pPr lvl="3"/>
            <a:r>
              <a:rPr lang="en-GB"/>
              <a:t>easier with linear word order than syntactic analysis</a:t>
            </a:r>
          </a:p>
          <a:p>
            <a:pPr lvl="3"/>
            <a:endParaRPr lang="en-GB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1447800" y="2590800"/>
            <a:ext cx="68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5029200" y="2590800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5029200" y="3581400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3124200" y="3581400"/>
            <a:ext cx="990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difficult </a:t>
            </a:r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Hard to mark where students can give particular examples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GB" i="1"/>
              <a:t>A snowflake falls vertically with a constant speed. What can you say about the forces acting on the snowflake?</a:t>
            </a:r>
          </a:p>
          <a:p>
            <a:pPr lvl="1">
              <a:lnSpc>
                <a:spcPct val="90000"/>
              </a:lnSpc>
            </a:pPr>
            <a:endParaRPr lang="en-GB" i="1"/>
          </a:p>
          <a:p>
            <a:pPr lvl="1">
              <a:lnSpc>
                <a:spcPct val="90000"/>
              </a:lnSpc>
            </a:pPr>
            <a:r>
              <a:rPr lang="en-GB"/>
              <a:t>abstract answers easy to mark</a:t>
            </a:r>
          </a:p>
          <a:p>
            <a:pPr lvl="2">
              <a:lnSpc>
                <a:spcPct val="90000"/>
              </a:lnSpc>
            </a:pPr>
            <a:r>
              <a:rPr lang="en-GB" i="1"/>
              <a:t>They are equal and opposite</a:t>
            </a:r>
          </a:p>
          <a:p>
            <a:pPr lvl="2">
              <a:lnSpc>
                <a:spcPct val="90000"/>
              </a:lnSpc>
            </a:pPr>
            <a:r>
              <a:rPr lang="en-GB" i="1"/>
              <a:t>no net forces</a:t>
            </a:r>
          </a:p>
          <a:p>
            <a:pPr lvl="2">
              <a:lnSpc>
                <a:spcPct val="90000"/>
              </a:lnSpc>
            </a:pPr>
            <a:r>
              <a:rPr lang="en-GB" i="1"/>
              <a:t>all forces cancel out</a:t>
            </a:r>
          </a:p>
          <a:p>
            <a:pPr lvl="3">
              <a:lnSpc>
                <a:spcPct val="90000"/>
              </a:lnSpc>
            </a:pPr>
            <a:r>
              <a:rPr lang="en-GB" i="1"/>
              <a:t>etc.</a:t>
            </a:r>
          </a:p>
          <a:p>
            <a:pPr lvl="3">
              <a:lnSpc>
                <a:spcPct val="90000"/>
              </a:lnSpc>
            </a:pPr>
            <a:endParaRPr lang="en-GB" i="1"/>
          </a:p>
          <a:p>
            <a:pPr lvl="1">
              <a:lnSpc>
                <a:spcPct val="90000"/>
              </a:lnSpc>
            </a:pPr>
            <a:r>
              <a:rPr lang="en-GB"/>
              <a:t>Much harder to predict all specific examples</a:t>
            </a:r>
          </a:p>
          <a:p>
            <a:pPr lvl="2">
              <a:lnSpc>
                <a:spcPct val="90000"/>
              </a:lnSpc>
            </a:pPr>
            <a:r>
              <a:rPr lang="en-GB" i="1"/>
              <a:t>the gravity and air resistance are the same</a:t>
            </a:r>
          </a:p>
          <a:p>
            <a:pPr lvl="2">
              <a:lnSpc>
                <a:spcPct val="90000"/>
              </a:lnSpc>
            </a:pPr>
            <a:r>
              <a:rPr lang="en-GB" i="1"/>
              <a:t>gravity is counteracted by drag</a:t>
            </a:r>
          </a:p>
          <a:p>
            <a:pPr lvl="3">
              <a:lnSpc>
                <a:spcPct val="90000"/>
              </a:lnSpc>
            </a:pPr>
            <a:r>
              <a:rPr lang="en-GB" i="1"/>
              <a:t>etc.</a:t>
            </a:r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User studies</a:t>
            </a:r>
          </a:p>
          <a:p>
            <a:pPr lvl="2"/>
            <a:r>
              <a:rPr lang="en-US" dirty="0" smtClean="0"/>
              <a:t>Formal comparison of responses marked “by hand” and with Amati</a:t>
            </a:r>
          </a:p>
          <a:p>
            <a:pPr lvl="2"/>
            <a:r>
              <a:rPr lang="en-US" dirty="0" smtClean="0"/>
              <a:t>Compare time to mark and inter-marker agreement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Linguistic complexity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Multiple-mark responses</a:t>
            </a:r>
          </a:p>
          <a:p>
            <a:pPr lvl="2"/>
            <a:r>
              <a:rPr lang="en-US" dirty="0" smtClean="0"/>
              <a:t>Better synonym handling</a:t>
            </a:r>
          </a:p>
          <a:p>
            <a:pPr lvl="2"/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2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752600" y="2133600"/>
            <a:ext cx="510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400" i="0" dirty="0"/>
              <a:t>Thank </a:t>
            </a:r>
            <a:r>
              <a:rPr lang="en-GB" sz="2400" i="0" dirty="0" smtClean="0"/>
              <a:t>you!</a:t>
            </a:r>
            <a:endParaRPr lang="en-GB" sz="2400" i="0" dirty="0"/>
          </a:p>
        </p:txBody>
      </p:sp>
      <p:pic>
        <p:nvPicPr>
          <p:cNvPr id="115717" name="Picture 5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2150"/>
            <a:ext cx="16764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e-assessment at the Open University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Online, automatically marked questions in use for Level 1 OU Science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successful in formative assessment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positive </a:t>
            </a:r>
            <a:r>
              <a:rPr lang="en-GB" dirty="0"/>
              <a:t>student feedback</a:t>
            </a:r>
          </a:p>
          <a:p>
            <a:pPr lvl="2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moving towards summative </a:t>
            </a:r>
            <a:r>
              <a:rPr lang="en-GB" dirty="0" smtClean="0"/>
              <a:t>assessment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 smtClean="0"/>
          </a:p>
          <a:p>
            <a:pPr marL="0" indent="0"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BUT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Existing system uses </a:t>
            </a:r>
            <a:r>
              <a:rPr lang="en-GB" dirty="0" smtClean="0"/>
              <a:t>(simplified) regular expressions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n</a:t>
            </a:r>
            <a:r>
              <a:rPr lang="en-GB" dirty="0" smtClean="0"/>
              <a:t>eed to be written by computing </a:t>
            </a:r>
            <a:r>
              <a:rPr lang="en-GB" dirty="0" smtClean="0"/>
              <a:t>expert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/>
              <a:t>D</a:t>
            </a:r>
            <a:r>
              <a:rPr lang="en-GB" dirty="0" smtClean="0"/>
              <a:t>ifficult </a:t>
            </a:r>
            <a:r>
              <a:rPr lang="en-GB" dirty="0" smtClean="0"/>
              <a:t>to write effective marking rules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(near) impossible </a:t>
            </a:r>
            <a:r>
              <a:rPr lang="en-GB" dirty="0" smtClean="0"/>
              <a:t>for non-computing expert</a:t>
            </a:r>
          </a:p>
          <a:p>
            <a:pPr lvl="2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94673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assessment </a:t>
            </a:r>
            <a:r>
              <a:rPr lang="en-GB" dirty="0"/>
              <a:t>at the OU</a:t>
            </a:r>
          </a:p>
        </p:txBody>
      </p:sp>
      <p:pic>
        <p:nvPicPr>
          <p:cNvPr id="71703" name="Picture 23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347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12" y="1219200"/>
            <a:ext cx="72347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assessment </a:t>
            </a:r>
            <a:r>
              <a:rPr lang="en-GB" dirty="0"/>
              <a:t>at the OU</a:t>
            </a:r>
          </a:p>
        </p:txBody>
      </p:sp>
    </p:spTree>
    <p:extLst>
      <p:ext uri="{BB962C8B-B14F-4D97-AF65-F5344CB8AC3E}">
        <p14:creationId xmlns:p14="http://schemas.microsoft.com/office/powerpoint/2010/main" val="13316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581650" y="2270125"/>
            <a:ext cx="1366838" cy="89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l"/>
            <a:r>
              <a:rPr lang="en-GB" sz="1200" i="0">
                <a:latin typeface="Times New Roman" charset="0"/>
              </a:rPr>
              <a:t>Answer Server</a:t>
            </a:r>
            <a:endParaRPr lang="en-GB" i="0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1752600" y="1676400"/>
            <a:ext cx="1504950" cy="8905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r>
              <a:rPr lang="en-GB" sz="1200" i="0">
                <a:latin typeface="Times New Roman" charset="0"/>
              </a:rPr>
              <a:t>Student input</a:t>
            </a:r>
            <a:endParaRPr lang="en-GB" i="0"/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1752600" y="2863850"/>
            <a:ext cx="1504950" cy="8905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r>
              <a:rPr lang="en-GB" sz="1200" i="0">
                <a:latin typeface="Times New Roman" charset="0"/>
              </a:rPr>
              <a:t>Mark/ feedback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5445125" y="3605213"/>
            <a:ext cx="1641475" cy="890587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r>
              <a:rPr lang="en-GB" sz="1200" i="0">
                <a:latin typeface="Times New Roman" charset="0"/>
              </a:rPr>
              <a:t>Question mark scheme</a:t>
            </a:r>
            <a:endParaRPr lang="en-GB" i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667125" y="2270125"/>
            <a:ext cx="1368425" cy="89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GB" sz="1200" i="0">
                <a:latin typeface="Times New Roman" charset="0"/>
              </a:rPr>
              <a:t>Virtual Learning Environment</a:t>
            </a:r>
            <a:endParaRPr lang="en-GB" i="0"/>
          </a:p>
        </p:txBody>
      </p:sp>
      <p:grpSp>
        <p:nvGrpSpPr>
          <p:cNvPr id="73736" name="Group 8"/>
          <p:cNvGrpSpPr>
            <a:grpSpLocks/>
          </p:cNvGrpSpPr>
          <p:nvPr/>
        </p:nvGrpSpPr>
        <p:grpSpPr bwMode="auto">
          <a:xfrm>
            <a:off x="3667125" y="2270125"/>
            <a:ext cx="1368425" cy="890588"/>
            <a:chOff x="4866" y="1418"/>
            <a:chExt cx="1566" cy="960"/>
          </a:xfrm>
        </p:grpSpPr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4866" y="1418"/>
              <a:ext cx="15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4866" y="1898"/>
              <a:ext cx="15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3739" name="AutoShape 11"/>
          <p:cNvCxnSpPr>
            <a:cxnSpLocks noChangeShapeType="1"/>
            <a:stCxn id="73732" idx="6"/>
            <a:endCxn id="73737" idx="1"/>
          </p:cNvCxnSpPr>
          <p:nvPr/>
        </p:nvCxnSpPr>
        <p:spPr bwMode="auto">
          <a:xfrm>
            <a:off x="3257550" y="2120900"/>
            <a:ext cx="409575" cy="3714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0" name="AutoShape 12"/>
          <p:cNvCxnSpPr>
            <a:cxnSpLocks noChangeShapeType="1"/>
            <a:stCxn id="73738" idx="1"/>
            <a:endCxn id="73733" idx="6"/>
          </p:cNvCxnSpPr>
          <p:nvPr/>
        </p:nvCxnSpPr>
        <p:spPr bwMode="auto">
          <a:xfrm rot="10800000" flipV="1">
            <a:off x="3257550" y="2938463"/>
            <a:ext cx="409575" cy="369887"/>
          </a:xfrm>
          <a:prstGeom prst="bentConnector3">
            <a:avLst>
              <a:gd name="adj1" fmla="val 5009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5581650" y="2270125"/>
            <a:ext cx="1368425" cy="890588"/>
            <a:chOff x="4866" y="1418"/>
            <a:chExt cx="1566" cy="960"/>
          </a:xfrm>
        </p:grpSpPr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4866" y="1418"/>
              <a:ext cx="15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4866" y="1898"/>
              <a:ext cx="156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3744" name="AutoShape 16"/>
          <p:cNvCxnSpPr>
            <a:cxnSpLocks noChangeShapeType="1"/>
            <a:stCxn id="73737" idx="3"/>
            <a:endCxn id="73742" idx="1"/>
          </p:cNvCxnSpPr>
          <p:nvPr/>
        </p:nvCxnSpPr>
        <p:spPr bwMode="auto">
          <a:xfrm>
            <a:off x="5035550" y="2492375"/>
            <a:ext cx="546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5" name="AutoShape 17"/>
          <p:cNvCxnSpPr>
            <a:cxnSpLocks noChangeShapeType="1"/>
            <a:stCxn id="73743" idx="1"/>
            <a:endCxn id="73738" idx="3"/>
          </p:cNvCxnSpPr>
          <p:nvPr/>
        </p:nvCxnSpPr>
        <p:spPr bwMode="auto">
          <a:xfrm rot="10800000">
            <a:off x="5035550" y="2938463"/>
            <a:ext cx="546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AutoShape 18"/>
          <p:cNvCxnSpPr>
            <a:cxnSpLocks noChangeShapeType="1"/>
            <a:stCxn id="73734" idx="0"/>
            <a:endCxn id="73743" idx="2"/>
          </p:cNvCxnSpPr>
          <p:nvPr/>
        </p:nvCxnSpPr>
        <p:spPr bwMode="auto">
          <a:xfrm rot="16200000">
            <a:off x="6043613" y="3382963"/>
            <a:ext cx="444500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e-assessment </a:t>
            </a:r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Mark scheme maps student input onto mark</a:t>
            </a:r>
          </a:p>
          <a:p>
            <a:endParaRPr lang="en-GB" dirty="0"/>
          </a:p>
          <a:p>
            <a:r>
              <a:rPr lang="en-GB" dirty="0" smtClean="0"/>
              <a:t>Can we simplify mark scheme authoring?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0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for automatic assessment system</a:t>
            </a:r>
            <a:endParaRPr lang="en-GB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Award of marks should be: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consistent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explanatory</a:t>
            </a:r>
          </a:p>
          <a:p>
            <a:pPr lvl="2">
              <a:lnSpc>
                <a:spcPct val="90000"/>
              </a:lnSpc>
            </a:pPr>
            <a:r>
              <a:rPr lang="en-GB" i="1" dirty="0" smtClean="0"/>
              <a:t>why</a:t>
            </a:r>
            <a:r>
              <a:rPr lang="en-GB" dirty="0" smtClean="0"/>
              <a:t> was this mark (not) awarded?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 marL="800100" lvl="1" indent="-342900">
              <a:lnSpc>
                <a:spcPct val="90000"/>
              </a:lnSpc>
            </a:pPr>
            <a:r>
              <a:rPr lang="en-GB" dirty="0" smtClean="0"/>
              <a:t>maintainable</a:t>
            </a:r>
            <a:endParaRPr lang="en-GB" dirty="0"/>
          </a:p>
          <a:p>
            <a:pPr marL="1200150" lvl="2" indent="-342900">
              <a:lnSpc>
                <a:spcPct val="90000"/>
              </a:lnSpc>
            </a:pPr>
            <a:r>
              <a:rPr lang="en-GB" dirty="0" smtClean="0"/>
              <a:t>by a domain expert</a:t>
            </a:r>
            <a:endParaRPr lang="en-GB" dirty="0"/>
          </a:p>
          <a:p>
            <a:pPr marL="1200150" lvl="2" indent="-342900">
              <a:lnSpc>
                <a:spcPct val="90000"/>
              </a:lnSpc>
            </a:pPr>
            <a:r>
              <a:rPr lang="en-GB" dirty="0" smtClean="0"/>
              <a:t>not necessarily a computer scientist</a:t>
            </a:r>
          </a:p>
          <a:p>
            <a:pPr marL="1200150" lvl="2" indent="-342900">
              <a:lnSpc>
                <a:spcPct val="90000"/>
              </a:lnSpc>
            </a:pPr>
            <a:endParaRPr lang="en-GB" dirty="0"/>
          </a:p>
          <a:p>
            <a:pPr marL="457200" lvl="1" indent="0">
              <a:lnSpc>
                <a:spcPct val="90000"/>
              </a:lnSpc>
              <a:buNone/>
            </a:pPr>
            <a:endParaRPr lang="en-GB" dirty="0" smtClean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for automatic assessment system</a:t>
            </a:r>
            <a:endParaRPr lang="en-GB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Award of marks should be:</a:t>
            </a:r>
            <a:endParaRPr lang="en-GB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consistent</a:t>
            </a:r>
          </a:p>
          <a:p>
            <a:pPr marL="0" indent="0">
              <a:lnSpc>
                <a:spcPct val="90000"/>
              </a:lnSpc>
              <a:buNone/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explanatory</a:t>
            </a:r>
          </a:p>
          <a:p>
            <a:pPr lvl="2">
              <a:lnSpc>
                <a:spcPct val="90000"/>
              </a:lnSpc>
            </a:pPr>
            <a:r>
              <a:rPr lang="en-GB" i="1" dirty="0" smtClean="0">
                <a:solidFill>
                  <a:schemeClr val="tx1">
                    <a:lumMod val="75000"/>
                  </a:schemeClr>
                </a:solidFill>
              </a:rPr>
              <a:t>why</a:t>
            </a: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 was this mark (not) awarded?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maintainable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1200150" lvl="2" indent="-342900"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by a domain expert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1200150" lvl="2" indent="-342900">
              <a:lnSpc>
                <a:spcPct val="90000"/>
              </a:lnSpc>
            </a:pPr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not necessarily a computer scientist</a:t>
            </a:r>
          </a:p>
          <a:p>
            <a:pPr marL="1200150" lvl="2" indent="-342900">
              <a:lnSpc>
                <a:spcPct val="90000"/>
              </a:lnSpc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90000"/>
              </a:lnSpc>
            </a:pPr>
            <a:endParaRPr lang="en-GB" dirty="0" smtClean="0"/>
          </a:p>
          <a:p>
            <a:pPr marL="800100" lvl="1" indent="-342900">
              <a:lnSpc>
                <a:spcPct val="90000"/>
              </a:lnSpc>
            </a:pPr>
            <a:r>
              <a:rPr lang="en-GB" dirty="0" smtClean="0"/>
              <a:t>“Traceable” (</a:t>
            </a:r>
            <a:r>
              <a:rPr lang="en-GB" dirty="0" err="1" smtClean="0"/>
              <a:t>eg</a:t>
            </a:r>
            <a:r>
              <a:rPr lang="en-GB" dirty="0" smtClean="0"/>
              <a:t>. QAA requirement)</a:t>
            </a:r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NLP for e-assessment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How much linguistic analysis is actually needed?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800100" lvl="1" indent="-342900">
              <a:lnSpc>
                <a:spcPct val="90000"/>
              </a:lnSpc>
            </a:pPr>
            <a:r>
              <a:rPr lang="en-GB" dirty="0"/>
              <a:t>bag of words/keyword analysis not good enough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r>
              <a:rPr lang="en-GB" i="1" dirty="0"/>
              <a:t>		high temperature and pressure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</a:t>
            </a:r>
            <a:r>
              <a:rPr lang="en-GB" dirty="0"/>
              <a:t> )</a:t>
            </a:r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endParaRPr lang="en-GB" dirty="0"/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r>
              <a:rPr lang="en-GB" dirty="0"/>
              <a:t>		</a:t>
            </a:r>
            <a:r>
              <a:rPr lang="en-GB" i="1" dirty="0"/>
              <a:t>high pressure and temperature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</a:t>
            </a:r>
            <a:r>
              <a:rPr lang="en-GB" dirty="0"/>
              <a:t> )</a:t>
            </a:r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endParaRPr lang="en-GB" i="1" dirty="0"/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r>
              <a:rPr lang="en-GB" i="1" dirty="0"/>
              <a:t>		temperature and high pressure	</a:t>
            </a:r>
            <a:r>
              <a:rPr lang="en-GB" dirty="0"/>
              <a:t>( </a:t>
            </a:r>
            <a:r>
              <a:rPr lang="en-GB" dirty="0">
                <a:sym typeface="Wingdings" charset="0"/>
              </a:rPr>
              <a:t>X</a:t>
            </a:r>
            <a:r>
              <a:rPr lang="en-GB" dirty="0"/>
              <a:t> )</a:t>
            </a:r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endParaRPr lang="en-GB" dirty="0"/>
          </a:p>
          <a:p>
            <a:pPr marL="800100" lvl="1" indent="-342900">
              <a:lnSpc>
                <a:spcPct val="90000"/>
              </a:lnSpc>
            </a:pPr>
            <a:r>
              <a:rPr lang="en-GB" dirty="0" smtClean="0"/>
              <a:t>But deep parsing can overcommit (</a:t>
            </a:r>
            <a:r>
              <a:rPr lang="en-GB" dirty="0" err="1" smtClean="0"/>
              <a:t>eg</a:t>
            </a:r>
            <a:r>
              <a:rPr lang="en-GB" dirty="0" smtClean="0"/>
              <a:t>. IAT by Mitchell </a:t>
            </a:r>
            <a:r>
              <a:rPr lang="en-GB" i="1" dirty="0"/>
              <a:t>et </a:t>
            </a:r>
            <a:r>
              <a:rPr lang="en-GB" i="1" dirty="0" smtClean="0"/>
              <a:t>al, </a:t>
            </a:r>
            <a:r>
              <a:rPr lang="en-GB" dirty="0" smtClean="0"/>
              <a:t>2002)</a:t>
            </a:r>
          </a:p>
          <a:p>
            <a:pPr lvl="2">
              <a:lnSpc>
                <a:spcPct val="90000"/>
              </a:lnSpc>
              <a:buNone/>
            </a:pPr>
            <a:endParaRPr lang="en-GB" dirty="0"/>
          </a:p>
          <a:p>
            <a:pPr lvl="2">
              <a:lnSpc>
                <a:spcPct val="90000"/>
              </a:lnSpc>
              <a:buNone/>
            </a:pPr>
            <a:r>
              <a:rPr lang="en-GB" dirty="0"/>
              <a:t>		( </a:t>
            </a:r>
            <a:r>
              <a:rPr lang="en-GB" i="1" dirty="0"/>
              <a:t>high pressure</a:t>
            </a:r>
            <a:r>
              <a:rPr lang="en-GB" dirty="0"/>
              <a:t> ) </a:t>
            </a:r>
            <a:r>
              <a:rPr lang="en-GB" i="1" dirty="0"/>
              <a:t>and </a:t>
            </a:r>
            <a:r>
              <a:rPr lang="en-GB" i="1" dirty="0" smtClean="0"/>
              <a:t>temperature</a:t>
            </a:r>
            <a:endParaRPr lang="en-GB" dirty="0"/>
          </a:p>
          <a:p>
            <a:pPr lvl="2">
              <a:lnSpc>
                <a:spcPct val="90000"/>
              </a:lnSpc>
              <a:buNone/>
            </a:pPr>
            <a:r>
              <a:rPr lang="en-GB" dirty="0" smtClean="0"/>
              <a:t>	v.</a:t>
            </a:r>
            <a:endParaRPr lang="en-GB" dirty="0"/>
          </a:p>
          <a:p>
            <a:pPr lvl="2">
              <a:lnSpc>
                <a:spcPct val="90000"/>
              </a:lnSpc>
              <a:buNone/>
            </a:pPr>
            <a:r>
              <a:rPr lang="en-GB" dirty="0"/>
              <a:t>		</a:t>
            </a:r>
            <a:r>
              <a:rPr lang="en-GB" i="1" dirty="0"/>
              <a:t>high</a:t>
            </a:r>
            <a:r>
              <a:rPr lang="en-GB" dirty="0"/>
              <a:t> ( </a:t>
            </a:r>
            <a:r>
              <a:rPr lang="en-GB" i="1" dirty="0"/>
              <a:t>pressure and temperature</a:t>
            </a:r>
            <a:r>
              <a:rPr lang="en-GB" dirty="0"/>
              <a:t> ) </a:t>
            </a:r>
          </a:p>
          <a:p>
            <a:pPr lvl="1">
              <a:lnSpc>
                <a:spcPct val="90000"/>
              </a:lnSpc>
              <a:buNone/>
            </a:pPr>
            <a:endParaRPr lang="en-GB" dirty="0"/>
          </a:p>
          <a:p>
            <a:pPr marL="800100" lvl="1" indent="-342900">
              <a:lnSpc>
                <a:spcPct val="90000"/>
              </a:lnSpc>
            </a:pPr>
            <a:endParaRPr lang="en-GB" dirty="0"/>
          </a:p>
          <a:p>
            <a:pPr marL="1257300" lvl="2" indent="-342900">
              <a:lnSpc>
                <a:spcPct val="90000"/>
              </a:lnSpc>
              <a:buFont typeface="Arial" charset="0"/>
              <a:buNone/>
            </a:pPr>
            <a:endParaRPr lang="en-GB" dirty="0"/>
          </a:p>
        </p:txBody>
      </p:sp>
      <p:pic>
        <p:nvPicPr>
          <p:cNvPr id="4" name="Picture 10" descr="ou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16286"/>
            <a:ext cx="1371600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9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0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0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5668</TotalTime>
  <Words>779</Words>
  <Application>Microsoft Macintosh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Using NLP to Support Scalable Assessment of Short Free Text Responses</vt:lpstr>
      <vt:lpstr>e-assessment at the Open University</vt:lpstr>
      <vt:lpstr>e-assessment at the Open University</vt:lpstr>
      <vt:lpstr>Automatic assessment at the OU</vt:lpstr>
      <vt:lpstr>Automatic assessment at the OU</vt:lpstr>
      <vt:lpstr>e-assessment architecture</vt:lpstr>
      <vt:lpstr>Requirements for automatic assessment system</vt:lpstr>
      <vt:lpstr>Requirements for automatic assessment system</vt:lpstr>
      <vt:lpstr>NLP for e-assessment</vt:lpstr>
      <vt:lpstr>Marking as Information Extraction</vt:lpstr>
      <vt:lpstr>Example...</vt:lpstr>
      <vt:lpstr>Amati</vt:lpstr>
      <vt:lpstr>PowerPoint Presentation</vt:lpstr>
      <vt:lpstr>PowerPoint Presentation</vt:lpstr>
      <vt:lpstr>PowerPoint Presentation</vt:lpstr>
      <vt:lpstr>Evaluation</vt:lpstr>
      <vt:lpstr>Test Set Construction</vt:lpstr>
      <vt:lpstr>Results</vt:lpstr>
      <vt:lpstr>Rule Induction</vt:lpstr>
      <vt:lpstr>Some difficult responses</vt:lpstr>
      <vt:lpstr>Some difficult responses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Alistair Willis</cp:lastModifiedBy>
  <cp:revision>73</cp:revision>
  <cp:lastPrinted>1601-01-01T00:00:00Z</cp:lastPrinted>
  <dcterms:created xsi:type="dcterms:W3CDTF">1601-01-01T00:00:00Z</dcterms:created>
  <dcterms:modified xsi:type="dcterms:W3CDTF">2015-06-04T02:54:54Z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