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74" r:id="rId11"/>
    <p:sldId id="266" r:id="rId12"/>
    <p:sldId id="267" r:id="rId13"/>
    <p:sldId id="268" r:id="rId14"/>
    <p:sldId id="275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5446F-8F84-498D-8BC7-5CEE3C99379C}" type="datetimeFigureOut">
              <a:rPr lang="en-US" smtClean="0"/>
              <a:pPr/>
              <a:t>6/4/2010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09978-E188-4856-964B-3328F34EA7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Web Queries for Learner Error Detection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Gamon, Microsoft Research</a:t>
            </a:r>
          </a:p>
          <a:p>
            <a:r>
              <a:rPr lang="en-US" dirty="0" smtClean="0"/>
              <a:t>Claudia Leacock, Butler-Hill Group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852"/>
    </mc:Choice>
    <mc:Fallback>
      <p:transition spd="slow" advTm="685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SmartQueries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Expand at sentence edges:</a:t>
            </a:r>
          </a:p>
          <a:p>
            <a:pPr lvl="1">
              <a:buNone/>
            </a:pPr>
            <a:r>
              <a:rPr lang="en-US" sz="2400" dirty="0" smtClean="0"/>
              <a:t>“Nobody </a:t>
            </a:r>
            <a:r>
              <a:rPr lang="en-US" sz="2400" i="1" dirty="0" smtClean="0"/>
              <a:t>in/at</a:t>
            </a:r>
            <a:r>
              <a:rPr lang="en-US" sz="2400" dirty="0" smtClean="0"/>
              <a:t> the” </a:t>
            </a:r>
            <a:r>
              <a:rPr lang="en-US" sz="2400" dirty="0" err="1" smtClean="0"/>
              <a:t>vs</a:t>
            </a:r>
            <a:r>
              <a:rPr lang="en-US" sz="2400" dirty="0" smtClean="0"/>
              <a:t>: “Nobody </a:t>
            </a:r>
            <a:r>
              <a:rPr lang="en-US" sz="2400" i="1" dirty="0" smtClean="0"/>
              <a:t>in/at</a:t>
            </a:r>
            <a:r>
              <a:rPr lang="en-US" sz="2400" dirty="0" smtClean="0"/>
              <a:t> the party”</a:t>
            </a:r>
          </a:p>
          <a:p>
            <a:r>
              <a:rPr lang="en-US" dirty="0" smtClean="0"/>
              <a:t>Find edges of noun phrases, verb phrases, prepositional phrases</a:t>
            </a:r>
          </a:p>
          <a:p>
            <a:r>
              <a:rPr lang="en-US" dirty="0" smtClean="0"/>
              <a:t>Include punctuation as it indicates a clause boundary:</a:t>
            </a:r>
          </a:p>
          <a:p>
            <a:pPr lvl="1">
              <a:buNone/>
            </a:pPr>
            <a:r>
              <a:rPr lang="en-US" sz="2400" dirty="0" smtClean="0"/>
              <a:t>“have </a:t>
            </a:r>
            <a:r>
              <a:rPr lang="en-US" sz="2400" i="1" dirty="0" smtClean="0"/>
              <a:t>a/0</a:t>
            </a:r>
            <a:r>
              <a:rPr lang="en-US" sz="2400" dirty="0" smtClean="0"/>
              <a:t> lunch,”  will not match on “have a lunch date”</a:t>
            </a:r>
          </a:p>
          <a:p>
            <a:r>
              <a:rPr lang="en-US" dirty="0" smtClean="0"/>
              <a:t>Don’t go beyond punctuation:</a:t>
            </a:r>
          </a:p>
          <a:p>
            <a:pPr marL="457200" lvl="1" indent="0">
              <a:buNone/>
            </a:pPr>
            <a:r>
              <a:rPr lang="en-US" sz="2400" dirty="0" smtClean="0"/>
              <a:t>“buy clothes </a:t>
            </a:r>
            <a:r>
              <a:rPr lang="en-US" sz="2400" i="1" dirty="0" smtClean="0"/>
              <a:t>0/in</a:t>
            </a:r>
            <a:r>
              <a:rPr lang="en-US" sz="2400" dirty="0" smtClean="0"/>
              <a:t>, but” </a:t>
            </a:r>
            <a:r>
              <a:rPr lang="en-US" sz="2400" dirty="0" err="1" smtClean="0"/>
              <a:t>vs</a:t>
            </a:r>
            <a:r>
              <a:rPr lang="en-US" sz="2400" dirty="0" smtClean="0"/>
              <a:t>: “to buy clothes </a:t>
            </a:r>
            <a:r>
              <a:rPr lang="en-US" sz="2400" i="1" dirty="0" smtClean="0"/>
              <a:t>0/in</a:t>
            </a:r>
            <a:r>
              <a:rPr lang="en-US" sz="2400" dirty="0" smtClean="0"/>
              <a:t>,”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dirty="0" smtClean="0"/>
              <a:t>rely </a:t>
            </a:r>
            <a:r>
              <a:rPr lang="en-US" b="1" dirty="0" smtClean="0">
                <a:solidFill>
                  <a:srgbClr val="FF0000"/>
                </a:solidFill>
              </a:rPr>
              <a:t>0/on</a:t>
            </a:r>
            <a:r>
              <a:rPr lang="en-US" dirty="0" smtClean="0"/>
              <a:t> </a:t>
            </a:r>
            <a:r>
              <a:rPr lang="en-US" dirty="0"/>
              <a:t>this kind of information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/>
          </a:p>
          <a:p>
            <a:pPr lvl="1">
              <a:buNone/>
            </a:pP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606"/>
    </mc:Choice>
    <mc:Fallback>
      <p:transition spd="slow" advTm="4660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Prepositions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173528"/>
              </p:ext>
            </p:extLst>
          </p:nvPr>
        </p:nvGraphicFramePr>
        <p:xfrm>
          <a:off x="0" y="1524000"/>
          <a:ext cx="9143996" cy="946404"/>
        </p:xfrm>
        <a:graphic>
          <a:graphicData uri="http://schemas.openxmlformats.org/drawingml/2006/table">
            <a:tbl>
              <a:tblPr/>
              <a:tblGrid>
                <a:gridCol w="1264887"/>
                <a:gridCol w="875239"/>
                <a:gridCol w="875239"/>
                <a:gridCol w="875239"/>
                <a:gridCol w="875239"/>
                <a:gridCol w="875239"/>
                <a:gridCol w="875239"/>
                <a:gridCol w="875239"/>
                <a:gridCol w="876218"/>
                <a:gridCol w="876218"/>
              </a:tblGrid>
              <a:tr h="8686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Query type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non-zero-result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retrieval ratio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raw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SmartQuery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0.8637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0.9548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</a:rPr>
                        <a:t>0.9742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0.8787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0.8562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0.5206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0.7589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0.8176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0.5071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306702"/>
              </p:ext>
            </p:extLst>
          </p:nvPr>
        </p:nvGraphicFramePr>
        <p:xfrm>
          <a:off x="6" y="3276600"/>
          <a:ext cx="9143994" cy="946404"/>
        </p:xfrm>
        <a:graphic>
          <a:graphicData uri="http://schemas.openxmlformats.org/drawingml/2006/table">
            <a:tbl>
              <a:tblPr/>
              <a:tblGrid>
                <a:gridCol w="1219200"/>
                <a:gridCol w="841530"/>
                <a:gridCol w="885408"/>
                <a:gridCol w="885408"/>
                <a:gridCol w="885408"/>
                <a:gridCol w="885408"/>
                <a:gridCol w="885408"/>
                <a:gridCol w="885408"/>
                <a:gridCol w="885408"/>
                <a:gridCol w="885408"/>
              </a:tblGrid>
              <a:tr h="29070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Query type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non-zero-result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retrieval ratio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raw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5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Left4g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0.7459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0.8454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</a:rPr>
                        <a:t>0.8853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0.9624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0.9520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0.7817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0.7178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0.8048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0.6920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058689"/>
              </p:ext>
            </p:extLst>
          </p:nvPr>
        </p:nvGraphicFramePr>
        <p:xfrm>
          <a:off x="-5" y="5280660"/>
          <a:ext cx="9144005" cy="946404"/>
        </p:xfrm>
        <a:graphic>
          <a:graphicData uri="http://schemas.openxmlformats.org/drawingml/2006/table">
            <a:tbl>
              <a:tblPr/>
              <a:tblGrid>
                <a:gridCol w="1484663"/>
                <a:gridCol w="851038"/>
                <a:gridCol w="851038"/>
                <a:gridCol w="851038"/>
                <a:gridCol w="851038"/>
                <a:gridCol w="851038"/>
                <a:gridCol w="851038"/>
                <a:gridCol w="851038"/>
                <a:gridCol w="851038"/>
                <a:gridCol w="851038"/>
              </a:tblGrid>
              <a:tr h="18288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Query type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non-zero-result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retrieval ratio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raw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SmartQuery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0.7396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0.8183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</a:rPr>
                        <a:t>0.8633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0.7987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0.7878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0.4108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0.5906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0.6446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0.5071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657600" y="1143000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DELETIONS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57606" y="2895600"/>
            <a:ext cx="1309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INSERTIONS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57600" y="4953000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SUBSTITUTIONS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803"/>
    </mc:Choice>
    <mc:Fallback>
      <p:transition spd="slow" advTm="54803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Articles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699597"/>
              </p:ext>
            </p:extLst>
          </p:nvPr>
        </p:nvGraphicFramePr>
        <p:xfrm>
          <a:off x="0" y="1371600"/>
          <a:ext cx="9144002" cy="946404"/>
        </p:xfrm>
        <a:graphic>
          <a:graphicData uri="http://schemas.openxmlformats.org/drawingml/2006/table">
            <a:tbl>
              <a:tblPr/>
              <a:tblGrid>
                <a:gridCol w="1219200"/>
                <a:gridCol w="841530"/>
                <a:gridCol w="885409"/>
                <a:gridCol w="885409"/>
                <a:gridCol w="885409"/>
                <a:gridCol w="885409"/>
                <a:gridCol w="885409"/>
                <a:gridCol w="885409"/>
                <a:gridCol w="885409"/>
                <a:gridCol w="885409"/>
              </a:tblGrid>
              <a:tr h="18288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Query type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non-zero-result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retrieval ratio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raw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2_2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0.7678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0.9056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</a:rPr>
                        <a:t>0.9386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0.8353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0.8108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0.4644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0.6414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0.7342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0.4359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196923"/>
              </p:ext>
            </p:extLst>
          </p:nvPr>
        </p:nvGraphicFramePr>
        <p:xfrm>
          <a:off x="-6" y="3352800"/>
          <a:ext cx="9144006" cy="946404"/>
        </p:xfrm>
        <a:graphic>
          <a:graphicData uri="http://schemas.openxmlformats.org/drawingml/2006/table">
            <a:tbl>
              <a:tblPr/>
              <a:tblGrid>
                <a:gridCol w="1219204"/>
                <a:gridCol w="837514"/>
                <a:gridCol w="885911"/>
                <a:gridCol w="885911"/>
                <a:gridCol w="885911"/>
                <a:gridCol w="885911"/>
                <a:gridCol w="885911"/>
                <a:gridCol w="885911"/>
                <a:gridCol w="885911"/>
                <a:gridCol w="885911"/>
              </a:tblGrid>
              <a:tr h="8686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Query type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non-zero-result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retrieval ratio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raw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Left4g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0.8292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0.9083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</a:rPr>
                        <a:t>0.9460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0.9505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0.9428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0.7072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0.7880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0.8562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0.6690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016169"/>
              </p:ext>
            </p:extLst>
          </p:nvPr>
        </p:nvGraphicFramePr>
        <p:xfrm>
          <a:off x="0" y="5280660"/>
          <a:ext cx="9144000" cy="946404"/>
        </p:xfrm>
        <a:graphic>
          <a:graphicData uri="http://schemas.openxmlformats.org/drawingml/2006/table">
            <a:tbl>
              <a:tblPr/>
              <a:tblGrid>
                <a:gridCol w="1480383"/>
                <a:gridCol w="851513"/>
                <a:gridCol w="851513"/>
                <a:gridCol w="851513"/>
                <a:gridCol w="851513"/>
                <a:gridCol w="851513"/>
                <a:gridCol w="851513"/>
                <a:gridCol w="851513"/>
                <a:gridCol w="851513"/>
                <a:gridCol w="851513"/>
              </a:tblGrid>
              <a:tr h="18288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Query type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non-zero-result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retrieval ratio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raw accuracy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B-API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G-API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G-5gr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2_2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0.6970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0.7842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</a:rPr>
                        <a:t>0.8486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0.8285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0.8145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0.4421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0.5774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0.6388</a:t>
                      </a:r>
                      <a:endParaRPr lang="en-US" sz="180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</a:rPr>
                        <a:t>0.3752</a:t>
                      </a:r>
                      <a:endParaRPr lang="en-US" sz="180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57600" y="1066800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DELETIONS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3048000"/>
            <a:ext cx="1309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INSERTIONS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4953000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SUBSTITUTIONS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298"/>
    </mc:Choice>
    <mc:Fallback>
      <p:transition spd="slow" advTm="38298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Best </a:t>
            </a:r>
            <a:r>
              <a:rPr lang="en-US" dirty="0" err="1" smtClean="0"/>
              <a:t>NonZeroResultAccuracy</a:t>
            </a:r>
            <a:r>
              <a:rPr lang="en-US" dirty="0" smtClean="0"/>
              <a:t> ranges from 85% - 98% on Google 5grams</a:t>
            </a:r>
          </a:p>
          <a:p>
            <a:r>
              <a:rPr lang="en-US" dirty="0" err="1" smtClean="0"/>
              <a:t>RetrievalRatio</a:t>
            </a:r>
            <a:r>
              <a:rPr lang="en-US" dirty="0" smtClean="0"/>
              <a:t> on Google 5grams ranges from 35% - 71%</a:t>
            </a:r>
          </a:p>
          <a:p>
            <a:r>
              <a:rPr lang="en-US" dirty="0" smtClean="0"/>
              <a:t>Google 5grams yield best accuracy but worst </a:t>
            </a:r>
            <a:r>
              <a:rPr lang="en-US" dirty="0" err="1" smtClean="0"/>
              <a:t>RetrievalRatio</a:t>
            </a:r>
            <a:endParaRPr lang="en-US" dirty="0" smtClean="0"/>
          </a:p>
          <a:p>
            <a:r>
              <a:rPr lang="en-US" dirty="0" smtClean="0"/>
              <a:t>Google API drops a little in accuracy but has much better </a:t>
            </a:r>
            <a:r>
              <a:rPr lang="en-US" dirty="0" err="1" smtClean="0"/>
              <a:t>RetrievalRatio</a:t>
            </a:r>
            <a:endParaRPr lang="en-US" dirty="0" smtClean="0"/>
          </a:p>
          <a:p>
            <a:r>
              <a:rPr lang="en-US" dirty="0" smtClean="0"/>
              <a:t>No single query strategy works best, need to have different query strategy per error type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938"/>
    </mc:Choice>
    <mc:Fallback>
      <p:transition spd="slow" advTm="41938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 over half of errors, disambiguating info not within query: </a:t>
            </a:r>
            <a:r>
              <a:rPr lang="en-US" sz="2400" u="sng" dirty="0" smtClean="0"/>
              <a:t>A/The discount will be</a:t>
            </a:r>
            <a:r>
              <a:rPr lang="en-US" sz="2400" dirty="0" smtClean="0"/>
              <a:t> 5%.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~10%: Both original and correction seem good: It’s very important </a:t>
            </a:r>
            <a:r>
              <a:rPr lang="en-US" sz="2400" i="1" dirty="0" smtClean="0"/>
              <a:t>to/for</a:t>
            </a:r>
            <a:r>
              <a:rPr lang="en-US" sz="2400" dirty="0" smtClean="0"/>
              <a:t> us.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~10%: Other error in query: It’s </a:t>
            </a:r>
            <a:r>
              <a:rPr lang="en-US" sz="2400" i="1" dirty="0" smtClean="0"/>
              <a:t>a/0</a:t>
            </a:r>
            <a:r>
              <a:rPr lang="en-US" sz="2400" dirty="0" smtClean="0"/>
              <a:t> great </a:t>
            </a:r>
            <a:r>
              <a:rPr lang="en-US" sz="2400" i="1" u="sng" dirty="0" smtClean="0"/>
              <a:t>new</a:t>
            </a:r>
            <a:r>
              <a:rPr lang="en-US" sz="2400" i="1" dirty="0" smtClean="0"/>
              <a:t>.</a:t>
            </a:r>
            <a:r>
              <a:rPr lang="en-US" sz="2400" dirty="0" smtClean="0"/>
              <a:t> ~ great </a:t>
            </a:r>
            <a:r>
              <a:rPr lang="en-US" sz="2400" i="1" u="sng" dirty="0" smtClean="0"/>
              <a:t>news</a:t>
            </a:r>
            <a:r>
              <a:rPr lang="en-US" sz="24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~10%: Unexpected </a:t>
            </a:r>
            <a:r>
              <a:rPr lang="en-US" sz="2400" i="1" dirty="0" smtClean="0"/>
              <a:t>n-gr</a:t>
            </a:r>
            <a:r>
              <a:rPr lang="en-US" sz="2400" dirty="0" smtClean="0"/>
              <a:t>am frequencies:  “guilty </a:t>
            </a:r>
            <a:r>
              <a:rPr lang="en-US" sz="2400" i="1" dirty="0" smtClean="0"/>
              <a:t>for</a:t>
            </a:r>
            <a:r>
              <a:rPr lang="en-US" sz="2400" dirty="0" smtClean="0"/>
              <a:t> you”=171 versus “guilty </a:t>
            </a:r>
            <a:r>
              <a:rPr lang="en-US" sz="2400" i="1" dirty="0" smtClean="0"/>
              <a:t>about</a:t>
            </a:r>
            <a:r>
              <a:rPr lang="en-US" sz="2400" dirty="0" smtClean="0"/>
              <a:t> you”=137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~10%: Annotation introduces error: Don’t work </a:t>
            </a:r>
            <a:r>
              <a:rPr lang="en-US" sz="2400" i="1" dirty="0" smtClean="0"/>
              <a:t>on/*at</a:t>
            </a:r>
            <a:r>
              <a:rPr lang="en-US" sz="2400" dirty="0" smtClean="0"/>
              <a:t> Sunday. (Includes British English.)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For prepositions: ~7%: meaning changing – annotator used context of essay: I will buy it </a:t>
            </a:r>
            <a:r>
              <a:rPr lang="en-US" sz="2400" i="1" dirty="0" smtClean="0"/>
              <a:t>from/for</a:t>
            </a:r>
            <a:r>
              <a:rPr lang="en-US" sz="2400" dirty="0" smtClean="0"/>
              <a:t> you.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36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09"/>
    </mc:Choice>
    <mc:Fallback>
      <p:transition spd="slow" advTm="1609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Language Model as </a:t>
            </a:r>
            <a:r>
              <a:rPr lang="en-US" dirty="0" err="1" smtClean="0"/>
              <a:t>Backoff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113602"/>
              </p:ext>
            </p:extLst>
          </p:nvPr>
        </p:nvGraphicFramePr>
        <p:xfrm>
          <a:off x="685800" y="2286000"/>
          <a:ext cx="7370298" cy="1495044"/>
        </p:xfrm>
        <a:graphic>
          <a:graphicData uri="http://schemas.openxmlformats.org/drawingml/2006/table">
            <a:tbl>
              <a:tblPr/>
              <a:tblGrid>
                <a:gridCol w="1371600"/>
                <a:gridCol w="2590800"/>
                <a:gridCol w="1752600"/>
                <a:gridCol w="1655298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operation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Non-zero result accuracy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Google 5-gram 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LM accuracy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LM as </a:t>
                      </a:r>
                      <a:r>
                        <a:rPr lang="en-US" dirty="0" err="1" smtClean="0"/>
                        <a:t>backoff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deletion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0.974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0.596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0.728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insertion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0.885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0.874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0.879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substitution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0.863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0.754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Calibri"/>
                          <a:cs typeface="Times New Roman"/>
                        </a:rPr>
                        <a:t>0.767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546127"/>
              </p:ext>
            </p:extLst>
          </p:nvPr>
        </p:nvGraphicFramePr>
        <p:xfrm>
          <a:off x="685800" y="4724400"/>
          <a:ext cx="7368982" cy="1495044"/>
        </p:xfrm>
        <a:graphic>
          <a:graphicData uri="http://schemas.openxmlformats.org/drawingml/2006/table">
            <a:tbl>
              <a:tblPr/>
              <a:tblGrid>
                <a:gridCol w="1447799"/>
                <a:gridCol w="2590800"/>
                <a:gridCol w="1661832"/>
                <a:gridCol w="166855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operation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Non-zero result accuracy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Google 5-gram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LM</a:t>
                      </a:r>
                      <a:r>
                        <a:rPr lang="en-US" baseline="0" dirty="0" smtClean="0"/>
                        <a:t> accuracy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LM as </a:t>
                      </a:r>
                      <a:r>
                        <a:rPr lang="en-US" dirty="0" err="1" smtClean="0"/>
                        <a:t>backoff</a:t>
                      </a:r>
                      <a:endParaRPr lang="en-US" dirty="0" smtClean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deletion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0.939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0.329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0.549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insertion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0.946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0.944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0.949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substitution</a:t>
                      </a:r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0.849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0.781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0.806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0" y="1752600"/>
            <a:ext cx="1345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Prepositions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4267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Articles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61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4"/>
    </mc:Choice>
    <mc:Fallback>
      <p:transition spd="slow" advTm="59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Can web data be used to distinguish errors from correct phrases?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Yes, precision is high, but recall is low</a:t>
            </a:r>
          </a:p>
          <a:p>
            <a:r>
              <a:rPr lang="en-US" dirty="0" smtClean="0"/>
              <a:t>What resource is best?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Google 5-gram achieves highest precision</a:t>
            </a:r>
          </a:p>
          <a:p>
            <a:r>
              <a:rPr lang="en-US" dirty="0" smtClean="0"/>
              <a:t>What query size is best?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No “one-size-fits-all” answer</a:t>
            </a:r>
          </a:p>
          <a:p>
            <a:r>
              <a:rPr lang="en-US" dirty="0" smtClean="0"/>
              <a:t>How does the Google </a:t>
            </a:r>
            <a:r>
              <a:rPr lang="en-US" dirty="0" err="1" smtClean="0"/>
              <a:t>ngram</a:t>
            </a:r>
            <a:r>
              <a:rPr lang="en-US" dirty="0" smtClean="0"/>
              <a:t> approach compare to using a standard language model?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precision of Google 5-gram outperforms language model BUT language model can be used as a </a:t>
            </a:r>
            <a:r>
              <a:rPr lang="en-US" b="1" dirty="0" err="1" smtClean="0">
                <a:solidFill>
                  <a:srgbClr val="FF0000"/>
                </a:solidFill>
              </a:rPr>
              <a:t>backoff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724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8"/>
    </mc:Choice>
    <mc:Fallback>
      <p:transition spd="slow" advTm="408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676400"/>
            <a:ext cx="6056313" cy="3787775"/>
          </a:xfrm>
        </p:spPr>
        <p:txBody>
          <a:bodyPr/>
          <a:lstStyle/>
          <a:p>
            <a:pPr algn="ctr"/>
            <a:r>
              <a:rPr lang="en-US" b="0" dirty="0" smtClean="0"/>
              <a:t>Thank you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00170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6"/>
    </mc:Choice>
    <mc:Fallback>
      <p:transition spd="slow" advTm="41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Data-Driven Approaches to Error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Classification</a:t>
            </a:r>
          </a:p>
          <a:p>
            <a:pPr lvl="1"/>
            <a:r>
              <a:rPr lang="en-US" dirty="0" smtClean="0"/>
              <a:t>Represent the context of a word as a feature vector</a:t>
            </a:r>
          </a:p>
          <a:p>
            <a:pPr lvl="1"/>
            <a:r>
              <a:rPr lang="en-US" dirty="0" smtClean="0"/>
              <a:t>P(word | context)</a:t>
            </a:r>
          </a:p>
          <a:p>
            <a:pPr lvl="1"/>
            <a:r>
              <a:rPr lang="en-US" dirty="0" smtClean="0"/>
              <a:t>Useful for: detection + candidate generation + candidate ranking</a:t>
            </a:r>
          </a:p>
          <a:p>
            <a:r>
              <a:rPr lang="en-US" dirty="0" smtClean="0"/>
              <a:t>Language modeling</a:t>
            </a:r>
          </a:p>
          <a:p>
            <a:pPr lvl="1"/>
            <a:r>
              <a:rPr lang="en-US" dirty="0" smtClean="0"/>
              <a:t>Assign a probability to a sequence of words</a:t>
            </a:r>
          </a:p>
          <a:p>
            <a:pPr lvl="1"/>
            <a:r>
              <a:rPr lang="en-US" dirty="0" smtClean="0"/>
              <a:t>Useful for: candidate ranking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1259"/>
    </mc:Choice>
    <mc:Fallback>
      <p:transition spd="slow" advTm="12125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More data -&gt; more reliable scores</a:t>
            </a:r>
          </a:p>
          <a:p>
            <a:r>
              <a:rPr lang="en-US" dirty="0" smtClean="0"/>
              <a:t>For example: Gigaword corpus (3B tokens)</a:t>
            </a:r>
          </a:p>
          <a:p>
            <a:r>
              <a:rPr lang="en-US" dirty="0" smtClean="0"/>
              <a:t>How about the web?</a:t>
            </a:r>
          </a:p>
          <a:p>
            <a:pPr lvl="1"/>
            <a:r>
              <a:rPr lang="en-US" dirty="0" smtClean="0"/>
              <a:t>Largest text collection in existence</a:t>
            </a:r>
          </a:p>
          <a:p>
            <a:pPr lvl="1"/>
            <a:r>
              <a:rPr lang="en-US" dirty="0" smtClean="0"/>
              <a:t>Diverse but noisy</a:t>
            </a:r>
          </a:p>
          <a:p>
            <a:pPr lvl="1"/>
            <a:r>
              <a:rPr lang="en-US" dirty="0" smtClean="0"/>
              <a:t>Training a web-based language model: difficult</a:t>
            </a:r>
          </a:p>
          <a:p>
            <a:pPr lvl="1"/>
            <a:r>
              <a:rPr lang="en-US" dirty="0" smtClean="0"/>
              <a:t>BUT: search engines return estimated page counts for a search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715000"/>
            <a:ext cx="40481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5715000"/>
            <a:ext cx="184638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248400"/>
            <a:ext cx="40576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6248400"/>
            <a:ext cx="2508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4625"/>
    </mc:Choice>
    <mc:Fallback>
      <p:transition spd="slow" advTm="12462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Googleology</a:t>
            </a:r>
            <a:r>
              <a:rPr lang="en-US" dirty="0" smtClean="0"/>
              <a:t> as Bad Science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Kilgariff</a:t>
            </a:r>
            <a:r>
              <a:rPr lang="en-US" dirty="0" smtClean="0"/>
              <a:t> 2007)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part-of-speech or lemma information</a:t>
            </a:r>
          </a:p>
          <a:p>
            <a:r>
              <a:rPr lang="en-US" dirty="0" smtClean="0"/>
              <a:t>Search syntax is limited</a:t>
            </a:r>
          </a:p>
          <a:p>
            <a:r>
              <a:rPr lang="en-US" dirty="0" smtClean="0"/>
              <a:t>Number of automatic queries may be limited</a:t>
            </a:r>
          </a:p>
          <a:p>
            <a:r>
              <a:rPr lang="en-US" dirty="0" smtClean="0"/>
              <a:t>Counts are </a:t>
            </a:r>
            <a:r>
              <a:rPr lang="en-US" i="1" dirty="0" smtClean="0"/>
              <a:t>web</a:t>
            </a:r>
            <a:r>
              <a:rPr lang="en-US" dirty="0" smtClean="0"/>
              <a:t> </a:t>
            </a:r>
            <a:r>
              <a:rPr lang="en-US" i="1" dirty="0" smtClean="0"/>
              <a:t>page count estimates</a:t>
            </a:r>
            <a:r>
              <a:rPr lang="en-US" dirty="0" smtClean="0"/>
              <a:t>, NOT </a:t>
            </a:r>
            <a:r>
              <a:rPr lang="en-US" i="1" dirty="0" smtClean="0"/>
              <a:t>phrase counts</a:t>
            </a:r>
            <a:endParaRPr lang="en-US" dirty="0" smtClean="0"/>
          </a:p>
          <a:p>
            <a:r>
              <a:rPr lang="en-US" dirty="0" smtClean="0"/>
              <a:t>Also:</a:t>
            </a:r>
          </a:p>
          <a:p>
            <a:pPr lvl="1"/>
            <a:r>
              <a:rPr lang="en-US" dirty="0" smtClean="0"/>
              <a:t>Page count estimates are black magic</a:t>
            </a:r>
          </a:p>
          <a:p>
            <a:pPr lvl="1"/>
            <a:r>
              <a:rPr lang="en-US" dirty="0" smtClean="0"/>
              <a:t>Estimates fluctuate over time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4129"/>
    </mc:Choice>
    <mc:Fallback>
      <p:transition spd="slow" advTm="9412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see, then: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Can web data be used to distinguish errors from correct phrases?</a:t>
            </a:r>
          </a:p>
          <a:p>
            <a:r>
              <a:rPr lang="en-US" dirty="0" smtClean="0"/>
              <a:t>What resource is best?</a:t>
            </a:r>
          </a:p>
          <a:p>
            <a:pPr lvl="1"/>
            <a:r>
              <a:rPr lang="en-US" dirty="0" smtClean="0"/>
              <a:t>Bing API</a:t>
            </a:r>
          </a:p>
          <a:p>
            <a:pPr lvl="1"/>
            <a:r>
              <a:rPr lang="en-US" dirty="0" smtClean="0"/>
              <a:t>Google API</a:t>
            </a:r>
          </a:p>
          <a:p>
            <a:pPr lvl="1"/>
            <a:r>
              <a:rPr lang="en-US" dirty="0" smtClean="0"/>
              <a:t>Google </a:t>
            </a:r>
            <a:r>
              <a:rPr lang="en-US" dirty="0"/>
              <a:t>5</a:t>
            </a:r>
            <a:r>
              <a:rPr lang="en-US" dirty="0" smtClean="0"/>
              <a:t>-gram data:</a:t>
            </a:r>
          </a:p>
          <a:p>
            <a:pPr lvl="2"/>
            <a:r>
              <a:rPr lang="en-US" dirty="0" smtClean="0"/>
              <a:t> preserves case + punctuation + sentence boundaries</a:t>
            </a:r>
          </a:p>
          <a:p>
            <a:pPr lvl="2"/>
            <a:r>
              <a:rPr lang="en-US" dirty="0" smtClean="0"/>
              <a:t>Count cutoffs: unigrams = 200, higher n-grams = 40</a:t>
            </a:r>
          </a:p>
          <a:p>
            <a:r>
              <a:rPr lang="en-US" dirty="0" smtClean="0"/>
              <a:t>What query size is best?</a:t>
            </a:r>
          </a:p>
          <a:p>
            <a:r>
              <a:rPr lang="en-US" dirty="0" smtClean="0"/>
              <a:t>How does all this compare to using a standard language model?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1369"/>
    </mc:Choice>
    <mc:Fallback>
      <p:transition spd="slow" advTm="12136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Preposition errors:</a:t>
            </a:r>
          </a:p>
          <a:p>
            <a:pPr lvl="1"/>
            <a:r>
              <a:rPr lang="en-US" dirty="0" smtClean="0"/>
              <a:t>16% of errors in CUP data</a:t>
            </a:r>
          </a:p>
          <a:p>
            <a:pPr lvl="1"/>
            <a:r>
              <a:rPr lang="en-US" dirty="0" smtClean="0"/>
              <a:t>Prominent for all L1 backgrounds</a:t>
            </a:r>
          </a:p>
          <a:p>
            <a:r>
              <a:rPr lang="en-US" dirty="0" smtClean="0"/>
              <a:t>Determiner errors:</a:t>
            </a:r>
          </a:p>
          <a:p>
            <a:pPr lvl="1"/>
            <a:r>
              <a:rPr lang="en-US" dirty="0" smtClean="0"/>
              <a:t>13% of errors in CUP data</a:t>
            </a:r>
          </a:p>
          <a:p>
            <a:pPr lvl="1"/>
            <a:r>
              <a:rPr lang="en-US" dirty="0" smtClean="0"/>
              <a:t>Depends on L1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899"/>
    </mc:Choice>
    <mc:Fallback>
      <p:transition spd="slow" advTm="3389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Data</a:t>
            </a:r>
            <a:r>
              <a:rPr lang="en-US" dirty="0" smtClean="0"/>
              <a:t>: Cambridge Learners Corpus (CLC):</a:t>
            </a:r>
          </a:p>
          <a:p>
            <a:pPr lvl="1"/>
            <a:r>
              <a:rPr lang="en-US" dirty="0" smtClean="0"/>
              <a:t>Random sample of ~9k sentences with preposition/article errors</a:t>
            </a:r>
          </a:p>
          <a:p>
            <a:pPr lvl="1"/>
            <a:r>
              <a:rPr lang="en-US" dirty="0" smtClean="0"/>
              <a:t>Cleanup:</a:t>
            </a:r>
          </a:p>
          <a:p>
            <a:pPr lvl="2"/>
            <a:r>
              <a:rPr lang="en-US" dirty="0" smtClean="0"/>
              <a:t>Correct spelling errors, change British spelling to US spelling</a:t>
            </a:r>
          </a:p>
          <a:p>
            <a:pPr lvl="2"/>
            <a:r>
              <a:rPr lang="en-US" dirty="0" smtClean="0"/>
              <a:t>Keep all other errors in the sentence</a:t>
            </a:r>
          </a:p>
          <a:p>
            <a:pPr lvl="2"/>
            <a:r>
              <a:rPr lang="en-US" dirty="0" smtClean="0"/>
              <a:t>Eliminate:</a:t>
            </a:r>
          </a:p>
          <a:p>
            <a:pPr lvl="3"/>
            <a:r>
              <a:rPr lang="en-US" dirty="0" smtClean="0"/>
              <a:t>Sentences with nested errors</a:t>
            </a:r>
          </a:p>
          <a:p>
            <a:pPr lvl="3"/>
            <a:r>
              <a:rPr lang="en-US" dirty="0" smtClean="0"/>
              <a:t>Sentences with multiple prep/art errors</a:t>
            </a:r>
          </a:p>
          <a:p>
            <a:r>
              <a:rPr lang="en-US" b="1" dirty="0" smtClean="0"/>
              <a:t>Task</a:t>
            </a:r>
            <a:r>
              <a:rPr lang="en-US" dirty="0" smtClean="0"/>
              <a:t>: Distinguish the user error from the annotated correction</a:t>
            </a:r>
          </a:p>
          <a:p>
            <a:pPr marL="114300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9551"/>
    </mc:Choice>
    <mc:Fallback>
      <p:transition spd="slow" advTm="7955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124200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/>
              <a:t>correct</a:t>
            </a:r>
            <a:r>
              <a:rPr lang="en-US" i="1" dirty="0"/>
              <a:t> </a:t>
            </a:r>
            <a:r>
              <a:rPr lang="en-US" dirty="0"/>
              <a:t>(the query results favor the correction of the learner error over the error itself): </a:t>
            </a:r>
          </a:p>
          <a:p>
            <a:pPr lvl="1">
              <a:buNone/>
            </a:pPr>
            <a:r>
              <a:rPr lang="en-US" dirty="0" smtClean="0"/>
              <a:t>count(</a:t>
            </a:r>
            <a:r>
              <a:rPr lang="en-US" dirty="0" err="1" smtClean="0"/>
              <a:t>q</a:t>
            </a:r>
            <a:r>
              <a:rPr lang="en-US" baseline="-25000" dirty="0" err="1" smtClean="0"/>
              <a:t>correction</a:t>
            </a:r>
            <a:r>
              <a:rPr lang="en-US" dirty="0"/>
              <a:t>) &gt; count(</a:t>
            </a:r>
            <a:r>
              <a:rPr lang="en-US" dirty="0" err="1"/>
              <a:t>q</a:t>
            </a:r>
            <a:r>
              <a:rPr lang="en-US" baseline="-25000" dirty="0" err="1"/>
              <a:t>error</a:t>
            </a:r>
            <a:r>
              <a:rPr lang="en-US" dirty="0"/>
              <a:t>)</a:t>
            </a:r>
          </a:p>
          <a:p>
            <a:r>
              <a:rPr lang="en-US" b="1" i="1" dirty="0"/>
              <a:t>incorrect</a:t>
            </a:r>
            <a:r>
              <a:rPr lang="en-US" i="1" dirty="0"/>
              <a:t> </a:t>
            </a:r>
            <a:r>
              <a:rPr lang="en-US" dirty="0"/>
              <a:t>(the query results favor the learner error over its correction):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count(</a:t>
            </a:r>
            <a:r>
              <a:rPr lang="en-US" dirty="0" err="1" smtClean="0"/>
              <a:t>q</a:t>
            </a:r>
            <a:r>
              <a:rPr lang="en-US" baseline="-25000" dirty="0" err="1" smtClean="0"/>
              <a:t>error</a:t>
            </a:r>
            <a:r>
              <a:rPr lang="en-US" dirty="0"/>
              <a:t>) &gt;= count(</a:t>
            </a:r>
            <a:r>
              <a:rPr lang="en-US" dirty="0" err="1"/>
              <a:t>q</a:t>
            </a:r>
            <a:r>
              <a:rPr lang="en-US" baseline="-25000" dirty="0" err="1"/>
              <a:t>correction</a:t>
            </a:r>
            <a:r>
              <a:rPr lang="en-US" dirty="0"/>
              <a:t>) 	where(count(</a:t>
            </a:r>
            <a:r>
              <a:rPr lang="en-US" dirty="0" err="1"/>
              <a:t>q</a:t>
            </a:r>
            <a:r>
              <a:rPr lang="en-US" baseline="-25000" dirty="0" err="1"/>
              <a:t>error</a:t>
            </a:r>
            <a:r>
              <a:rPr lang="en-US" dirty="0"/>
              <a:t>) ≠  0 </a:t>
            </a:r>
            <a:r>
              <a:rPr lang="en-US" cap="small" dirty="0"/>
              <a:t>or</a:t>
            </a:r>
            <a:r>
              <a:rPr lang="en-US" dirty="0"/>
              <a:t> 	count(</a:t>
            </a:r>
            <a:r>
              <a:rPr lang="en-US" dirty="0" err="1"/>
              <a:t>q</a:t>
            </a:r>
            <a:r>
              <a:rPr lang="en-US" baseline="-25000" dirty="0" err="1"/>
              <a:t>correction</a:t>
            </a:r>
            <a:r>
              <a:rPr lang="en-US" dirty="0"/>
              <a:t>) ≠  0)</a:t>
            </a:r>
          </a:p>
          <a:p>
            <a:r>
              <a:rPr lang="en-US" b="1" i="1" dirty="0" err="1" smtClean="0"/>
              <a:t>noresult</a:t>
            </a:r>
            <a:r>
              <a:rPr lang="en-US" dirty="0" smtClean="0"/>
              <a:t>: count(</a:t>
            </a:r>
            <a:r>
              <a:rPr lang="en-US" dirty="0" err="1" smtClean="0"/>
              <a:t>q</a:t>
            </a:r>
            <a:r>
              <a:rPr lang="en-US" baseline="-25000" dirty="0" err="1" smtClean="0"/>
              <a:t>correction</a:t>
            </a:r>
            <a:r>
              <a:rPr lang="en-US" dirty="0"/>
              <a:t>) = count(</a:t>
            </a:r>
            <a:r>
              <a:rPr lang="en-US" dirty="0" err="1"/>
              <a:t>q</a:t>
            </a:r>
            <a:r>
              <a:rPr lang="en-US" baseline="-25000" dirty="0" err="1"/>
              <a:t>error</a:t>
            </a:r>
            <a:r>
              <a:rPr lang="en-US" dirty="0"/>
              <a:t>) = 0</a:t>
            </a:r>
          </a:p>
          <a:p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4648200"/>
            <a:ext cx="4267200" cy="474133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5486400"/>
            <a:ext cx="4419600" cy="492872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6286500"/>
            <a:ext cx="4545541" cy="5715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922"/>
    </mc:Choice>
    <mc:Fallback>
      <p:transition spd="slow" advTm="5992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69"/>
            <a:ext cx="8229600" cy="1143000"/>
          </a:xfrm>
        </p:spPr>
        <p:txBody>
          <a:bodyPr/>
          <a:lstStyle/>
          <a:p>
            <a:r>
              <a:rPr lang="en-US" dirty="0" smtClean="0"/>
              <a:t>Query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68864"/>
            <a:ext cx="8229600" cy="20574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Fixed Window</a:t>
            </a:r>
            <a:r>
              <a:rPr lang="en-US" sz="2400" dirty="0" smtClean="0"/>
              <a:t>: </a:t>
            </a:r>
            <a:r>
              <a:rPr lang="en-US" sz="2400" i="1" dirty="0" smtClean="0"/>
              <a:t>n</a:t>
            </a:r>
            <a:r>
              <a:rPr lang="en-US" sz="2400" dirty="0" smtClean="0"/>
              <a:t> tokens to the right, </a:t>
            </a:r>
            <a:r>
              <a:rPr lang="en-US" sz="2400" i="1" dirty="0" smtClean="0"/>
              <a:t>m</a:t>
            </a:r>
            <a:r>
              <a:rPr lang="en-US" sz="2400" dirty="0" smtClean="0"/>
              <a:t> tokens to the left: 1_1, 2_1, 1_2, 2_2, 3_2, 2_3:</a:t>
            </a:r>
          </a:p>
          <a:p>
            <a:pPr lvl="2"/>
            <a:r>
              <a:rPr lang="en-US" dirty="0" smtClean="0"/>
              <a:t>1_1: rely </a:t>
            </a:r>
            <a:r>
              <a:rPr lang="en-US" b="1" dirty="0" smtClean="0">
                <a:solidFill>
                  <a:srgbClr val="FF0000"/>
                </a:solidFill>
              </a:rPr>
              <a:t>0/on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this </a:t>
            </a:r>
          </a:p>
          <a:p>
            <a:pPr lvl="2"/>
            <a:r>
              <a:rPr lang="en-US" dirty="0" smtClean="0"/>
              <a:t>2_1</a:t>
            </a:r>
            <a:r>
              <a:rPr lang="en-US" dirty="0"/>
              <a:t>: </a:t>
            </a:r>
            <a:r>
              <a:rPr lang="en-US" dirty="0" smtClean="0"/>
              <a:t>we rely </a:t>
            </a:r>
            <a:r>
              <a:rPr lang="en-US" b="1" dirty="0" smtClean="0">
                <a:solidFill>
                  <a:srgbClr val="FF0000"/>
                </a:solidFill>
              </a:rPr>
              <a:t>0/on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this 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24000" y="1157589"/>
            <a:ext cx="66856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 we rely </a:t>
            </a:r>
            <a:r>
              <a:rPr lang="en-US" sz="3200" b="1" dirty="0" smtClean="0">
                <a:solidFill>
                  <a:srgbClr val="FF0000"/>
                </a:solidFill>
              </a:rPr>
              <a:t>0/on</a:t>
            </a:r>
            <a:r>
              <a:rPr lang="en-US" sz="3200" dirty="0" smtClean="0"/>
              <a:t> this kind of information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356647" y="3581400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err="1"/>
              <a:t>FixedLength</a:t>
            </a:r>
            <a:r>
              <a:rPr lang="en-US" sz="2400" dirty="0"/>
              <a:t>: number of tokens for original and correction query is identical.</a:t>
            </a:r>
          </a:p>
          <a:p>
            <a:pPr lvl="1"/>
            <a:r>
              <a:rPr lang="en-US" sz="2400" dirty="0"/>
              <a:t>For substitution: same as Fixed Window</a:t>
            </a:r>
          </a:p>
          <a:p>
            <a:pPr lvl="1"/>
            <a:r>
              <a:rPr lang="en-US" sz="2400" dirty="0"/>
              <a:t>For deletion/insertion: need one extra word from the left/right to keep length equal:</a:t>
            </a:r>
          </a:p>
          <a:p>
            <a:pPr lvl="2"/>
            <a:r>
              <a:rPr lang="en-US" sz="2400" dirty="0" err="1"/>
              <a:t>LeftTrigram</a:t>
            </a:r>
            <a:r>
              <a:rPr lang="en-US" sz="2400" dirty="0"/>
              <a:t>: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/>
              <a:t>we rely </a:t>
            </a:r>
            <a:r>
              <a:rPr lang="en-US" sz="2400" b="1" dirty="0">
                <a:solidFill>
                  <a:srgbClr val="FF0000"/>
                </a:solidFill>
              </a:rPr>
              <a:t>0 </a:t>
            </a:r>
            <a:r>
              <a:rPr lang="en-US" sz="2400" dirty="0"/>
              <a:t>this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/>
              <a:t>rely </a:t>
            </a:r>
            <a:r>
              <a:rPr lang="en-US" sz="2400" b="1" dirty="0" smtClean="0">
                <a:solidFill>
                  <a:srgbClr val="FF0000"/>
                </a:solidFill>
              </a:rPr>
              <a:t>on</a:t>
            </a:r>
            <a:r>
              <a:rPr lang="en-US" sz="2400" dirty="0" smtClean="0"/>
              <a:t> </a:t>
            </a:r>
            <a:r>
              <a:rPr lang="en-US" sz="2400" dirty="0"/>
              <a:t>this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561"/>
    </mc:Choice>
    <mc:Fallback>
      <p:transition spd="slow" advTm="1135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|39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4174</TotalTime>
  <Words>1001</Words>
  <Application>Microsoft Office PowerPoint</Application>
  <PresentationFormat>On-screen Show (4:3)</PresentationFormat>
  <Paragraphs>288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Using Web Queries for Learner Error Detection</vt:lpstr>
      <vt:lpstr>Data-Driven Approaches to Error Correction</vt:lpstr>
      <vt:lpstr>Language model data</vt:lpstr>
      <vt:lpstr>Googleology as Bad Science (Kilgariff 2007)</vt:lpstr>
      <vt:lpstr>Let’s see, then:</vt:lpstr>
      <vt:lpstr>Error types</vt:lpstr>
      <vt:lpstr>Evaluation</vt:lpstr>
      <vt:lpstr>Evaluation Metrics</vt:lpstr>
      <vt:lpstr>Query types</vt:lpstr>
      <vt:lpstr>SmartQueries</vt:lpstr>
      <vt:lpstr>Results: Prepositions</vt:lpstr>
      <vt:lpstr>Results: Articles</vt:lpstr>
      <vt:lpstr>Summary so far</vt:lpstr>
      <vt:lpstr>Error Analysis</vt:lpstr>
      <vt:lpstr>Using Language Model as Backoff</vt:lpstr>
      <vt:lpstr>Conclusions</vt:lpstr>
      <vt:lpstr>Thank you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Web Queries for Learner Error Detection</dc:title>
  <dc:creator>mgamon</dc:creator>
  <cp:lastModifiedBy>mgamon</cp:lastModifiedBy>
  <cp:revision>68</cp:revision>
  <dcterms:created xsi:type="dcterms:W3CDTF">2010-05-20T17:16:08Z</dcterms:created>
  <dcterms:modified xsi:type="dcterms:W3CDTF">2010-06-05T15:10:12Z</dcterms:modified>
</cp:coreProperties>
</file>