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52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56" r:id="rId7"/>
    <p:sldId id="272" r:id="rId8"/>
    <p:sldId id="259" r:id="rId9"/>
    <p:sldId id="261" r:id="rId10"/>
    <p:sldId id="275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3" r:id="rId21"/>
    <p:sldId id="274" r:id="rId22"/>
  </p:sldIdLst>
  <p:sldSz cx="9144000" cy="6858000" type="screen4x3"/>
  <p:notesSz cx="69977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Xi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0C0C0"/>
    <a:srgbClr val="003082"/>
    <a:srgbClr val="080808"/>
    <a:srgbClr val="F8F8F8"/>
    <a:srgbClr val="EAEAEA"/>
    <a:srgbClr val="FBD96D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71567" autoAdjust="0"/>
  </p:normalViewPr>
  <p:slideViewPr>
    <p:cSldViewPr>
      <p:cViewPr varScale="1">
        <p:scale>
          <a:sx n="52" d="100"/>
          <a:sy n="52" d="100"/>
        </p:scale>
        <p:origin x="-10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956" y="-84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/>
            </a:pPr>
            <a:r>
              <a:rPr lang="en-US" i="1" dirty="0"/>
              <a:t>r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MLC</c:v>
                </c:pt>
                <c:pt idx="1">
                  <c:v>DEPC</c:v>
                </c:pt>
                <c:pt idx="2">
                  <c:v>IPC</c:v>
                </c:pt>
                <c:pt idx="3">
                  <c:v>IPCn1</c:v>
                </c:pt>
                <c:pt idx="4">
                  <c:v>IPCn2</c:v>
                </c:pt>
                <c:pt idx="5">
                  <c:v>IPCn3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0.21100000000000016</c:v>
                </c:pt>
                <c:pt idx="1">
                  <c:v>0.28400000000000031</c:v>
                </c:pt>
                <c:pt idx="2">
                  <c:v>-0.34400000000000047</c:v>
                </c:pt>
                <c:pt idx="3">
                  <c:v>-0.3860000000000004</c:v>
                </c:pt>
                <c:pt idx="4">
                  <c:v>-0.42900000000000038</c:v>
                </c:pt>
                <c:pt idx="5">
                  <c:v>-0.46200000000000002</c:v>
                </c:pt>
              </c:numCache>
            </c:numRef>
          </c:val>
        </c:ser>
        <c:axId val="66072576"/>
        <c:axId val="66074112"/>
      </c:barChart>
      <c:catAx>
        <c:axId val="66072576"/>
        <c:scaling>
          <c:orientation val="minMax"/>
        </c:scaling>
        <c:axPos val="b"/>
        <c:majorTickMark val="none"/>
        <c:tickLblPos val="nextTo"/>
        <c:crossAx val="66074112"/>
        <c:crosses val="autoZero"/>
        <c:auto val="1"/>
        <c:lblAlgn val="ctr"/>
        <c:lblOffset val="100"/>
      </c:catAx>
      <c:valAx>
        <c:axId val="6607411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60725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6-04T15:07:27.162" idx="1">
    <p:pos x="534" y="1812"/>
    <p:text>change table tilte to "Rater agreement on structural event annotation"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53276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800" b="0"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</a:t>
            </a:r>
            <a:r>
              <a:rPr lang="en-US" dirty="0"/>
              <a:t>Educational Testing Service. All rights reserved.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56250" y="8805863"/>
            <a:ext cx="1439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fld id="{CC90915A-1271-4B87-BB05-2267506707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57848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800" b="0"/>
            </a:lvl1pPr>
          </a:lstStyle>
          <a:p>
            <a:r>
              <a:rPr lang="en-US" dirty="0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89650" y="8807450"/>
            <a:ext cx="9080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/>
            </a:lvl1pPr>
          </a:lstStyle>
          <a:p>
            <a:fld id="{1244A111-C3E6-436B-BD63-18AA8CD497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Confidential and Proprietary. Copyright © 2009 Educational Testing Service. All rights reserved.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A9D9E-11A1-4B2C-A368-1F34CFB0220F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simple sentence (SS), independent clause (I),</a:t>
            </a:r>
            <a:r>
              <a:rPr lang="en-US" baseline="0" dirty="0" smtClean="0"/>
              <a:t> and coordinate clause (CC) represent a complete idea, we treat them as an approximate to a T-Unit (T).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clauses that have no complete idea, are dependent clauses (DEP), including NC, ADJ, ADV, and ADVP</a:t>
            </a:r>
          </a:p>
          <a:p>
            <a:endParaRPr lang="en-US" baseline="0" dirty="0" smtClean="0"/>
          </a:p>
          <a:p>
            <a:r>
              <a:rPr lang="en-US" baseline="0" dirty="0" smtClean="0"/>
              <a:t>F is fragment; it is either a subordinate clause that doesn’t have a corresponding independent clause or a string a words without a subject or a verb that doesn’t express a complete thought.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-Relying on three simple structural event annotations, i.e., clause boundaries, dependent clauses, and interruption points in speech disfluencies, some promising features were found</a:t>
            </a:r>
          </a:p>
          <a:p>
            <a:r>
              <a:rPr lang="en-US" dirty="0" smtClean="0"/>
              <a:t>-Between two syntactic complexity measurements, DEPC is better than MLC (|r|</a:t>
            </a:r>
            <a:r>
              <a:rPr lang="en-US" baseline="0" dirty="0" smtClean="0"/>
              <a:t> = 0.284 &gt; 0.211)</a:t>
            </a:r>
            <a:endParaRPr lang="en-US" dirty="0" smtClean="0"/>
          </a:p>
          <a:p>
            <a:r>
              <a:rPr lang="en-US" dirty="0" smtClean="0"/>
              <a:t>-Disfluency profile has more information than syntactic complexity related entities (|r| &gt;= 0.344)</a:t>
            </a:r>
          </a:p>
          <a:p>
            <a:r>
              <a:rPr lang="en-US" dirty="0" smtClean="0"/>
              <a:t>-IPC normalization further improves its predictive ability in speech assessment (|r| has</a:t>
            </a:r>
            <a:r>
              <a:rPr lang="en-US" baseline="0" dirty="0" smtClean="0"/>
              <a:t> been increased from 0.344 to 0.462)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Yoon implemented an automated disfluency detection method and found that disfluency-related features lead to the moderate improvement in the automated speech proficiency scoring.</a:t>
            </a:r>
            <a:endParaRPr lang="en-US" smtClean="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Narrations of picture books –</a:t>
            </a:r>
            <a:r>
              <a:rPr lang="en-US" baseline="0" dirty="0" smtClean="0"/>
              <a:t> story retelling task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SS contains a contains a subject and a verb, and expresses a complete idea.</a:t>
            </a:r>
          </a:p>
          <a:p>
            <a:r>
              <a:rPr lang="en-US" dirty="0" smtClean="0"/>
              <a:t>I is the main clause that can stand alone syntactically as a complete sentence</a:t>
            </a:r>
          </a:p>
          <a:p>
            <a:r>
              <a:rPr lang="en-US" dirty="0" smtClean="0"/>
              <a:t>Subordinate</a:t>
            </a:r>
            <a:r>
              <a:rPr lang="en-US" baseline="0" dirty="0" smtClean="0"/>
              <a:t> clause is a clause in a complex sentence that cannot stand alone as a complete sentence and that functions within the sentence as a noun, a verb complement, and adjective or an adverb.</a:t>
            </a:r>
          </a:p>
          <a:p>
            <a:r>
              <a:rPr lang="en-US" baseline="0" dirty="0" smtClean="0"/>
              <a:t>Coordinate clause (CC) is a clause in a compound sentence that is grammatically equivalent to the main clause that that performs the same grammatical function</a:t>
            </a:r>
          </a:p>
          <a:p>
            <a:r>
              <a:rPr lang="en-US" baseline="0" dirty="0" smtClean="0"/>
              <a:t>Adverbial phrase (ADVP) is a separate clause from the main clause that contains a non-finite verb (a verb that doesn’t show tense, person, or singular/plural).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SS: simple sentence</a:t>
            </a:r>
          </a:p>
          <a:p>
            <a:r>
              <a:rPr lang="en-US" dirty="0" smtClean="0"/>
              <a:t>I: independent clause</a:t>
            </a:r>
          </a:p>
          <a:p>
            <a:r>
              <a:rPr lang="en-US" dirty="0" smtClean="0"/>
              <a:t>NC: subordinate clause as a noun</a:t>
            </a:r>
          </a:p>
          <a:p>
            <a:r>
              <a:rPr lang="en-US" dirty="0" smtClean="0"/>
              <a:t>ADJ: subordinate clause as an adjective</a:t>
            </a:r>
          </a:p>
          <a:p>
            <a:r>
              <a:rPr lang="en-US" dirty="0" smtClean="0"/>
              <a:t>ADV: subordinate clause as an adverb</a:t>
            </a:r>
          </a:p>
          <a:p>
            <a:r>
              <a:rPr lang="en-US" dirty="0" smtClean="0"/>
              <a:t>CC: coordinate clause</a:t>
            </a:r>
          </a:p>
          <a:p>
            <a:r>
              <a:rPr lang="en-US" dirty="0" smtClean="0"/>
              <a:t>ADVP: adverbial phrase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44A111-C3E6-436B-BD63-18AA8CD4979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>
              <a:defRPr>
                <a:solidFill>
                  <a:srgbClr val="FBD96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412B16A-CD36-48E1-860B-D1B313BEA25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3" name="Group 11"/>
          <p:cNvGrpSpPr>
            <a:grpSpLocks/>
          </p:cNvGrpSpPr>
          <p:nvPr userDrawn="1"/>
        </p:nvGrpSpPr>
        <p:grpSpPr bwMode="auto">
          <a:xfrm>
            <a:off x="0" y="-304800"/>
            <a:ext cx="9172575" cy="1455738"/>
            <a:chOff x="-8" y="-191"/>
            <a:chExt cx="5778" cy="1013"/>
          </a:xfrm>
        </p:grpSpPr>
        <p:sp>
          <p:nvSpPr>
            <p:cNvPr id="3084" name="Freeform 12"/>
            <p:cNvSpPr>
              <a:spLocks/>
            </p:cNvSpPr>
            <p:nvPr userDrawn="1"/>
          </p:nvSpPr>
          <p:spPr bwMode="auto">
            <a:xfrm>
              <a:off x="-8" y="-191"/>
              <a:ext cx="5778" cy="974"/>
            </a:xfrm>
            <a:custGeom>
              <a:avLst/>
              <a:gdLst/>
              <a:ahLst/>
              <a:cxnLst>
                <a:cxn ang="0">
                  <a:pos x="5768" y="955"/>
                </a:cxn>
                <a:cxn ang="0">
                  <a:pos x="2912" y="527"/>
                </a:cxn>
                <a:cxn ang="0">
                  <a:pos x="2" y="974"/>
                </a:cxn>
                <a:cxn ang="0">
                  <a:pos x="0" y="189"/>
                </a:cxn>
                <a:cxn ang="0">
                  <a:pos x="5778" y="185"/>
                </a:cxn>
                <a:cxn ang="0">
                  <a:pos x="5768" y="955"/>
                </a:cxn>
              </a:cxnLst>
              <a:rect l="0" t="0" r="r" b="b"/>
              <a:pathLst>
                <a:path w="5778" h="974">
                  <a:moveTo>
                    <a:pt x="5768" y="955"/>
                  </a:moveTo>
                  <a:cubicBezTo>
                    <a:pt x="5194" y="689"/>
                    <a:pt x="4102" y="527"/>
                    <a:pt x="2912" y="527"/>
                  </a:cubicBezTo>
                  <a:cubicBezTo>
                    <a:pt x="1686" y="527"/>
                    <a:pt x="574" y="698"/>
                    <a:pt x="2" y="974"/>
                  </a:cubicBezTo>
                  <a:cubicBezTo>
                    <a:pt x="2" y="0"/>
                    <a:pt x="0" y="189"/>
                    <a:pt x="0" y="189"/>
                  </a:cubicBezTo>
                  <a:cubicBezTo>
                    <a:pt x="5760" y="189"/>
                    <a:pt x="3134" y="193"/>
                    <a:pt x="5778" y="185"/>
                  </a:cubicBezTo>
                  <a:cubicBezTo>
                    <a:pt x="5774" y="563"/>
                    <a:pt x="5768" y="955"/>
                    <a:pt x="5768" y="95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 userDrawn="1"/>
          </p:nvSpPr>
          <p:spPr bwMode="auto">
            <a:xfrm>
              <a:off x="0" y="336"/>
              <a:ext cx="5760" cy="486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0" y="243"/>
                </a:cxn>
                <a:cxn ang="0">
                  <a:pos x="1452" y="17"/>
                </a:cxn>
                <a:cxn ang="0">
                  <a:pos x="2880" y="232"/>
                </a:cxn>
                <a:cxn ang="0">
                  <a:pos x="2880" y="214"/>
                </a:cxn>
                <a:cxn ang="0">
                  <a:pos x="1452" y="0"/>
                </a:cxn>
                <a:cxn ang="0">
                  <a:pos x="0" y="223"/>
                </a:cxn>
              </a:cxnLst>
              <a:rect l="0" t="0" r="r" b="b"/>
              <a:pathLst>
                <a:path w="2880" h="243">
                  <a:moveTo>
                    <a:pt x="0" y="223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282" y="103"/>
                    <a:pt x="842" y="17"/>
                    <a:pt x="1452" y="17"/>
                  </a:cubicBezTo>
                  <a:cubicBezTo>
                    <a:pt x="2045" y="17"/>
                    <a:pt x="2595" y="100"/>
                    <a:pt x="2880" y="232"/>
                  </a:cubicBezTo>
                  <a:cubicBezTo>
                    <a:pt x="2880" y="214"/>
                    <a:pt x="2880" y="214"/>
                    <a:pt x="2880" y="214"/>
                  </a:cubicBezTo>
                  <a:cubicBezTo>
                    <a:pt x="2593" y="81"/>
                    <a:pt x="2047" y="0"/>
                    <a:pt x="1452" y="0"/>
                  </a:cubicBezTo>
                  <a:cubicBezTo>
                    <a:pt x="839" y="0"/>
                    <a:pt x="286" y="85"/>
                    <a:pt x="0" y="223"/>
                  </a:cubicBezTo>
                </a:path>
              </a:pathLst>
            </a:custGeom>
            <a:solidFill>
              <a:srgbClr val="77000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7" name="Group 15"/>
          <p:cNvGrpSpPr>
            <a:grpSpLocks/>
          </p:cNvGrpSpPr>
          <p:nvPr userDrawn="1"/>
        </p:nvGrpSpPr>
        <p:grpSpPr bwMode="auto">
          <a:xfrm>
            <a:off x="242888" y="76200"/>
            <a:ext cx="989012" cy="600075"/>
            <a:chOff x="294" y="973"/>
            <a:chExt cx="3379" cy="2046"/>
          </a:xfrm>
        </p:grpSpPr>
        <p:sp>
          <p:nvSpPr>
            <p:cNvPr id="3088" name="AutoShape 16"/>
            <p:cNvSpPr>
              <a:spLocks noChangeAspect="1" noChangeArrowheads="1" noTextEdit="1"/>
            </p:cNvSpPr>
            <p:nvPr userDrawn="1"/>
          </p:nvSpPr>
          <p:spPr bwMode="auto">
            <a:xfrm>
              <a:off x="328" y="1032"/>
              <a:ext cx="3270" cy="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 userDrawn="1"/>
          </p:nvSpPr>
          <p:spPr bwMode="auto">
            <a:xfrm>
              <a:off x="294" y="1200"/>
              <a:ext cx="2910" cy="1819"/>
            </a:xfrm>
            <a:custGeom>
              <a:avLst/>
              <a:gdLst/>
              <a:ahLst/>
              <a:cxnLst>
                <a:cxn ang="0">
                  <a:pos x="346" y="142"/>
                </a:cxn>
                <a:cxn ang="0">
                  <a:pos x="345" y="142"/>
                </a:cxn>
                <a:cxn ang="0">
                  <a:pos x="226" y="190"/>
                </a:cxn>
                <a:cxn ang="0">
                  <a:pos x="56" y="169"/>
                </a:cxn>
                <a:cxn ang="0">
                  <a:pos x="30" y="125"/>
                </a:cxn>
                <a:cxn ang="0">
                  <a:pos x="132" y="2"/>
                </a:cxn>
                <a:cxn ang="0">
                  <a:pos x="133" y="1"/>
                </a:cxn>
                <a:cxn ang="0">
                  <a:pos x="132" y="0"/>
                </a:cxn>
                <a:cxn ang="0">
                  <a:pos x="131" y="0"/>
                </a:cxn>
                <a:cxn ang="0">
                  <a:pos x="4" y="129"/>
                </a:cxn>
                <a:cxn ang="0">
                  <a:pos x="34" y="181"/>
                </a:cxn>
                <a:cxn ang="0">
                  <a:pos x="207" y="204"/>
                </a:cxn>
                <a:cxn ang="0">
                  <a:pos x="347" y="144"/>
                </a:cxn>
                <a:cxn ang="0">
                  <a:pos x="347" y="143"/>
                </a:cxn>
                <a:cxn ang="0">
                  <a:pos x="346" y="142"/>
                </a:cxn>
              </a:cxnLst>
              <a:rect l="0" t="0" r="r" b="b"/>
              <a:pathLst>
                <a:path w="347" h="217">
                  <a:moveTo>
                    <a:pt x="346" y="142"/>
                  </a:moveTo>
                  <a:cubicBezTo>
                    <a:pt x="345" y="142"/>
                    <a:pt x="345" y="142"/>
                    <a:pt x="345" y="142"/>
                  </a:cubicBezTo>
                  <a:cubicBezTo>
                    <a:pt x="309" y="166"/>
                    <a:pt x="272" y="181"/>
                    <a:pt x="226" y="190"/>
                  </a:cubicBezTo>
                  <a:cubicBezTo>
                    <a:pt x="156" y="203"/>
                    <a:pt x="91" y="195"/>
                    <a:pt x="56" y="169"/>
                  </a:cubicBezTo>
                  <a:cubicBezTo>
                    <a:pt x="40" y="157"/>
                    <a:pt x="31" y="142"/>
                    <a:pt x="30" y="125"/>
                  </a:cubicBezTo>
                  <a:cubicBezTo>
                    <a:pt x="25" y="80"/>
                    <a:pt x="64" y="34"/>
                    <a:pt x="132" y="2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51" y="28"/>
                    <a:pt x="0" y="80"/>
                    <a:pt x="4" y="129"/>
                  </a:cubicBezTo>
                  <a:cubicBezTo>
                    <a:pt x="6" y="149"/>
                    <a:pt x="16" y="167"/>
                    <a:pt x="34" y="181"/>
                  </a:cubicBezTo>
                  <a:cubicBezTo>
                    <a:pt x="70" y="208"/>
                    <a:pt x="135" y="217"/>
                    <a:pt x="207" y="204"/>
                  </a:cubicBezTo>
                  <a:cubicBezTo>
                    <a:pt x="265" y="193"/>
                    <a:pt x="312" y="173"/>
                    <a:pt x="347" y="144"/>
                  </a:cubicBezTo>
                  <a:cubicBezTo>
                    <a:pt x="347" y="143"/>
                    <a:pt x="347" y="143"/>
                    <a:pt x="347" y="143"/>
                  </a:cubicBezTo>
                  <a:lnTo>
                    <a:pt x="346" y="142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 userDrawn="1"/>
          </p:nvSpPr>
          <p:spPr bwMode="auto">
            <a:xfrm>
              <a:off x="1502" y="973"/>
              <a:ext cx="2171" cy="1384"/>
            </a:xfrm>
            <a:custGeom>
              <a:avLst/>
              <a:gdLst/>
              <a:ahLst/>
              <a:cxnLst>
                <a:cxn ang="0">
                  <a:pos x="242" y="55"/>
                </a:cxn>
                <a:cxn ang="0">
                  <a:pos x="167" y="9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1" y="60"/>
                </a:cxn>
                <a:cxn ang="0">
                  <a:pos x="2" y="60"/>
                </a:cxn>
                <a:cxn ang="0">
                  <a:pos x="99" y="23"/>
                </a:cxn>
                <a:cxn ang="0">
                  <a:pos x="221" y="55"/>
                </a:cxn>
                <a:cxn ang="0">
                  <a:pos x="208" y="163"/>
                </a:cxn>
                <a:cxn ang="0">
                  <a:pos x="208" y="163"/>
                </a:cxn>
                <a:cxn ang="0">
                  <a:pos x="209" y="165"/>
                </a:cxn>
                <a:cxn ang="0">
                  <a:pos x="210" y="164"/>
                </a:cxn>
                <a:cxn ang="0">
                  <a:pos x="242" y="55"/>
                </a:cxn>
              </a:cxnLst>
              <a:rect l="0" t="0" r="r" b="b"/>
              <a:pathLst>
                <a:path w="259" h="165">
                  <a:moveTo>
                    <a:pt x="242" y="55"/>
                  </a:moveTo>
                  <a:cubicBezTo>
                    <a:pt x="230" y="31"/>
                    <a:pt x="203" y="15"/>
                    <a:pt x="167" y="9"/>
                  </a:cubicBezTo>
                  <a:cubicBezTo>
                    <a:pt x="107" y="0"/>
                    <a:pt x="37" y="21"/>
                    <a:pt x="0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6" y="42"/>
                    <a:pt x="63" y="28"/>
                    <a:pt x="99" y="23"/>
                  </a:cubicBezTo>
                  <a:cubicBezTo>
                    <a:pt x="154" y="16"/>
                    <a:pt x="199" y="28"/>
                    <a:pt x="221" y="55"/>
                  </a:cubicBezTo>
                  <a:cubicBezTo>
                    <a:pt x="243" y="82"/>
                    <a:pt x="237" y="133"/>
                    <a:pt x="208" y="163"/>
                  </a:cubicBezTo>
                  <a:cubicBezTo>
                    <a:pt x="208" y="163"/>
                    <a:pt x="208" y="163"/>
                    <a:pt x="208" y="163"/>
                  </a:cubicBezTo>
                  <a:cubicBezTo>
                    <a:pt x="209" y="165"/>
                    <a:pt x="209" y="165"/>
                    <a:pt x="209" y="165"/>
                  </a:cubicBezTo>
                  <a:cubicBezTo>
                    <a:pt x="210" y="164"/>
                    <a:pt x="210" y="164"/>
                    <a:pt x="210" y="164"/>
                  </a:cubicBezTo>
                  <a:cubicBezTo>
                    <a:pt x="245" y="135"/>
                    <a:pt x="259" y="88"/>
                    <a:pt x="242" y="55"/>
                  </a:cubicBezTo>
                </a:path>
              </a:pathLst>
            </a:custGeom>
            <a:solidFill>
              <a:srgbClr val="77000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 userDrawn="1"/>
          </p:nvSpPr>
          <p:spPr bwMode="auto">
            <a:xfrm>
              <a:off x="823" y="1585"/>
              <a:ext cx="888" cy="856"/>
            </a:xfrm>
            <a:custGeom>
              <a:avLst/>
              <a:gdLst/>
              <a:ahLst/>
              <a:cxnLst>
                <a:cxn ang="0">
                  <a:pos x="22" y="101"/>
                </a:cxn>
                <a:cxn ang="0">
                  <a:pos x="0" y="102"/>
                </a:cxn>
                <a:cxn ang="0">
                  <a:pos x="0" y="102"/>
                </a:cxn>
                <a:cxn ang="0">
                  <a:pos x="1" y="96"/>
                </a:cxn>
                <a:cxn ang="0">
                  <a:pos x="17" y="87"/>
                </a:cxn>
                <a:cxn ang="0">
                  <a:pos x="32" y="15"/>
                </a:cxn>
                <a:cxn ang="0">
                  <a:pos x="20" y="6"/>
                </a:cxn>
                <a:cxn ang="0">
                  <a:pos x="21" y="0"/>
                </a:cxn>
                <a:cxn ang="0">
                  <a:pos x="63" y="1"/>
                </a:cxn>
                <a:cxn ang="0">
                  <a:pos x="106" y="0"/>
                </a:cxn>
                <a:cxn ang="0">
                  <a:pos x="103" y="23"/>
                </a:cxn>
                <a:cxn ang="0">
                  <a:pos x="96" y="23"/>
                </a:cxn>
                <a:cxn ang="0">
                  <a:pos x="71" y="7"/>
                </a:cxn>
                <a:cxn ang="0">
                  <a:pos x="53" y="7"/>
                </a:cxn>
                <a:cxn ang="0">
                  <a:pos x="46" y="45"/>
                </a:cxn>
                <a:cxn ang="0">
                  <a:pos x="71" y="45"/>
                </a:cxn>
                <a:cxn ang="0">
                  <a:pos x="84" y="32"/>
                </a:cxn>
                <a:cxn ang="0">
                  <a:pos x="90" y="32"/>
                </a:cxn>
                <a:cxn ang="0">
                  <a:pos x="83" y="65"/>
                </a:cxn>
                <a:cxn ang="0">
                  <a:pos x="77" y="65"/>
                </a:cxn>
                <a:cxn ang="0">
                  <a:pos x="69" y="52"/>
                </a:cxn>
                <a:cxn ang="0">
                  <a:pos x="44" y="52"/>
                </a:cxn>
                <a:cxn ang="0">
                  <a:pos x="35" y="94"/>
                </a:cxn>
                <a:cxn ang="0">
                  <a:pos x="63" y="94"/>
                </a:cxn>
                <a:cxn ang="0">
                  <a:pos x="96" y="75"/>
                </a:cxn>
                <a:cxn ang="0">
                  <a:pos x="102" y="76"/>
                </a:cxn>
                <a:cxn ang="0">
                  <a:pos x="92" y="101"/>
                </a:cxn>
                <a:cxn ang="0">
                  <a:pos x="22" y="101"/>
                </a:cxn>
              </a:cxnLst>
              <a:rect l="0" t="0" r="r" b="b"/>
              <a:pathLst>
                <a:path w="106" h="102">
                  <a:moveTo>
                    <a:pt x="22" y="101"/>
                  </a:moveTo>
                  <a:cubicBezTo>
                    <a:pt x="6" y="101"/>
                    <a:pt x="1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14" y="96"/>
                    <a:pt x="15" y="95"/>
                    <a:pt x="17" y="8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3" y="7"/>
                    <a:pt x="33" y="6"/>
                    <a:pt x="20" y="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5" y="1"/>
                    <a:pt x="49" y="1"/>
                    <a:pt x="63" y="1"/>
                  </a:cubicBezTo>
                  <a:cubicBezTo>
                    <a:pt x="77" y="1"/>
                    <a:pt x="92" y="1"/>
                    <a:pt x="106" y="0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6" y="23"/>
                    <a:pt x="96" y="23"/>
                    <a:pt x="96" y="23"/>
                  </a:cubicBezTo>
                  <a:cubicBezTo>
                    <a:pt x="96" y="10"/>
                    <a:pt x="89" y="7"/>
                    <a:pt x="71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9" y="45"/>
                    <a:pt x="83" y="39"/>
                    <a:pt x="84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77" y="65"/>
                    <a:pt x="77" y="65"/>
                    <a:pt x="77" y="65"/>
                  </a:cubicBezTo>
                  <a:cubicBezTo>
                    <a:pt x="79" y="58"/>
                    <a:pt x="77" y="52"/>
                    <a:pt x="69" y="5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35" y="94"/>
                    <a:pt x="35" y="94"/>
                    <a:pt x="35" y="94"/>
                  </a:cubicBezTo>
                  <a:cubicBezTo>
                    <a:pt x="63" y="94"/>
                    <a:pt x="63" y="94"/>
                    <a:pt x="63" y="94"/>
                  </a:cubicBezTo>
                  <a:cubicBezTo>
                    <a:pt x="78" y="94"/>
                    <a:pt x="87" y="90"/>
                    <a:pt x="96" y="75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92" y="101"/>
                    <a:pt x="92" y="101"/>
                    <a:pt x="92" y="101"/>
                  </a:cubicBezTo>
                  <a:lnTo>
                    <a:pt x="22" y="101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 userDrawn="1"/>
          </p:nvSpPr>
          <p:spPr bwMode="auto">
            <a:xfrm>
              <a:off x="1762" y="1585"/>
              <a:ext cx="771" cy="856"/>
            </a:xfrm>
            <a:custGeom>
              <a:avLst/>
              <a:gdLst/>
              <a:ahLst/>
              <a:cxnLst>
                <a:cxn ang="0">
                  <a:pos x="41" y="87"/>
                </a:cxn>
                <a:cxn ang="0">
                  <a:pos x="55" y="96"/>
                </a:cxn>
                <a:cxn ang="0">
                  <a:pos x="54" y="102"/>
                </a:cxn>
                <a:cxn ang="0">
                  <a:pos x="28" y="101"/>
                </a:cxn>
                <a:cxn ang="0">
                  <a:pos x="2" y="102"/>
                </a:cxn>
                <a:cxn ang="0">
                  <a:pos x="3" y="96"/>
                </a:cxn>
                <a:cxn ang="0">
                  <a:pos x="21" y="87"/>
                </a:cxn>
                <a:cxn ang="0">
                  <a:pos x="37" y="8"/>
                </a:cxn>
                <a:cxn ang="0">
                  <a:pos x="6" y="26"/>
                </a:cxn>
                <a:cxn ang="0">
                  <a:pos x="0" y="26"/>
                </a:cxn>
                <a:cxn ang="0">
                  <a:pos x="7" y="0"/>
                </a:cxn>
                <a:cxn ang="0">
                  <a:pos x="49" y="1"/>
                </a:cxn>
                <a:cxn ang="0">
                  <a:pos x="92" y="0"/>
                </a:cxn>
                <a:cxn ang="0">
                  <a:pos x="88" y="26"/>
                </a:cxn>
                <a:cxn ang="0">
                  <a:pos x="82" y="26"/>
                </a:cxn>
                <a:cxn ang="0">
                  <a:pos x="58" y="8"/>
                </a:cxn>
                <a:cxn ang="0">
                  <a:pos x="41" y="87"/>
                </a:cxn>
              </a:cxnLst>
              <a:rect l="0" t="0" r="r" b="b"/>
              <a:pathLst>
                <a:path w="92" h="102">
                  <a:moveTo>
                    <a:pt x="41" y="87"/>
                  </a:moveTo>
                  <a:cubicBezTo>
                    <a:pt x="39" y="95"/>
                    <a:pt x="40" y="96"/>
                    <a:pt x="55" y="96"/>
                  </a:cubicBezTo>
                  <a:cubicBezTo>
                    <a:pt x="54" y="102"/>
                    <a:pt x="54" y="102"/>
                    <a:pt x="54" y="102"/>
                  </a:cubicBezTo>
                  <a:cubicBezTo>
                    <a:pt x="49" y="101"/>
                    <a:pt x="39" y="101"/>
                    <a:pt x="28" y="101"/>
                  </a:cubicBezTo>
                  <a:cubicBezTo>
                    <a:pt x="17" y="101"/>
                    <a:pt x="7" y="101"/>
                    <a:pt x="2" y="102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18" y="96"/>
                    <a:pt x="19" y="95"/>
                    <a:pt x="21" y="87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14" y="8"/>
                    <a:pt x="13" y="10"/>
                    <a:pt x="6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6" y="1"/>
                    <a:pt x="31" y="1"/>
                    <a:pt x="49" y="1"/>
                  </a:cubicBezTo>
                  <a:cubicBezTo>
                    <a:pt x="68" y="1"/>
                    <a:pt x="83" y="1"/>
                    <a:pt x="92" y="0"/>
                  </a:cubicBezTo>
                  <a:cubicBezTo>
                    <a:pt x="88" y="26"/>
                    <a:pt x="88" y="26"/>
                    <a:pt x="88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10"/>
                    <a:pt x="82" y="8"/>
                    <a:pt x="58" y="8"/>
                  </a:cubicBezTo>
                  <a:lnTo>
                    <a:pt x="41" y="87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 userDrawn="1"/>
          </p:nvSpPr>
          <p:spPr bwMode="auto">
            <a:xfrm>
              <a:off x="2441" y="1577"/>
              <a:ext cx="721" cy="872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8" y="73"/>
                </a:cxn>
                <a:cxn ang="0">
                  <a:pos x="13" y="73"/>
                </a:cxn>
                <a:cxn ang="0">
                  <a:pos x="37" y="98"/>
                </a:cxn>
                <a:cxn ang="0">
                  <a:pos x="61" y="80"/>
                </a:cxn>
                <a:cxn ang="0">
                  <a:pos x="15" y="30"/>
                </a:cxn>
                <a:cxn ang="0">
                  <a:pos x="54" y="0"/>
                </a:cxn>
                <a:cxn ang="0">
                  <a:pos x="84" y="7"/>
                </a:cxn>
                <a:cxn ang="0">
                  <a:pos x="82" y="26"/>
                </a:cxn>
                <a:cxn ang="0">
                  <a:pos x="77" y="26"/>
                </a:cxn>
                <a:cxn ang="0">
                  <a:pos x="73" y="26"/>
                </a:cxn>
                <a:cxn ang="0">
                  <a:pos x="53" y="6"/>
                </a:cxn>
                <a:cxn ang="0">
                  <a:pos x="32" y="22"/>
                </a:cxn>
                <a:cxn ang="0">
                  <a:pos x="78" y="74"/>
                </a:cxn>
                <a:cxn ang="0">
                  <a:pos x="37" y="104"/>
                </a:cxn>
                <a:cxn ang="0">
                  <a:pos x="0" y="94"/>
                </a:cxn>
                <a:cxn ang="0">
                  <a:pos x="4" y="73"/>
                </a:cxn>
              </a:cxnLst>
              <a:rect l="0" t="0" r="r" b="b"/>
              <a:pathLst>
                <a:path w="86" h="104">
                  <a:moveTo>
                    <a:pt x="4" y="73"/>
                  </a:moveTo>
                  <a:cubicBezTo>
                    <a:pt x="5" y="73"/>
                    <a:pt x="7" y="73"/>
                    <a:pt x="8" y="73"/>
                  </a:cubicBezTo>
                  <a:cubicBezTo>
                    <a:pt x="10" y="73"/>
                    <a:pt x="12" y="73"/>
                    <a:pt x="13" y="73"/>
                  </a:cubicBezTo>
                  <a:cubicBezTo>
                    <a:pt x="13" y="89"/>
                    <a:pt x="22" y="98"/>
                    <a:pt x="37" y="98"/>
                  </a:cubicBezTo>
                  <a:cubicBezTo>
                    <a:pt x="48" y="98"/>
                    <a:pt x="58" y="92"/>
                    <a:pt x="61" y="80"/>
                  </a:cubicBezTo>
                  <a:cubicBezTo>
                    <a:pt x="65" y="56"/>
                    <a:pt x="8" y="62"/>
                    <a:pt x="15" y="30"/>
                  </a:cubicBezTo>
                  <a:cubicBezTo>
                    <a:pt x="18" y="12"/>
                    <a:pt x="35" y="0"/>
                    <a:pt x="54" y="0"/>
                  </a:cubicBezTo>
                  <a:cubicBezTo>
                    <a:pt x="66" y="0"/>
                    <a:pt x="75" y="2"/>
                    <a:pt x="84" y="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0" y="26"/>
                    <a:pt x="79" y="26"/>
                    <a:pt x="77" y="26"/>
                  </a:cubicBezTo>
                  <a:cubicBezTo>
                    <a:pt x="76" y="26"/>
                    <a:pt x="74" y="26"/>
                    <a:pt x="73" y="26"/>
                  </a:cubicBezTo>
                  <a:cubicBezTo>
                    <a:pt x="72" y="14"/>
                    <a:pt x="66" y="6"/>
                    <a:pt x="53" y="6"/>
                  </a:cubicBezTo>
                  <a:cubicBezTo>
                    <a:pt x="43" y="6"/>
                    <a:pt x="34" y="12"/>
                    <a:pt x="32" y="22"/>
                  </a:cubicBezTo>
                  <a:cubicBezTo>
                    <a:pt x="27" y="44"/>
                    <a:pt x="86" y="35"/>
                    <a:pt x="78" y="74"/>
                  </a:cubicBezTo>
                  <a:cubicBezTo>
                    <a:pt x="75" y="91"/>
                    <a:pt x="57" y="104"/>
                    <a:pt x="37" y="104"/>
                  </a:cubicBezTo>
                  <a:cubicBezTo>
                    <a:pt x="20" y="104"/>
                    <a:pt x="8" y="99"/>
                    <a:pt x="0" y="94"/>
                  </a:cubicBezTo>
                  <a:lnTo>
                    <a:pt x="4" y="73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 noEditPoints="1"/>
            </p:cNvSpPr>
            <p:nvPr userDrawn="1"/>
          </p:nvSpPr>
          <p:spPr bwMode="auto">
            <a:xfrm>
              <a:off x="3321" y="2357"/>
              <a:ext cx="193" cy="19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3" y="11"/>
                </a:cxn>
                <a:cxn ang="0">
                  <a:pos x="12" y="23"/>
                </a:cxn>
                <a:cxn ang="0">
                  <a:pos x="0" y="11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21" y="11"/>
                </a:cxn>
                <a:cxn ang="0">
                  <a:pos x="12" y="1"/>
                </a:cxn>
                <a:cxn ang="0">
                  <a:pos x="2" y="11"/>
                </a:cxn>
                <a:cxn ang="0">
                  <a:pos x="12" y="22"/>
                </a:cxn>
                <a:cxn ang="0">
                  <a:pos x="7" y="4"/>
                </a:cxn>
                <a:cxn ang="0">
                  <a:pos x="12" y="4"/>
                </a:cxn>
                <a:cxn ang="0">
                  <a:pos x="17" y="8"/>
                </a:cxn>
                <a:cxn ang="0">
                  <a:pos x="13" y="12"/>
                </a:cxn>
                <a:cxn ang="0">
                  <a:pos x="17" y="18"/>
                </a:cxn>
                <a:cxn ang="0">
                  <a:pos x="15" y="18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9" y="18"/>
                </a:cxn>
                <a:cxn ang="0">
                  <a:pos x="7" y="18"/>
                </a:cxn>
                <a:cxn ang="0">
                  <a:pos x="7" y="4"/>
                </a:cxn>
                <a:cxn ang="0">
                  <a:pos x="9" y="11"/>
                </a:cxn>
                <a:cxn ang="0">
                  <a:pos x="11" y="11"/>
                </a:cxn>
                <a:cxn ang="0">
                  <a:pos x="15" y="8"/>
                </a:cxn>
                <a:cxn ang="0">
                  <a:pos x="12" y="6"/>
                </a:cxn>
                <a:cxn ang="0">
                  <a:pos x="9" y="6"/>
                </a:cxn>
                <a:cxn ang="0">
                  <a:pos x="9" y="11"/>
                </a:cxn>
              </a:cxnLst>
              <a:rect l="0" t="0" r="r" b="b"/>
              <a:pathLst>
                <a:path w="23" h="23">
                  <a:moveTo>
                    <a:pt x="12" y="0"/>
                  </a:moveTo>
                  <a:cubicBezTo>
                    <a:pt x="18" y="0"/>
                    <a:pt x="23" y="5"/>
                    <a:pt x="23" y="11"/>
                  </a:cubicBezTo>
                  <a:cubicBezTo>
                    <a:pt x="23" y="18"/>
                    <a:pt x="18" y="23"/>
                    <a:pt x="12" y="23"/>
                  </a:cubicBezTo>
                  <a:cubicBezTo>
                    <a:pt x="5" y="23"/>
                    <a:pt x="0" y="18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moveTo>
                    <a:pt x="12" y="22"/>
                  </a:moveTo>
                  <a:cubicBezTo>
                    <a:pt x="17" y="22"/>
                    <a:pt x="21" y="17"/>
                    <a:pt x="21" y="11"/>
                  </a:cubicBezTo>
                  <a:cubicBezTo>
                    <a:pt x="21" y="6"/>
                    <a:pt x="17" y="1"/>
                    <a:pt x="12" y="1"/>
                  </a:cubicBezTo>
                  <a:cubicBezTo>
                    <a:pt x="6" y="1"/>
                    <a:pt x="2" y="6"/>
                    <a:pt x="2" y="11"/>
                  </a:cubicBezTo>
                  <a:cubicBezTo>
                    <a:pt x="2" y="17"/>
                    <a:pt x="6" y="22"/>
                    <a:pt x="12" y="22"/>
                  </a:cubicBezTo>
                  <a:moveTo>
                    <a:pt x="7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6" y="4"/>
                    <a:pt x="17" y="6"/>
                    <a:pt x="17" y="8"/>
                  </a:cubicBezTo>
                  <a:cubicBezTo>
                    <a:pt x="17" y="11"/>
                    <a:pt x="16" y="12"/>
                    <a:pt x="13" y="12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7" y="18"/>
                    <a:pt x="7" y="18"/>
                    <a:pt x="7" y="18"/>
                  </a:cubicBezTo>
                  <a:lnTo>
                    <a:pt x="7" y="4"/>
                  </a:lnTo>
                  <a:close/>
                  <a:moveTo>
                    <a:pt x="9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3" y="11"/>
                    <a:pt x="15" y="11"/>
                    <a:pt x="15" y="8"/>
                  </a:cubicBezTo>
                  <a:cubicBezTo>
                    <a:pt x="15" y="7"/>
                    <a:pt x="13" y="6"/>
                    <a:pt x="12" y="6"/>
                  </a:cubicBezTo>
                  <a:cubicBezTo>
                    <a:pt x="9" y="6"/>
                    <a:pt x="9" y="6"/>
                    <a:pt x="9" y="6"/>
                  </a:cubicBezTo>
                  <a:lnTo>
                    <a:pt x="9" y="11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6" name="Group 24"/>
          <p:cNvGrpSpPr>
            <a:grpSpLocks/>
          </p:cNvGrpSpPr>
          <p:nvPr userDrawn="1"/>
        </p:nvGrpSpPr>
        <p:grpSpPr bwMode="auto">
          <a:xfrm>
            <a:off x="7381875" y="228600"/>
            <a:ext cx="1646238" cy="228600"/>
            <a:chOff x="4650" y="144"/>
            <a:chExt cx="1037" cy="144"/>
          </a:xfrm>
        </p:grpSpPr>
        <p:pic>
          <p:nvPicPr>
            <p:cNvPr id="3097" name="Picture 25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650" y="144"/>
              <a:ext cx="9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98" name="Text Box 26"/>
            <p:cNvSpPr txBox="1">
              <a:spLocks noChangeArrowheads="1"/>
            </p:cNvSpPr>
            <p:nvPr userDrawn="1"/>
          </p:nvSpPr>
          <p:spPr bwMode="auto">
            <a:xfrm>
              <a:off x="5591" y="144"/>
              <a:ext cx="9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solidFill>
                    <a:srgbClr val="000066"/>
                  </a:solidFill>
                  <a:cs typeface="Arial" charset="0"/>
                </a:rPr>
                <a:t>®</a:t>
              </a:r>
              <a:endParaRPr lang="en-US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5E81A6-96DF-441B-B3A1-512516C96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426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426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ECB03B-5C2C-4193-B0F9-5B77B74379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0FC88-5D8E-453C-AA37-5528AA2550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B3C48C-FEE3-467B-82DE-585D29A2C8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36CD4C-C03C-4D4F-A358-39EBA1DC1B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964896-84AF-437D-BD28-19187D5BE9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75E13B-FF15-447C-B1B7-E97FB17E93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EC7081-8AF0-4724-896E-17EE8239E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A3955C-0895-483B-9669-FCA51D80BF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BD9054-104D-416B-BAC8-D979398FC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F370E1-4A5A-451E-BE76-B7A8A2E312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01CC08-448F-47AB-AFF3-3AF9D02997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998ACB-E3E1-4285-A7C3-24BBA0829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464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464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DDF9C4-87DF-40FF-AA62-C0C5A080B5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7F93D3-2FC8-4D69-9F1A-33E85478D7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0F445B-20A3-4A07-BAB0-F2235D48C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0B6F33-E410-4670-B4C5-C6FE4A8110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2BD1E1-CAC3-49E2-94B0-7F761D7331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6EDDB3-915C-469F-A632-19F3362B8B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C2F66E-284A-49F5-B78E-BF87FADEAA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3CD7B5-2804-41C0-BC73-A41835CBC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D3619-F4C9-4701-BF73-46E5B9A9E0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926A21-458B-4764-A835-AAB3C0324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46832B-9D06-40A0-AA0A-A63527E485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1006D3-5EF8-4ECA-9CC2-041B31318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D3D1C9-2546-4A21-914D-0E1C367A5E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A8C3C3-ED91-4EF3-887A-837607912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245608-4F05-4049-B532-449B033440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629B4A-DE5A-4B64-835E-C80F14461B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2F20BC-4FE9-4771-B684-B1B326C5CE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07286E-EF56-4BB2-9BE0-302CE74CB5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62CB75-8821-4B24-8D95-7FBF88A62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AutoShape 57"/>
          <p:cNvSpPr>
            <a:spLocks noChangeAspect="1" noChangeArrowheads="1" noTextEdit="1"/>
          </p:cNvSpPr>
          <p:nvPr/>
        </p:nvSpPr>
        <p:spPr bwMode="auto">
          <a:xfrm>
            <a:off x="0" y="5799138"/>
            <a:ext cx="91440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600" b="0"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7200" y="6297613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0"/>
            </a:lvl1pPr>
          </a:lstStyle>
          <a:p>
            <a:fld id="{4A1FE88D-DF66-4C72-A151-B2E83636A9F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83" name="Freeform 59"/>
          <p:cNvSpPr>
            <a:spLocks/>
          </p:cNvSpPr>
          <p:nvPr/>
        </p:nvSpPr>
        <p:spPr bwMode="auto">
          <a:xfrm rot="10800000">
            <a:off x="0" y="0"/>
            <a:ext cx="9144000" cy="1030288"/>
          </a:xfrm>
          <a:custGeom>
            <a:avLst/>
            <a:gdLst/>
            <a:ahLst/>
            <a:cxnLst>
              <a:cxn ang="0">
                <a:pos x="2592" y="0"/>
              </a:cxn>
              <a:cxn ang="0">
                <a:pos x="1289" y="187"/>
              </a:cxn>
              <a:cxn ang="0">
                <a:pos x="0" y="6"/>
              </a:cxn>
              <a:cxn ang="0">
                <a:pos x="0" y="292"/>
              </a:cxn>
              <a:cxn ang="0">
                <a:pos x="2592" y="292"/>
              </a:cxn>
              <a:cxn ang="0">
                <a:pos x="2592" y="0"/>
              </a:cxn>
            </a:cxnLst>
            <a:rect l="0" t="0" r="r" b="b"/>
            <a:pathLst>
              <a:path w="2592" h="292">
                <a:moveTo>
                  <a:pt x="2592" y="0"/>
                </a:moveTo>
                <a:cubicBezTo>
                  <a:pt x="2325" y="116"/>
                  <a:pt x="1829" y="187"/>
                  <a:pt x="1289" y="187"/>
                </a:cubicBezTo>
                <a:cubicBezTo>
                  <a:pt x="765" y="187"/>
                  <a:pt x="278" y="118"/>
                  <a:pt x="0" y="6"/>
                </a:cubicBezTo>
                <a:cubicBezTo>
                  <a:pt x="0" y="292"/>
                  <a:pt x="0" y="292"/>
                  <a:pt x="0" y="292"/>
                </a:cubicBezTo>
                <a:cubicBezTo>
                  <a:pt x="2592" y="292"/>
                  <a:pt x="2592" y="292"/>
                  <a:pt x="2592" y="292"/>
                </a:cubicBezTo>
                <a:lnTo>
                  <a:pt x="259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4" name="Freeform 60"/>
          <p:cNvSpPr>
            <a:spLocks/>
          </p:cNvSpPr>
          <p:nvPr/>
        </p:nvSpPr>
        <p:spPr bwMode="auto">
          <a:xfrm rot="10800000">
            <a:off x="0" y="371475"/>
            <a:ext cx="9144000" cy="695325"/>
          </a:xfrm>
          <a:custGeom>
            <a:avLst/>
            <a:gdLst/>
            <a:ahLst/>
            <a:cxnLst>
              <a:cxn ang="0">
                <a:pos x="2592" y="0"/>
              </a:cxn>
              <a:cxn ang="0">
                <a:pos x="1287" y="188"/>
              </a:cxn>
              <a:cxn ang="0">
                <a:pos x="0" y="8"/>
              </a:cxn>
              <a:cxn ang="0">
                <a:pos x="0" y="18"/>
              </a:cxn>
              <a:cxn ang="0">
                <a:pos x="1287" y="197"/>
              </a:cxn>
              <a:cxn ang="0">
                <a:pos x="2592" y="11"/>
              </a:cxn>
              <a:cxn ang="0">
                <a:pos x="2592" y="0"/>
              </a:cxn>
            </a:cxnLst>
            <a:rect l="0" t="0" r="r" b="b"/>
            <a:pathLst>
              <a:path w="2592" h="197">
                <a:moveTo>
                  <a:pt x="2592" y="0"/>
                </a:moveTo>
                <a:cubicBezTo>
                  <a:pt x="2325" y="116"/>
                  <a:pt x="1827" y="188"/>
                  <a:pt x="1287" y="188"/>
                </a:cubicBezTo>
                <a:cubicBezTo>
                  <a:pt x="762" y="188"/>
                  <a:pt x="275" y="119"/>
                  <a:pt x="0" y="8"/>
                </a:cubicBezTo>
                <a:cubicBezTo>
                  <a:pt x="0" y="18"/>
                  <a:pt x="0" y="18"/>
                  <a:pt x="0" y="18"/>
                </a:cubicBezTo>
                <a:cubicBezTo>
                  <a:pt x="276" y="130"/>
                  <a:pt x="760" y="197"/>
                  <a:pt x="1287" y="197"/>
                </a:cubicBezTo>
                <a:cubicBezTo>
                  <a:pt x="1830" y="197"/>
                  <a:pt x="2322" y="126"/>
                  <a:pt x="2592" y="11"/>
                </a:cubicBezTo>
                <a:lnTo>
                  <a:pt x="2592" y="0"/>
                </a:lnTo>
                <a:close/>
              </a:path>
            </a:pathLst>
          </a:custGeom>
          <a:solidFill>
            <a:srgbClr val="DCC3B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19" name="Picture 95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1925" y="144463"/>
            <a:ext cx="752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20" name="Group 96"/>
          <p:cNvGrpSpPr>
            <a:grpSpLocks/>
          </p:cNvGrpSpPr>
          <p:nvPr/>
        </p:nvGrpSpPr>
        <p:grpSpPr bwMode="auto">
          <a:xfrm>
            <a:off x="7467600" y="228600"/>
            <a:ext cx="1447800" cy="152400"/>
            <a:chOff x="4704" y="4080"/>
            <a:chExt cx="912" cy="96"/>
          </a:xfrm>
        </p:grpSpPr>
        <p:pic>
          <p:nvPicPr>
            <p:cNvPr id="1121" name="Picture 97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704" y="4101"/>
              <a:ext cx="82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22" name="Text Box 98"/>
            <p:cNvSpPr txBox="1">
              <a:spLocks noChangeArrowheads="1"/>
            </p:cNvSpPr>
            <p:nvPr userDrawn="1"/>
          </p:nvSpPr>
          <p:spPr bwMode="auto">
            <a:xfrm>
              <a:off x="5520" y="4080"/>
              <a:ext cx="9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solidFill>
                    <a:srgbClr val="B4C1FA"/>
                  </a:solidFill>
                  <a:cs typeface="Arial" charset="0"/>
                </a:rPr>
                <a:t>®</a:t>
              </a:r>
              <a:endParaRPr lang="en-US">
                <a:solidFill>
                  <a:srgbClr val="B4C1FA"/>
                </a:solidFill>
              </a:endParaRPr>
            </a:p>
          </p:txBody>
        </p:sp>
      </p:grpSp>
      <p:sp>
        <p:nvSpPr>
          <p:cNvPr id="1231" name="Rectangle 207"/>
          <p:cNvSpPr>
            <a:spLocks noChangeArrowheads="1"/>
          </p:cNvSpPr>
          <p:nvPr/>
        </p:nvSpPr>
        <p:spPr bwMode="auto">
          <a:xfrm>
            <a:off x="0" y="3095625"/>
            <a:ext cx="9144000" cy="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3" name="Rectangle 209"/>
          <p:cNvSpPr>
            <a:spLocks noChangeArrowheads="1"/>
          </p:cNvSpPr>
          <p:nvPr/>
        </p:nvSpPr>
        <p:spPr bwMode="auto">
          <a:xfrm>
            <a:off x="0" y="3381375"/>
            <a:ext cx="9144000" cy="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C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C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5C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5C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reeform 2"/>
          <p:cNvSpPr>
            <a:spLocks/>
          </p:cNvSpPr>
          <p:nvPr/>
        </p:nvSpPr>
        <p:spPr bwMode="auto">
          <a:xfrm>
            <a:off x="0" y="5827713"/>
            <a:ext cx="9144000" cy="1030287"/>
          </a:xfrm>
          <a:custGeom>
            <a:avLst/>
            <a:gdLst/>
            <a:ahLst/>
            <a:cxnLst>
              <a:cxn ang="0">
                <a:pos x="2592" y="0"/>
              </a:cxn>
              <a:cxn ang="0">
                <a:pos x="1289" y="187"/>
              </a:cxn>
              <a:cxn ang="0">
                <a:pos x="0" y="6"/>
              </a:cxn>
              <a:cxn ang="0">
                <a:pos x="0" y="292"/>
              </a:cxn>
              <a:cxn ang="0">
                <a:pos x="2592" y="292"/>
              </a:cxn>
              <a:cxn ang="0">
                <a:pos x="2592" y="0"/>
              </a:cxn>
            </a:cxnLst>
            <a:rect l="0" t="0" r="r" b="b"/>
            <a:pathLst>
              <a:path w="2592" h="292">
                <a:moveTo>
                  <a:pt x="2592" y="0"/>
                </a:moveTo>
                <a:cubicBezTo>
                  <a:pt x="2325" y="116"/>
                  <a:pt x="1829" y="187"/>
                  <a:pt x="1289" y="187"/>
                </a:cubicBezTo>
                <a:cubicBezTo>
                  <a:pt x="765" y="187"/>
                  <a:pt x="278" y="118"/>
                  <a:pt x="0" y="6"/>
                </a:cubicBezTo>
                <a:cubicBezTo>
                  <a:pt x="0" y="292"/>
                  <a:pt x="0" y="292"/>
                  <a:pt x="0" y="292"/>
                </a:cubicBezTo>
                <a:cubicBezTo>
                  <a:pt x="2592" y="292"/>
                  <a:pt x="2592" y="292"/>
                  <a:pt x="2592" y="292"/>
                </a:cubicBezTo>
                <a:lnTo>
                  <a:pt x="2592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7200" y="6248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/>
            </a:lvl1pPr>
          </a:lstStyle>
          <a:p>
            <a:fld id="{98EAF9BC-D9E0-4AC7-9613-774971C0D9F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9" name="AutoShape 7"/>
          <p:cNvSpPr>
            <a:spLocks noChangeAspect="1" noChangeArrowheads="1" noTextEdit="1"/>
          </p:cNvSpPr>
          <p:nvPr/>
        </p:nvSpPr>
        <p:spPr bwMode="auto">
          <a:xfrm>
            <a:off x="0" y="5799138"/>
            <a:ext cx="9144000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Freeform 8"/>
          <p:cNvSpPr>
            <a:spLocks/>
          </p:cNvSpPr>
          <p:nvPr/>
        </p:nvSpPr>
        <p:spPr bwMode="auto">
          <a:xfrm>
            <a:off x="0" y="5802313"/>
            <a:ext cx="9144000" cy="695325"/>
          </a:xfrm>
          <a:custGeom>
            <a:avLst/>
            <a:gdLst/>
            <a:ahLst/>
            <a:cxnLst>
              <a:cxn ang="0">
                <a:pos x="2592" y="0"/>
              </a:cxn>
              <a:cxn ang="0">
                <a:pos x="1287" y="188"/>
              </a:cxn>
              <a:cxn ang="0">
                <a:pos x="0" y="8"/>
              </a:cxn>
              <a:cxn ang="0">
                <a:pos x="0" y="18"/>
              </a:cxn>
              <a:cxn ang="0">
                <a:pos x="1287" y="197"/>
              </a:cxn>
              <a:cxn ang="0">
                <a:pos x="2592" y="11"/>
              </a:cxn>
              <a:cxn ang="0">
                <a:pos x="2592" y="0"/>
              </a:cxn>
            </a:cxnLst>
            <a:rect l="0" t="0" r="r" b="b"/>
            <a:pathLst>
              <a:path w="2592" h="197">
                <a:moveTo>
                  <a:pt x="2592" y="0"/>
                </a:moveTo>
                <a:cubicBezTo>
                  <a:pt x="2325" y="116"/>
                  <a:pt x="1827" y="188"/>
                  <a:pt x="1287" y="188"/>
                </a:cubicBezTo>
                <a:cubicBezTo>
                  <a:pt x="762" y="188"/>
                  <a:pt x="275" y="119"/>
                  <a:pt x="0" y="8"/>
                </a:cubicBezTo>
                <a:cubicBezTo>
                  <a:pt x="0" y="18"/>
                  <a:pt x="0" y="18"/>
                  <a:pt x="0" y="18"/>
                </a:cubicBezTo>
                <a:cubicBezTo>
                  <a:pt x="276" y="130"/>
                  <a:pt x="760" y="197"/>
                  <a:pt x="1287" y="197"/>
                </a:cubicBezTo>
                <a:cubicBezTo>
                  <a:pt x="1830" y="197"/>
                  <a:pt x="2322" y="126"/>
                  <a:pt x="2592" y="11"/>
                </a:cubicBezTo>
                <a:lnTo>
                  <a:pt x="2592" y="0"/>
                </a:lnTo>
                <a:close/>
              </a:path>
            </a:pathLst>
          </a:custGeom>
          <a:solidFill>
            <a:srgbClr val="DCC3BA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4761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1925" y="6240463"/>
            <a:ext cx="752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4762" name="Group 10"/>
          <p:cNvGrpSpPr>
            <a:grpSpLocks/>
          </p:cNvGrpSpPr>
          <p:nvPr/>
        </p:nvGrpSpPr>
        <p:grpSpPr bwMode="auto">
          <a:xfrm>
            <a:off x="7467600" y="6477000"/>
            <a:ext cx="1447800" cy="152400"/>
            <a:chOff x="4704" y="4080"/>
            <a:chExt cx="912" cy="96"/>
          </a:xfrm>
        </p:grpSpPr>
        <p:pic>
          <p:nvPicPr>
            <p:cNvPr id="74763" name="Picture 1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704" y="4101"/>
              <a:ext cx="824" cy="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764" name="Text Box 12"/>
            <p:cNvSpPr txBox="1">
              <a:spLocks noChangeArrowheads="1"/>
            </p:cNvSpPr>
            <p:nvPr userDrawn="1"/>
          </p:nvSpPr>
          <p:spPr bwMode="auto">
            <a:xfrm>
              <a:off x="5520" y="4080"/>
              <a:ext cx="9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solidFill>
                    <a:srgbClr val="B4C1FA"/>
                  </a:solidFill>
                  <a:cs typeface="Arial" charset="0"/>
                </a:rPr>
                <a:t>®</a:t>
              </a:r>
              <a:endParaRPr lang="en-US">
                <a:solidFill>
                  <a:srgbClr val="B4C1FA"/>
                </a:solidFill>
                <a:cs typeface="Arial" charset="0"/>
              </a:endParaRPr>
            </a:p>
          </p:txBody>
        </p:sp>
      </p:grp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600" b="0"/>
            </a:lvl1pPr>
          </a:lstStyle>
          <a:p>
            <a:r>
              <a:rPr lang="en-US" dirty="0"/>
              <a:t>Confidential and Proprietary. Copyright © </a:t>
            </a:r>
            <a:r>
              <a:rPr lang="en-US" dirty="0" smtClean="0"/>
              <a:t>2010 Educational </a:t>
            </a:r>
            <a:r>
              <a:rPr lang="en-US" dirty="0"/>
              <a:t>Testing Service.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rial Black" pitchFamily="34" charset="0"/>
          <a:ea typeface="ヒラギノ角ゴ Pro W3" pitchFamily="1" charset="-128"/>
        </a:defRPr>
      </a:lvl9pPr>
    </p:titleStyle>
    <p:bodyStyle>
      <a:lvl1pPr marL="206375" indent="-206375" algn="l" rtl="0" fontAlgn="base">
        <a:spcBef>
          <a:spcPct val="20000"/>
        </a:spcBef>
        <a:spcAft>
          <a:spcPct val="0"/>
        </a:spcAft>
        <a:buSzPct val="105000"/>
        <a:buChar char="•"/>
        <a:defRPr sz="2200">
          <a:solidFill>
            <a:srgbClr val="5C0000"/>
          </a:solidFill>
          <a:latin typeface="+mn-lt"/>
          <a:ea typeface="+mn-ea"/>
          <a:cs typeface="+mn-cs"/>
        </a:defRPr>
      </a:lvl1pPr>
      <a:lvl2pPr marL="741363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200">
          <a:solidFill>
            <a:srgbClr val="5C0000"/>
          </a:solidFill>
          <a:latin typeface="+mn-lt"/>
          <a:ea typeface="+mn-ea"/>
        </a:defRPr>
      </a:lvl2pPr>
      <a:lvl3pPr marL="1106488" indent="-192088" algn="l" rtl="0" fontAlgn="base">
        <a:spcBef>
          <a:spcPct val="20000"/>
        </a:spcBef>
        <a:spcAft>
          <a:spcPct val="0"/>
        </a:spcAft>
        <a:buSzPct val="98000"/>
        <a:buChar char="•"/>
        <a:defRPr sz="2000">
          <a:solidFill>
            <a:srgbClr val="5C0000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98000"/>
        <a:buChar char="–"/>
        <a:defRPr sz="2000">
          <a:solidFill>
            <a:srgbClr val="5C0000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C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12235A"/>
            </a:gs>
            <a:gs pos="100000">
              <a:srgbClr val="4C8EB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600" b="0"/>
            </a:lvl1pPr>
          </a:lstStyle>
          <a:p>
            <a:r>
              <a:rPr lang="en-US" smtClean="0"/>
              <a:t>Confidential and Proprietary. Copyright © 2010 Educational Testing Service. All rights reserved.</a:t>
            </a:r>
            <a:endParaRPr lang="en-US"/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7200" y="6248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/>
            </a:lvl1pPr>
          </a:lstStyle>
          <a:p>
            <a:fld id="{92084A67-88AD-4D1B-A94A-92C894E145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39961" name="Group 25"/>
          <p:cNvGrpSpPr>
            <a:grpSpLocks/>
          </p:cNvGrpSpPr>
          <p:nvPr/>
        </p:nvGrpSpPr>
        <p:grpSpPr bwMode="auto">
          <a:xfrm>
            <a:off x="0" y="-304800"/>
            <a:ext cx="9172575" cy="1455738"/>
            <a:chOff x="-8" y="-191"/>
            <a:chExt cx="5778" cy="1013"/>
          </a:xfrm>
        </p:grpSpPr>
        <p:sp>
          <p:nvSpPr>
            <p:cNvPr id="39962" name="Freeform 26"/>
            <p:cNvSpPr>
              <a:spLocks/>
            </p:cNvSpPr>
            <p:nvPr userDrawn="1"/>
          </p:nvSpPr>
          <p:spPr bwMode="auto">
            <a:xfrm>
              <a:off x="-8" y="-191"/>
              <a:ext cx="5778" cy="974"/>
            </a:xfrm>
            <a:custGeom>
              <a:avLst/>
              <a:gdLst/>
              <a:ahLst/>
              <a:cxnLst>
                <a:cxn ang="0">
                  <a:pos x="5768" y="955"/>
                </a:cxn>
                <a:cxn ang="0">
                  <a:pos x="2912" y="527"/>
                </a:cxn>
                <a:cxn ang="0">
                  <a:pos x="2" y="974"/>
                </a:cxn>
                <a:cxn ang="0">
                  <a:pos x="0" y="189"/>
                </a:cxn>
                <a:cxn ang="0">
                  <a:pos x="5778" y="185"/>
                </a:cxn>
                <a:cxn ang="0">
                  <a:pos x="5768" y="955"/>
                </a:cxn>
              </a:cxnLst>
              <a:rect l="0" t="0" r="r" b="b"/>
              <a:pathLst>
                <a:path w="5778" h="974">
                  <a:moveTo>
                    <a:pt x="5768" y="955"/>
                  </a:moveTo>
                  <a:cubicBezTo>
                    <a:pt x="5194" y="689"/>
                    <a:pt x="4102" y="527"/>
                    <a:pt x="2912" y="527"/>
                  </a:cubicBezTo>
                  <a:cubicBezTo>
                    <a:pt x="1686" y="527"/>
                    <a:pt x="574" y="698"/>
                    <a:pt x="2" y="974"/>
                  </a:cubicBezTo>
                  <a:cubicBezTo>
                    <a:pt x="2" y="0"/>
                    <a:pt x="0" y="189"/>
                    <a:pt x="0" y="189"/>
                  </a:cubicBezTo>
                  <a:cubicBezTo>
                    <a:pt x="5760" y="189"/>
                    <a:pt x="3134" y="193"/>
                    <a:pt x="5778" y="185"/>
                  </a:cubicBezTo>
                  <a:cubicBezTo>
                    <a:pt x="5774" y="563"/>
                    <a:pt x="5768" y="955"/>
                    <a:pt x="5768" y="95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Freeform 27"/>
            <p:cNvSpPr>
              <a:spLocks/>
            </p:cNvSpPr>
            <p:nvPr userDrawn="1"/>
          </p:nvSpPr>
          <p:spPr bwMode="auto">
            <a:xfrm>
              <a:off x="0" y="336"/>
              <a:ext cx="5760" cy="486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0" y="243"/>
                </a:cxn>
                <a:cxn ang="0">
                  <a:pos x="1452" y="17"/>
                </a:cxn>
                <a:cxn ang="0">
                  <a:pos x="2880" y="232"/>
                </a:cxn>
                <a:cxn ang="0">
                  <a:pos x="2880" y="214"/>
                </a:cxn>
                <a:cxn ang="0">
                  <a:pos x="1452" y="0"/>
                </a:cxn>
                <a:cxn ang="0">
                  <a:pos x="0" y="223"/>
                </a:cxn>
              </a:cxnLst>
              <a:rect l="0" t="0" r="r" b="b"/>
              <a:pathLst>
                <a:path w="2880" h="243">
                  <a:moveTo>
                    <a:pt x="0" y="223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282" y="103"/>
                    <a:pt x="842" y="17"/>
                    <a:pt x="1452" y="17"/>
                  </a:cubicBezTo>
                  <a:cubicBezTo>
                    <a:pt x="2045" y="17"/>
                    <a:pt x="2595" y="100"/>
                    <a:pt x="2880" y="232"/>
                  </a:cubicBezTo>
                  <a:cubicBezTo>
                    <a:pt x="2880" y="214"/>
                    <a:pt x="2880" y="214"/>
                    <a:pt x="2880" y="214"/>
                  </a:cubicBezTo>
                  <a:cubicBezTo>
                    <a:pt x="2593" y="81"/>
                    <a:pt x="2047" y="0"/>
                    <a:pt x="1452" y="0"/>
                  </a:cubicBezTo>
                  <a:cubicBezTo>
                    <a:pt x="839" y="0"/>
                    <a:pt x="286" y="85"/>
                    <a:pt x="0" y="223"/>
                  </a:cubicBezTo>
                </a:path>
              </a:pathLst>
            </a:custGeom>
            <a:solidFill>
              <a:srgbClr val="77000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64" name="Group 28"/>
          <p:cNvGrpSpPr>
            <a:grpSpLocks/>
          </p:cNvGrpSpPr>
          <p:nvPr/>
        </p:nvGrpSpPr>
        <p:grpSpPr bwMode="auto">
          <a:xfrm>
            <a:off x="242888" y="76200"/>
            <a:ext cx="989012" cy="600075"/>
            <a:chOff x="294" y="973"/>
            <a:chExt cx="3379" cy="2046"/>
          </a:xfrm>
        </p:grpSpPr>
        <p:sp>
          <p:nvSpPr>
            <p:cNvPr id="39965" name="AutoShape 29"/>
            <p:cNvSpPr>
              <a:spLocks noChangeAspect="1" noChangeArrowheads="1" noTextEdit="1"/>
            </p:cNvSpPr>
            <p:nvPr userDrawn="1"/>
          </p:nvSpPr>
          <p:spPr bwMode="auto">
            <a:xfrm>
              <a:off x="328" y="1032"/>
              <a:ext cx="3270" cy="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Freeform 30"/>
            <p:cNvSpPr>
              <a:spLocks/>
            </p:cNvSpPr>
            <p:nvPr userDrawn="1"/>
          </p:nvSpPr>
          <p:spPr bwMode="auto">
            <a:xfrm>
              <a:off x="294" y="1200"/>
              <a:ext cx="2910" cy="1819"/>
            </a:xfrm>
            <a:custGeom>
              <a:avLst/>
              <a:gdLst/>
              <a:ahLst/>
              <a:cxnLst>
                <a:cxn ang="0">
                  <a:pos x="346" y="142"/>
                </a:cxn>
                <a:cxn ang="0">
                  <a:pos x="345" y="142"/>
                </a:cxn>
                <a:cxn ang="0">
                  <a:pos x="226" y="190"/>
                </a:cxn>
                <a:cxn ang="0">
                  <a:pos x="56" y="169"/>
                </a:cxn>
                <a:cxn ang="0">
                  <a:pos x="30" y="125"/>
                </a:cxn>
                <a:cxn ang="0">
                  <a:pos x="132" y="2"/>
                </a:cxn>
                <a:cxn ang="0">
                  <a:pos x="133" y="1"/>
                </a:cxn>
                <a:cxn ang="0">
                  <a:pos x="132" y="0"/>
                </a:cxn>
                <a:cxn ang="0">
                  <a:pos x="131" y="0"/>
                </a:cxn>
                <a:cxn ang="0">
                  <a:pos x="4" y="129"/>
                </a:cxn>
                <a:cxn ang="0">
                  <a:pos x="34" y="181"/>
                </a:cxn>
                <a:cxn ang="0">
                  <a:pos x="207" y="204"/>
                </a:cxn>
                <a:cxn ang="0">
                  <a:pos x="347" y="144"/>
                </a:cxn>
                <a:cxn ang="0">
                  <a:pos x="347" y="143"/>
                </a:cxn>
                <a:cxn ang="0">
                  <a:pos x="346" y="142"/>
                </a:cxn>
              </a:cxnLst>
              <a:rect l="0" t="0" r="r" b="b"/>
              <a:pathLst>
                <a:path w="347" h="217">
                  <a:moveTo>
                    <a:pt x="346" y="142"/>
                  </a:moveTo>
                  <a:cubicBezTo>
                    <a:pt x="345" y="142"/>
                    <a:pt x="345" y="142"/>
                    <a:pt x="345" y="142"/>
                  </a:cubicBezTo>
                  <a:cubicBezTo>
                    <a:pt x="309" y="166"/>
                    <a:pt x="272" y="181"/>
                    <a:pt x="226" y="190"/>
                  </a:cubicBezTo>
                  <a:cubicBezTo>
                    <a:pt x="156" y="203"/>
                    <a:pt x="91" y="195"/>
                    <a:pt x="56" y="169"/>
                  </a:cubicBezTo>
                  <a:cubicBezTo>
                    <a:pt x="40" y="157"/>
                    <a:pt x="31" y="142"/>
                    <a:pt x="30" y="125"/>
                  </a:cubicBezTo>
                  <a:cubicBezTo>
                    <a:pt x="25" y="80"/>
                    <a:pt x="64" y="34"/>
                    <a:pt x="132" y="2"/>
                  </a:cubicBezTo>
                  <a:cubicBezTo>
                    <a:pt x="133" y="1"/>
                    <a:pt x="133" y="1"/>
                    <a:pt x="133" y="1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51" y="28"/>
                    <a:pt x="0" y="80"/>
                    <a:pt x="4" y="129"/>
                  </a:cubicBezTo>
                  <a:cubicBezTo>
                    <a:pt x="6" y="149"/>
                    <a:pt x="16" y="167"/>
                    <a:pt x="34" y="181"/>
                  </a:cubicBezTo>
                  <a:cubicBezTo>
                    <a:pt x="70" y="208"/>
                    <a:pt x="135" y="217"/>
                    <a:pt x="207" y="204"/>
                  </a:cubicBezTo>
                  <a:cubicBezTo>
                    <a:pt x="265" y="193"/>
                    <a:pt x="312" y="173"/>
                    <a:pt x="347" y="144"/>
                  </a:cubicBezTo>
                  <a:cubicBezTo>
                    <a:pt x="347" y="143"/>
                    <a:pt x="347" y="143"/>
                    <a:pt x="347" y="143"/>
                  </a:cubicBezTo>
                  <a:lnTo>
                    <a:pt x="346" y="142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7" name="Freeform 31"/>
            <p:cNvSpPr>
              <a:spLocks/>
            </p:cNvSpPr>
            <p:nvPr userDrawn="1"/>
          </p:nvSpPr>
          <p:spPr bwMode="auto">
            <a:xfrm>
              <a:off x="1502" y="973"/>
              <a:ext cx="2171" cy="1384"/>
            </a:xfrm>
            <a:custGeom>
              <a:avLst/>
              <a:gdLst/>
              <a:ahLst/>
              <a:cxnLst>
                <a:cxn ang="0">
                  <a:pos x="242" y="55"/>
                </a:cxn>
                <a:cxn ang="0">
                  <a:pos x="167" y="9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1" y="60"/>
                </a:cxn>
                <a:cxn ang="0">
                  <a:pos x="2" y="60"/>
                </a:cxn>
                <a:cxn ang="0">
                  <a:pos x="99" y="23"/>
                </a:cxn>
                <a:cxn ang="0">
                  <a:pos x="221" y="55"/>
                </a:cxn>
                <a:cxn ang="0">
                  <a:pos x="208" y="163"/>
                </a:cxn>
                <a:cxn ang="0">
                  <a:pos x="208" y="163"/>
                </a:cxn>
                <a:cxn ang="0">
                  <a:pos x="209" y="165"/>
                </a:cxn>
                <a:cxn ang="0">
                  <a:pos x="210" y="164"/>
                </a:cxn>
                <a:cxn ang="0">
                  <a:pos x="242" y="55"/>
                </a:cxn>
              </a:cxnLst>
              <a:rect l="0" t="0" r="r" b="b"/>
              <a:pathLst>
                <a:path w="259" h="165">
                  <a:moveTo>
                    <a:pt x="242" y="55"/>
                  </a:moveTo>
                  <a:cubicBezTo>
                    <a:pt x="230" y="31"/>
                    <a:pt x="203" y="15"/>
                    <a:pt x="167" y="9"/>
                  </a:cubicBezTo>
                  <a:cubicBezTo>
                    <a:pt x="107" y="0"/>
                    <a:pt x="37" y="21"/>
                    <a:pt x="0" y="59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6" y="42"/>
                    <a:pt x="63" y="28"/>
                    <a:pt x="99" y="23"/>
                  </a:cubicBezTo>
                  <a:cubicBezTo>
                    <a:pt x="154" y="16"/>
                    <a:pt x="199" y="28"/>
                    <a:pt x="221" y="55"/>
                  </a:cubicBezTo>
                  <a:cubicBezTo>
                    <a:pt x="243" y="82"/>
                    <a:pt x="237" y="133"/>
                    <a:pt x="208" y="163"/>
                  </a:cubicBezTo>
                  <a:cubicBezTo>
                    <a:pt x="208" y="163"/>
                    <a:pt x="208" y="163"/>
                    <a:pt x="208" y="163"/>
                  </a:cubicBezTo>
                  <a:cubicBezTo>
                    <a:pt x="209" y="165"/>
                    <a:pt x="209" y="165"/>
                    <a:pt x="209" y="165"/>
                  </a:cubicBezTo>
                  <a:cubicBezTo>
                    <a:pt x="210" y="164"/>
                    <a:pt x="210" y="164"/>
                    <a:pt x="210" y="164"/>
                  </a:cubicBezTo>
                  <a:cubicBezTo>
                    <a:pt x="245" y="135"/>
                    <a:pt x="259" y="88"/>
                    <a:pt x="242" y="55"/>
                  </a:cubicBezTo>
                </a:path>
              </a:pathLst>
            </a:custGeom>
            <a:solidFill>
              <a:srgbClr val="77000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8" name="Freeform 32"/>
            <p:cNvSpPr>
              <a:spLocks/>
            </p:cNvSpPr>
            <p:nvPr userDrawn="1"/>
          </p:nvSpPr>
          <p:spPr bwMode="auto">
            <a:xfrm>
              <a:off x="823" y="1585"/>
              <a:ext cx="888" cy="856"/>
            </a:xfrm>
            <a:custGeom>
              <a:avLst/>
              <a:gdLst/>
              <a:ahLst/>
              <a:cxnLst>
                <a:cxn ang="0">
                  <a:pos x="22" y="101"/>
                </a:cxn>
                <a:cxn ang="0">
                  <a:pos x="0" y="102"/>
                </a:cxn>
                <a:cxn ang="0">
                  <a:pos x="0" y="102"/>
                </a:cxn>
                <a:cxn ang="0">
                  <a:pos x="1" y="96"/>
                </a:cxn>
                <a:cxn ang="0">
                  <a:pos x="17" y="87"/>
                </a:cxn>
                <a:cxn ang="0">
                  <a:pos x="32" y="15"/>
                </a:cxn>
                <a:cxn ang="0">
                  <a:pos x="20" y="6"/>
                </a:cxn>
                <a:cxn ang="0">
                  <a:pos x="21" y="0"/>
                </a:cxn>
                <a:cxn ang="0">
                  <a:pos x="63" y="1"/>
                </a:cxn>
                <a:cxn ang="0">
                  <a:pos x="106" y="0"/>
                </a:cxn>
                <a:cxn ang="0">
                  <a:pos x="103" y="23"/>
                </a:cxn>
                <a:cxn ang="0">
                  <a:pos x="96" y="23"/>
                </a:cxn>
                <a:cxn ang="0">
                  <a:pos x="71" y="7"/>
                </a:cxn>
                <a:cxn ang="0">
                  <a:pos x="53" y="7"/>
                </a:cxn>
                <a:cxn ang="0">
                  <a:pos x="46" y="45"/>
                </a:cxn>
                <a:cxn ang="0">
                  <a:pos x="71" y="45"/>
                </a:cxn>
                <a:cxn ang="0">
                  <a:pos x="84" y="32"/>
                </a:cxn>
                <a:cxn ang="0">
                  <a:pos x="90" y="32"/>
                </a:cxn>
                <a:cxn ang="0">
                  <a:pos x="83" y="65"/>
                </a:cxn>
                <a:cxn ang="0">
                  <a:pos x="77" y="65"/>
                </a:cxn>
                <a:cxn ang="0">
                  <a:pos x="69" y="52"/>
                </a:cxn>
                <a:cxn ang="0">
                  <a:pos x="44" y="52"/>
                </a:cxn>
                <a:cxn ang="0">
                  <a:pos x="35" y="94"/>
                </a:cxn>
                <a:cxn ang="0">
                  <a:pos x="63" y="94"/>
                </a:cxn>
                <a:cxn ang="0">
                  <a:pos x="96" y="75"/>
                </a:cxn>
                <a:cxn ang="0">
                  <a:pos x="102" y="76"/>
                </a:cxn>
                <a:cxn ang="0">
                  <a:pos x="92" y="101"/>
                </a:cxn>
                <a:cxn ang="0">
                  <a:pos x="22" y="101"/>
                </a:cxn>
              </a:cxnLst>
              <a:rect l="0" t="0" r="r" b="b"/>
              <a:pathLst>
                <a:path w="106" h="102">
                  <a:moveTo>
                    <a:pt x="22" y="101"/>
                  </a:moveTo>
                  <a:cubicBezTo>
                    <a:pt x="6" y="101"/>
                    <a:pt x="1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1" y="96"/>
                    <a:pt x="1" y="96"/>
                    <a:pt x="1" y="96"/>
                  </a:cubicBezTo>
                  <a:cubicBezTo>
                    <a:pt x="14" y="96"/>
                    <a:pt x="15" y="95"/>
                    <a:pt x="17" y="87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3" y="7"/>
                    <a:pt x="33" y="6"/>
                    <a:pt x="20" y="6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5" y="1"/>
                    <a:pt x="49" y="1"/>
                    <a:pt x="63" y="1"/>
                  </a:cubicBezTo>
                  <a:cubicBezTo>
                    <a:pt x="77" y="1"/>
                    <a:pt x="92" y="1"/>
                    <a:pt x="106" y="0"/>
                  </a:cubicBezTo>
                  <a:cubicBezTo>
                    <a:pt x="103" y="23"/>
                    <a:pt x="103" y="23"/>
                    <a:pt x="103" y="23"/>
                  </a:cubicBezTo>
                  <a:cubicBezTo>
                    <a:pt x="96" y="23"/>
                    <a:pt x="96" y="23"/>
                    <a:pt x="96" y="23"/>
                  </a:cubicBezTo>
                  <a:cubicBezTo>
                    <a:pt x="96" y="10"/>
                    <a:pt x="89" y="7"/>
                    <a:pt x="71" y="7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9" y="45"/>
                    <a:pt x="83" y="39"/>
                    <a:pt x="84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77" y="65"/>
                    <a:pt x="77" y="65"/>
                    <a:pt x="77" y="65"/>
                  </a:cubicBezTo>
                  <a:cubicBezTo>
                    <a:pt x="79" y="58"/>
                    <a:pt x="77" y="52"/>
                    <a:pt x="69" y="5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35" y="94"/>
                    <a:pt x="35" y="94"/>
                    <a:pt x="35" y="94"/>
                  </a:cubicBezTo>
                  <a:cubicBezTo>
                    <a:pt x="63" y="94"/>
                    <a:pt x="63" y="94"/>
                    <a:pt x="63" y="94"/>
                  </a:cubicBezTo>
                  <a:cubicBezTo>
                    <a:pt x="78" y="94"/>
                    <a:pt x="87" y="90"/>
                    <a:pt x="96" y="75"/>
                  </a:cubicBezTo>
                  <a:cubicBezTo>
                    <a:pt x="102" y="76"/>
                    <a:pt x="102" y="76"/>
                    <a:pt x="102" y="76"/>
                  </a:cubicBezTo>
                  <a:cubicBezTo>
                    <a:pt x="92" y="101"/>
                    <a:pt x="92" y="101"/>
                    <a:pt x="92" y="101"/>
                  </a:cubicBezTo>
                  <a:lnTo>
                    <a:pt x="22" y="101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9" name="Freeform 33"/>
            <p:cNvSpPr>
              <a:spLocks/>
            </p:cNvSpPr>
            <p:nvPr userDrawn="1"/>
          </p:nvSpPr>
          <p:spPr bwMode="auto">
            <a:xfrm>
              <a:off x="1762" y="1585"/>
              <a:ext cx="771" cy="856"/>
            </a:xfrm>
            <a:custGeom>
              <a:avLst/>
              <a:gdLst/>
              <a:ahLst/>
              <a:cxnLst>
                <a:cxn ang="0">
                  <a:pos x="41" y="87"/>
                </a:cxn>
                <a:cxn ang="0">
                  <a:pos x="55" y="96"/>
                </a:cxn>
                <a:cxn ang="0">
                  <a:pos x="54" y="102"/>
                </a:cxn>
                <a:cxn ang="0">
                  <a:pos x="28" y="101"/>
                </a:cxn>
                <a:cxn ang="0">
                  <a:pos x="2" y="102"/>
                </a:cxn>
                <a:cxn ang="0">
                  <a:pos x="3" y="96"/>
                </a:cxn>
                <a:cxn ang="0">
                  <a:pos x="21" y="87"/>
                </a:cxn>
                <a:cxn ang="0">
                  <a:pos x="37" y="8"/>
                </a:cxn>
                <a:cxn ang="0">
                  <a:pos x="6" y="26"/>
                </a:cxn>
                <a:cxn ang="0">
                  <a:pos x="0" y="26"/>
                </a:cxn>
                <a:cxn ang="0">
                  <a:pos x="7" y="0"/>
                </a:cxn>
                <a:cxn ang="0">
                  <a:pos x="49" y="1"/>
                </a:cxn>
                <a:cxn ang="0">
                  <a:pos x="92" y="0"/>
                </a:cxn>
                <a:cxn ang="0">
                  <a:pos x="88" y="26"/>
                </a:cxn>
                <a:cxn ang="0">
                  <a:pos x="82" y="26"/>
                </a:cxn>
                <a:cxn ang="0">
                  <a:pos x="58" y="8"/>
                </a:cxn>
                <a:cxn ang="0">
                  <a:pos x="41" y="87"/>
                </a:cxn>
              </a:cxnLst>
              <a:rect l="0" t="0" r="r" b="b"/>
              <a:pathLst>
                <a:path w="92" h="102">
                  <a:moveTo>
                    <a:pt x="41" y="87"/>
                  </a:moveTo>
                  <a:cubicBezTo>
                    <a:pt x="39" y="95"/>
                    <a:pt x="40" y="96"/>
                    <a:pt x="55" y="96"/>
                  </a:cubicBezTo>
                  <a:cubicBezTo>
                    <a:pt x="54" y="102"/>
                    <a:pt x="54" y="102"/>
                    <a:pt x="54" y="102"/>
                  </a:cubicBezTo>
                  <a:cubicBezTo>
                    <a:pt x="49" y="101"/>
                    <a:pt x="39" y="101"/>
                    <a:pt x="28" y="101"/>
                  </a:cubicBezTo>
                  <a:cubicBezTo>
                    <a:pt x="17" y="101"/>
                    <a:pt x="7" y="101"/>
                    <a:pt x="2" y="102"/>
                  </a:cubicBezTo>
                  <a:cubicBezTo>
                    <a:pt x="3" y="96"/>
                    <a:pt x="3" y="96"/>
                    <a:pt x="3" y="96"/>
                  </a:cubicBezTo>
                  <a:cubicBezTo>
                    <a:pt x="18" y="96"/>
                    <a:pt x="19" y="95"/>
                    <a:pt x="21" y="87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14" y="8"/>
                    <a:pt x="13" y="10"/>
                    <a:pt x="6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6" y="1"/>
                    <a:pt x="31" y="1"/>
                    <a:pt x="49" y="1"/>
                  </a:cubicBezTo>
                  <a:cubicBezTo>
                    <a:pt x="68" y="1"/>
                    <a:pt x="83" y="1"/>
                    <a:pt x="92" y="0"/>
                  </a:cubicBezTo>
                  <a:cubicBezTo>
                    <a:pt x="88" y="26"/>
                    <a:pt x="88" y="26"/>
                    <a:pt x="88" y="26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2" y="10"/>
                    <a:pt x="82" y="8"/>
                    <a:pt x="58" y="8"/>
                  </a:cubicBezTo>
                  <a:lnTo>
                    <a:pt x="41" y="87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0" name="Freeform 34"/>
            <p:cNvSpPr>
              <a:spLocks/>
            </p:cNvSpPr>
            <p:nvPr userDrawn="1"/>
          </p:nvSpPr>
          <p:spPr bwMode="auto">
            <a:xfrm>
              <a:off x="2441" y="1577"/>
              <a:ext cx="721" cy="872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8" y="73"/>
                </a:cxn>
                <a:cxn ang="0">
                  <a:pos x="13" y="73"/>
                </a:cxn>
                <a:cxn ang="0">
                  <a:pos x="37" y="98"/>
                </a:cxn>
                <a:cxn ang="0">
                  <a:pos x="61" y="80"/>
                </a:cxn>
                <a:cxn ang="0">
                  <a:pos x="15" y="30"/>
                </a:cxn>
                <a:cxn ang="0">
                  <a:pos x="54" y="0"/>
                </a:cxn>
                <a:cxn ang="0">
                  <a:pos x="84" y="7"/>
                </a:cxn>
                <a:cxn ang="0">
                  <a:pos x="82" y="26"/>
                </a:cxn>
                <a:cxn ang="0">
                  <a:pos x="77" y="26"/>
                </a:cxn>
                <a:cxn ang="0">
                  <a:pos x="73" y="26"/>
                </a:cxn>
                <a:cxn ang="0">
                  <a:pos x="53" y="6"/>
                </a:cxn>
                <a:cxn ang="0">
                  <a:pos x="32" y="22"/>
                </a:cxn>
                <a:cxn ang="0">
                  <a:pos x="78" y="74"/>
                </a:cxn>
                <a:cxn ang="0">
                  <a:pos x="37" y="104"/>
                </a:cxn>
                <a:cxn ang="0">
                  <a:pos x="0" y="94"/>
                </a:cxn>
                <a:cxn ang="0">
                  <a:pos x="4" y="73"/>
                </a:cxn>
              </a:cxnLst>
              <a:rect l="0" t="0" r="r" b="b"/>
              <a:pathLst>
                <a:path w="86" h="104">
                  <a:moveTo>
                    <a:pt x="4" y="73"/>
                  </a:moveTo>
                  <a:cubicBezTo>
                    <a:pt x="5" y="73"/>
                    <a:pt x="7" y="73"/>
                    <a:pt x="8" y="73"/>
                  </a:cubicBezTo>
                  <a:cubicBezTo>
                    <a:pt x="10" y="73"/>
                    <a:pt x="12" y="73"/>
                    <a:pt x="13" y="73"/>
                  </a:cubicBezTo>
                  <a:cubicBezTo>
                    <a:pt x="13" y="89"/>
                    <a:pt x="22" y="98"/>
                    <a:pt x="37" y="98"/>
                  </a:cubicBezTo>
                  <a:cubicBezTo>
                    <a:pt x="48" y="98"/>
                    <a:pt x="58" y="92"/>
                    <a:pt x="61" y="80"/>
                  </a:cubicBezTo>
                  <a:cubicBezTo>
                    <a:pt x="65" y="56"/>
                    <a:pt x="8" y="62"/>
                    <a:pt x="15" y="30"/>
                  </a:cubicBezTo>
                  <a:cubicBezTo>
                    <a:pt x="18" y="12"/>
                    <a:pt x="35" y="0"/>
                    <a:pt x="54" y="0"/>
                  </a:cubicBezTo>
                  <a:cubicBezTo>
                    <a:pt x="66" y="0"/>
                    <a:pt x="75" y="2"/>
                    <a:pt x="84" y="7"/>
                  </a:cubicBezTo>
                  <a:cubicBezTo>
                    <a:pt x="82" y="26"/>
                    <a:pt x="82" y="26"/>
                    <a:pt x="82" y="26"/>
                  </a:cubicBezTo>
                  <a:cubicBezTo>
                    <a:pt x="80" y="26"/>
                    <a:pt x="79" y="26"/>
                    <a:pt x="77" y="26"/>
                  </a:cubicBezTo>
                  <a:cubicBezTo>
                    <a:pt x="76" y="26"/>
                    <a:pt x="74" y="26"/>
                    <a:pt x="73" y="26"/>
                  </a:cubicBezTo>
                  <a:cubicBezTo>
                    <a:pt x="72" y="14"/>
                    <a:pt x="66" y="6"/>
                    <a:pt x="53" y="6"/>
                  </a:cubicBezTo>
                  <a:cubicBezTo>
                    <a:pt x="43" y="6"/>
                    <a:pt x="34" y="12"/>
                    <a:pt x="32" y="22"/>
                  </a:cubicBezTo>
                  <a:cubicBezTo>
                    <a:pt x="27" y="44"/>
                    <a:pt x="86" y="35"/>
                    <a:pt x="78" y="74"/>
                  </a:cubicBezTo>
                  <a:cubicBezTo>
                    <a:pt x="75" y="91"/>
                    <a:pt x="57" y="104"/>
                    <a:pt x="37" y="104"/>
                  </a:cubicBezTo>
                  <a:cubicBezTo>
                    <a:pt x="20" y="104"/>
                    <a:pt x="8" y="99"/>
                    <a:pt x="0" y="94"/>
                  </a:cubicBezTo>
                  <a:lnTo>
                    <a:pt x="4" y="73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1" name="Freeform 35"/>
            <p:cNvSpPr>
              <a:spLocks noEditPoints="1"/>
            </p:cNvSpPr>
            <p:nvPr userDrawn="1"/>
          </p:nvSpPr>
          <p:spPr bwMode="auto">
            <a:xfrm>
              <a:off x="3321" y="2357"/>
              <a:ext cx="193" cy="19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3" y="11"/>
                </a:cxn>
                <a:cxn ang="0">
                  <a:pos x="12" y="23"/>
                </a:cxn>
                <a:cxn ang="0">
                  <a:pos x="0" y="11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21" y="11"/>
                </a:cxn>
                <a:cxn ang="0">
                  <a:pos x="12" y="1"/>
                </a:cxn>
                <a:cxn ang="0">
                  <a:pos x="2" y="11"/>
                </a:cxn>
                <a:cxn ang="0">
                  <a:pos x="12" y="22"/>
                </a:cxn>
                <a:cxn ang="0">
                  <a:pos x="7" y="4"/>
                </a:cxn>
                <a:cxn ang="0">
                  <a:pos x="12" y="4"/>
                </a:cxn>
                <a:cxn ang="0">
                  <a:pos x="17" y="8"/>
                </a:cxn>
                <a:cxn ang="0">
                  <a:pos x="13" y="12"/>
                </a:cxn>
                <a:cxn ang="0">
                  <a:pos x="17" y="18"/>
                </a:cxn>
                <a:cxn ang="0">
                  <a:pos x="15" y="18"/>
                </a:cxn>
                <a:cxn ang="0">
                  <a:pos x="11" y="12"/>
                </a:cxn>
                <a:cxn ang="0">
                  <a:pos x="9" y="12"/>
                </a:cxn>
                <a:cxn ang="0">
                  <a:pos x="9" y="18"/>
                </a:cxn>
                <a:cxn ang="0">
                  <a:pos x="7" y="18"/>
                </a:cxn>
                <a:cxn ang="0">
                  <a:pos x="7" y="4"/>
                </a:cxn>
                <a:cxn ang="0">
                  <a:pos x="9" y="11"/>
                </a:cxn>
                <a:cxn ang="0">
                  <a:pos x="11" y="11"/>
                </a:cxn>
                <a:cxn ang="0">
                  <a:pos x="15" y="8"/>
                </a:cxn>
                <a:cxn ang="0">
                  <a:pos x="12" y="6"/>
                </a:cxn>
                <a:cxn ang="0">
                  <a:pos x="9" y="6"/>
                </a:cxn>
                <a:cxn ang="0">
                  <a:pos x="9" y="11"/>
                </a:cxn>
              </a:cxnLst>
              <a:rect l="0" t="0" r="r" b="b"/>
              <a:pathLst>
                <a:path w="23" h="23">
                  <a:moveTo>
                    <a:pt x="12" y="0"/>
                  </a:moveTo>
                  <a:cubicBezTo>
                    <a:pt x="18" y="0"/>
                    <a:pt x="23" y="5"/>
                    <a:pt x="23" y="11"/>
                  </a:cubicBezTo>
                  <a:cubicBezTo>
                    <a:pt x="23" y="18"/>
                    <a:pt x="18" y="23"/>
                    <a:pt x="12" y="23"/>
                  </a:cubicBezTo>
                  <a:cubicBezTo>
                    <a:pt x="5" y="23"/>
                    <a:pt x="0" y="18"/>
                    <a:pt x="0" y="11"/>
                  </a:cubicBezTo>
                  <a:cubicBezTo>
                    <a:pt x="0" y="5"/>
                    <a:pt x="5" y="0"/>
                    <a:pt x="12" y="0"/>
                  </a:cubicBezTo>
                  <a:moveTo>
                    <a:pt x="12" y="22"/>
                  </a:moveTo>
                  <a:cubicBezTo>
                    <a:pt x="17" y="22"/>
                    <a:pt x="21" y="17"/>
                    <a:pt x="21" y="11"/>
                  </a:cubicBezTo>
                  <a:cubicBezTo>
                    <a:pt x="21" y="6"/>
                    <a:pt x="17" y="1"/>
                    <a:pt x="12" y="1"/>
                  </a:cubicBezTo>
                  <a:cubicBezTo>
                    <a:pt x="6" y="1"/>
                    <a:pt x="2" y="6"/>
                    <a:pt x="2" y="11"/>
                  </a:cubicBezTo>
                  <a:cubicBezTo>
                    <a:pt x="2" y="17"/>
                    <a:pt x="6" y="22"/>
                    <a:pt x="12" y="22"/>
                  </a:cubicBezTo>
                  <a:moveTo>
                    <a:pt x="7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6" y="4"/>
                    <a:pt x="17" y="6"/>
                    <a:pt x="17" y="8"/>
                  </a:cubicBezTo>
                  <a:cubicBezTo>
                    <a:pt x="17" y="11"/>
                    <a:pt x="16" y="12"/>
                    <a:pt x="13" y="12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7" y="18"/>
                    <a:pt x="7" y="18"/>
                    <a:pt x="7" y="18"/>
                  </a:cubicBezTo>
                  <a:lnTo>
                    <a:pt x="7" y="4"/>
                  </a:lnTo>
                  <a:close/>
                  <a:moveTo>
                    <a:pt x="9" y="11"/>
                  </a:moveTo>
                  <a:cubicBezTo>
                    <a:pt x="11" y="11"/>
                    <a:pt x="11" y="11"/>
                    <a:pt x="11" y="11"/>
                  </a:cubicBezTo>
                  <a:cubicBezTo>
                    <a:pt x="13" y="11"/>
                    <a:pt x="15" y="11"/>
                    <a:pt x="15" y="8"/>
                  </a:cubicBezTo>
                  <a:cubicBezTo>
                    <a:pt x="15" y="7"/>
                    <a:pt x="13" y="6"/>
                    <a:pt x="12" y="6"/>
                  </a:cubicBezTo>
                  <a:cubicBezTo>
                    <a:pt x="9" y="6"/>
                    <a:pt x="9" y="6"/>
                    <a:pt x="9" y="6"/>
                  </a:cubicBezTo>
                  <a:lnTo>
                    <a:pt x="9" y="11"/>
                  </a:lnTo>
                  <a:close/>
                </a:path>
              </a:pathLst>
            </a:custGeom>
            <a:solidFill>
              <a:srgbClr val="0A29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72" name="Group 36"/>
          <p:cNvGrpSpPr>
            <a:grpSpLocks/>
          </p:cNvGrpSpPr>
          <p:nvPr/>
        </p:nvGrpSpPr>
        <p:grpSpPr bwMode="auto">
          <a:xfrm>
            <a:off x="7381875" y="228600"/>
            <a:ext cx="1646238" cy="228600"/>
            <a:chOff x="4650" y="144"/>
            <a:chExt cx="1037" cy="144"/>
          </a:xfrm>
        </p:grpSpPr>
        <p:pic>
          <p:nvPicPr>
            <p:cNvPr id="39973" name="Picture 37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650" y="144"/>
              <a:ext cx="9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974" name="Text Box 38"/>
            <p:cNvSpPr txBox="1">
              <a:spLocks noChangeArrowheads="1"/>
            </p:cNvSpPr>
            <p:nvPr userDrawn="1"/>
          </p:nvSpPr>
          <p:spPr bwMode="auto">
            <a:xfrm>
              <a:off x="5591" y="144"/>
              <a:ext cx="9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r>
                <a:rPr lang="en-US" sz="500">
                  <a:solidFill>
                    <a:srgbClr val="000066"/>
                  </a:solidFill>
                  <a:cs typeface="Arial" charset="0"/>
                </a:rPr>
                <a:t>®</a:t>
              </a:r>
              <a:endParaRPr lang="en-US"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Towards Using Structural Events To Assess Non-Native Speech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dirty="0" smtClean="0"/>
              <a:t>Lei Chen, Joel Tetreault, Xiaoming Xi</a:t>
            </a:r>
          </a:p>
          <a:p>
            <a:r>
              <a:rPr lang="en-US" sz="1600" dirty="0" smtClean="0"/>
              <a:t>Educational Testing Service (ETS)</a:t>
            </a:r>
          </a:p>
          <a:p>
            <a:endParaRPr lang="en-US" sz="1600" dirty="0" smtClean="0"/>
          </a:p>
          <a:p>
            <a:r>
              <a:rPr lang="en-US" sz="1200" b="1" dirty="0" smtClean="0"/>
              <a:t>The 5th Workshop on Innovative Use of NLP for Building Educational Applications</a:t>
            </a:r>
          </a:p>
          <a:p>
            <a:r>
              <a:rPr lang="en-US" sz="1400" dirty="0" smtClean="0"/>
              <a:t>June 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2010</a:t>
            </a:r>
          </a:p>
          <a:p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838200"/>
          </a:xfrm>
        </p:spPr>
        <p:txBody>
          <a:bodyPr/>
          <a:lstStyle/>
          <a:p>
            <a:r>
              <a:rPr lang="en-US" dirty="0" smtClean="0"/>
              <a:t>We used Cohen’s kappa on clause boundary (CB) and interruption point (IP) tokens to measure annotation quality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576" y="3133725"/>
            <a:ext cx="5648624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962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Frequency counts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T-unit (T): SS, I, and CC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Dependent clauses (DEP): NC, ADJ, ADV, and ADVP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Clauses (C): T, DEP, and fragments (F)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Features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Mean length of clause (MLC) = </a:t>
            </a:r>
            <a:r>
              <a:rPr lang="en-US" dirty="0" smtClean="0">
                <a:solidFill>
                  <a:srgbClr val="000000"/>
                </a:solidFill>
              </a:rPr>
              <a:t>#</a:t>
            </a:r>
            <a:r>
              <a:rPr lang="en-US" dirty="0" smtClean="0">
                <a:solidFill>
                  <a:srgbClr val="000000"/>
                </a:solidFill>
              </a:rPr>
              <a:t>words/</a:t>
            </a:r>
            <a:r>
              <a:rPr lang="en-US" dirty="0" smtClean="0">
                <a:solidFill>
                  <a:srgbClr val="000000"/>
                </a:solidFill>
              </a:rPr>
              <a:t>#</a:t>
            </a:r>
            <a:r>
              <a:rPr lang="en-US" dirty="0" smtClean="0">
                <a:solidFill>
                  <a:srgbClr val="000000"/>
                </a:solidFill>
              </a:rPr>
              <a:t>clauses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Dependent clause per clause (DEPC) = </a:t>
            </a:r>
            <a:r>
              <a:rPr lang="en-US" dirty="0" smtClean="0">
                <a:solidFill>
                  <a:srgbClr val="000000"/>
                </a:solidFill>
              </a:rPr>
              <a:t>#</a:t>
            </a:r>
            <a:r>
              <a:rPr lang="en-US" dirty="0" err="1" smtClean="0">
                <a:solidFill>
                  <a:srgbClr val="000000"/>
                </a:solidFill>
              </a:rPr>
              <a:t>depclauses</a:t>
            </a:r>
            <a:r>
              <a:rPr lang="en-US" dirty="0" smtClean="0">
                <a:solidFill>
                  <a:srgbClr val="000000"/>
                </a:solidFill>
              </a:rPr>
              <a:t>/#clauses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Interruption point per clause (IPC) = </a:t>
            </a:r>
            <a:r>
              <a:rPr lang="en-US" dirty="0" smtClean="0">
                <a:solidFill>
                  <a:srgbClr val="000000"/>
                </a:solidFill>
              </a:rPr>
              <a:t>#IP</a:t>
            </a:r>
            <a:r>
              <a:rPr lang="en-US" dirty="0" smtClean="0">
                <a:solidFill>
                  <a:srgbClr val="000000"/>
                </a:solidFill>
              </a:rPr>
              <a:t>/#clauses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 of IPC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Factors impacting disfluency frequency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Speakers’ proficiency levels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syntactic complexity of the speech produced  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Roll et. al. 2007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Complexity of expression computed based on the language’s parsing tree structure influenced the frequency of disfluencies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Normalize IPC to account for syntactic complexity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IPCn1 = IPC/MLC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IPCn2 = IPC/DEPC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IPCn3 = IPC/MLC/DEPC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r>
              <a:rPr lang="en-US" dirty="0" smtClean="0"/>
              <a:t>Procedure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For each response, if the two raters had good agreement (perfect or adjacent agreement) put it into a pool.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 pool contained 1257 responses.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Identified speakers with more than three item responses from the pool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175 speakers were selected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For each speaker, used annotations on all items to extract the proposed features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Compute Pearson correlations (</a:t>
            </a:r>
            <a:r>
              <a:rPr lang="en-US" i="1" dirty="0" err="1" smtClean="0">
                <a:solidFill>
                  <a:srgbClr val="000000"/>
                </a:solidFill>
              </a:rPr>
              <a:t>r</a:t>
            </a:r>
            <a:r>
              <a:rPr lang="en-US" dirty="0" err="1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) with the averaged human scores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7772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Disfluency-related features have higher correlations with human holistic scores, which confirms previous results (</a:t>
            </a:r>
            <a:r>
              <a:rPr lang="en-US" dirty="0" err="1" smtClean="0">
                <a:solidFill>
                  <a:srgbClr val="000000"/>
                </a:solidFill>
              </a:rPr>
              <a:t>Mizera</a:t>
            </a:r>
            <a:r>
              <a:rPr lang="en-US" dirty="0" smtClean="0">
                <a:solidFill>
                  <a:srgbClr val="000000"/>
                </a:solidFill>
              </a:rPr>
              <a:t>, 2006)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Normalized using syntactic complexity measures (e.g., DEPC, MLC) , IPC was further improved (a 34.30% relative correlation increase from IPC to IPCn3=IPC/MLC/DEPC)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This study conducted on a large set of standardized speaking test data suggests that structural events beyond words are potentially useful in predicting overall speaking proficiency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Confidential and Proprietary. Copyright © 2010 Educational Testing Service. </a:t>
            </a:r>
            <a:r>
              <a:rPr lang="en-US" smtClean="0"/>
              <a:t>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non-native speech data to automatically detect structural events</a:t>
            </a:r>
          </a:p>
          <a:p>
            <a:r>
              <a:rPr lang="en-US" dirty="0" smtClean="0"/>
              <a:t>Utilize these new features related to structural events in automatic speech assessment research to extend the construct coverage.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082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733800"/>
          </a:xfrm>
        </p:spPr>
        <p:txBody>
          <a:bodyPr/>
          <a:lstStyle/>
          <a:p>
            <a:r>
              <a:rPr lang="en-US" dirty="0" smtClean="0"/>
              <a:t>Structural events in spontaneous speech</a:t>
            </a:r>
          </a:p>
          <a:p>
            <a:pPr lvl="1"/>
            <a:r>
              <a:rPr lang="en-US" dirty="0" smtClean="0"/>
              <a:t>Sentences, clauses, and disfluencies</a:t>
            </a:r>
          </a:p>
          <a:p>
            <a:pPr lvl="1"/>
            <a:r>
              <a:rPr lang="en-US" dirty="0" smtClean="0"/>
              <a:t>Important components of conversations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 burst of research in the last decade</a:t>
            </a:r>
          </a:p>
          <a:p>
            <a:r>
              <a:rPr lang="en-US" dirty="0" smtClean="0"/>
              <a:t>Automatic speech assessment</a:t>
            </a:r>
          </a:p>
          <a:p>
            <a:pPr lvl="1"/>
            <a:r>
              <a:rPr lang="en-US" dirty="0" smtClean="0"/>
              <a:t>Mainly use </a:t>
            </a:r>
            <a:r>
              <a:rPr lang="en-US" dirty="0" smtClean="0">
                <a:solidFill>
                  <a:schemeClr val="tx1"/>
                </a:solidFill>
              </a:rPr>
              <a:t>information and measures </a:t>
            </a:r>
            <a:r>
              <a:rPr lang="en-US" dirty="0" smtClean="0"/>
              <a:t>derived from word level</a:t>
            </a:r>
          </a:p>
          <a:p>
            <a:pPr lvl="1"/>
            <a:r>
              <a:rPr lang="en-US" dirty="0" smtClean="0"/>
              <a:t>Very primitive disfluency measurements</a:t>
            </a:r>
          </a:p>
          <a:p>
            <a:r>
              <a:rPr lang="en-US" dirty="0" smtClean="0"/>
              <a:t>Can we use structural events in speech assessment?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B3C48C-FEE3-467B-82DE-585D29A2C8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Confidential and Proprietary. Copyright © </a:t>
            </a:r>
            <a:r>
              <a:rPr lang="en-US" dirty="0" smtClean="0"/>
              <a:t>2010 </a:t>
            </a:r>
            <a:r>
              <a:rPr lang="en-US" dirty="0"/>
              <a:t>Educational 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E37C56-B5C6-4C24-A12F-44EE53E61469}" type="slidenum">
              <a:rPr lang="en-US"/>
              <a:pPr/>
              <a:t>3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Research</a:t>
            </a: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NLP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A large amount of research on detecting sentence boundaries, discourse markers, and disfluencies</a:t>
            </a:r>
            <a:endParaRPr lang="en-US" sz="1800" dirty="0">
              <a:solidFill>
                <a:srgbClr val="000000"/>
              </a:solidFill>
            </a:endParaRPr>
          </a:p>
          <a:p>
            <a:r>
              <a:rPr lang="en-US" sz="2000" dirty="0" smtClean="0">
                <a:solidFill>
                  <a:srgbClr val="000000"/>
                </a:solidFill>
              </a:rPr>
              <a:t>Second Language Acquisition (SLA)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Syntactic complexity of writing data (Ortega, 2003)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Syntactic complexity of speech (Iwashita 2006)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Some measurements, e.g., T-unit length, # of clauses per T-unit, # of independent clauses per T-unit, were good at predicting learners’ proficiency levels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Disfluencies (Lennon 1990)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Significant differences in filled pauses per T-unit were found across proficiency levels</a:t>
            </a:r>
          </a:p>
          <a:p>
            <a:pPr lvl="1"/>
            <a:r>
              <a:rPr lang="en-US" sz="1800" dirty="0" err="1" smtClean="0">
                <a:solidFill>
                  <a:srgbClr val="000000"/>
                </a:solidFill>
              </a:rPr>
              <a:t>Mizera</a:t>
            </a:r>
            <a:r>
              <a:rPr lang="en-US" sz="1800" dirty="0" smtClean="0">
                <a:solidFill>
                  <a:srgbClr val="000000"/>
                </a:solidFill>
              </a:rPr>
              <a:t> 2006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Disfluency related features had a high correlation  with proficiency (about -.45)</a:t>
            </a:r>
          </a:p>
          <a:p>
            <a:pPr lvl="1"/>
            <a:r>
              <a:rPr lang="en-US" sz="1800" dirty="0" smtClean="0">
                <a:solidFill>
                  <a:srgbClr val="000000"/>
                </a:solidFill>
              </a:rPr>
              <a:t>Yoon 2009 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Limitations in using the features reported in these SLA studies for standardized language tests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Only a very small number of subjects (from 20 to 30 speakers) were used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Speaking content is different from that elicited by test tasks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Therefore, we conducted a study using a much larger data set obtained from a large-scale speaking test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082"/>
                </a:solidFill>
              </a:rPr>
              <a:t>Outline</a:t>
            </a:r>
            <a:endParaRPr lang="en-US" dirty="0">
              <a:solidFill>
                <a:srgbClr val="003082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Annotation Scheme</a:t>
            </a:r>
            <a:endParaRPr lang="en-US" dirty="0" smtClean="0"/>
          </a:p>
          <a:p>
            <a:r>
              <a:rPr lang="en-US" smtClean="0"/>
              <a:t>Data </a:t>
            </a:r>
            <a:r>
              <a:rPr lang="en-US" smtClean="0"/>
              <a:t>Collection </a:t>
            </a:r>
            <a:r>
              <a:rPr lang="en-US" smtClean="0"/>
              <a:t>&amp; </a:t>
            </a:r>
            <a:r>
              <a:rPr lang="en-US" smtClean="0"/>
              <a:t>Annotation</a:t>
            </a:r>
            <a:endParaRPr lang="en-US" dirty="0" smtClean="0"/>
          </a:p>
          <a:p>
            <a:r>
              <a:rPr lang="en-US" dirty="0" smtClean="0"/>
              <a:t>Features</a:t>
            </a:r>
          </a:p>
          <a:p>
            <a:r>
              <a:rPr lang="en-US" dirty="0" smtClean="0"/>
              <a:t>Experiment</a:t>
            </a:r>
          </a:p>
          <a:p>
            <a:r>
              <a:rPr lang="en-US" dirty="0" smtClean="0"/>
              <a:t>Discussion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Confidential and Proprietary. Copyright © </a:t>
            </a:r>
            <a:r>
              <a:rPr lang="en-US" dirty="0" smtClean="0"/>
              <a:t>2010 </a:t>
            </a:r>
            <a:r>
              <a:rPr lang="en-US" dirty="0"/>
              <a:t>Educational Testing Service.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35A1C2-C68F-4F99-89ED-C62A97868E1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Annotation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Based on previous literature, we developed an annotation manual and had the following syntactic structures annotated for the TOEFL Practice Online (TPO) test data:</a:t>
            </a:r>
          </a:p>
          <a:p>
            <a:pPr lvl="1"/>
            <a:r>
              <a:rPr lang="en-US" dirty="0" smtClean="0"/>
              <a:t>Simple sentence (SS)</a:t>
            </a:r>
          </a:p>
          <a:p>
            <a:pPr lvl="1"/>
            <a:r>
              <a:rPr lang="en-US" dirty="0" smtClean="0"/>
              <a:t>Independent clause (I)</a:t>
            </a:r>
          </a:p>
          <a:p>
            <a:pPr lvl="1"/>
            <a:r>
              <a:rPr lang="en-US" dirty="0" smtClean="0"/>
              <a:t>Subordinate clauses</a:t>
            </a:r>
          </a:p>
          <a:p>
            <a:pPr lvl="2"/>
            <a:r>
              <a:rPr lang="en-US" dirty="0" smtClean="0"/>
              <a:t>Noun clause (NC)</a:t>
            </a:r>
          </a:p>
          <a:p>
            <a:pPr lvl="2"/>
            <a:r>
              <a:rPr lang="en-US" dirty="0" smtClean="0"/>
              <a:t>Adjective (ADJ)</a:t>
            </a:r>
          </a:p>
          <a:p>
            <a:pPr lvl="2"/>
            <a:r>
              <a:rPr lang="en-US" dirty="0" smtClean="0"/>
              <a:t>Adverb (ADV)</a:t>
            </a:r>
          </a:p>
          <a:p>
            <a:pPr lvl="1"/>
            <a:r>
              <a:rPr lang="en-US" dirty="0" smtClean="0"/>
              <a:t>Coordinate clause (CC)</a:t>
            </a:r>
          </a:p>
          <a:p>
            <a:pPr lvl="1"/>
            <a:r>
              <a:rPr lang="en-US" dirty="0" smtClean="0"/>
              <a:t>Adverbial phrase (ADVP)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Clause Boundary Annotation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6363" y="2109788"/>
            <a:ext cx="639127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Disfluencies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speech disfluency contains: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Reparandum</a:t>
            </a:r>
            <a:r>
              <a:rPr lang="en-US" dirty="0" smtClean="0"/>
              <a:t>, the speech portion that will be repeated, corrected, or even abandoned</a:t>
            </a:r>
          </a:p>
          <a:p>
            <a:pPr lvl="1"/>
            <a:r>
              <a:rPr lang="en-US" dirty="0" smtClean="0">
                <a:solidFill>
                  <a:srgbClr val="92D050"/>
                </a:solidFill>
              </a:rPr>
              <a:t>Editing phrase</a:t>
            </a:r>
            <a:r>
              <a:rPr lang="en-US" dirty="0" smtClean="0"/>
              <a:t>, optional inserted words, e.g., um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Correction</a:t>
            </a:r>
            <a:r>
              <a:rPr lang="en-US" dirty="0" smtClean="0"/>
              <a:t>, the speech portion that repeats, corrects, or even starts new content</a:t>
            </a:r>
          </a:p>
          <a:p>
            <a:r>
              <a:rPr lang="en-US" dirty="0" smtClean="0"/>
              <a:t>An example</a:t>
            </a:r>
          </a:p>
          <a:p>
            <a:pPr lvl="1"/>
            <a:r>
              <a:rPr lang="en-US" dirty="0" smtClean="0"/>
              <a:t>He is a </a:t>
            </a:r>
            <a:r>
              <a:rPr lang="en-US" dirty="0" smtClean="0">
                <a:solidFill>
                  <a:srgbClr val="FFC000"/>
                </a:solidFill>
              </a:rPr>
              <a:t>* very mad * </a:t>
            </a:r>
            <a:r>
              <a:rPr lang="en-US" dirty="0" smtClean="0">
                <a:solidFill>
                  <a:srgbClr val="92D050"/>
                </a:solidFill>
              </a:rPr>
              <a:t>% </a:t>
            </a:r>
            <a:r>
              <a:rPr lang="en-US" dirty="0" err="1" smtClean="0">
                <a:solidFill>
                  <a:srgbClr val="92D050"/>
                </a:solidFill>
              </a:rPr>
              <a:t>er</a:t>
            </a:r>
            <a:r>
              <a:rPr lang="en-US" dirty="0" smtClean="0">
                <a:solidFill>
                  <a:srgbClr val="92D050"/>
                </a:solidFill>
              </a:rPr>
              <a:t> %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$ very bad $ </a:t>
            </a:r>
            <a:r>
              <a:rPr lang="en-US" dirty="0" smtClean="0"/>
              <a:t>cop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and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886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TPO data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About 1,300 speech responses from </a:t>
            </a:r>
            <a:r>
              <a:rPr lang="en-US" dirty="0" smtClean="0">
                <a:solidFill>
                  <a:srgbClr val="000000"/>
                </a:solidFill>
              </a:rPr>
              <a:t>TPO (45-60sec)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Each response was double-scored by experienced human raters using a 4-point scale.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Responses were transcribed by a professional agency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Annotation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Two annotators with linguistics training annotated the entire set with several subsets double-annotated to compute kappa for quality check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Confidential and Proprietary. Copyright © 2010 Educational Testing Service.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F370E1-4A5A-451E-BE76-B7A8A2E312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T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lack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Arial Black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155E5213D0DA4AA82E5EE307B1A4BB" ma:contentTypeVersion="0" ma:contentTypeDescription="Create a new document." ma:contentTypeScope="" ma:versionID="02c324d77901269a1dd776884cb5ba4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9C3C4AB1-6C4F-494B-B98D-16B16E961A0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7A32968D-5BAD-4A54-A2CE-A43C093F6B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29B75-A05A-4C5D-8BCD-B3F6CD9552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ETS</Template>
  <TotalTime>717</TotalTime>
  <Words>1653</Words>
  <Application>Microsoft Office PowerPoint</Application>
  <PresentationFormat>On-screen Show (4:3)</PresentationFormat>
  <Paragraphs>187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ETS</vt:lpstr>
      <vt:lpstr>1_Blank Presentation</vt:lpstr>
      <vt:lpstr>1_Custom Design</vt:lpstr>
      <vt:lpstr>Towards Using Structural Events To Assess Non-Native Speech</vt:lpstr>
      <vt:lpstr>Introduction</vt:lpstr>
      <vt:lpstr>Previous Research</vt:lpstr>
      <vt:lpstr>Motivation</vt:lpstr>
      <vt:lpstr>Outline</vt:lpstr>
      <vt:lpstr>Annotation Scheme</vt:lpstr>
      <vt:lpstr>Clause Boundary Annotation Examples</vt:lpstr>
      <vt:lpstr>Disfluencies</vt:lpstr>
      <vt:lpstr>Data Collection and Annotation</vt:lpstr>
      <vt:lpstr>Evaluation of Annotation</vt:lpstr>
      <vt:lpstr>Features</vt:lpstr>
      <vt:lpstr>Normalization of IPC</vt:lpstr>
      <vt:lpstr>Experiment</vt:lpstr>
      <vt:lpstr>Results</vt:lpstr>
      <vt:lpstr>Discussion</vt:lpstr>
      <vt:lpstr>Future works</vt:lpstr>
    </vt:vector>
  </TitlesOfParts>
  <Company>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Using Structural Events To Assess Non-Native Speech</dc:title>
  <dc:creator>LChen</dc:creator>
  <cp:lastModifiedBy>jburstein</cp:lastModifiedBy>
  <cp:revision>88</cp:revision>
  <dcterms:created xsi:type="dcterms:W3CDTF">2010-04-28T13:50:47Z</dcterms:created>
  <dcterms:modified xsi:type="dcterms:W3CDTF">2010-06-05T22:30:54Z</dcterms:modified>
</cp:coreProperties>
</file>