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4"/>
  </p:notesMasterIdLst>
  <p:sldIdLst>
    <p:sldId id="256" r:id="rId2"/>
    <p:sldId id="282" r:id="rId3"/>
    <p:sldId id="258" r:id="rId4"/>
    <p:sldId id="257" r:id="rId5"/>
    <p:sldId id="259" r:id="rId6"/>
    <p:sldId id="261" r:id="rId7"/>
    <p:sldId id="278" r:id="rId8"/>
    <p:sldId id="283" r:id="rId9"/>
    <p:sldId id="260" r:id="rId10"/>
    <p:sldId id="266" r:id="rId11"/>
    <p:sldId id="264" r:id="rId12"/>
    <p:sldId id="273" r:id="rId13"/>
    <p:sldId id="268" r:id="rId14"/>
    <p:sldId id="274" r:id="rId15"/>
    <p:sldId id="269" r:id="rId16"/>
    <p:sldId id="276" r:id="rId17"/>
    <p:sldId id="270" r:id="rId18"/>
    <p:sldId id="265" r:id="rId19"/>
    <p:sldId id="271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33CCFF"/>
    <a:srgbClr val="0033CC"/>
    <a:srgbClr val="FFFF66"/>
    <a:srgbClr val="0000FF"/>
    <a:srgbClr val="339933"/>
    <a:srgbClr val="FF3399"/>
    <a:srgbClr val="006699"/>
    <a:srgbClr val="9900FF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5" autoAdjust="0"/>
  </p:normalViewPr>
  <p:slideViewPr>
    <p:cSldViewPr>
      <p:cViewPr>
        <p:scale>
          <a:sx n="75" d="100"/>
          <a:sy n="75" d="100"/>
        </p:scale>
        <p:origin x="-4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45BCE-C148-43DE-93A0-BD1F852E0DB6}" type="datetimeFigureOut">
              <a:rPr lang="ko-KR" altLang="en-US" smtClean="0"/>
              <a:pPr/>
              <a:t>2010-06-05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3973C-066F-41C5-8744-8F99D2FAE44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3973C-066F-41C5-8744-8F99D2FAE44E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3973C-066F-41C5-8744-8F99D2FAE44E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3973C-066F-41C5-8744-8F99D2FAE44E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PMI:</a:t>
            </a:r>
            <a:r>
              <a:rPr lang="en-US" altLang="ko-KR" baseline="0" dirty="0" smtClean="0"/>
              <a:t> simultaneous error occurrences</a:t>
            </a:r>
          </a:p>
          <a:p>
            <a:r>
              <a:rPr lang="en-US" altLang="ko-KR" baseline="0" dirty="0" smtClean="0"/>
              <a:t>RFC: frequency of averaged occurrence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3973C-066F-41C5-8744-8F99D2FAE44E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3973C-066F-41C5-8744-8F99D2FAE44E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A1945-5F42-4AF1-8F56-BFD34719ECB8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14D3C-5AD4-4A7C-9B84-A58FA39A7FE5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877B0-1620-4F14-9D56-FA37C43D07EF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25470"/>
          </a:xfrm>
        </p:spPr>
        <p:txBody>
          <a:bodyPr>
            <a:normAutofit/>
          </a:bodyPr>
          <a:lstStyle>
            <a:lvl1pPr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072098"/>
          </a:xfrm>
        </p:spPr>
        <p:txBody>
          <a:bodyPr>
            <a:normAutofit/>
          </a:bodyPr>
          <a:lstStyle>
            <a:lvl1pPr>
              <a:buClr>
                <a:srgbClr val="0033CC"/>
              </a:buClr>
              <a:defRPr sz="2800"/>
            </a:lvl1pPr>
            <a:lvl2pPr>
              <a:buClr>
                <a:srgbClr val="0000FF"/>
              </a:buClr>
              <a:defRPr sz="2400"/>
            </a:lvl2pPr>
            <a:lvl3pPr>
              <a:buClr>
                <a:srgbClr val="0033CC"/>
              </a:buCl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286776" y="0"/>
            <a:ext cx="857224" cy="365125"/>
          </a:xfrm>
        </p:spPr>
        <p:txBody>
          <a:bodyPr/>
          <a:lstStyle/>
          <a:p>
            <a:fld id="{7610253C-8085-4579-B94E-B4E5E7BC9932}" type="datetime1">
              <a:rPr lang="en-US" altLang="ko-KR" smtClean="0"/>
              <a:pPr/>
              <a:t>6/5/2010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42844" y="6500834"/>
            <a:ext cx="2967038" cy="357166"/>
          </a:xfrm>
        </p:spPr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572272"/>
            <a:ext cx="2447956" cy="285728"/>
          </a:xfrm>
        </p:spPr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모서리가 둥근 직사각형 7"/>
          <p:cNvSpPr/>
          <p:nvPr userDrawn="1"/>
        </p:nvSpPr>
        <p:spPr>
          <a:xfrm>
            <a:off x="0" y="928670"/>
            <a:ext cx="9144000" cy="14287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075C-E0A6-44A5-8846-176E10A821FF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6BC88-8782-4EFE-876E-64E006EB6F5C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B135-56A4-4756-B49D-445D3C9A33A3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BEE6-EF5A-4043-952F-A72DE6C01681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5D58-DA3D-4DC0-A424-2ED264FB2806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3D2A-B07F-4A00-BBFF-1A5897D84335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13ED9-7E8B-4E70-B8DC-5E1767C227F4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59C2-A867-4351-A2F5-CAE9055B8B67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NAACL-HLT2010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428737"/>
            <a:ext cx="7772400" cy="2171714"/>
          </a:xfrm>
        </p:spPr>
        <p:txBody>
          <a:bodyPr>
            <a:normAutofit fontScale="90000"/>
          </a:bodyPr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Human-Computer Collaboration Approach to Improve Accuracy of an Automated English Scoring System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1714512"/>
          </a:xfrm>
        </p:spPr>
        <p:txBody>
          <a:bodyPr>
            <a:normAutofit lnSpcReduction="10000"/>
          </a:bodyPr>
          <a:lstStyle/>
          <a:p>
            <a:r>
              <a:rPr lang="en-US" altLang="ko-KR" b="1" dirty="0" smtClean="0">
                <a:solidFill>
                  <a:srgbClr val="0070C0"/>
                </a:solidFill>
              </a:rPr>
              <a:t>NAACL-HLT 2010</a:t>
            </a:r>
          </a:p>
          <a:p>
            <a:r>
              <a:rPr lang="en-US" altLang="ko-KR" sz="2400" b="1" dirty="0" smtClean="0">
                <a:solidFill>
                  <a:srgbClr val="0070C0"/>
                </a:solidFill>
              </a:rPr>
              <a:t>June 5, 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2010</a:t>
            </a:r>
          </a:p>
          <a:p>
            <a:endParaRPr lang="en-US" altLang="ko-KR" sz="2400" b="1" dirty="0" smtClean="0">
              <a:solidFill>
                <a:srgbClr val="0070C0"/>
              </a:solidFill>
            </a:endParaRPr>
          </a:p>
          <a:p>
            <a:r>
              <a:rPr lang="en-US" altLang="ko-KR" sz="2000" dirty="0" smtClean="0">
                <a:solidFill>
                  <a:srgbClr val="0000FF"/>
                </a:solidFill>
              </a:rPr>
              <a:t>Jee Eun Kim (HUFS) &amp; Kong </a:t>
            </a:r>
            <a:r>
              <a:rPr lang="en-US" altLang="ko-KR" sz="2000" dirty="0" err="1" smtClean="0">
                <a:solidFill>
                  <a:srgbClr val="0000FF"/>
                </a:solidFill>
              </a:rPr>
              <a:t>Joo</a:t>
            </a:r>
            <a:r>
              <a:rPr lang="en-US" altLang="ko-KR" sz="2000" dirty="0" smtClean="0">
                <a:solidFill>
                  <a:srgbClr val="0000FF"/>
                </a:solidFill>
              </a:rPr>
              <a:t> Lee (CNU</a:t>
            </a:r>
            <a:r>
              <a:rPr lang="en-US" altLang="ko-KR" sz="2000" dirty="0">
                <a:solidFill>
                  <a:srgbClr val="0000FF"/>
                </a:solidFill>
              </a:rPr>
              <a:t>)</a:t>
            </a:r>
            <a:endParaRPr lang="en-US" altLang="ko-KR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Deciding Redundant Errors</a:t>
            </a:r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1393009" y="1357322"/>
            <a:ext cx="4214842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mtClean="0">
                <a:solidFill>
                  <a:schemeClr val="tx1"/>
                </a:solidFill>
              </a:rPr>
              <a:t>14,892 sentences</a:t>
            </a:r>
          </a:p>
          <a:p>
            <a:pPr algn="ctr"/>
            <a:r>
              <a:rPr lang="en-US" altLang="ko-KR" smtClean="0">
                <a:solidFill>
                  <a:schemeClr val="tx1"/>
                </a:solidFill>
              </a:rPr>
              <a:t>with </a:t>
            </a:r>
            <a:r>
              <a:rPr lang="en-US" altLang="ko-KR" b="1" smtClean="0">
                <a:solidFill>
                  <a:schemeClr val="tx1"/>
                </a:solidFill>
              </a:rPr>
              <a:t>errors</a:t>
            </a:r>
            <a:r>
              <a:rPr lang="en-US" altLang="ko-KR" smtClean="0">
                <a:solidFill>
                  <a:schemeClr val="tx1"/>
                </a:solidFill>
              </a:rPr>
              <a:t> detected by the system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1393009" y="2500330"/>
            <a:ext cx="4214842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150,419 pairs of errors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657 pairs of error ID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5286380" y="5643602"/>
            <a:ext cx="2857520" cy="642942"/>
            <a:chOff x="5286380" y="5643602"/>
            <a:chExt cx="2857520" cy="642942"/>
          </a:xfrm>
        </p:grpSpPr>
        <p:cxnSp>
          <p:nvCxnSpPr>
            <p:cNvPr id="59" name="직선 화살표 연결선 58"/>
            <p:cNvCxnSpPr/>
            <p:nvPr/>
          </p:nvCxnSpPr>
          <p:spPr>
            <a:xfrm rot="10800000">
              <a:off x="5286380" y="5929330"/>
              <a:ext cx="2071702" cy="1588"/>
            </a:xfrm>
            <a:prstGeom prst="straightConnector1">
              <a:avLst/>
            </a:prstGeom>
            <a:ln>
              <a:solidFill>
                <a:srgbClr val="66006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6357950" y="5643602"/>
              <a:ext cx="1785950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mtClean="0"/>
                <a:t>Deciding by</a:t>
              </a:r>
            </a:p>
            <a:p>
              <a:pPr algn="ctr"/>
              <a:r>
                <a:rPr lang="en-US" altLang="ko-KR" smtClean="0"/>
                <a:t>Decision Tree</a:t>
              </a:r>
              <a:endParaRPr lang="ko-KR" altLang="en-US"/>
            </a:p>
          </p:txBody>
        </p:sp>
      </p:grpSp>
      <p:cxnSp>
        <p:nvCxnSpPr>
          <p:cNvPr id="21" name="직선 화살표 연결선 20"/>
          <p:cNvCxnSpPr>
            <a:stCxn id="4" idx="2"/>
            <a:endCxn id="5" idx="0"/>
          </p:cNvCxnSpPr>
          <p:nvPr/>
        </p:nvCxnSpPr>
        <p:spPr>
          <a:xfrm rot="5400000">
            <a:off x="3214678" y="2214578"/>
            <a:ext cx="571504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rot="5400000">
            <a:off x="3215472" y="3356792"/>
            <a:ext cx="571504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55" name="그룹 54"/>
          <p:cNvGrpSpPr/>
          <p:nvPr/>
        </p:nvGrpSpPr>
        <p:grpSpPr>
          <a:xfrm>
            <a:off x="785786" y="5072098"/>
            <a:ext cx="5286412" cy="571504"/>
            <a:chOff x="785786" y="5072098"/>
            <a:chExt cx="5286412" cy="571504"/>
          </a:xfrm>
        </p:grpSpPr>
        <p:sp>
          <p:nvSpPr>
            <p:cNvPr id="16" name="모서리가 둥근 직사각형 15"/>
            <p:cNvSpPr/>
            <p:nvPr/>
          </p:nvSpPr>
          <p:spPr>
            <a:xfrm>
              <a:off x="785786" y="5072098"/>
              <a:ext cx="1714512" cy="5715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20 pairs of error ID</a:t>
              </a:r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2571736" y="5072098"/>
              <a:ext cx="1714512" cy="5715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47 pairs of error ID</a:t>
              </a:r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모서리가 둥근 직사각형 27"/>
            <p:cNvSpPr/>
            <p:nvPr/>
          </p:nvSpPr>
          <p:spPr>
            <a:xfrm>
              <a:off x="4357686" y="5072098"/>
              <a:ext cx="1714512" cy="5715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solidFill>
                    <a:schemeClr val="tx1"/>
                  </a:solidFill>
                </a:rPr>
                <a:t>44 pairs of error ID</a:t>
              </a:r>
              <a:endParaRPr lang="ko-KR" altLang="en-US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1785918" y="4143404"/>
            <a:ext cx="3413235" cy="928695"/>
            <a:chOff x="1785918" y="4143404"/>
            <a:chExt cx="3413235" cy="928695"/>
          </a:xfrm>
        </p:grpSpPr>
        <p:sp>
          <p:nvSpPr>
            <p:cNvPr id="30" name="자유형 29"/>
            <p:cNvSpPr/>
            <p:nvPr/>
          </p:nvSpPr>
          <p:spPr>
            <a:xfrm>
              <a:off x="1785918" y="4714909"/>
              <a:ext cx="3413235" cy="357190"/>
            </a:xfrm>
            <a:custGeom>
              <a:avLst/>
              <a:gdLst>
                <a:gd name="connsiteX0" fmla="*/ 0 w 3413235"/>
                <a:gd name="connsiteY0" fmla="*/ 599089 h 599089"/>
                <a:gd name="connsiteX1" fmla="*/ 7883 w 3413235"/>
                <a:gd name="connsiteY1" fmla="*/ 0 h 599089"/>
                <a:gd name="connsiteX2" fmla="*/ 3413235 w 3413235"/>
                <a:gd name="connsiteY2" fmla="*/ 0 h 599089"/>
                <a:gd name="connsiteX3" fmla="*/ 3413235 w 3413235"/>
                <a:gd name="connsiteY3" fmla="*/ 551793 h 599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13235" h="599089">
                  <a:moveTo>
                    <a:pt x="0" y="599089"/>
                  </a:moveTo>
                  <a:lnTo>
                    <a:pt x="7883" y="0"/>
                  </a:lnTo>
                  <a:lnTo>
                    <a:pt x="3413235" y="0"/>
                  </a:lnTo>
                  <a:lnTo>
                    <a:pt x="3413235" y="551793"/>
                  </a:lnTo>
                </a:path>
              </a:pathLst>
            </a:custGeom>
            <a:ln>
              <a:headEnd type="triangle" w="med" len="med"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4" name="직선 화살표 연결선 33"/>
            <p:cNvCxnSpPr/>
            <p:nvPr/>
          </p:nvCxnSpPr>
          <p:spPr>
            <a:xfrm rot="5400000">
              <a:off x="3036877" y="4606957"/>
              <a:ext cx="928694" cy="158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7" name="모서리가 둥근 직사각형 6"/>
          <p:cNvSpPr/>
          <p:nvPr/>
        </p:nvSpPr>
        <p:spPr>
          <a:xfrm>
            <a:off x="1393009" y="3643338"/>
            <a:ext cx="4214842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29,588 pairs of errors</a:t>
            </a:r>
          </a:p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111 pairs of error ID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grpSp>
        <p:nvGrpSpPr>
          <p:cNvPr id="56" name="그룹 55"/>
          <p:cNvGrpSpPr/>
          <p:nvPr/>
        </p:nvGrpSpPr>
        <p:grpSpPr>
          <a:xfrm>
            <a:off x="1000100" y="5643602"/>
            <a:ext cx="1172116" cy="785818"/>
            <a:chOff x="1000100" y="5643602"/>
            <a:chExt cx="1172116" cy="785818"/>
          </a:xfrm>
        </p:grpSpPr>
        <p:sp>
          <p:nvSpPr>
            <p:cNvPr id="38" name="TextBox 37"/>
            <p:cNvSpPr txBox="1"/>
            <p:nvPr/>
          </p:nvSpPr>
          <p:spPr>
            <a:xfrm>
              <a:off x="1000100" y="6060088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redundant</a:t>
              </a:r>
              <a:endParaRPr lang="ko-KR" altLang="en-US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1" name="직선 화살표 연결선 40"/>
            <p:cNvCxnSpPr/>
            <p:nvPr/>
          </p:nvCxnSpPr>
          <p:spPr>
            <a:xfrm rot="5400000">
              <a:off x="1393803" y="5892841"/>
              <a:ext cx="500066" cy="1588"/>
            </a:xfrm>
            <a:prstGeom prst="straightConnector1">
              <a:avLst/>
            </a:prstGeom>
            <a:ln w="12700">
              <a:solidFill>
                <a:srgbClr val="66006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그룹 56"/>
          <p:cNvGrpSpPr/>
          <p:nvPr/>
        </p:nvGrpSpPr>
        <p:grpSpPr>
          <a:xfrm>
            <a:off x="2786050" y="5643602"/>
            <a:ext cx="1620957" cy="797960"/>
            <a:chOff x="2786050" y="5643602"/>
            <a:chExt cx="1620957" cy="797960"/>
          </a:xfrm>
        </p:grpSpPr>
        <p:sp>
          <p:nvSpPr>
            <p:cNvPr id="39" name="TextBox 38"/>
            <p:cNvSpPr txBox="1"/>
            <p:nvPr/>
          </p:nvSpPr>
          <p:spPr>
            <a:xfrm>
              <a:off x="2786050" y="6072230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i="1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non-redundant</a:t>
              </a:r>
              <a:endParaRPr lang="ko-KR" altLang="en-US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직선 화살표 연결선 41"/>
            <p:cNvCxnSpPr/>
            <p:nvPr/>
          </p:nvCxnSpPr>
          <p:spPr>
            <a:xfrm rot="5400000">
              <a:off x="3251191" y="5892841"/>
              <a:ext cx="500066" cy="1588"/>
            </a:xfrm>
            <a:prstGeom prst="straightConnector1">
              <a:avLst/>
            </a:prstGeom>
            <a:ln w="12700">
              <a:solidFill>
                <a:srgbClr val="66006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47"/>
          <p:cNvGrpSpPr/>
          <p:nvPr/>
        </p:nvGrpSpPr>
        <p:grpSpPr>
          <a:xfrm>
            <a:off x="3500430" y="1928826"/>
            <a:ext cx="4643470" cy="642942"/>
            <a:chOff x="3500430" y="1928826"/>
            <a:chExt cx="4643470" cy="642942"/>
          </a:xfrm>
        </p:grpSpPr>
        <p:cxnSp>
          <p:nvCxnSpPr>
            <p:cNvPr id="25" name="직선 화살표 연결선 24"/>
            <p:cNvCxnSpPr/>
            <p:nvPr/>
          </p:nvCxnSpPr>
          <p:spPr>
            <a:xfrm rot="10800000">
              <a:off x="3500430" y="2214578"/>
              <a:ext cx="3214710" cy="1588"/>
            </a:xfrm>
            <a:prstGeom prst="straightConnector1">
              <a:avLst/>
            </a:prstGeom>
            <a:ln>
              <a:solidFill>
                <a:srgbClr val="66006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직사각형 5"/>
            <p:cNvSpPr/>
            <p:nvPr/>
          </p:nvSpPr>
          <p:spPr>
            <a:xfrm>
              <a:off x="6357950" y="1928826"/>
              <a:ext cx="1785950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mtClean="0"/>
                <a:t>Filtering by</a:t>
              </a:r>
            </a:p>
            <a:p>
              <a:pPr algn="ctr"/>
              <a:r>
                <a:rPr lang="en-US" altLang="ko-KR" smtClean="0"/>
                <a:t>Cond #1 &amp; #2</a:t>
              </a:r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>
            <a:off x="3500430" y="3071834"/>
            <a:ext cx="4643470" cy="642942"/>
            <a:chOff x="3500430" y="3071834"/>
            <a:chExt cx="4643470" cy="642942"/>
          </a:xfrm>
        </p:grpSpPr>
        <p:cxnSp>
          <p:nvCxnSpPr>
            <p:cNvPr id="27" name="직선 화살표 연결선 26"/>
            <p:cNvCxnSpPr/>
            <p:nvPr/>
          </p:nvCxnSpPr>
          <p:spPr>
            <a:xfrm rot="10800000">
              <a:off x="3500430" y="3357586"/>
              <a:ext cx="3143272" cy="1588"/>
            </a:xfrm>
            <a:prstGeom prst="straightConnector1">
              <a:avLst/>
            </a:prstGeom>
            <a:ln>
              <a:solidFill>
                <a:srgbClr val="66006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6357950" y="3071834"/>
              <a:ext cx="1785950" cy="6429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mtClean="0"/>
                <a:t>Filtering by</a:t>
              </a:r>
            </a:p>
            <a:p>
              <a:pPr algn="ctr"/>
              <a:r>
                <a:rPr lang="en-US" altLang="ko-KR" smtClean="0"/>
                <a:t>PMI &amp; RFC</a:t>
              </a:r>
              <a:endParaRPr lang="ko-KR" altLang="en-US"/>
            </a:p>
          </p:txBody>
        </p:sp>
      </p:grpSp>
      <p:grpSp>
        <p:nvGrpSpPr>
          <p:cNvPr id="62" name="그룹 61"/>
          <p:cNvGrpSpPr/>
          <p:nvPr/>
        </p:nvGrpSpPr>
        <p:grpSpPr>
          <a:xfrm>
            <a:off x="4643438" y="5643602"/>
            <a:ext cx="1620957" cy="1074935"/>
            <a:chOff x="4643438" y="5643602"/>
            <a:chExt cx="1620957" cy="1074935"/>
          </a:xfrm>
        </p:grpSpPr>
        <p:cxnSp>
          <p:nvCxnSpPr>
            <p:cNvPr id="43" name="직선 화살표 연결선 42"/>
            <p:cNvCxnSpPr/>
            <p:nvPr/>
          </p:nvCxnSpPr>
          <p:spPr>
            <a:xfrm rot="5400000">
              <a:off x="5037141" y="5892841"/>
              <a:ext cx="500066" cy="1588"/>
            </a:xfrm>
            <a:prstGeom prst="straightConnector1">
              <a:avLst/>
            </a:prstGeom>
            <a:ln w="12700">
              <a:solidFill>
                <a:srgbClr val="66006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4643438" y="6072206"/>
              <a:ext cx="1620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i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redundant</a:t>
              </a:r>
              <a:r>
                <a:rPr lang="en-US" altLang="ko-KR" b="1" i="1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altLang="ko-KR" b="1" i="1" smtClean="0">
                  <a:latin typeface="Times New Roman" pitchFamily="18" charset="0"/>
                  <a:cs typeface="Times New Roman" pitchFamily="18" charset="0"/>
                </a:rPr>
                <a:t>or</a:t>
              </a:r>
            </a:p>
            <a:p>
              <a:r>
                <a:rPr lang="en-US" altLang="ko-KR" b="1" i="1" smtClean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non-redundant</a:t>
              </a:r>
              <a:endParaRPr lang="ko-KR" altLang="en-US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3500430" y="4000528"/>
            <a:ext cx="4960422" cy="1428760"/>
            <a:chOff x="3500430" y="4000528"/>
            <a:chExt cx="4960422" cy="1428760"/>
          </a:xfrm>
        </p:grpSpPr>
        <p:grpSp>
          <p:nvGrpSpPr>
            <p:cNvPr id="50" name="그룹 49"/>
            <p:cNvGrpSpPr/>
            <p:nvPr/>
          </p:nvGrpSpPr>
          <p:grpSpPr>
            <a:xfrm>
              <a:off x="6500826" y="4000528"/>
              <a:ext cx="1960026" cy="1428760"/>
              <a:chOff x="6500826" y="4000528"/>
              <a:chExt cx="1960026" cy="1428760"/>
            </a:xfrm>
          </p:grpSpPr>
          <p:pic>
            <p:nvPicPr>
              <p:cNvPr id="1027" name="Picture 3" descr="C:\Documents and Settings\KJooLee\Local Settings\Temporary Internet Files\Content.IE5\0DM3OXQJ\dglxasset[1].aspx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500826" y="4000528"/>
                <a:ext cx="723290" cy="1428760"/>
              </a:xfrm>
              <a:prstGeom prst="rect">
                <a:avLst/>
              </a:prstGeom>
              <a:noFill/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7072330" y="4429132"/>
                <a:ext cx="13885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600" i="1" dirty="0" smtClean="0">
                    <a:latin typeface="Times New Roman" pitchFamily="18" charset="0"/>
                    <a:cs typeface="Times New Roman" pitchFamily="18" charset="0"/>
                  </a:rPr>
                  <a:t>Filtering by</a:t>
                </a:r>
              </a:p>
              <a:p>
                <a:r>
                  <a:rPr lang="en-US" altLang="ko-KR" sz="1600" i="1" dirty="0" smtClean="0">
                    <a:latin typeface="Times New Roman" pitchFamily="18" charset="0"/>
                    <a:cs typeface="Times New Roman" pitchFamily="18" charset="0"/>
                  </a:rPr>
                  <a:t>human experts</a:t>
                </a:r>
                <a:endParaRPr lang="ko-KR" altLang="en-US" sz="16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51" name="직선 화살표 연결선 50"/>
            <p:cNvCxnSpPr/>
            <p:nvPr/>
          </p:nvCxnSpPr>
          <p:spPr>
            <a:xfrm rot="10800000">
              <a:off x="3500430" y="4500570"/>
              <a:ext cx="3286148" cy="1588"/>
            </a:xfrm>
            <a:prstGeom prst="straightConnector1">
              <a:avLst/>
            </a:prstGeom>
            <a:ln>
              <a:solidFill>
                <a:srgbClr val="660066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날짜 개체 틀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AEFD-6331-495B-84B7-BAF0D75B29DE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44" name="슬라이드 번호 개체 틀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45" name="바닥글 개체 틀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Deciding Redundant Errors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0006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dirty="0" smtClean="0"/>
              <a:t>Filtering by COND #1 &amp; #2</a:t>
            </a:r>
          </a:p>
          <a:p>
            <a:pPr lvl="1">
              <a:lnSpc>
                <a:spcPct val="90000"/>
              </a:lnSpc>
            </a:pPr>
            <a:endParaRPr lang="en-US" altLang="ko-KR" dirty="0" smtClean="0"/>
          </a:p>
          <a:p>
            <a:pPr lvl="1">
              <a:lnSpc>
                <a:spcPct val="90000"/>
              </a:lnSpc>
            </a:pPr>
            <a:endParaRPr lang="en-US" altLang="ko-KR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ko-KR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ko-KR" b="1" dirty="0" smtClean="0">
                <a:solidFill>
                  <a:srgbClr val="0000FF"/>
                </a:solidFill>
              </a:rPr>
              <a:t>Input</a:t>
            </a:r>
          </a:p>
          <a:p>
            <a:pPr lvl="2">
              <a:lnSpc>
                <a:spcPct val="90000"/>
              </a:lnSpc>
            </a:pPr>
            <a:r>
              <a:rPr lang="en-US" altLang="ko-KR" dirty="0" smtClean="0"/>
              <a:t>14,892 task-takers’ sentences scored by the system</a:t>
            </a:r>
          </a:p>
          <a:p>
            <a:pPr lvl="2">
              <a:lnSpc>
                <a:spcPct val="90000"/>
              </a:lnSpc>
            </a:pPr>
            <a:r>
              <a:rPr lang="en-US" altLang="ko-KR" dirty="0" smtClean="0"/>
              <a:t>All the possible pairs of errors which could occur in a sentence</a:t>
            </a:r>
          </a:p>
          <a:p>
            <a:pPr lvl="1">
              <a:lnSpc>
                <a:spcPct val="90000"/>
              </a:lnSpc>
            </a:pPr>
            <a:r>
              <a:rPr lang="en-US" altLang="ko-KR" b="1" dirty="0" smtClean="0">
                <a:solidFill>
                  <a:srgbClr val="FF3399"/>
                </a:solidFill>
              </a:rPr>
              <a:t>Output</a:t>
            </a:r>
          </a:p>
          <a:p>
            <a:pPr lvl="2"/>
            <a:r>
              <a:rPr lang="en-US" altLang="ko-KR" dirty="0" smtClean="0"/>
              <a:t>150,419 pairs of errors were filtered</a:t>
            </a:r>
          </a:p>
          <a:p>
            <a:pPr lvl="2"/>
            <a:r>
              <a:rPr lang="en-US" altLang="ko-KR" dirty="0" smtClean="0"/>
              <a:t>657 pairs of error ID</a:t>
            </a:r>
          </a:p>
          <a:p>
            <a:pPr lvl="2">
              <a:buNone/>
            </a:pPr>
            <a:endParaRPr lang="en-US" altLang="ko-KR" dirty="0" smtClean="0"/>
          </a:p>
          <a:p>
            <a:pPr lvl="3"/>
            <a:endParaRPr lang="en-US" altLang="ko-KR" dirty="0" smtClean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0" name="직사각형 119"/>
          <p:cNvSpPr/>
          <p:nvPr/>
        </p:nvSpPr>
        <p:spPr>
          <a:xfrm>
            <a:off x="1428728" y="5072074"/>
            <a:ext cx="7000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altLang="ko-KR" sz="1600" dirty="0" smtClean="0">
                <a:solidFill>
                  <a:srgbClr val="0070C0"/>
                </a:solidFill>
              </a:rPr>
              <a:t>ERROR_ID </a:t>
            </a:r>
            <a:r>
              <a:rPr lang="en-US" altLang="ko-KR" sz="1600" dirty="0" smtClean="0"/>
              <a:t>|</a:t>
            </a:r>
            <a:r>
              <a:rPr lang="en-US" altLang="ko-KR" sz="1600" dirty="0" smtClean="0">
                <a:solidFill>
                  <a:srgbClr val="0070C0"/>
                </a:solidFill>
              </a:rPr>
              <a:t>  </a:t>
            </a:r>
            <a:r>
              <a:rPr lang="en-US" altLang="ko-KR" sz="1600" dirty="0" smtClean="0">
                <a:solidFill>
                  <a:srgbClr val="FF0000"/>
                </a:solidFill>
              </a:rPr>
              <a:t>ERROR_POSITION </a:t>
            </a:r>
            <a:r>
              <a:rPr lang="en-US" altLang="ko-KR" sz="1600" dirty="0" smtClean="0"/>
              <a:t>|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00B050"/>
                </a:solidFill>
              </a:rPr>
              <a:t>ERROR_CORRECTION</a:t>
            </a:r>
            <a:endParaRPr lang="ko-KR" altLang="en-US" sz="1600" dirty="0">
              <a:solidFill>
                <a:srgbClr val="00B050"/>
              </a:solidFill>
            </a:endParaRPr>
          </a:p>
        </p:txBody>
      </p:sp>
      <p:sp>
        <p:nvSpPr>
          <p:cNvPr id="44" name="날짜 개체 틀 4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A4F26-3878-4BCD-B073-1584AD1702DB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500034" y="1785926"/>
            <a:ext cx="7429552" cy="830997"/>
          </a:xfrm>
          <a:prstGeom prst="rect">
            <a:avLst/>
          </a:prstGeom>
          <a:solidFill>
            <a:srgbClr val="00FFFF"/>
          </a:solidFill>
        </p:spPr>
        <p:txBody>
          <a:bodyPr wrap="square" rtlCol="0">
            <a:spAutoFit/>
          </a:bodyPr>
          <a:lstStyle/>
          <a:p>
            <a:pPr lvl="1">
              <a:buNone/>
            </a:pPr>
            <a:r>
              <a:rPr lang="en-US" altLang="ko-KR" sz="2400" b="1" dirty="0" smtClean="0">
                <a:solidFill>
                  <a:srgbClr val="7030A0"/>
                </a:solidFill>
              </a:rPr>
              <a:t>COND1</a:t>
            </a:r>
            <a:r>
              <a:rPr lang="en-US" altLang="ko-KR" sz="2400" dirty="0" smtClean="0"/>
              <a:t>: Sharing an error position</a:t>
            </a:r>
          </a:p>
          <a:p>
            <a:pPr lvl="1">
              <a:buNone/>
            </a:pPr>
            <a:r>
              <a:rPr lang="en-US" altLang="ko-KR" sz="2400" b="1" dirty="0" smtClean="0">
                <a:solidFill>
                  <a:srgbClr val="7030A0"/>
                </a:solidFill>
              </a:rPr>
              <a:t>COND2</a:t>
            </a:r>
            <a:r>
              <a:rPr lang="en-US" altLang="ko-KR" sz="2400" dirty="0" smtClean="0"/>
              <a:t>: Detected from different process phases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Deciding Redundant Errors (2)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07209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3000" dirty="0" smtClean="0"/>
              <a:t>Filtering using threshold of PMI &amp; RFC</a:t>
            </a:r>
            <a:r>
              <a:rPr lang="en-US" altLang="ko-KR" dirty="0" smtClean="0"/>
              <a:t> </a:t>
            </a:r>
            <a:r>
              <a:rPr lang="en-US" altLang="ko-KR" sz="2500" dirty="0" smtClean="0"/>
              <a:t>[Su et al, 1994]</a:t>
            </a:r>
          </a:p>
          <a:p>
            <a:pPr lvl="1"/>
            <a:r>
              <a:rPr lang="en-US" altLang="ko-KR" sz="2600" b="1" dirty="0" smtClean="0">
                <a:solidFill>
                  <a:srgbClr val="0000FF"/>
                </a:solidFill>
              </a:rPr>
              <a:t>Input</a:t>
            </a:r>
          </a:p>
          <a:p>
            <a:pPr lvl="2"/>
            <a:r>
              <a:rPr lang="en-US" altLang="ko-KR" sz="2200" dirty="0" smtClean="0"/>
              <a:t>657 pairs of error ID from the previous step</a:t>
            </a:r>
          </a:p>
          <a:p>
            <a:pPr lvl="1"/>
            <a:r>
              <a:rPr lang="en-US" altLang="ko-KR" sz="2600" dirty="0" err="1" smtClean="0"/>
              <a:t>Pointwise</a:t>
            </a:r>
            <a:r>
              <a:rPr lang="en-US" altLang="ko-KR" sz="2600" dirty="0" smtClean="0"/>
              <a:t> Mutual Information (PMI)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sz="2600" dirty="0" smtClean="0"/>
              <a:t>Relative Frequency Count (RFC)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sz="2600" dirty="0" smtClean="0"/>
              <a:t>Filtering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sz="2600" b="1" dirty="0" smtClean="0">
                <a:solidFill>
                  <a:srgbClr val="FF3399"/>
                </a:solidFill>
              </a:rPr>
              <a:t>Output</a:t>
            </a:r>
          </a:p>
          <a:p>
            <a:pPr lvl="2"/>
            <a:r>
              <a:rPr lang="en-US" altLang="ko-KR" sz="2200" dirty="0" smtClean="0"/>
              <a:t>111 pairs of error ID</a:t>
            </a:r>
            <a:endParaRPr lang="ko-KR" altLang="en-US" sz="2200" dirty="0" smtClean="0"/>
          </a:p>
          <a:p>
            <a:endParaRPr lang="ko-KR" altLang="en-US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857356" y="2786058"/>
          <a:ext cx="3714750" cy="762000"/>
        </p:xfrm>
        <a:graphic>
          <a:graphicData uri="http://schemas.openxmlformats.org/presentationml/2006/ole">
            <p:oleObj spid="_x0000_s25602" name="수식" r:id="rId4" imgW="1917360" imgH="41904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785918" y="3857628"/>
          <a:ext cx="3786214" cy="877890"/>
        </p:xfrm>
        <a:graphic>
          <a:graphicData uri="http://schemas.openxmlformats.org/presentationml/2006/ole">
            <p:oleObj spid="_x0000_s25603" name="수식" r:id="rId5" imgW="1726920" imgH="43164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785918" y="5072074"/>
          <a:ext cx="3929090" cy="385762"/>
        </p:xfrm>
        <a:graphic>
          <a:graphicData uri="http://schemas.openxmlformats.org/presentationml/2006/ole">
            <p:oleObj spid="_x0000_s25604" name="수식" r:id="rId6" imgW="1916868" imgH="203112" progId="Equation.3">
              <p:embed/>
            </p:oleObj>
          </a:graphicData>
        </a:graphic>
      </p:graphicFrame>
      <p:sp>
        <p:nvSpPr>
          <p:cNvPr id="61" name="날짜 개체 틀 6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590F-AD2C-49FF-AA23-2B4CFEC3F1BF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80" name="슬라이드 번호 개체 틀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81" name="바닥글 개체 틀 8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Deciding Redundant Errors (3)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214974"/>
          </a:xfrm>
        </p:spPr>
        <p:txBody>
          <a:bodyPr/>
          <a:lstStyle/>
          <a:p>
            <a:r>
              <a:rPr lang="en-US" altLang="ko-KR" dirty="0" smtClean="0"/>
              <a:t>Filtering by human experts</a:t>
            </a:r>
          </a:p>
          <a:p>
            <a:pPr lvl="1"/>
            <a:r>
              <a:rPr lang="en-US" altLang="ko-KR" dirty="0" smtClean="0"/>
              <a:t>Background of the experts</a:t>
            </a:r>
          </a:p>
          <a:p>
            <a:pPr lvl="2"/>
            <a:r>
              <a:rPr lang="en-US" altLang="ko-KR" dirty="0" smtClean="0"/>
              <a:t>Junior high school English teachers </a:t>
            </a:r>
          </a:p>
          <a:p>
            <a:pPr lvl="2"/>
            <a:r>
              <a:rPr lang="en-US" altLang="ko-KR" dirty="0" smtClean="0"/>
              <a:t>With Linguistics knowledge</a:t>
            </a:r>
          </a:p>
          <a:p>
            <a:pPr lvl="2"/>
            <a:r>
              <a:rPr lang="en-US" altLang="ko-KR" dirty="0" smtClean="0"/>
              <a:t>With teaching experiences of 10 years or more</a:t>
            </a:r>
          </a:p>
          <a:p>
            <a:pPr lvl="1"/>
            <a:r>
              <a:rPr lang="en-US" altLang="ko-KR" b="1" dirty="0" smtClean="0">
                <a:solidFill>
                  <a:srgbClr val="0000FF"/>
                </a:solidFill>
              </a:rPr>
              <a:t>Input</a:t>
            </a:r>
          </a:p>
          <a:p>
            <a:pPr lvl="2"/>
            <a:r>
              <a:rPr lang="en-US" altLang="ko-KR" dirty="0" smtClean="0"/>
              <a:t>111 pairs of error ID</a:t>
            </a:r>
          </a:p>
          <a:p>
            <a:pPr lvl="1"/>
            <a:r>
              <a:rPr lang="en-US" altLang="ko-KR" b="1" dirty="0" smtClean="0">
                <a:solidFill>
                  <a:srgbClr val="FF3399"/>
                </a:solidFill>
              </a:rPr>
              <a:t>Output</a:t>
            </a:r>
          </a:p>
          <a:p>
            <a:pPr lvl="2"/>
            <a:r>
              <a:rPr lang="en-US" altLang="ko-KR" dirty="0" smtClean="0"/>
              <a:t>Categorized errors into 3 classes</a:t>
            </a:r>
            <a:endParaRPr lang="en-US" altLang="ko-KR" b="1" dirty="0" smtClean="0"/>
          </a:p>
          <a:p>
            <a:pPr lvl="2"/>
            <a:endParaRPr lang="ko-KR" altLang="en-US" dirty="0"/>
          </a:p>
        </p:txBody>
      </p:sp>
      <p:sp>
        <p:nvSpPr>
          <p:cNvPr id="40" name="날짜 개체 틀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5E33-C292-4BE7-9578-38A49F9447C9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2" name="슬라이드 번호 개체 틀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78" name="바닥글 개체 틀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Deciding Redundant Errors 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3 error classes</a:t>
            </a:r>
            <a:endParaRPr lang="ko-KR" altLang="en-US" dirty="0" smtClean="0"/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0" y="1643050"/>
          <a:ext cx="8572560" cy="46621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9495"/>
                <a:gridCol w="5397193"/>
                <a:gridCol w="1545872"/>
              </a:tblGrid>
              <a:tr h="51928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Class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Pairs</a:t>
                      </a:r>
                      <a:r>
                        <a:rPr lang="en-US" altLang="ko-KR" baseline="0" dirty="0" smtClean="0"/>
                        <a:t> of errors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Action</a:t>
                      </a:r>
                      <a:endParaRPr lang="ko-KR" altLang="en-US" dirty="0"/>
                    </a:p>
                  </a:txBody>
                  <a:tcPr/>
                </a:tc>
              </a:tr>
              <a:tr h="155241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“</a:t>
                      </a:r>
                      <a:r>
                        <a:rPr lang="en-US" altLang="ko-KR" b="1" dirty="0" smtClean="0">
                          <a:solidFill>
                            <a:srgbClr val="FF0000"/>
                          </a:solidFill>
                        </a:rPr>
                        <a:t>redundant</a:t>
                      </a:r>
                      <a:r>
                        <a:rPr lang="en-US" altLang="ko-KR" dirty="0" smtClean="0"/>
                        <a:t>”</a:t>
                      </a:r>
                    </a:p>
                    <a:p>
                      <a:pPr latinLnBrk="1"/>
                      <a:r>
                        <a:rPr lang="en-US" altLang="ko-KR" dirty="0" smtClean="0"/>
                        <a:t>(20 pairs</a:t>
                      </a:r>
                      <a:r>
                        <a:rPr lang="en-US" altLang="ko-KR" baseline="0" dirty="0" smtClean="0"/>
                        <a:t> of error ID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(DET_NOUN_CV_ERR, DET_UNMATCHED_ERR)</a:t>
                      </a:r>
                    </a:p>
                    <a:p>
                      <a:pPr latinLnBrk="1"/>
                      <a:r>
                        <a:rPr lang="en-US" altLang="ko-KR" dirty="0" smtClean="0"/>
                        <a:t>(EXTRA_DET_ERR,  DET_UNMATCHED_ERR)</a:t>
                      </a:r>
                    </a:p>
                    <a:p>
                      <a:pPr latinLnBrk="1"/>
                      <a:r>
                        <a:rPr lang="en-US" altLang="ko-KR" dirty="0" smtClean="0"/>
                        <a:t>(MODIFIER_COMP_ERR,  FORM_UNMATCHED_ERR)</a:t>
                      </a:r>
                    </a:p>
                    <a:p>
                      <a:pPr latinLnBrk="1"/>
                      <a:r>
                        <a:rPr lang="en-US" altLang="ko-KR" dirty="0" smtClean="0"/>
                        <a:t>(MISSPELLING_ERR,  LEXICAL_ERR)</a:t>
                      </a:r>
                    </a:p>
                    <a:p>
                      <a:pPr latinLnBrk="1"/>
                      <a:r>
                        <a:rPr lang="en-US" altLang="ko-KR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Remove one of the errors</a:t>
                      </a:r>
                      <a:endParaRPr lang="ko-KR" altLang="en-US" dirty="0"/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“</a:t>
                      </a:r>
                      <a:r>
                        <a:rPr lang="en-US" altLang="ko-KR" b="1" dirty="0" smtClean="0">
                          <a:solidFill>
                            <a:srgbClr val="0070C0"/>
                          </a:solidFill>
                        </a:rPr>
                        <a:t>non-redundant</a:t>
                      </a:r>
                      <a:r>
                        <a:rPr lang="en-US" altLang="ko-KR" dirty="0" smtClean="0"/>
                        <a:t>”</a:t>
                      </a:r>
                    </a:p>
                    <a:p>
                      <a:pPr latinLnBrk="1"/>
                      <a:r>
                        <a:rPr lang="en-US" altLang="ko-KR" dirty="0" smtClean="0"/>
                        <a:t>(47 pairs</a:t>
                      </a:r>
                      <a:r>
                        <a:rPr lang="en-US" altLang="ko-KR" baseline="0" dirty="0" smtClean="0"/>
                        <a:t> of error ID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/>
                        <a:t>(SUBJ_VERB_AGR_ERR,</a:t>
                      </a:r>
                      <a:r>
                        <a:rPr lang="en-US" altLang="ko-KR" baseline="0" smtClean="0"/>
                        <a:t> TENSE_UNMATCHED_ERR)</a:t>
                      </a:r>
                    </a:p>
                    <a:p>
                      <a:pPr latinLnBrk="1"/>
                      <a:r>
                        <a:rPr lang="en-US" altLang="ko-KR" baseline="0" smtClean="0"/>
                        <a:t>(AUX_MISSING_ERR, UNNECESSARY_NODE_ERR)</a:t>
                      </a:r>
                    </a:p>
                    <a:p>
                      <a:pPr latinLnBrk="1"/>
                      <a:r>
                        <a:rPr lang="en-US" altLang="ko-KR" baseline="0" smtClean="0"/>
                        <a:t>(CONJ_MISSING_ERR, DET_UNMATCHED_ERR)</a:t>
                      </a:r>
                    </a:p>
                    <a:p>
                      <a:pPr latinLnBrk="1"/>
                      <a:r>
                        <a:rPr lang="en-US" altLang="ko-KR" baseline="0" smtClean="0"/>
                        <a:t>…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/>
                        <a:t>Keep both errors</a:t>
                      </a:r>
                      <a:endParaRPr lang="ko-KR" altLang="en-US"/>
                    </a:p>
                  </a:txBody>
                  <a:tcPr/>
                </a:tc>
              </a:tr>
              <a:tr h="13045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“</a:t>
                      </a:r>
                      <a:r>
                        <a:rPr lang="en-US" altLang="ko-KR" b="1" dirty="0" smtClean="0">
                          <a:solidFill>
                            <a:srgbClr val="00B050"/>
                          </a:solidFill>
                        </a:rPr>
                        <a:t>yet to be decided</a:t>
                      </a:r>
                      <a:r>
                        <a:rPr lang="en-US" altLang="ko-KR" dirty="0" smtClean="0"/>
                        <a:t>”</a:t>
                      </a:r>
                    </a:p>
                    <a:p>
                      <a:pPr latinLnBrk="1"/>
                      <a:r>
                        <a:rPr lang="en-US" altLang="ko-KR" dirty="0" smtClean="0"/>
                        <a:t>(44 pairs</a:t>
                      </a:r>
                      <a:r>
                        <a:rPr lang="en-US" altLang="ko-KR" baseline="0" dirty="0" smtClean="0"/>
                        <a:t> of error ID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(VERB_FORM_ERR, ASPECT_UNMATCHED_ERR)</a:t>
                      </a:r>
                    </a:p>
                    <a:p>
                      <a:pPr latinLnBrk="1"/>
                      <a:r>
                        <a:rPr lang="en-US" altLang="ko-KR" dirty="0" smtClean="0"/>
                        <a:t>(VERB_ING_FORM_ERR, TENSE_UNMATCHED_ERR)</a:t>
                      </a:r>
                    </a:p>
                    <a:p>
                      <a:pPr latinLnBrk="1"/>
                      <a:r>
                        <a:rPr lang="en-US" altLang="ko-KR" dirty="0" smtClean="0"/>
                        <a:t>(EXTRA_PREP_ERR,</a:t>
                      </a:r>
                      <a:r>
                        <a:rPr lang="en-US" altLang="ko-KR" baseline="0" dirty="0" smtClean="0"/>
                        <a:t> UNNECESSARY_NODE_ERR)</a:t>
                      </a:r>
                    </a:p>
                    <a:p>
                      <a:pPr latinLnBrk="1"/>
                      <a:r>
                        <a:rPr lang="en-US" altLang="ko-KR" baseline="0" dirty="0" smtClean="0"/>
                        <a:t>…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None: </a:t>
                      </a:r>
                      <a:r>
                        <a:rPr lang="en-US" altLang="ko-KR" sz="1800" dirty="0" smtClean="0"/>
                        <a:t>Need</a:t>
                      </a:r>
                      <a:r>
                        <a:rPr lang="en-US" altLang="ko-KR" sz="1800" baseline="0" dirty="0" smtClean="0"/>
                        <a:t> additional Information to decide</a:t>
                      </a:r>
                      <a:endParaRPr lang="ko-KR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E8CF2-C0E9-4EF2-92B9-992D86902C73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Deciding Redundant Errors (5)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For 44 “yet to be decided” pairs</a:t>
            </a:r>
          </a:p>
          <a:p>
            <a:pPr lvl="1"/>
            <a:r>
              <a:rPr lang="en-US" altLang="ko-KR" dirty="0" smtClean="0"/>
              <a:t>Need additional information to determine if they are redundant or not</a:t>
            </a:r>
          </a:p>
          <a:p>
            <a:pPr lvl="1"/>
            <a:r>
              <a:rPr lang="en-US" altLang="ko-KR" dirty="0" smtClean="0"/>
              <a:t>Using Decision Tree </a:t>
            </a:r>
          </a:p>
          <a:p>
            <a:pPr lvl="2"/>
            <a:r>
              <a:rPr lang="en-US" altLang="ko-KR" dirty="0" smtClean="0"/>
              <a:t>Extracting decision rules</a:t>
            </a:r>
          </a:p>
        </p:txBody>
      </p:sp>
      <p:sp>
        <p:nvSpPr>
          <p:cNvPr id="41" name="날짜 개체 틀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425A-78DF-4AB4-B365-E1C9DB1723DB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42" name="슬라이드 번호 개체 틀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15</a:t>
            </a:fld>
            <a:endParaRPr lang="ko-KR" altLang="en-US" dirty="0"/>
          </a:p>
        </p:txBody>
      </p:sp>
      <p:sp>
        <p:nvSpPr>
          <p:cNvPr id="43" name="바닥글 개체 틀 4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Deciding Redundant Errors (6)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Features for decision tree learning </a:t>
            </a:r>
          </a:p>
          <a:p>
            <a:pPr lvl="1"/>
            <a:r>
              <a:rPr lang="en-US" altLang="ko-KR" dirty="0" smtClean="0"/>
              <a:t>For a pair of errors (E1, E2)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500034" y="2285992"/>
          <a:ext cx="8286808" cy="3815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87724"/>
                <a:gridCol w="589908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Feature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Description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Shared_length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length of shared words in E1 </a:t>
                      </a:r>
                      <a:r>
                        <a:rPr lang="en-US" altLang="ko-KR" sz="1600" dirty="0" smtClean="0"/>
                        <a:t>&amp; E2 </a:t>
                      </a:r>
                      <a:r>
                        <a:rPr lang="en-US" altLang="ko-KR" sz="1600" dirty="0" smtClean="0"/>
                        <a:t>/ total words in a shorter sentence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/>
                        <a:t>Non_shared_length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length of non-shared words in E1 </a:t>
                      </a:r>
                      <a:r>
                        <a:rPr lang="en-US" altLang="ko-KR" sz="1600" dirty="0" smtClean="0"/>
                        <a:t>&amp; E2 </a:t>
                      </a:r>
                      <a:r>
                        <a:rPr lang="en-US" altLang="ko-KR" sz="1600" dirty="0" smtClean="0"/>
                        <a:t>/ total words in a shorter sentence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E1 </a:t>
                      </a:r>
                      <a:r>
                        <a:rPr lang="en-US" altLang="ko-KR" dirty="0" err="1" smtClean="0"/>
                        <a:t>Correction_Info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Error correction</a:t>
                      </a:r>
                      <a:r>
                        <a:rPr lang="en-US" altLang="ko-KR" sz="1600" baseline="0" dirty="0" smtClean="0"/>
                        <a:t> information of E1</a:t>
                      </a:r>
                      <a:endParaRPr lang="ko-KR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E2 </a:t>
                      </a:r>
                      <a:r>
                        <a:rPr lang="en-US" altLang="ko-KR" dirty="0" err="1" smtClean="0"/>
                        <a:t>Correction_Info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smtClean="0"/>
                        <a:t>Error correction</a:t>
                      </a:r>
                      <a:r>
                        <a:rPr lang="en-US" altLang="ko-KR" sz="1600" baseline="0" smtClean="0"/>
                        <a:t> information of E2</a:t>
                      </a:r>
                      <a:endParaRPr lang="ko-KR" altLang="en-US" sz="160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Edit_distance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Edit </a:t>
                      </a:r>
                      <a:r>
                        <a:rPr lang="en-US" altLang="ko-KR" sz="1600" dirty="0" smtClean="0"/>
                        <a:t>distance between </a:t>
                      </a:r>
                      <a:r>
                        <a:rPr lang="en-US" altLang="ko-KR" sz="1600" dirty="0" err="1" smtClean="0"/>
                        <a:t>Correction_Info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smtClean="0"/>
                        <a:t>strings of E1 </a:t>
                      </a:r>
                      <a:r>
                        <a:rPr lang="en-US" altLang="ko-KR" sz="1600" dirty="0" smtClean="0"/>
                        <a:t>&amp; E2</a:t>
                      </a:r>
                      <a:endParaRPr lang="en-US" altLang="ko-KR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E1 pos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Error position of error E1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E2 pos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Error position of error E2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 smtClean="0"/>
                        <a:t>Diff_error_pos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Difference of error positions of E1 and E2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CCC2-4614-43E8-8BC3-2EC036E8C4A0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Examples of Decision Rules</a:t>
            </a:r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785786" y="1214422"/>
          <a:ext cx="7358114" cy="5125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358114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+mn-lt"/>
                        </a:rPr>
                        <a:t>E1=CONJ_MISSING_ERR</a:t>
                      </a:r>
                    </a:p>
                    <a:p>
                      <a:pPr latinLnBrk="1"/>
                      <a:r>
                        <a:rPr lang="en-US" altLang="ko-KR" smtClean="0">
                          <a:latin typeface="+mn-lt"/>
                        </a:rPr>
                        <a:t>E2=OPTIONAL_NODE_MISSING_ERR</a:t>
                      </a:r>
                    </a:p>
                    <a:p>
                      <a:pPr latinLnBrk="1"/>
                      <a:r>
                        <a:rPr lang="en-US" altLang="ko-KR" i="1" smtClean="0">
                          <a:latin typeface="Times New Roman" pitchFamily="18" charset="0"/>
                          <a:cs typeface="Times New Roman" pitchFamily="18" charset="0"/>
                        </a:rPr>
                        <a:t>If</a:t>
                      </a:r>
                      <a:r>
                        <a:rPr lang="en-US" altLang="ko-KR" smtClean="0">
                          <a:latin typeface="+mn-lt"/>
                        </a:rPr>
                        <a:t>  E2.Correction_Info=‘conj’  </a:t>
                      </a:r>
                      <a:r>
                        <a:rPr lang="en-US" altLang="ko-KR" i="1" smtClean="0">
                          <a:latin typeface="Times New Roman" pitchFamily="18" charset="0"/>
                          <a:cs typeface="Times New Roman" pitchFamily="18" charset="0"/>
                        </a:rPr>
                        <a:t>and</a:t>
                      </a:r>
                      <a:r>
                        <a:rPr lang="en-US" altLang="ko-KR" smtClean="0">
                          <a:latin typeface="+mn-lt"/>
                        </a:rPr>
                        <a:t>  E2.pos=1</a:t>
                      </a:r>
                      <a:r>
                        <a:rPr lang="en-US" altLang="ko-KR" baseline="0" smtClean="0">
                          <a:latin typeface="+mn-lt"/>
                        </a:rPr>
                        <a:t>  </a:t>
                      </a:r>
                    </a:p>
                    <a:p>
                      <a:pPr latinLnBrk="1"/>
                      <a:r>
                        <a:rPr lang="en-US" altLang="ko-KR" i="1" baseline="0" smtClean="0">
                          <a:latin typeface="Times New Roman" pitchFamily="18" charset="0"/>
                          <a:cs typeface="Times New Roman" pitchFamily="18" charset="0"/>
                        </a:rPr>
                        <a:t>then</a:t>
                      </a:r>
                      <a:r>
                        <a:rPr lang="en-US" altLang="ko-KR" baseline="0" smtClean="0">
                          <a:latin typeface="+mn-lt"/>
                        </a:rPr>
                        <a:t>  </a:t>
                      </a:r>
                      <a:r>
                        <a:rPr lang="en-US" altLang="ko-KR" b="1" baseline="0" smtClean="0">
                          <a:solidFill>
                            <a:srgbClr val="FF0000"/>
                          </a:solidFill>
                          <a:latin typeface="+mn-lt"/>
                        </a:rPr>
                        <a:t>redundant error</a:t>
                      </a:r>
                      <a:endParaRPr lang="ko-KR" altLang="en-US" b="1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+mn-lt"/>
                          <a:cs typeface="Times New Roman" pitchFamily="18" charset="0"/>
                        </a:rPr>
                        <a:t>E1=EXTRA_PREP_ERR</a:t>
                      </a:r>
                    </a:p>
                    <a:p>
                      <a:pPr latinLnBrk="1"/>
                      <a:r>
                        <a:rPr lang="en-US" altLang="ko-KR" smtClean="0">
                          <a:latin typeface="+mn-lt"/>
                          <a:cs typeface="Times New Roman" pitchFamily="18" charset="0"/>
                        </a:rPr>
                        <a:t>E2=UNNECESSARY_NODE_ERR</a:t>
                      </a:r>
                    </a:p>
                    <a:p>
                      <a:pPr latinLnBrk="1"/>
                      <a:r>
                        <a:rPr lang="en-US" altLang="ko-KR" i="1" smtClean="0">
                          <a:latin typeface="Times New Roman" pitchFamily="18" charset="0"/>
                          <a:cs typeface="Times New Roman" pitchFamily="18" charset="0"/>
                        </a:rPr>
                        <a:t>If</a:t>
                      </a:r>
                      <a:r>
                        <a:rPr lang="en-US" altLang="ko-KR" smtClean="0">
                          <a:latin typeface="+mn-lt"/>
                          <a:cs typeface="Times New Roman" pitchFamily="18" charset="0"/>
                        </a:rPr>
                        <a:t>  E2.Correction_Info=‘prep’  </a:t>
                      </a:r>
                      <a:r>
                        <a:rPr lang="en-US" altLang="ko-KR" i="1" smtClean="0">
                          <a:latin typeface="Times New Roman" pitchFamily="18" charset="0"/>
                          <a:cs typeface="Times New Roman" pitchFamily="18" charset="0"/>
                        </a:rPr>
                        <a:t>and</a:t>
                      </a:r>
                      <a:r>
                        <a:rPr lang="en-US" altLang="ko-KR" smtClean="0">
                          <a:latin typeface="+mn-lt"/>
                          <a:cs typeface="Times New Roman" pitchFamily="18" charset="0"/>
                        </a:rPr>
                        <a:t>  E2.pos=1</a:t>
                      </a:r>
                      <a:r>
                        <a:rPr lang="en-US" altLang="ko-KR" baseline="0" smtClean="0">
                          <a:latin typeface="+mn-lt"/>
                          <a:cs typeface="Times New Roman" pitchFamily="18" charset="0"/>
                        </a:rPr>
                        <a:t>   </a:t>
                      </a:r>
                    </a:p>
                    <a:p>
                      <a:pPr latinLnBrk="1"/>
                      <a:r>
                        <a:rPr lang="en-US" altLang="ko-KR" i="1" baseline="0" smtClean="0">
                          <a:latin typeface="Times New Roman" pitchFamily="18" charset="0"/>
                          <a:cs typeface="Times New Roman" pitchFamily="18" charset="0"/>
                        </a:rPr>
                        <a:t>then</a:t>
                      </a:r>
                      <a:r>
                        <a:rPr lang="en-US" altLang="ko-KR" baseline="0" smtClean="0"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lang="en-US" altLang="ko-KR" b="1" baseline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redundant error</a:t>
                      </a:r>
                      <a:endParaRPr lang="ko-KR" altLang="en-US" b="1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+mn-lt"/>
                          <a:cs typeface="Times New Roman" pitchFamily="18" charset="0"/>
                        </a:rPr>
                        <a:t>E1=VERB_SUBCAT_ERR</a:t>
                      </a:r>
                    </a:p>
                    <a:p>
                      <a:pPr latinLnBrk="1"/>
                      <a:r>
                        <a:rPr lang="en-US" altLang="ko-KR" dirty="0" smtClean="0">
                          <a:latin typeface="+mn-lt"/>
                          <a:cs typeface="Times New Roman" pitchFamily="18" charset="0"/>
                        </a:rPr>
                        <a:t>E2=OPTIONAL_NODE_MISSING_ERR</a:t>
                      </a:r>
                    </a:p>
                    <a:p>
                      <a:pPr latinLnBrk="1"/>
                      <a:r>
                        <a:rPr lang="en-US" altLang="ko-KR" i="1" dirty="0" smtClean="0">
                          <a:latin typeface="Times New Roman" pitchFamily="18" charset="0"/>
                          <a:cs typeface="Times New Roman" pitchFamily="18" charset="0"/>
                        </a:rPr>
                        <a:t>If</a:t>
                      </a:r>
                      <a:r>
                        <a:rPr lang="en-US" altLang="ko-KR" baseline="0" dirty="0" smtClean="0"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lang="en-US" altLang="ko-KR" baseline="0" dirty="0" err="1" smtClean="0">
                          <a:latin typeface="+mn-lt"/>
                          <a:cs typeface="Times New Roman" pitchFamily="18" charset="0"/>
                        </a:rPr>
                        <a:t>diff_error_pos</a:t>
                      </a:r>
                      <a:r>
                        <a:rPr lang="en-US" altLang="ko-KR" baseline="0" dirty="0" smtClean="0">
                          <a:latin typeface="+mn-lt"/>
                          <a:cs typeface="Times New Roman" pitchFamily="18" charset="0"/>
                        </a:rPr>
                        <a:t> &lt;=3   </a:t>
                      </a:r>
                      <a:r>
                        <a:rPr lang="en-US" altLang="ko-KR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and</a:t>
                      </a:r>
                      <a:r>
                        <a:rPr lang="en-US" altLang="ko-KR" baseline="0" dirty="0" smtClean="0">
                          <a:latin typeface="+mn-lt"/>
                          <a:cs typeface="Times New Roman" pitchFamily="18" charset="0"/>
                        </a:rPr>
                        <a:t>  E2.Correction_Info={‘prep’, ‘adv’}</a:t>
                      </a:r>
                    </a:p>
                    <a:p>
                      <a:pPr latinLnBrk="1"/>
                      <a:r>
                        <a:rPr lang="en-US" altLang="ko-KR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then</a:t>
                      </a:r>
                      <a:r>
                        <a:rPr lang="en-US" altLang="ko-KR" baseline="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en-US" altLang="ko-KR" b="1" baseline="0" dirty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redundant error</a:t>
                      </a:r>
                      <a:endParaRPr lang="ko-KR" altLang="en-US" b="1" dirty="0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>
                          <a:latin typeface="+mn-lt"/>
                          <a:cs typeface="Times New Roman" pitchFamily="18" charset="0"/>
                        </a:rPr>
                        <a:t>E1=VERB_ING_FORM_ERR</a:t>
                      </a:r>
                    </a:p>
                    <a:p>
                      <a:pPr latinLnBrk="1"/>
                      <a:r>
                        <a:rPr lang="en-US" altLang="ko-KR" smtClean="0">
                          <a:latin typeface="+mn-lt"/>
                          <a:cs typeface="Times New Roman" pitchFamily="18" charset="0"/>
                        </a:rPr>
                        <a:t>E2=TENSE_UNMATCHED_ERR</a:t>
                      </a:r>
                    </a:p>
                    <a:p>
                      <a:pPr latinLnBrk="1"/>
                      <a:r>
                        <a:rPr lang="en-US" altLang="ko-KR" i="1" smtClean="0">
                          <a:latin typeface="Times New Roman" pitchFamily="18" charset="0"/>
                          <a:cs typeface="Times New Roman" pitchFamily="18" charset="0"/>
                        </a:rPr>
                        <a:t>If</a:t>
                      </a:r>
                      <a:r>
                        <a:rPr lang="en-US" altLang="ko-KR" baseline="0" smtClean="0">
                          <a:latin typeface="+mn-lt"/>
                          <a:cs typeface="Times New Roman" pitchFamily="18" charset="0"/>
                        </a:rPr>
                        <a:t>  E2.Correction_Info=‘verb-ing’   </a:t>
                      </a:r>
                    </a:p>
                    <a:p>
                      <a:pPr latinLnBrk="1"/>
                      <a:r>
                        <a:rPr lang="en-US" altLang="ko-KR" i="1" baseline="0" smtClean="0">
                          <a:latin typeface="Times New Roman" pitchFamily="18" charset="0"/>
                          <a:cs typeface="Times New Roman" pitchFamily="18" charset="0"/>
                        </a:rPr>
                        <a:t>then</a:t>
                      </a:r>
                      <a:r>
                        <a:rPr lang="en-US" altLang="ko-KR" baseline="0" smtClean="0">
                          <a:latin typeface="+mn-lt"/>
                          <a:cs typeface="Times New Roman" pitchFamily="18" charset="0"/>
                        </a:rPr>
                        <a:t>  </a:t>
                      </a:r>
                      <a:r>
                        <a:rPr lang="en-US" altLang="ko-KR" b="1" baseline="0" smtClean="0">
                          <a:solidFill>
                            <a:srgbClr val="FF0000"/>
                          </a:solidFill>
                          <a:latin typeface="+mn-lt"/>
                          <a:cs typeface="Times New Roman" pitchFamily="18" charset="0"/>
                        </a:rPr>
                        <a:t>redundant error</a:t>
                      </a:r>
                      <a:endParaRPr lang="ko-KR" altLang="en-US" b="1">
                        <a:solidFill>
                          <a:srgbClr val="FF0000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D04C-F4FB-447E-805F-02B8BD439A5D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Evaluation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286412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Scoring 200 unseen student-sentences by the system</a:t>
            </a:r>
          </a:p>
          <a:p>
            <a:pPr lvl="1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Overall system’s performance</a:t>
            </a:r>
          </a:p>
          <a:p>
            <a:pPr lvl="1"/>
            <a:r>
              <a:rPr lang="en-US" altLang="ko-KR" dirty="0" smtClean="0"/>
              <a:t>2.6% improved…</a:t>
            </a:r>
          </a:p>
          <a:p>
            <a:pPr lvl="2"/>
            <a:r>
              <a:rPr lang="en-US" altLang="ko-KR" dirty="0" smtClean="0"/>
              <a:t>Reducing a gap between human scoring and machine scoring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85720" y="3929066"/>
          <a:ext cx="7143801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3008"/>
                <a:gridCol w="1571636"/>
                <a:gridCol w="1857388"/>
                <a:gridCol w="2571769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Class</a:t>
                      </a:r>
                      <a:r>
                        <a:rPr lang="en-US" altLang="ko-KR" baseline="0" dirty="0" smtClean="0"/>
                        <a:t> of “r</a:t>
                      </a:r>
                      <a:r>
                        <a:rPr lang="en-US" altLang="ko-KR" dirty="0" smtClean="0"/>
                        <a:t>edundant”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Class of “non-redundant”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Class of “y</a:t>
                      </a:r>
                      <a:r>
                        <a:rPr lang="en-US" altLang="ko-KR" baseline="0" dirty="0" smtClean="0"/>
                        <a:t>et to be decided”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Accuracy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94.1%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98.0%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82.3%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3812-57C4-411A-BD69-2479F7342755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18</a:t>
            </a:fld>
            <a:endParaRPr lang="ko-KR" altLang="en-US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grpSp>
        <p:nvGrpSpPr>
          <p:cNvPr id="25" name="그룹 24"/>
          <p:cNvGrpSpPr/>
          <p:nvPr/>
        </p:nvGrpSpPr>
        <p:grpSpPr>
          <a:xfrm>
            <a:off x="1214414" y="2214554"/>
            <a:ext cx="7358114" cy="1646439"/>
            <a:chOff x="1071538" y="1785926"/>
            <a:chExt cx="7358114" cy="1646439"/>
          </a:xfrm>
        </p:grpSpPr>
        <p:grpSp>
          <p:nvGrpSpPr>
            <p:cNvPr id="26" name="그룹 7"/>
            <p:cNvGrpSpPr/>
            <p:nvPr/>
          </p:nvGrpSpPr>
          <p:grpSpPr>
            <a:xfrm>
              <a:off x="5572132" y="2357430"/>
              <a:ext cx="2857520" cy="642942"/>
              <a:chOff x="5286380" y="5643602"/>
              <a:chExt cx="2857520" cy="642942"/>
            </a:xfrm>
          </p:grpSpPr>
          <p:cxnSp>
            <p:nvCxnSpPr>
              <p:cNvPr id="40" name="직선 화살표 연결선 39"/>
              <p:cNvCxnSpPr/>
              <p:nvPr/>
            </p:nvCxnSpPr>
            <p:spPr>
              <a:xfrm rot="10800000">
                <a:off x="5286380" y="5929330"/>
                <a:ext cx="2071702" cy="1588"/>
              </a:xfrm>
              <a:prstGeom prst="straightConnector1">
                <a:avLst/>
              </a:prstGeom>
              <a:ln>
                <a:solidFill>
                  <a:srgbClr val="660066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직사각형 40"/>
              <p:cNvSpPr/>
              <p:nvPr/>
            </p:nvSpPr>
            <p:spPr>
              <a:xfrm>
                <a:off x="6357950" y="5643602"/>
                <a:ext cx="1785950" cy="64294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mtClean="0"/>
                  <a:t>Deciding by</a:t>
                </a:r>
              </a:p>
              <a:p>
                <a:pPr algn="ctr"/>
                <a:r>
                  <a:rPr lang="en-US" altLang="ko-KR" smtClean="0"/>
                  <a:t>Decision Tree</a:t>
                </a:r>
                <a:endParaRPr lang="ko-KR" altLang="en-US"/>
              </a:p>
            </p:txBody>
          </p:sp>
        </p:grpSp>
        <p:grpSp>
          <p:nvGrpSpPr>
            <p:cNvPr id="27" name="그룹 10"/>
            <p:cNvGrpSpPr/>
            <p:nvPr/>
          </p:nvGrpSpPr>
          <p:grpSpPr>
            <a:xfrm>
              <a:off x="1071538" y="1785926"/>
              <a:ext cx="5286412" cy="571504"/>
              <a:chOff x="785786" y="5072098"/>
              <a:chExt cx="5286412" cy="571504"/>
            </a:xfrm>
          </p:grpSpPr>
          <p:sp>
            <p:nvSpPr>
              <p:cNvPr id="37" name="모서리가 둥근 직사각형 36"/>
              <p:cNvSpPr/>
              <p:nvPr/>
            </p:nvSpPr>
            <p:spPr>
              <a:xfrm>
                <a:off x="785786" y="5072098"/>
                <a:ext cx="1714512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>
                    <a:solidFill>
                      <a:schemeClr val="tx1"/>
                    </a:solidFill>
                  </a:rPr>
                  <a:t>20 pairs of error ID</a:t>
                </a:r>
                <a:endParaRPr lang="ko-KR" altLang="en-US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모서리가 둥근 직사각형 37"/>
              <p:cNvSpPr/>
              <p:nvPr/>
            </p:nvSpPr>
            <p:spPr>
              <a:xfrm>
                <a:off x="2571736" y="5072098"/>
                <a:ext cx="1714512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>
                    <a:solidFill>
                      <a:schemeClr val="tx1"/>
                    </a:solidFill>
                  </a:rPr>
                  <a:t>47 pairs of error ID</a:t>
                </a:r>
                <a:endParaRPr lang="ko-KR" altLang="en-US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모서리가 둥근 직사각형 38"/>
              <p:cNvSpPr/>
              <p:nvPr/>
            </p:nvSpPr>
            <p:spPr>
              <a:xfrm>
                <a:off x="4357686" y="5072098"/>
                <a:ext cx="1714512" cy="57150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 smtClean="0">
                    <a:solidFill>
                      <a:schemeClr val="tx1"/>
                    </a:solidFill>
                  </a:rPr>
                  <a:t>44 pairs of error ID</a:t>
                </a:r>
                <a:endParaRPr lang="ko-KR" altLang="en-US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그룹 14"/>
            <p:cNvGrpSpPr/>
            <p:nvPr/>
          </p:nvGrpSpPr>
          <p:grpSpPr>
            <a:xfrm>
              <a:off x="1285852" y="2357430"/>
              <a:ext cx="1172116" cy="785818"/>
              <a:chOff x="1000100" y="5643602"/>
              <a:chExt cx="1172116" cy="785818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1000100" y="6060088"/>
                <a:ext cx="11721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redundant</a:t>
                </a:r>
                <a:endParaRPr lang="ko-KR" altLang="en-US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6" name="직선 화살표 연결선 35"/>
              <p:cNvCxnSpPr/>
              <p:nvPr/>
            </p:nvCxnSpPr>
            <p:spPr>
              <a:xfrm rot="5400000">
                <a:off x="1393803" y="5892841"/>
                <a:ext cx="500066" cy="1588"/>
              </a:xfrm>
              <a:prstGeom prst="straightConnector1">
                <a:avLst/>
              </a:prstGeom>
              <a:ln w="12700">
                <a:solidFill>
                  <a:srgbClr val="660066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그룹 17"/>
            <p:cNvGrpSpPr/>
            <p:nvPr/>
          </p:nvGrpSpPr>
          <p:grpSpPr>
            <a:xfrm>
              <a:off x="3071802" y="2357430"/>
              <a:ext cx="1620957" cy="797960"/>
              <a:chOff x="2786050" y="5643602"/>
              <a:chExt cx="1620957" cy="797960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2786050" y="6072230"/>
                <a:ext cx="1620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i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non-redundant</a:t>
                </a:r>
                <a:endParaRPr lang="ko-KR" altLang="en-US" b="1" i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34" name="직선 화살표 연결선 33"/>
              <p:cNvCxnSpPr/>
              <p:nvPr/>
            </p:nvCxnSpPr>
            <p:spPr>
              <a:xfrm rot="5400000">
                <a:off x="3251191" y="5892841"/>
                <a:ext cx="500066" cy="1588"/>
              </a:xfrm>
              <a:prstGeom prst="straightConnector1">
                <a:avLst/>
              </a:prstGeom>
              <a:ln w="12700">
                <a:solidFill>
                  <a:srgbClr val="660066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그룹 20"/>
            <p:cNvGrpSpPr/>
            <p:nvPr/>
          </p:nvGrpSpPr>
          <p:grpSpPr>
            <a:xfrm>
              <a:off x="4929190" y="2357430"/>
              <a:ext cx="1620957" cy="1074935"/>
              <a:chOff x="4643438" y="5643602"/>
              <a:chExt cx="1620957" cy="1074935"/>
            </a:xfrm>
          </p:grpSpPr>
          <p:cxnSp>
            <p:nvCxnSpPr>
              <p:cNvPr id="31" name="직선 화살표 연결선 30"/>
              <p:cNvCxnSpPr/>
              <p:nvPr/>
            </p:nvCxnSpPr>
            <p:spPr>
              <a:xfrm rot="5400000">
                <a:off x="5037141" y="5892841"/>
                <a:ext cx="500066" cy="1588"/>
              </a:xfrm>
              <a:prstGeom prst="straightConnector1">
                <a:avLst/>
              </a:prstGeom>
              <a:ln w="12700">
                <a:solidFill>
                  <a:srgbClr val="660066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4643438" y="6072206"/>
                <a:ext cx="162095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 i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redundant</a:t>
                </a:r>
                <a:r>
                  <a:rPr lang="en-US" altLang="ko-KR" b="1" i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altLang="ko-KR" b="1" i="1" smtClean="0">
                    <a:latin typeface="Times New Roman" pitchFamily="18" charset="0"/>
                    <a:cs typeface="Times New Roman" pitchFamily="18" charset="0"/>
                  </a:rPr>
                  <a:t>or</a:t>
                </a:r>
              </a:p>
              <a:p>
                <a:r>
                  <a:rPr lang="en-US" altLang="ko-KR" b="1" i="1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non-redundant</a:t>
                </a:r>
                <a:endParaRPr lang="ko-KR" altLang="en-US" b="1" i="1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Improvement was achieved by collaborating with human experts</a:t>
            </a:r>
          </a:p>
          <a:p>
            <a:r>
              <a:rPr lang="en-US" altLang="ko-KR" dirty="0" smtClean="0"/>
              <a:t>Overall accuracy of the system has been improved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D70B-D58A-4BE4-988E-DB812F0D193B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Overview of the system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Issue</a:t>
            </a:r>
          </a:p>
          <a:p>
            <a:pPr lvl="1"/>
            <a:r>
              <a:rPr lang="en-US" altLang="ko-KR" dirty="0" smtClean="0"/>
              <a:t>Redundant errors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Solution</a:t>
            </a:r>
          </a:p>
          <a:p>
            <a:pPr lvl="1"/>
            <a:r>
              <a:rPr lang="en-US" altLang="ko-KR" dirty="0" smtClean="0"/>
              <a:t>Introducing method to determine redundant errors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Evaluation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Conclusion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253C-8085-4579-B94E-B4E5E7BC9932}" type="datetime1">
              <a:rPr lang="en-US" altLang="ko-KR" smtClean="0"/>
              <a:pPr/>
              <a:t>6/5/2010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algn="ctr">
              <a:buNone/>
            </a:pPr>
            <a:r>
              <a:rPr lang="en-US" altLang="ko-KR" sz="4000" b="1" i="1" dirty="0" smtClean="0"/>
              <a:t>Thank you!</a:t>
            </a:r>
            <a:endParaRPr lang="ko-KR" altLang="en-US" sz="4000" b="1" i="1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253C-8085-4579-B94E-B4E5E7BC9932}" type="datetime1">
              <a:rPr lang="en-US" altLang="ko-KR" smtClean="0"/>
              <a:pPr/>
              <a:t>6/5/2010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20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Cannot be decided yet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253C-8085-4579-B94E-B4E5E7BC9932}" type="datetime1">
              <a:rPr lang="en-US" altLang="ko-KR" smtClean="0"/>
              <a:pPr/>
              <a:t>6/5/2010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642910" y="1285860"/>
          <a:ext cx="8001056" cy="5214974"/>
        </p:xfrm>
        <a:graphic>
          <a:graphicData uri="http://schemas.openxmlformats.org/drawingml/2006/table">
            <a:tbl>
              <a:tblPr/>
              <a:tblGrid>
                <a:gridCol w="6350090"/>
                <a:gridCol w="1650966"/>
              </a:tblGrid>
              <a:tr h="1071570">
                <a:tc gridSpan="2"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(Ex4)  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i="1" u="sng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Correct </a:t>
                      </a:r>
                      <a:r>
                        <a:rPr lang="en-US" sz="2400" i="1" u="sng" kern="100" dirty="0">
                          <a:latin typeface="Times New Roman"/>
                          <a:ea typeface="맑은 고딕"/>
                          <a:cs typeface="Times New Roman"/>
                        </a:rPr>
                        <a:t>answer</a:t>
                      </a: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: I don’t know why she went </a:t>
                      </a:r>
                      <a:r>
                        <a:rPr lang="en-US" sz="2400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there.</a:t>
                      </a:r>
                      <a:endParaRPr lang="en-US" sz="2400" kern="100" dirty="0" smtClean="0"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i="1" u="sng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Student </a:t>
                      </a:r>
                      <a:r>
                        <a:rPr lang="en-US" sz="2400" i="1" u="sng" kern="100" dirty="0">
                          <a:latin typeface="Times New Roman"/>
                          <a:ea typeface="맑은 고딕"/>
                          <a:cs typeface="Times New Roman"/>
                        </a:rPr>
                        <a:t>answer</a:t>
                      </a: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: I don’t know why she go to their.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03409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Err1: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CONFUSABLE_WORD_ERR|8|there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word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180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Err2: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SUBJ_VERB_AGR_ERR|6|went[3S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]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syntactic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811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Err3: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EXTRA_PREP_ERR|6-8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|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syntactic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180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Err4: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UNNECESSARY_NODE_ERR|7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|(to)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mapping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824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Err5: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TENSE_UNMATCHED_ERR|6|went[past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]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mapping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Cannot be decided yet </a:t>
            </a:r>
            <a:r>
              <a:rPr lang="en-US" altLang="ko-KR" sz="3200" dirty="0" smtClean="0"/>
              <a:t>(cont’d)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0253C-8085-4579-B94E-B4E5E7BC9932}" type="datetime1">
              <a:rPr lang="en-US" altLang="ko-KR" smtClean="0"/>
              <a:pPr/>
              <a:t>6/5/2010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22</a:t>
            </a:fld>
            <a:endParaRPr lang="ko-KR" alt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642910" y="1214422"/>
          <a:ext cx="7929618" cy="5214974"/>
        </p:xfrm>
        <a:graphic>
          <a:graphicData uri="http://schemas.openxmlformats.org/drawingml/2006/table">
            <a:tbl>
              <a:tblPr/>
              <a:tblGrid>
                <a:gridCol w="6020629"/>
                <a:gridCol w="1908989"/>
              </a:tblGrid>
              <a:tr h="1294294">
                <a:tc gridSpan="2"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(Ex5)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i="1" u="sng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Correct </a:t>
                      </a:r>
                      <a:r>
                        <a:rPr lang="en-US" sz="2400" i="1" u="sng" kern="100" dirty="0">
                          <a:latin typeface="Times New Roman"/>
                          <a:ea typeface="맑은 고딕"/>
                          <a:cs typeface="Times New Roman"/>
                        </a:rPr>
                        <a:t>answer</a:t>
                      </a: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: Would you like to </a:t>
                      </a:r>
                      <a:r>
                        <a:rPr lang="en-US" sz="2400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come?</a:t>
                      </a:r>
                      <a:endParaRPr lang="en-US" sz="2400" kern="100" dirty="0" smtClean="0"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i="1" u="sng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Student </a:t>
                      </a:r>
                      <a:r>
                        <a:rPr lang="en-US" sz="2400" i="1" u="sng" kern="100" dirty="0">
                          <a:latin typeface="Times New Roman"/>
                          <a:ea typeface="맑은 고딕"/>
                          <a:cs typeface="Times New Roman"/>
                        </a:rPr>
                        <a:t>answer</a:t>
                      </a: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: you go to home?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90580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Err1: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FIRST_WORD_CASE_ERR|1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|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word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104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Err2: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EXTRA_PREP_ERR|3-4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|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syntactic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406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Err3</a:t>
                      </a: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:</a:t>
                      </a: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OBLIGATORY_NODE_MISSING_ERR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|(1,3</a:t>
                      </a: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)|Would 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_ like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mapping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069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Err4: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UNNECESSARY_NODE_ERR|4</a:t>
                      </a: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|(home)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mapping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521"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Times New Roman"/>
                          <a:ea typeface="맑은 고딕"/>
                          <a:cs typeface="Times New Roman"/>
                        </a:rPr>
                        <a:t>Err5: </a:t>
                      </a:r>
                      <a:endParaRPr lang="en-US" sz="1800" b="1" kern="100" dirty="0" smtClean="0">
                        <a:latin typeface="Times New Roman"/>
                        <a:ea typeface="맑은 고딕"/>
                        <a:cs typeface="Times New Roman"/>
                      </a:endParaRPr>
                    </a:p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latin typeface="Times New Roman"/>
                          <a:ea typeface="맑은 고딕"/>
                          <a:cs typeface="Times New Roman"/>
                        </a:rPr>
                        <a:t>LEXICAL_ERR|2|come</a:t>
                      </a:r>
                      <a:endParaRPr lang="ko-KR" sz="1800" b="1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44145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latin typeface="Times New Roman"/>
                          <a:ea typeface="맑은 고딕"/>
                          <a:cs typeface="Times New Roman"/>
                        </a:rPr>
                        <a:t>mapping</a:t>
                      </a:r>
                      <a:endParaRPr lang="ko-KR" sz="2400" kern="1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14366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altLang="ko-KR" sz="3200" smtClean="0"/>
              <a:t>Procedure of Automated Scoring System</a:t>
            </a:r>
            <a:endParaRPr lang="ko-KR" altLang="en-US" sz="3200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203575" y="3182961"/>
            <a:ext cx="3816350" cy="1368425"/>
            <a:chOff x="1020" y="1480"/>
            <a:chExt cx="2404" cy="862"/>
          </a:xfrm>
        </p:grpSpPr>
        <p:grpSp>
          <p:nvGrpSpPr>
            <p:cNvPr id="24" name="Group 4"/>
            <p:cNvGrpSpPr>
              <a:grpSpLocks/>
            </p:cNvGrpSpPr>
            <p:nvPr/>
          </p:nvGrpSpPr>
          <p:grpSpPr bwMode="auto">
            <a:xfrm>
              <a:off x="1020" y="1480"/>
              <a:ext cx="1497" cy="544"/>
              <a:chOff x="2426" y="1162"/>
              <a:chExt cx="1497" cy="544"/>
            </a:xfrm>
          </p:grpSpPr>
          <p:sp>
            <p:nvSpPr>
              <p:cNvPr id="26" name="Rectangle 5"/>
              <p:cNvSpPr>
                <a:spLocks noChangeArrowheads="1"/>
              </p:cNvSpPr>
              <p:nvPr/>
            </p:nvSpPr>
            <p:spPr bwMode="auto">
              <a:xfrm>
                <a:off x="2471" y="1162"/>
                <a:ext cx="1452" cy="544"/>
              </a:xfrm>
              <a:prstGeom prst="rect">
                <a:avLst/>
              </a:prstGeom>
              <a:solidFill>
                <a:schemeClr val="bg1"/>
              </a:solidFill>
              <a:ln w="9525">
                <a:miter lim="800000"/>
                <a:headEnd/>
                <a:tailEnd/>
              </a:ln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ko-KR" altLang="en-US"/>
              </a:p>
            </p:txBody>
          </p:sp>
          <p:sp>
            <p:nvSpPr>
              <p:cNvPr id="27" name="Rectangle 6"/>
              <p:cNvSpPr>
                <a:spLocks noChangeArrowheads="1"/>
              </p:cNvSpPr>
              <p:nvPr/>
            </p:nvSpPr>
            <p:spPr bwMode="auto">
              <a:xfrm>
                <a:off x="2426" y="1162"/>
                <a:ext cx="149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ko-KR" sz="2000" b="1" i="1">
                    <a:latin typeface="Book Antiqua" pitchFamily="18" charset="0"/>
                    <a:ea typeface="궁서" pitchFamily="18" charset="-127"/>
                  </a:rPr>
                  <a:t>automated scoring </a:t>
                </a:r>
              </a:p>
              <a:p>
                <a:pPr algn="ctr"/>
                <a:r>
                  <a:rPr lang="en-US" altLang="ko-KR" sz="2000" b="1" i="1">
                    <a:latin typeface="Book Antiqua" pitchFamily="18" charset="0"/>
                    <a:ea typeface="궁서" pitchFamily="18" charset="-127"/>
                  </a:rPr>
                  <a:t>system</a:t>
                </a:r>
                <a:endParaRPr lang="ko-KR" altLang="en-US" sz="2000" b="1" i="1">
                  <a:latin typeface="Book Antiqua" pitchFamily="18" charset="0"/>
                  <a:ea typeface="궁서" pitchFamily="18" charset="-127"/>
                </a:endParaRPr>
              </a:p>
            </p:txBody>
          </p:sp>
        </p:grpSp>
        <p:sp>
          <p:nvSpPr>
            <p:cNvPr id="25" name="AutoShape 7"/>
            <p:cNvSpPr>
              <a:spLocks noChangeArrowheads="1"/>
            </p:cNvSpPr>
            <p:nvPr/>
          </p:nvSpPr>
          <p:spPr bwMode="auto">
            <a:xfrm>
              <a:off x="2290" y="1707"/>
              <a:ext cx="1134" cy="635"/>
            </a:xfrm>
            <a:prstGeom prst="can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2000" b="1" i="1">
                  <a:latin typeface="Book Antiqua" pitchFamily="18" charset="0"/>
                </a:rPr>
                <a:t>question</a:t>
              </a:r>
            </a:p>
            <a:p>
              <a:pPr algn="ctr"/>
              <a:r>
                <a:rPr lang="en-US" altLang="ko-KR" sz="2000" b="1" i="1">
                  <a:latin typeface="Book Antiqua" pitchFamily="18" charset="0"/>
                </a:rPr>
                <a:t>database</a:t>
              </a:r>
            </a:p>
          </p:txBody>
        </p: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7016750" y="1000108"/>
            <a:ext cx="2127250" cy="1643074"/>
            <a:chOff x="3833" y="1796"/>
            <a:chExt cx="1340" cy="945"/>
          </a:xfrm>
        </p:grpSpPr>
        <p:pic>
          <p:nvPicPr>
            <p:cNvPr id="22" name="Picture 9" descr="MCj0411450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3969" y="1797"/>
              <a:ext cx="1204" cy="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Text Box 10"/>
            <p:cNvSpPr txBox="1">
              <a:spLocks noChangeArrowheads="1"/>
            </p:cNvSpPr>
            <p:nvPr/>
          </p:nvSpPr>
          <p:spPr bwMode="auto">
            <a:xfrm>
              <a:off x="3833" y="1796"/>
              <a:ext cx="70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000" b="1" dirty="0">
                  <a:latin typeface="Book Antiqua" pitchFamily="18" charset="0"/>
                  <a:ea typeface="궁서" pitchFamily="18" charset="-127"/>
                </a:rPr>
                <a:t>T</a:t>
              </a:r>
              <a:r>
                <a:rPr lang="en-US" altLang="ko-KR" sz="2000" b="1" dirty="0" smtClean="0">
                  <a:latin typeface="Book Antiqua" pitchFamily="18" charset="0"/>
                  <a:ea typeface="궁서" pitchFamily="18" charset="-127"/>
                </a:rPr>
                <a:t>eacher</a:t>
              </a:r>
              <a:endParaRPr lang="en-US" altLang="ko-KR" sz="2000" b="1" dirty="0">
                <a:latin typeface="Book Antiqua" pitchFamily="18" charset="0"/>
                <a:ea typeface="궁서" pitchFamily="18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3714750" y="1814536"/>
            <a:ext cx="5429250" cy="2039144"/>
            <a:chOff x="3714750" y="1814536"/>
            <a:chExt cx="5429250" cy="2039144"/>
          </a:xfrm>
        </p:grpSpPr>
        <p:sp>
          <p:nvSpPr>
            <p:cNvPr id="7" name="AutoShape 24"/>
            <p:cNvSpPr>
              <a:spLocks noChangeArrowheads="1"/>
            </p:cNvSpPr>
            <p:nvPr/>
          </p:nvSpPr>
          <p:spPr bwMode="auto">
            <a:xfrm rot="18838955">
              <a:off x="5886450" y="2773386"/>
              <a:ext cx="1728788" cy="431800"/>
            </a:xfrm>
            <a:prstGeom prst="leftArrow">
              <a:avLst>
                <a:gd name="adj1" fmla="val 50000"/>
                <a:gd name="adj2" fmla="val 100092"/>
              </a:avLst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3714750" y="1814536"/>
              <a:ext cx="5429250" cy="825500"/>
              <a:chOff x="740" y="3521"/>
              <a:chExt cx="3420" cy="520"/>
            </a:xfrm>
          </p:grpSpPr>
          <p:sp>
            <p:nvSpPr>
              <p:cNvPr id="20" name="Text Box 13"/>
              <p:cNvSpPr txBox="1">
                <a:spLocks noChangeArrowheads="1"/>
              </p:cNvSpPr>
              <p:nvPr/>
            </p:nvSpPr>
            <p:spPr bwMode="auto">
              <a:xfrm>
                <a:off x="740" y="3521"/>
                <a:ext cx="3420" cy="52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600" b="1" dirty="0" smtClean="0">
                    <a:latin typeface="Book Antiqua" pitchFamily="18" charset="0"/>
                  </a:rPr>
                  <a:t>Question</a:t>
                </a:r>
                <a:r>
                  <a:rPr lang="en-US" altLang="ko-KR" sz="1600" b="1" dirty="0"/>
                  <a:t>: </a:t>
                </a:r>
                <a:r>
                  <a:rPr lang="ko-KR" altLang="en-US" sz="1600" b="1" dirty="0"/>
                  <a:t>그녀는 방과 후에 축구를 했다</a:t>
                </a:r>
                <a:r>
                  <a:rPr lang="en-US" altLang="ko-KR" sz="1600" b="1" dirty="0"/>
                  <a:t>.</a:t>
                </a:r>
              </a:p>
              <a:p>
                <a:r>
                  <a:rPr lang="en-US" altLang="ko-KR" sz="1600" b="1" dirty="0">
                    <a:latin typeface="Book Antiqua" pitchFamily="18" charset="0"/>
                  </a:rPr>
                  <a:t>C</a:t>
                </a:r>
                <a:r>
                  <a:rPr lang="en-US" altLang="ko-KR" sz="1600" b="1" dirty="0" smtClean="0">
                    <a:latin typeface="Book Antiqua" pitchFamily="18" charset="0"/>
                  </a:rPr>
                  <a:t>orrect </a:t>
                </a:r>
                <a:r>
                  <a:rPr lang="en-US" altLang="ko-KR" sz="1600" b="1" dirty="0" smtClean="0">
                    <a:latin typeface="Book Antiqua" pitchFamily="18" charset="0"/>
                  </a:rPr>
                  <a:t>answers</a:t>
                </a:r>
                <a:r>
                  <a:rPr lang="en-US" altLang="ko-KR" sz="1600" b="1" dirty="0" smtClean="0"/>
                  <a:t>: </a:t>
                </a:r>
                <a:r>
                  <a:rPr lang="en-US" altLang="ko-KR" sz="1600" b="1" i="1" dirty="0">
                    <a:solidFill>
                      <a:srgbClr val="339933"/>
                    </a:solidFill>
                    <a:latin typeface="Microsoft Sans Serif" pitchFamily="34" charset="0"/>
                  </a:rPr>
                  <a:t>She played soccer after school.</a:t>
                </a:r>
              </a:p>
              <a:p>
                <a:r>
                  <a:rPr lang="en-US" altLang="ko-KR" sz="1600" b="1" i="1" dirty="0">
                    <a:solidFill>
                      <a:srgbClr val="339933"/>
                    </a:solidFill>
                    <a:latin typeface="Microsoft Sans Serif" pitchFamily="34" charset="0"/>
                  </a:rPr>
                  <a:t>                           </a:t>
                </a:r>
                <a:r>
                  <a:rPr lang="en-US" altLang="ko-KR" sz="1600" b="1" i="1" dirty="0" smtClean="0">
                    <a:solidFill>
                      <a:srgbClr val="339933"/>
                    </a:solidFill>
                    <a:latin typeface="Microsoft Sans Serif" pitchFamily="34" charset="0"/>
                  </a:rPr>
                  <a:t>   She </a:t>
                </a:r>
                <a:r>
                  <a:rPr lang="en-US" altLang="ko-KR" sz="1600" b="1" i="1" dirty="0">
                    <a:solidFill>
                      <a:srgbClr val="339933"/>
                    </a:solidFill>
                    <a:latin typeface="Microsoft Sans Serif" pitchFamily="34" charset="0"/>
                  </a:rPr>
                  <a:t>played soccer after school is over</a:t>
                </a:r>
                <a:r>
                  <a:rPr lang="en-US" altLang="ko-KR" sz="1600" b="1" i="1" dirty="0">
                    <a:solidFill>
                      <a:srgbClr val="339933"/>
                    </a:solidFill>
                  </a:rPr>
                  <a:t>.</a:t>
                </a:r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740" y="3702"/>
                <a:ext cx="3330" cy="31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</p:grpSp>
      <p:grpSp>
        <p:nvGrpSpPr>
          <p:cNvPr id="29" name="그룹 28"/>
          <p:cNvGrpSpPr/>
          <p:nvPr/>
        </p:nvGrpSpPr>
        <p:grpSpPr>
          <a:xfrm>
            <a:off x="214282" y="3903686"/>
            <a:ext cx="2990881" cy="2560638"/>
            <a:chOff x="0" y="3903686"/>
            <a:chExt cx="3205163" cy="2560638"/>
          </a:xfrm>
        </p:grpSpPr>
        <p:sp>
          <p:nvSpPr>
            <p:cNvPr id="5" name="AutoShape 32"/>
            <p:cNvSpPr>
              <a:spLocks noChangeArrowheads="1"/>
            </p:cNvSpPr>
            <p:nvPr/>
          </p:nvSpPr>
          <p:spPr bwMode="auto">
            <a:xfrm rot="19633661">
              <a:off x="1476375" y="3903686"/>
              <a:ext cx="1728788" cy="360363"/>
            </a:xfrm>
            <a:prstGeom prst="rightArrow">
              <a:avLst>
                <a:gd name="adj1" fmla="val 50000"/>
                <a:gd name="adj2" fmla="val 119934"/>
              </a:avLst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0" y="4335486"/>
              <a:ext cx="2457451" cy="2128838"/>
              <a:chOff x="0" y="2432"/>
              <a:chExt cx="1548" cy="1341"/>
            </a:xfrm>
          </p:grpSpPr>
          <p:sp>
            <p:nvSpPr>
              <p:cNvPr id="17" name="Text Box 21"/>
              <p:cNvSpPr txBox="1">
                <a:spLocks noChangeArrowheads="1"/>
              </p:cNvSpPr>
              <p:nvPr/>
            </p:nvSpPr>
            <p:spPr bwMode="auto">
              <a:xfrm>
                <a:off x="0" y="2432"/>
                <a:ext cx="1548" cy="21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1600" b="1" dirty="0" smtClean="0">
                    <a:latin typeface="Book Antiqua" pitchFamily="18" charset="0"/>
                  </a:rPr>
                  <a:t>Input</a:t>
                </a:r>
                <a:r>
                  <a:rPr lang="en-US" altLang="ko-KR" sz="1600" b="1" dirty="0" smtClean="0"/>
                  <a:t>: </a:t>
                </a:r>
                <a:r>
                  <a:rPr lang="en-US" altLang="ko-KR" sz="1600" b="1" i="1" dirty="0">
                    <a:solidFill>
                      <a:srgbClr val="0033CC"/>
                    </a:solidFill>
                    <a:latin typeface="Microsoft Sans Serif" pitchFamily="34" charset="0"/>
                  </a:rPr>
                  <a:t>She play </a:t>
                </a:r>
                <a:r>
                  <a:rPr lang="en-US" altLang="ko-KR" sz="1600" b="1" i="1" dirty="0" smtClean="0">
                    <a:solidFill>
                      <a:srgbClr val="0033CC"/>
                    </a:solidFill>
                    <a:latin typeface="Microsoft Sans Serif" pitchFamily="34" charset="0"/>
                  </a:rPr>
                  <a:t> </a:t>
                </a:r>
                <a:r>
                  <a:rPr lang="en-US" altLang="ko-KR" sz="1600" b="1" i="1" dirty="0" err="1" smtClean="0">
                    <a:solidFill>
                      <a:srgbClr val="0033CC"/>
                    </a:solidFill>
                    <a:latin typeface="Microsoft Sans Serif" pitchFamily="34" charset="0"/>
                  </a:rPr>
                  <a:t>footboll</a:t>
                </a:r>
                <a:r>
                  <a:rPr lang="en-US" altLang="ko-KR" sz="1600" b="1" i="1" dirty="0">
                    <a:solidFill>
                      <a:srgbClr val="0033CC"/>
                    </a:solidFill>
                  </a:rPr>
                  <a:t>.</a:t>
                </a:r>
              </a:p>
            </p:txBody>
          </p:sp>
          <p:pic>
            <p:nvPicPr>
              <p:cNvPr id="18" name="Picture 22" descr="MCj04241780000[1]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0" y="2613"/>
                <a:ext cx="1006" cy="11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Text Box 20"/>
              <p:cNvSpPr txBox="1">
                <a:spLocks noChangeArrowheads="1"/>
              </p:cNvSpPr>
              <p:nvPr/>
            </p:nvSpPr>
            <p:spPr bwMode="auto">
              <a:xfrm>
                <a:off x="68" y="3521"/>
                <a:ext cx="750" cy="25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000" b="1" dirty="0">
                    <a:latin typeface="Book Antiqua" pitchFamily="18" charset="0"/>
                    <a:ea typeface="궁서" pitchFamily="18" charset="-127"/>
                  </a:rPr>
                  <a:t>S</a:t>
                </a:r>
                <a:r>
                  <a:rPr lang="en-US" altLang="ko-KR" sz="2000" b="1" dirty="0" smtClean="0">
                    <a:latin typeface="Book Antiqua" pitchFamily="18" charset="0"/>
                    <a:ea typeface="궁서" pitchFamily="18" charset="-127"/>
                  </a:rPr>
                  <a:t>tudent</a:t>
                </a:r>
                <a:endParaRPr lang="en-US" altLang="ko-KR" sz="2000" b="1" dirty="0">
                  <a:latin typeface="Book Antiqua" pitchFamily="18" charset="0"/>
                  <a:ea typeface="궁서" pitchFamily="18" charset="-127"/>
                </a:endParaRPr>
              </a:p>
            </p:txBody>
          </p:sp>
        </p:grpSp>
      </p:grpSp>
      <p:grpSp>
        <p:nvGrpSpPr>
          <p:cNvPr id="30" name="그룹 29"/>
          <p:cNvGrpSpPr/>
          <p:nvPr/>
        </p:nvGrpSpPr>
        <p:grpSpPr>
          <a:xfrm>
            <a:off x="1785917" y="4000505"/>
            <a:ext cx="6230943" cy="2803523"/>
            <a:chOff x="1025520" y="3929091"/>
            <a:chExt cx="6230943" cy="2803523"/>
          </a:xfrm>
        </p:grpSpPr>
        <p:cxnSp>
          <p:nvCxnSpPr>
            <p:cNvPr id="11" name="AutoShape 33"/>
            <p:cNvCxnSpPr>
              <a:cxnSpLocks noChangeShapeType="1"/>
            </p:cNvCxnSpPr>
            <p:nvPr/>
          </p:nvCxnSpPr>
          <p:spPr bwMode="auto">
            <a:xfrm rot="5400000">
              <a:off x="1697033" y="3257578"/>
              <a:ext cx="1487488" cy="2830513"/>
            </a:xfrm>
            <a:prstGeom prst="curved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12" name="Group 34"/>
            <p:cNvGrpSpPr>
              <a:grpSpLocks/>
            </p:cNvGrpSpPr>
            <p:nvPr/>
          </p:nvGrpSpPr>
          <p:grpSpPr bwMode="auto">
            <a:xfrm>
              <a:off x="2311400" y="4929213"/>
              <a:ext cx="4945063" cy="1803401"/>
              <a:chOff x="1592" y="2444"/>
              <a:chExt cx="3115" cy="1136"/>
            </a:xfrm>
          </p:grpSpPr>
          <p:sp>
            <p:nvSpPr>
              <p:cNvPr id="15" name="Text Box 27"/>
              <p:cNvSpPr txBox="1">
                <a:spLocks noChangeArrowheads="1"/>
              </p:cNvSpPr>
              <p:nvPr/>
            </p:nvSpPr>
            <p:spPr bwMode="auto">
              <a:xfrm>
                <a:off x="1592" y="2669"/>
                <a:ext cx="3114" cy="91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600" dirty="0">
                    <a:latin typeface="Book Antiqua" pitchFamily="18" charset="0"/>
                  </a:rPr>
                  <a:t>score: 3 points out of 6</a:t>
                </a:r>
                <a:endParaRPr lang="ko-KR" altLang="en-US" sz="1600" dirty="0">
                  <a:latin typeface="Book Antiqua" pitchFamily="18" charset="0"/>
                </a:endParaRPr>
              </a:p>
              <a:p>
                <a:r>
                  <a:rPr lang="en-US" altLang="ko-KR" sz="1800" dirty="0" err="1">
                    <a:latin typeface="Wingdings 2" pitchFamily="18" charset="2"/>
                  </a:rPr>
                  <a:t>j</a:t>
                </a:r>
                <a:r>
                  <a:rPr lang="en-US" altLang="ko-KR" sz="1600" dirty="0" err="1">
                    <a:latin typeface="Book Antiqua" pitchFamily="18" charset="0"/>
                    <a:sym typeface="Wingdings" pitchFamily="2" charset="2"/>
                  </a:rPr>
                  <a:t>error</a:t>
                </a:r>
                <a:r>
                  <a:rPr lang="en-US" altLang="ko-KR" sz="1600" dirty="0">
                    <a:latin typeface="Book Antiqua" pitchFamily="18" charset="0"/>
                    <a:sym typeface="Wingdings" pitchFamily="2" charset="2"/>
                  </a:rPr>
                  <a:t> in number agreement</a:t>
                </a:r>
                <a:r>
                  <a:rPr lang="ko-KR" altLang="en-US" sz="1600" dirty="0">
                    <a:latin typeface="Book Antiqua" pitchFamily="18" charset="0"/>
                    <a:sym typeface="Wingdings" pitchFamily="2" charset="2"/>
                  </a:rPr>
                  <a:t> </a:t>
                </a:r>
                <a:r>
                  <a:rPr lang="en-US" altLang="ko-KR" sz="1600" dirty="0">
                    <a:latin typeface="Book Antiqua" pitchFamily="18" charset="0"/>
                    <a:sym typeface="Wingdings" pitchFamily="2" charset="2"/>
                  </a:rPr>
                  <a:t>(play  </a:t>
                </a:r>
                <a:r>
                  <a:rPr lang="en-US" altLang="ko-KR" sz="1600" dirty="0" err="1">
                    <a:latin typeface="Book Antiqua" pitchFamily="18" charset="0"/>
                    <a:sym typeface="Wingdings" pitchFamily="2" charset="2"/>
                  </a:rPr>
                  <a:t>plays|played</a:t>
                </a:r>
                <a:r>
                  <a:rPr lang="en-US" altLang="ko-KR" sz="1600" dirty="0">
                    <a:latin typeface="Book Antiqua" pitchFamily="18" charset="0"/>
                    <a:sym typeface="Wingdings" pitchFamily="2" charset="2"/>
                  </a:rPr>
                  <a:t>)</a:t>
                </a:r>
                <a:endParaRPr lang="en-US" altLang="ko-KR" sz="1600" dirty="0">
                  <a:latin typeface="Book Antiqua" pitchFamily="18" charset="0"/>
                </a:endParaRPr>
              </a:p>
              <a:p>
                <a:r>
                  <a:rPr lang="en-US" altLang="ko-KR" sz="1800" dirty="0" err="1" smtClean="0">
                    <a:latin typeface="Wingdings 2" pitchFamily="18" charset="2"/>
                  </a:rPr>
                  <a:t>k</a:t>
                </a:r>
                <a:r>
                  <a:rPr lang="en-US" altLang="ko-KR" sz="1600" dirty="0" err="1" smtClean="0">
                    <a:latin typeface="Book Antiqua" pitchFamily="18" charset="0"/>
                  </a:rPr>
                  <a:t>misspelling</a:t>
                </a:r>
                <a:r>
                  <a:rPr lang="en-US" altLang="ko-KR" sz="1600" dirty="0" smtClean="0">
                    <a:latin typeface="Book Antiqua" pitchFamily="18" charset="0"/>
                  </a:rPr>
                  <a:t> (</a:t>
                </a:r>
                <a:r>
                  <a:rPr lang="en-US" altLang="ko-KR" sz="1600" dirty="0" err="1" smtClean="0">
                    <a:latin typeface="Book Antiqua" pitchFamily="18" charset="0"/>
                  </a:rPr>
                  <a:t>footboll</a:t>
                </a:r>
                <a:r>
                  <a:rPr lang="en-US" altLang="ko-KR" sz="1600" dirty="0" smtClean="0">
                    <a:latin typeface="Book Antiqua" pitchFamily="18" charset="0"/>
                  </a:rPr>
                  <a:t> </a:t>
                </a:r>
                <a:r>
                  <a:rPr lang="en-US" altLang="ko-KR" sz="1600" dirty="0" smtClean="0">
                    <a:latin typeface="Book Antiqua" pitchFamily="18" charset="0"/>
                    <a:sym typeface="Wingdings" pitchFamily="2" charset="2"/>
                  </a:rPr>
                  <a:t> </a:t>
                </a:r>
                <a:r>
                  <a:rPr lang="en-US" altLang="ko-KR" sz="1600" dirty="0" smtClean="0">
                    <a:latin typeface="Book Antiqua" pitchFamily="18" charset="0"/>
                  </a:rPr>
                  <a:t>football</a:t>
                </a:r>
                <a:r>
                  <a:rPr lang="en-US" altLang="ko-KR" sz="1600" dirty="0">
                    <a:latin typeface="Book Antiqua" pitchFamily="18" charset="0"/>
                  </a:rPr>
                  <a:t>)</a:t>
                </a:r>
                <a:endParaRPr lang="ko-KR" altLang="en-US" sz="1600" dirty="0">
                  <a:latin typeface="Book Antiqua" pitchFamily="18" charset="0"/>
                </a:endParaRPr>
              </a:p>
              <a:p>
                <a:r>
                  <a:rPr lang="en-US" altLang="ko-KR" sz="1800" dirty="0" err="1">
                    <a:latin typeface="Wingdings 2" pitchFamily="18" charset="2"/>
                  </a:rPr>
                  <a:t>l</a:t>
                </a:r>
                <a:r>
                  <a:rPr lang="en-US" altLang="ko-KR" sz="1600" dirty="0" err="1">
                    <a:latin typeface="Book Antiqua" pitchFamily="18" charset="0"/>
                  </a:rPr>
                  <a:t>tense</a:t>
                </a:r>
                <a:r>
                  <a:rPr lang="en-US" altLang="ko-KR" sz="1600" dirty="0">
                    <a:latin typeface="Book Antiqua" pitchFamily="18" charset="0"/>
                  </a:rPr>
                  <a:t> mismatching (play </a:t>
                </a:r>
                <a:r>
                  <a:rPr lang="en-US" altLang="ko-KR" sz="1600" dirty="0">
                    <a:latin typeface="Book Antiqua" pitchFamily="18" charset="0"/>
                    <a:sym typeface="Wingdings" pitchFamily="2" charset="2"/>
                  </a:rPr>
                  <a:t> played)</a:t>
                </a:r>
                <a:endParaRPr lang="ko-KR" altLang="en-US" sz="1600" dirty="0">
                  <a:latin typeface="Book Antiqua" pitchFamily="18" charset="0"/>
                </a:endParaRPr>
              </a:p>
              <a:p>
                <a:r>
                  <a:rPr lang="en-US" altLang="ko-KR" sz="1800" dirty="0" err="1" smtClean="0">
                    <a:latin typeface="Wingdings 2" pitchFamily="18" charset="2"/>
                  </a:rPr>
                  <a:t>m</a:t>
                </a:r>
                <a:r>
                  <a:rPr lang="en-US" altLang="ko-KR" sz="1600" dirty="0" err="1" smtClean="0">
                    <a:latin typeface="Book Antiqua" pitchFamily="18" charset="0"/>
                  </a:rPr>
                  <a:t>missing</a:t>
                </a:r>
                <a:r>
                  <a:rPr lang="en-US" altLang="ko-KR" sz="1600" dirty="0" smtClean="0">
                    <a:latin typeface="Book Antiqua" pitchFamily="18" charset="0"/>
                  </a:rPr>
                  <a:t> elements “after </a:t>
                </a:r>
                <a:r>
                  <a:rPr lang="en-US" altLang="ko-KR" sz="1600" dirty="0">
                    <a:latin typeface="Book Antiqua" pitchFamily="18" charset="0"/>
                  </a:rPr>
                  <a:t>school”</a:t>
                </a:r>
              </a:p>
            </p:txBody>
          </p:sp>
          <p:sp>
            <p:nvSpPr>
              <p:cNvPr id="16" name="Text Box 28"/>
              <p:cNvSpPr txBox="1">
                <a:spLocks noChangeArrowheads="1"/>
              </p:cNvSpPr>
              <p:nvPr/>
            </p:nvSpPr>
            <p:spPr bwMode="auto">
              <a:xfrm>
                <a:off x="3797" y="2444"/>
                <a:ext cx="910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altLang="ko-KR" sz="1600" b="1" dirty="0">
                    <a:latin typeface="Book Antiqua" pitchFamily="18" charset="0"/>
                  </a:rPr>
                  <a:t>scoring result</a:t>
                </a:r>
              </a:p>
            </p:txBody>
          </p:sp>
        </p:grpSp>
        <p:sp>
          <p:nvSpPr>
            <p:cNvPr id="13" name="Rectangle 36"/>
            <p:cNvSpPr>
              <a:spLocks noChangeArrowheads="1"/>
            </p:cNvSpPr>
            <p:nvPr/>
          </p:nvSpPr>
          <p:spPr bwMode="auto">
            <a:xfrm>
              <a:off x="3382975" y="4714908"/>
              <a:ext cx="97975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600" b="1" i="1" dirty="0">
                  <a:latin typeface="Book Antiqua" pitchFamily="18" charset="0"/>
                </a:rPr>
                <a:t>feedback</a:t>
              </a:r>
            </a:p>
          </p:txBody>
        </p:sp>
      </p:grpSp>
      <p:sp>
        <p:nvSpPr>
          <p:cNvPr id="14" name="Rectangle 38"/>
          <p:cNvSpPr>
            <a:spLocks noChangeArrowheads="1"/>
          </p:cNvSpPr>
          <p:nvPr/>
        </p:nvSpPr>
        <p:spPr bwMode="auto">
          <a:xfrm>
            <a:off x="2987675" y="2895624"/>
            <a:ext cx="4248150" cy="172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1" name="날짜 개체 틀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CFA7-5D97-4DB9-BFB3-9C14CA03894B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32" name="슬라이드 번호 개체 틀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33" name="바닥글 개체 틀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01122" cy="654032"/>
          </a:xfrm>
        </p:spPr>
        <p:txBody>
          <a:bodyPr>
            <a:normAutofit/>
          </a:bodyPr>
          <a:lstStyle/>
          <a:p>
            <a:r>
              <a:rPr lang="en-US" altLang="ko-KR" sz="3600" smtClean="0"/>
              <a:t>Automated English Scoring System</a:t>
            </a:r>
            <a:endParaRPr lang="ko-KR" altLang="en-US" sz="36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214974"/>
          </a:xfrm>
        </p:spPr>
        <p:txBody>
          <a:bodyPr/>
          <a:lstStyle/>
          <a:p>
            <a:r>
              <a:rPr lang="en-US" altLang="ko-KR" dirty="0" smtClean="0"/>
              <a:t>Scoring a </a:t>
            </a:r>
            <a:r>
              <a:rPr lang="en-US" altLang="ko-KR" b="1" dirty="0" smtClean="0">
                <a:solidFill>
                  <a:srgbClr val="0000FF"/>
                </a:solidFill>
              </a:rPr>
              <a:t>single sentence </a:t>
            </a:r>
            <a:r>
              <a:rPr lang="en-US" altLang="ko-KR" dirty="0" smtClean="0"/>
              <a:t>not an essay</a:t>
            </a:r>
          </a:p>
          <a:p>
            <a:r>
              <a:rPr lang="en-US" altLang="ko-KR" dirty="0" smtClean="0"/>
              <a:t>Target users</a:t>
            </a:r>
          </a:p>
          <a:p>
            <a:pPr lvl="1"/>
            <a:r>
              <a:rPr lang="en-US" altLang="ko-KR" dirty="0" smtClean="0"/>
              <a:t>Junior high school students learning English as a second language</a:t>
            </a:r>
          </a:p>
          <a:p>
            <a:r>
              <a:rPr lang="en-US" altLang="ko-KR" dirty="0" smtClean="0"/>
              <a:t>Calculating a score based on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the number of errors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the types of errors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A115A-C162-4388-AC84-B622B2A6FC7C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System Overview</a:t>
            </a:r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7900" y="1936733"/>
            <a:ext cx="4953000" cy="1223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1692275" y="2378058"/>
            <a:ext cx="3629025" cy="5334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ko-KR" altLang="en-US" sz="1800" b="1">
                <a:latin typeface="Book Antiqua" pitchFamily="18" charset="0"/>
              </a:rPr>
              <a:t>         </a:t>
            </a: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971550" y="1936733"/>
            <a:ext cx="1239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 i="1">
                <a:latin typeface="Book Antiqua" pitchFamily="18" charset="0"/>
              </a:rPr>
              <a:t>inter-sentential</a:t>
            </a:r>
          </a:p>
          <a:p>
            <a:r>
              <a:rPr lang="en-US" altLang="ko-KR" sz="1200" b="1" i="1">
                <a:latin typeface="Book Antiqua" pitchFamily="18" charset="0"/>
              </a:rPr>
              <a:t>error</a:t>
            </a:r>
          </a:p>
          <a:p>
            <a:r>
              <a:rPr lang="en-US" altLang="ko-KR" sz="1200" b="1" i="1">
                <a:latin typeface="Book Antiqua" pitchFamily="18" charset="0"/>
              </a:rPr>
              <a:t>detection</a:t>
            </a:r>
          </a:p>
          <a:p>
            <a:r>
              <a:rPr lang="en-US" altLang="ko-KR" sz="1200" b="1" i="1">
                <a:latin typeface="Book Antiqua" pitchFamily="18" charset="0"/>
              </a:rPr>
              <a:t>module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77900" y="3592495"/>
            <a:ext cx="4953000" cy="21971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073900" y="3513120"/>
            <a:ext cx="836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 i="1">
                <a:latin typeface="Book Antiqua" pitchFamily="18" charset="0"/>
              </a:rPr>
              <a:t>lexicon</a:t>
            </a:r>
          </a:p>
        </p:txBody>
      </p:sp>
      <p:grpSp>
        <p:nvGrpSpPr>
          <p:cNvPr id="38" name="그룹 37"/>
          <p:cNvGrpSpPr/>
          <p:nvPr/>
        </p:nvGrpSpPr>
        <p:grpSpPr>
          <a:xfrm>
            <a:off x="1835150" y="1000108"/>
            <a:ext cx="3065463" cy="1901825"/>
            <a:chOff x="1835150" y="1000108"/>
            <a:chExt cx="3065463" cy="1901825"/>
          </a:xfrm>
        </p:grpSpPr>
        <p:sp>
          <p:nvSpPr>
            <p:cNvPr id="7" name="AutoShape 21"/>
            <p:cNvSpPr>
              <a:spLocks noChangeArrowheads="1"/>
            </p:cNvSpPr>
            <p:nvPr/>
          </p:nvSpPr>
          <p:spPr bwMode="auto">
            <a:xfrm>
              <a:off x="1835150" y="2368533"/>
              <a:ext cx="995363" cy="533400"/>
            </a:xfrm>
            <a:prstGeom prst="star8">
              <a:avLst>
                <a:gd name="adj" fmla="val 38250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600" b="1">
                  <a:latin typeface="Book Antiqua" pitchFamily="18" charset="0"/>
                </a:rPr>
                <a:t>mapping</a:t>
              </a:r>
            </a:p>
            <a:p>
              <a:pPr algn="ctr"/>
              <a:r>
                <a:rPr lang="en-US" altLang="ko-KR" sz="1600" b="1">
                  <a:latin typeface="Book Antiqua" pitchFamily="18" charset="0"/>
                </a:rPr>
                <a:t>errors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2627313" y="1000108"/>
              <a:ext cx="22733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800" b="1" dirty="0" smtClean="0">
                  <a:solidFill>
                    <a:srgbClr val="FF0000"/>
                  </a:solidFill>
                  <a:latin typeface="Book Antiqua" pitchFamily="18" charset="0"/>
                </a:rPr>
                <a:t>a scoring </a:t>
              </a:r>
              <a:r>
                <a:rPr lang="en-US" altLang="ko-KR" sz="1800" b="1" dirty="0">
                  <a:solidFill>
                    <a:srgbClr val="FF0000"/>
                  </a:solidFill>
                  <a:latin typeface="Book Antiqua" pitchFamily="18" charset="0"/>
                </a:rPr>
                <a:t>result &amp;</a:t>
              </a:r>
            </a:p>
            <a:p>
              <a:pPr algn="ctr"/>
              <a:r>
                <a:rPr lang="en-US" altLang="ko-KR" sz="1800" b="1" dirty="0">
                  <a:solidFill>
                    <a:srgbClr val="FF0000"/>
                  </a:solidFill>
                  <a:latin typeface="Book Antiqua" pitchFamily="18" charset="0"/>
                </a:rPr>
                <a:t>diagnostic feedback</a:t>
              </a: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V="1">
              <a:off x="3635375" y="1576370"/>
              <a:ext cx="0" cy="68580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6997700" y="3513120"/>
            <a:ext cx="8366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800" i="1">
                <a:latin typeface="Book Antiqua" pitchFamily="18" charset="0"/>
              </a:rPr>
              <a:t>lexicon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971550" y="3592495"/>
            <a:ext cx="1293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 i="1">
                <a:latin typeface="Book Antiqua" pitchFamily="18" charset="0"/>
              </a:rPr>
              <a:t>intra-sentential </a:t>
            </a:r>
          </a:p>
          <a:p>
            <a:r>
              <a:rPr lang="en-US" altLang="ko-KR" sz="1200" b="1" i="1">
                <a:latin typeface="Book Antiqua" pitchFamily="18" charset="0"/>
              </a:rPr>
              <a:t>error</a:t>
            </a:r>
          </a:p>
          <a:p>
            <a:r>
              <a:rPr lang="en-US" altLang="ko-KR" sz="1200" b="1" i="1">
                <a:latin typeface="Book Antiqua" pitchFamily="18" charset="0"/>
              </a:rPr>
              <a:t>detection </a:t>
            </a:r>
          </a:p>
          <a:p>
            <a:r>
              <a:rPr lang="en-US" altLang="ko-KR" sz="1200" b="1" i="1">
                <a:latin typeface="Book Antiqua" pitchFamily="18" charset="0"/>
              </a:rPr>
              <a:t>module</a:t>
            </a:r>
          </a:p>
        </p:txBody>
      </p:sp>
      <p:grpSp>
        <p:nvGrpSpPr>
          <p:cNvPr id="35" name="그룹 34"/>
          <p:cNvGrpSpPr/>
          <p:nvPr/>
        </p:nvGrpSpPr>
        <p:grpSpPr>
          <a:xfrm>
            <a:off x="1816100" y="2871770"/>
            <a:ext cx="1684330" cy="3603625"/>
            <a:chOff x="1816100" y="2871770"/>
            <a:chExt cx="1684330" cy="3603625"/>
          </a:xfrm>
        </p:grpSpPr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 flipV="1">
              <a:off x="2339975" y="2871770"/>
              <a:ext cx="9525" cy="3070225"/>
            </a:xfrm>
            <a:prstGeom prst="line">
              <a:avLst/>
            </a:prstGeom>
            <a:noFill/>
            <a:ln w="101600">
              <a:solidFill>
                <a:schemeClr val="tx2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1816100" y="5941995"/>
              <a:ext cx="1295400" cy="533400"/>
            </a:xfrm>
            <a:prstGeom prst="foldedCorner">
              <a:avLst>
                <a:gd name="adj" fmla="val 12500"/>
              </a:avLst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 smtClean="0">
                  <a:latin typeface="Book Antiqua" pitchFamily="18" charset="0"/>
                </a:rPr>
                <a:t>a student’s</a:t>
              </a:r>
              <a:endParaRPr lang="en-US" altLang="ko-KR" sz="1800" b="1" dirty="0">
                <a:latin typeface="Book Antiqua" pitchFamily="18" charset="0"/>
              </a:endParaRPr>
            </a:p>
            <a:p>
              <a:pPr algn="ctr"/>
              <a:r>
                <a:rPr lang="en-US" altLang="ko-KR" sz="1800" b="1" dirty="0">
                  <a:latin typeface="Book Antiqua" pitchFamily="18" charset="0"/>
                </a:rPr>
                <a:t>answer</a:t>
              </a: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2285984" y="3087670"/>
              <a:ext cx="121444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1400" dirty="0">
                  <a:latin typeface="Book Antiqua" pitchFamily="18" charset="0"/>
                </a:rPr>
                <a:t>dependency</a:t>
              </a:r>
            </a:p>
            <a:p>
              <a:pPr algn="ctr"/>
              <a:r>
                <a:rPr lang="en-US" altLang="ko-KR" sz="1400" dirty="0">
                  <a:latin typeface="Book Antiqua" pitchFamily="18" charset="0"/>
                </a:rPr>
                <a:t>structures</a:t>
              </a: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4102100" y="2871770"/>
            <a:ext cx="1755784" cy="3600450"/>
            <a:chOff x="4102100" y="2871770"/>
            <a:chExt cx="1755784" cy="3600450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4711700" y="2871770"/>
              <a:ext cx="0" cy="3070225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4102100" y="5941995"/>
              <a:ext cx="1541470" cy="530225"/>
            </a:xfrm>
            <a:prstGeom prst="foldedCorner">
              <a:avLst>
                <a:gd name="adj" fmla="val 12500"/>
              </a:avLst>
            </a:pr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 smtClean="0">
                  <a:latin typeface="Book Antiqua" pitchFamily="18" charset="0"/>
                </a:rPr>
                <a:t>a set </a:t>
              </a:r>
              <a:r>
                <a:rPr lang="en-US" altLang="ko-KR" sz="1800" b="1" dirty="0">
                  <a:latin typeface="Book Antiqua" pitchFamily="18" charset="0"/>
                </a:rPr>
                <a:t>of correct</a:t>
              </a:r>
            </a:p>
            <a:p>
              <a:pPr algn="ctr"/>
              <a:r>
                <a:rPr lang="en-US" altLang="ko-KR" sz="1800" b="1" dirty="0">
                  <a:latin typeface="Book Antiqua" pitchFamily="18" charset="0"/>
                </a:rPr>
                <a:t>answers</a:t>
              </a: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4647206" y="3087670"/>
              <a:ext cx="121067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1400" dirty="0">
                  <a:latin typeface="Book Antiqua" pitchFamily="18" charset="0"/>
                </a:rPr>
                <a:t>dependency</a:t>
              </a:r>
            </a:p>
            <a:p>
              <a:pPr algn="ctr"/>
              <a:r>
                <a:rPr lang="en-US" altLang="ko-KR" sz="1400" dirty="0">
                  <a:latin typeface="Book Antiqua" pitchFamily="18" charset="0"/>
                </a:rPr>
                <a:t>structures</a:t>
              </a:r>
              <a:endParaRPr lang="ko-KR" altLang="en-US" sz="1400" dirty="0">
                <a:latin typeface="Book Antiqua" pitchFamily="18" charset="0"/>
              </a:endParaRPr>
            </a:p>
          </p:txBody>
        </p:sp>
      </p:grp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2843213" y="2297095"/>
            <a:ext cx="254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800">
                <a:latin typeface="Book Antiqua" pitchFamily="18" charset="0"/>
              </a:rPr>
              <a:t>comparing sentences &amp;</a:t>
            </a:r>
          </a:p>
          <a:p>
            <a:pPr algn="ctr"/>
            <a:r>
              <a:rPr lang="en-US" altLang="ko-KR" sz="1800">
                <a:latin typeface="Book Antiqua" pitchFamily="18" charset="0"/>
              </a:rPr>
              <a:t>calculating similarity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92275" y="5027595"/>
            <a:ext cx="3552825" cy="5334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 altLang="ko-KR" sz="1800" b="1">
              <a:latin typeface="Book Antiqua" pitchFamily="18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692275" y="4036995"/>
            <a:ext cx="3552825" cy="5334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 altLang="ko-KR" sz="1800" b="1">
              <a:latin typeface="Book Antiqua" pitchFamily="18" charset="0"/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1692275" y="4024295"/>
            <a:ext cx="1066800" cy="1509741"/>
            <a:chOff x="1692275" y="4024295"/>
            <a:chExt cx="1066800" cy="1509741"/>
          </a:xfrm>
        </p:grpSpPr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1692275" y="5000636"/>
              <a:ext cx="1066800" cy="533400"/>
            </a:xfrm>
            <a:prstGeom prst="star8">
              <a:avLst>
                <a:gd name="adj" fmla="val 38250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600" b="1">
                  <a:latin typeface="Book Antiqua" pitchFamily="18" charset="0"/>
                </a:rPr>
                <a:t>word</a:t>
              </a:r>
            </a:p>
            <a:p>
              <a:pPr algn="ctr"/>
              <a:r>
                <a:rPr lang="en-US" altLang="ko-KR" sz="1600" b="1">
                  <a:latin typeface="Book Antiqua" pitchFamily="18" charset="0"/>
                </a:rPr>
                <a:t>errors</a:t>
              </a: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auto">
            <a:xfrm>
              <a:off x="1692275" y="4024295"/>
              <a:ext cx="1066800" cy="533400"/>
            </a:xfrm>
            <a:prstGeom prst="star8">
              <a:avLst>
                <a:gd name="adj" fmla="val 38250"/>
              </a:avLst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600" b="1">
                  <a:latin typeface="Book Antiqua" pitchFamily="18" charset="0"/>
                </a:rPr>
                <a:t>syntactic</a:t>
              </a:r>
            </a:p>
            <a:p>
              <a:pPr algn="ctr"/>
              <a:r>
                <a:rPr lang="en-US" altLang="ko-KR" sz="1600" b="1">
                  <a:latin typeface="Book Antiqua" pitchFamily="18" charset="0"/>
                </a:rPr>
                <a:t>errors</a:t>
              </a:r>
            </a:p>
          </p:txBody>
        </p:sp>
      </p:grp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2916238" y="4960920"/>
            <a:ext cx="1666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800">
                <a:latin typeface="Book Antiqua" pitchFamily="18" charset="0"/>
              </a:rPr>
              <a:t>morphological</a:t>
            </a:r>
          </a:p>
          <a:p>
            <a:pPr algn="ctr"/>
            <a:r>
              <a:rPr lang="en-US" altLang="ko-KR" sz="1800">
                <a:latin typeface="Book Antiqua" pitchFamily="18" charset="0"/>
              </a:rPr>
              <a:t>analyzer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3348038" y="3952858"/>
            <a:ext cx="1074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800">
                <a:latin typeface="Book Antiqua" pitchFamily="18" charset="0"/>
              </a:rPr>
              <a:t>syntactic</a:t>
            </a:r>
          </a:p>
          <a:p>
            <a:pPr algn="ctr"/>
            <a:r>
              <a:rPr lang="en-US" altLang="ko-KR" sz="1800">
                <a:latin typeface="Book Antiqua" pitchFamily="18" charset="0"/>
              </a:rPr>
              <a:t>analyzer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V="1">
            <a:off x="5321300" y="4417995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5321300" y="426559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5429256" y="2714620"/>
            <a:ext cx="1035044" cy="1322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4" name="AutoShape 23"/>
          <p:cNvSpPr>
            <a:spLocks noChangeArrowheads="1"/>
          </p:cNvSpPr>
          <p:nvPr/>
        </p:nvSpPr>
        <p:spPr bwMode="auto">
          <a:xfrm>
            <a:off x="6311900" y="3503595"/>
            <a:ext cx="2286000" cy="1447800"/>
          </a:xfrm>
          <a:prstGeom prst="can">
            <a:avLst>
              <a:gd name="adj" fmla="val 25000"/>
            </a:avLst>
          </a:prstGeom>
          <a:solidFill>
            <a:srgbClr val="CCFF99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sz="1600" b="1">
                <a:latin typeface="Book Antiqua" pitchFamily="18" charset="0"/>
              </a:rPr>
              <a:t>lexical information &amp;</a:t>
            </a:r>
          </a:p>
          <a:p>
            <a:pPr algn="ctr"/>
            <a:r>
              <a:rPr lang="en-US" altLang="ko-KR" sz="1600" b="1">
                <a:latin typeface="Book Antiqua" pitchFamily="18" charset="0"/>
              </a:rPr>
              <a:t>syntactic rules &amp;</a:t>
            </a:r>
          </a:p>
          <a:p>
            <a:pPr algn="ctr"/>
            <a:r>
              <a:rPr lang="en-US" altLang="ko-KR" sz="1600" b="1">
                <a:latin typeface="Book Antiqua" pitchFamily="18" charset="0"/>
              </a:rPr>
              <a:t>synonyms</a:t>
            </a:r>
            <a:endParaRPr lang="en-US" altLang="ko-KR" sz="1000" b="1">
              <a:latin typeface="Book Antiqua" pitchFamily="18" charset="0"/>
            </a:endParaRPr>
          </a:p>
        </p:txBody>
      </p:sp>
      <p:sp>
        <p:nvSpPr>
          <p:cNvPr id="34" name="날짜 개체 틀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D74A-3C41-4EB1-AFEB-B576A15B007B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36" name="슬라이드 번호 개체 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39" name="바닥글 개체 틀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Errors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142984"/>
            <a:ext cx="9072626" cy="5072098"/>
          </a:xfrm>
        </p:spPr>
        <p:txBody>
          <a:bodyPr/>
          <a:lstStyle/>
          <a:p>
            <a:r>
              <a:rPr lang="en-US" altLang="ko-KR" dirty="0" smtClean="0"/>
              <a:t>76 error types to be detected by the system</a:t>
            </a:r>
          </a:p>
          <a:p>
            <a:pPr lvl="1"/>
            <a:r>
              <a:rPr lang="en-US" altLang="ko-KR" dirty="0" smtClean="0"/>
              <a:t>16 word errors  	</a:t>
            </a:r>
            <a:r>
              <a:rPr lang="en-US" altLang="ko-KR" dirty="0" smtClean="0">
                <a:sym typeface="Wingdings" pitchFamily="2" charset="2"/>
              </a:rPr>
              <a:t> </a:t>
            </a:r>
            <a:r>
              <a:rPr lang="en-US" altLang="ko-KR" dirty="0" smtClean="0"/>
              <a:t>morphological analyzer</a:t>
            </a:r>
          </a:p>
          <a:p>
            <a:pPr lvl="1"/>
            <a:r>
              <a:rPr lang="en-US" altLang="ko-KR" dirty="0" smtClean="0"/>
              <a:t>46 syntactic errors  	</a:t>
            </a:r>
            <a:r>
              <a:rPr lang="en-US" altLang="ko-KR" dirty="0" smtClean="0">
                <a:sym typeface="Wingdings" pitchFamily="2" charset="2"/>
              </a:rPr>
              <a:t> </a:t>
            </a:r>
            <a:r>
              <a:rPr lang="en-US" altLang="ko-KR" dirty="0" smtClean="0"/>
              <a:t>syntactic analyzer</a:t>
            </a:r>
          </a:p>
          <a:p>
            <a:pPr lvl="1"/>
            <a:r>
              <a:rPr lang="en-US" altLang="ko-KR" dirty="0" smtClean="0"/>
              <a:t>14 mapping errors  	</a:t>
            </a:r>
            <a:r>
              <a:rPr lang="en-US" altLang="ko-KR" dirty="0" smtClean="0">
                <a:sym typeface="Wingdings" pitchFamily="2" charset="2"/>
              </a:rPr>
              <a:t> </a:t>
            </a:r>
            <a:r>
              <a:rPr lang="en-US" altLang="ko-KR" dirty="0" smtClean="0"/>
              <a:t>comparing sentences</a:t>
            </a:r>
          </a:p>
          <a:p>
            <a:pPr lvl="1">
              <a:buNone/>
            </a:pPr>
            <a:endParaRPr lang="en-US" altLang="ko-KR" dirty="0" smtClean="0"/>
          </a:p>
          <a:p>
            <a:r>
              <a:rPr lang="en-US" altLang="ko-KR" dirty="0" smtClean="0"/>
              <a:t>Error Reporting</a:t>
            </a:r>
          </a:p>
          <a:p>
            <a:pPr lvl="1"/>
            <a:r>
              <a:rPr lang="en-US" altLang="ko-KR" i="1" dirty="0" smtClean="0"/>
              <a:t>She is too </a:t>
            </a:r>
            <a:r>
              <a:rPr lang="en-US" altLang="ko-KR" i="1" dirty="0" smtClean="0">
                <a:solidFill>
                  <a:srgbClr val="FF0000"/>
                </a:solidFill>
              </a:rPr>
              <a:t>week</a:t>
            </a:r>
            <a:r>
              <a:rPr lang="en-US" altLang="ko-KR" i="1" dirty="0" smtClean="0"/>
              <a:t> to carry the bag.</a:t>
            </a:r>
            <a:endParaRPr lang="en-US" altLang="ko-KR" sz="11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ERROR_ID </a:t>
            </a:r>
            <a:r>
              <a:rPr lang="en-US" altLang="ko-KR" dirty="0" smtClean="0"/>
              <a:t>|</a:t>
            </a:r>
            <a:r>
              <a:rPr lang="en-US" altLang="ko-KR" dirty="0" smtClean="0">
                <a:solidFill>
                  <a:srgbClr val="0070C0"/>
                </a:solidFill>
              </a:rPr>
              <a:t>  </a:t>
            </a:r>
            <a:r>
              <a:rPr lang="en-US" altLang="ko-KR" dirty="0" smtClean="0">
                <a:solidFill>
                  <a:srgbClr val="FF0000"/>
                </a:solidFill>
              </a:rPr>
              <a:t>ERROR_POSITION </a:t>
            </a:r>
            <a:r>
              <a:rPr lang="en-US" altLang="ko-KR" dirty="0" smtClean="0"/>
              <a:t>|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</a:rPr>
              <a:t>ERROR_CORRECTION_INFO</a:t>
            </a:r>
          </a:p>
          <a:p>
            <a:pPr lvl="1">
              <a:buNone/>
            </a:pPr>
            <a:r>
              <a:rPr lang="en-US" altLang="ko-KR" dirty="0" smtClean="0"/>
              <a:t>e.g.,</a:t>
            </a:r>
            <a:endParaRPr lang="ko-KR" altLang="en-US" dirty="0">
              <a:solidFill>
                <a:srgbClr val="00B050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1500166" y="5000636"/>
            <a:ext cx="5929354" cy="785818"/>
            <a:chOff x="857224" y="5286388"/>
            <a:chExt cx="6000792" cy="785818"/>
          </a:xfrm>
        </p:grpSpPr>
        <p:sp>
          <p:nvSpPr>
            <p:cNvPr id="5" name="직사각형 4"/>
            <p:cNvSpPr/>
            <p:nvPr/>
          </p:nvSpPr>
          <p:spPr>
            <a:xfrm>
              <a:off x="857224" y="5286388"/>
              <a:ext cx="6000792" cy="78581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928662" y="5429264"/>
              <a:ext cx="57150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dirty="0" smtClean="0">
                  <a:solidFill>
                    <a:srgbClr val="0070C0"/>
                  </a:solidFill>
                </a:rPr>
                <a:t>CONFUSABLE_WORD_EROR</a:t>
              </a:r>
              <a:r>
                <a:rPr lang="en-US" altLang="ko-KR" sz="2400" dirty="0" smtClean="0"/>
                <a:t> | </a:t>
              </a:r>
              <a:r>
                <a:rPr lang="en-US" altLang="ko-KR" sz="2400" dirty="0" smtClean="0">
                  <a:solidFill>
                    <a:srgbClr val="FF0000"/>
                  </a:solidFill>
                </a:rPr>
                <a:t>4</a:t>
              </a:r>
              <a:r>
                <a:rPr lang="en-US" altLang="ko-KR" sz="2400" dirty="0" smtClean="0"/>
                <a:t> | </a:t>
              </a:r>
              <a:r>
                <a:rPr lang="en-US" altLang="ko-KR" sz="2400" dirty="0" smtClean="0">
                  <a:solidFill>
                    <a:srgbClr val="00B050"/>
                  </a:solidFill>
                </a:rPr>
                <a:t>weak</a:t>
              </a:r>
            </a:p>
          </p:txBody>
        </p:sp>
      </p:grp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F10F-C6EC-4553-AC27-79DF9A420448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000108"/>
            <a:ext cx="7904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Correct Answer:  </a:t>
            </a:r>
            <a:r>
              <a:rPr lang="en-US" altLang="ko-KR" sz="2400" i="1" dirty="0" smtClean="0">
                <a:solidFill>
                  <a:srgbClr val="C00000"/>
                </a:solidFill>
              </a:rPr>
              <a:t>She is too weak to carry the bag.</a:t>
            </a:r>
          </a:p>
          <a:p>
            <a:r>
              <a:rPr lang="en-US" altLang="ko-KR" sz="2400" dirty="0" smtClean="0"/>
              <a:t>Student Answer:  </a:t>
            </a:r>
            <a:r>
              <a:rPr lang="en-US" altLang="ko-KR" sz="2400" i="1" dirty="0" smtClean="0">
                <a:solidFill>
                  <a:srgbClr val="C00000"/>
                </a:solidFill>
              </a:rPr>
              <a:t>She is too weak to carry the </a:t>
            </a:r>
            <a:r>
              <a:rPr lang="en-US" altLang="ko-KR" sz="2400" b="1" i="1" dirty="0" smtClean="0">
                <a:solidFill>
                  <a:srgbClr val="FF0000"/>
                </a:solidFill>
              </a:rPr>
              <a:t>her</a:t>
            </a:r>
            <a:r>
              <a:rPr lang="en-US" altLang="ko-KR" sz="2400" i="1" dirty="0" smtClean="0">
                <a:solidFill>
                  <a:srgbClr val="C00000"/>
                </a:solidFill>
              </a:rPr>
              <a:t> bag.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2071678"/>
            <a:ext cx="8382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cs typeface="Times New Roman" pitchFamily="18" charset="0"/>
                <a:sym typeface="Wingdings" pitchFamily="2" charset="2"/>
              </a:rPr>
              <a:t> Teacher’s assessment : ‘</a:t>
            </a:r>
            <a:r>
              <a:rPr lang="en-US" altLang="ko-KR" sz="2800" b="1" i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her</a:t>
            </a:r>
            <a:r>
              <a:rPr lang="en-US" altLang="ko-KR" sz="2800" i="1" dirty="0" smtClean="0">
                <a:solidFill>
                  <a:srgbClr val="7030A0"/>
                </a:solidFill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ko-KR" sz="2800" dirty="0" smtClean="0">
                <a:solidFill>
                  <a:srgbClr val="7030A0"/>
                </a:solidFill>
                <a:cs typeface="Times New Roman" pitchFamily="18" charset="0"/>
                <a:sym typeface="Wingdings" pitchFamily="2" charset="2"/>
              </a:rPr>
              <a:t>’ has to be omitted</a:t>
            </a:r>
            <a:endParaRPr lang="ko-KR" altLang="en-US" sz="2800" i="1" dirty="0">
              <a:solidFill>
                <a:srgbClr val="7030A0"/>
              </a:solidFill>
              <a:cs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00034" y="5500702"/>
            <a:ext cx="86439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/>
              <a:buChar char="è"/>
            </a:pPr>
            <a:r>
              <a:rPr lang="en-US" altLang="ko-KR" sz="2800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  <a:sym typeface="Wingdings" pitchFamily="2" charset="2"/>
              </a:rPr>
              <a:t> System’s assessment:  </a:t>
            </a:r>
            <a:r>
              <a:rPr lang="en-US" altLang="ko-KR" sz="2800" b="1" dirty="0" smtClean="0">
                <a:solidFill>
                  <a:srgbClr val="0033CC"/>
                </a:solidFill>
                <a:cs typeface="Times New Roman" pitchFamily="18" charset="0"/>
                <a:sym typeface="Wingdings" pitchFamily="2" charset="2"/>
              </a:rPr>
              <a:t>treated them as two					    distinctive errors</a:t>
            </a:r>
            <a:endParaRPr lang="en-US" altLang="ko-KR" sz="2800" b="1" i="1" dirty="0" smtClean="0">
              <a:solidFill>
                <a:srgbClr val="0033CC"/>
              </a:solidFill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3" name="날짜 개체 틀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DC88-2B97-444F-8005-7A7F9B3177E2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14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15" name="바닥글 개체 틀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8596" y="3357562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800" dirty="0" smtClean="0"/>
              <a:t>Error detection result produced by the system</a:t>
            </a:r>
            <a:endParaRPr lang="ko-KR" altLang="en-US" sz="2800" dirty="0"/>
          </a:p>
        </p:txBody>
      </p:sp>
      <p:sp>
        <p:nvSpPr>
          <p:cNvPr id="21" name="직사각형 20"/>
          <p:cNvSpPr/>
          <p:nvPr/>
        </p:nvSpPr>
        <p:spPr>
          <a:xfrm>
            <a:off x="857224" y="4071942"/>
            <a:ext cx="785818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ko-KR" sz="2400" dirty="0" smtClean="0"/>
              <a:t>EXTRA_DET_ERROR | 7-9 |</a:t>
            </a:r>
          </a:p>
          <a:p>
            <a:endParaRPr lang="en-US" altLang="ko-KR" sz="24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5133935" y="4071941"/>
            <a:ext cx="3795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0033CC"/>
                </a:solidFill>
                <a:cs typeface="Times New Roman" pitchFamily="18" charset="0"/>
                <a:sym typeface="Wingdings" pitchFamily="2" charset="2"/>
              </a:rPr>
              <a:t> Syntactic processing phase</a:t>
            </a:r>
            <a:endParaRPr lang="ko-KR" altLang="en-US" sz="2000" i="1" dirty="0">
              <a:solidFill>
                <a:srgbClr val="0033CC"/>
              </a:solidFill>
              <a:cs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857224" y="4643445"/>
            <a:ext cx="785818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ko-KR" sz="2400" smtClean="0"/>
              <a:t>UNNECESSARY_NODE_ERROR | 8 | (her)</a:t>
            </a:r>
          </a:p>
          <a:p>
            <a:endParaRPr lang="en-US" altLang="ko-KR" sz="2400" smtClean="0"/>
          </a:p>
        </p:txBody>
      </p:sp>
      <p:sp>
        <p:nvSpPr>
          <p:cNvPr id="24" name="직사각형 23"/>
          <p:cNvSpPr/>
          <p:nvPr/>
        </p:nvSpPr>
        <p:spPr>
          <a:xfrm>
            <a:off x="5116302" y="5072073"/>
            <a:ext cx="3813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 smtClean="0">
                <a:solidFill>
                  <a:srgbClr val="0033CC"/>
                </a:solidFill>
                <a:cs typeface="Times New Roman" pitchFamily="18" charset="0"/>
                <a:sym typeface="Wingdings" pitchFamily="2" charset="2"/>
              </a:rPr>
              <a:t> Mapping processing phase</a:t>
            </a:r>
            <a:endParaRPr lang="ko-KR" altLang="en-US" sz="2000" i="1" dirty="0">
              <a:solidFill>
                <a:srgbClr val="0033CC"/>
              </a:solidFill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4414" y="250030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400" dirty="0" smtClean="0"/>
              <a:t>A single error has been detected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/>
      <p:bldP spid="21" grpId="0" animBg="1"/>
      <p:bldP spid="22" grpId="0"/>
      <p:bldP spid="23" grpId="0" animBg="1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Error Example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643050"/>
            <a:ext cx="824988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Correct Answer:  </a:t>
            </a:r>
            <a:r>
              <a:rPr lang="en-US" altLang="ko-KR" sz="2000" i="1" dirty="0" smtClean="0"/>
              <a:t>She is a teacher who came to our school last week.</a:t>
            </a:r>
          </a:p>
          <a:p>
            <a:r>
              <a:rPr lang="en-US" altLang="ko-KR" sz="2000" dirty="0" smtClean="0"/>
              <a:t>Student Answer:  </a:t>
            </a:r>
            <a:r>
              <a:rPr lang="en-US" altLang="ko-KR" sz="2000" i="1" dirty="0" smtClean="0"/>
              <a:t>She is a teacher who come school last weak.</a:t>
            </a: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857224" y="2714620"/>
          <a:ext cx="750099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15040"/>
                <a:gridCol w="178595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Error Reporting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mtClean="0"/>
                        <a:t>Phases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smtClean="0">
                          <a:solidFill>
                            <a:schemeClr val="tx1"/>
                          </a:solidFill>
                        </a:rPr>
                        <a:t>CONFUSABLE_WORD_EROR | 9 |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word error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smtClean="0">
                          <a:solidFill>
                            <a:schemeClr val="tx1"/>
                          </a:solidFill>
                        </a:rPr>
                        <a:t>SUBJ_VERB_AGR_ERROR | 3-7 |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syntactic</a:t>
                      </a:r>
                    </a:p>
                    <a:p>
                      <a:pPr algn="ctr" latinLnBrk="1"/>
                      <a:r>
                        <a:rPr lang="en-US" altLang="ko-KR" smtClean="0"/>
                        <a:t>error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smtClean="0">
                          <a:solidFill>
                            <a:schemeClr val="tx1"/>
                          </a:solidFill>
                        </a:rPr>
                        <a:t>VERB_SUBCAT_ERROR | 6-7 |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smtClean="0">
                          <a:solidFill>
                            <a:schemeClr val="tx1"/>
                          </a:solidFill>
                        </a:rPr>
                        <a:t>TENSE_UNMATCHED_ERROR | 6 | came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mapping</a:t>
                      </a:r>
                    </a:p>
                    <a:p>
                      <a:pPr algn="ctr" latinLnBrk="1"/>
                      <a:r>
                        <a:rPr lang="en-US" altLang="ko-KR" smtClean="0"/>
                        <a:t>error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smtClean="0">
                          <a:solidFill>
                            <a:schemeClr val="tx1"/>
                          </a:solidFill>
                        </a:rPr>
                        <a:t>OPTIONAL NODE_MISSING_ERROR | (7) | to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0" dirty="0" smtClean="0">
                          <a:solidFill>
                            <a:schemeClr val="tx1"/>
                          </a:solidFill>
                        </a:rPr>
                        <a:t>OPTIONAL NODE_MISSING_ERROR | (8) | our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928662" y="5715016"/>
            <a:ext cx="480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9900FF"/>
                </a:solidFill>
                <a:sym typeface="Wingdings" pitchFamily="2" charset="2"/>
              </a:rPr>
              <a:t> </a:t>
            </a:r>
            <a:r>
              <a:rPr lang="en-US" altLang="ko-KR" b="1" dirty="0" smtClean="0">
                <a:solidFill>
                  <a:srgbClr val="9900FF"/>
                </a:solidFill>
              </a:rPr>
              <a:t>One of the errors has to be removed!!!</a:t>
            </a:r>
            <a:endParaRPr lang="ko-KR" altLang="en-US" b="1" dirty="0">
              <a:solidFill>
                <a:srgbClr val="9900FF"/>
              </a:solidFill>
            </a:endParaRPr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CDD8-832D-4F82-B33C-CE6E5A5EEB66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20" name="슬라이드 번호 개체 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27" name="바닥글 개체 틀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 dirty="0"/>
          </a:p>
        </p:txBody>
      </p:sp>
      <p:grpSp>
        <p:nvGrpSpPr>
          <p:cNvPr id="3" name="그룹 28"/>
          <p:cNvGrpSpPr/>
          <p:nvPr/>
        </p:nvGrpSpPr>
        <p:grpSpPr>
          <a:xfrm>
            <a:off x="785786" y="2000240"/>
            <a:ext cx="5929354" cy="2164406"/>
            <a:chOff x="785786" y="2000240"/>
            <a:chExt cx="5929354" cy="2164406"/>
          </a:xfrm>
        </p:grpSpPr>
        <p:sp>
          <p:nvSpPr>
            <p:cNvPr id="18" name="타원 17"/>
            <p:cNvSpPr/>
            <p:nvPr/>
          </p:nvSpPr>
          <p:spPr>
            <a:xfrm>
              <a:off x="5000628" y="2000240"/>
              <a:ext cx="1714512" cy="35719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785786" y="3807456"/>
              <a:ext cx="3714776" cy="35719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" name="그룹 31"/>
          <p:cNvGrpSpPr/>
          <p:nvPr/>
        </p:nvGrpSpPr>
        <p:grpSpPr>
          <a:xfrm>
            <a:off x="785786" y="1696215"/>
            <a:ext cx="5283419" cy="3304420"/>
            <a:chOff x="785786" y="1696215"/>
            <a:chExt cx="5283419" cy="3304420"/>
          </a:xfrm>
        </p:grpSpPr>
        <p:sp>
          <p:nvSpPr>
            <p:cNvPr id="30" name="타원 29"/>
            <p:cNvSpPr/>
            <p:nvPr/>
          </p:nvSpPr>
          <p:spPr>
            <a:xfrm>
              <a:off x="5640577" y="1696215"/>
              <a:ext cx="428628" cy="285752"/>
            </a:xfrm>
            <a:prstGeom prst="ellips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785786" y="4500570"/>
              <a:ext cx="5143536" cy="500065"/>
            </a:xfrm>
            <a:prstGeom prst="ellips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32"/>
          <p:cNvGrpSpPr/>
          <p:nvPr/>
        </p:nvGrpSpPr>
        <p:grpSpPr>
          <a:xfrm>
            <a:off x="785786" y="3807456"/>
            <a:ext cx="5143536" cy="1193179"/>
            <a:chOff x="785786" y="3807456"/>
            <a:chExt cx="5143536" cy="1193179"/>
          </a:xfrm>
        </p:grpSpPr>
        <p:sp>
          <p:nvSpPr>
            <p:cNvPr id="34" name="타원 33"/>
            <p:cNvSpPr/>
            <p:nvPr/>
          </p:nvSpPr>
          <p:spPr>
            <a:xfrm>
              <a:off x="785786" y="3807456"/>
              <a:ext cx="3714776" cy="357190"/>
            </a:xfrm>
            <a:prstGeom prst="ellipse">
              <a:avLst/>
            </a:prstGeom>
            <a:noFill/>
            <a:ln>
              <a:solidFill>
                <a:srgbClr val="99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785786" y="4500570"/>
              <a:ext cx="5143536" cy="500065"/>
            </a:xfrm>
            <a:prstGeom prst="ellipse">
              <a:avLst/>
            </a:prstGeom>
            <a:noFill/>
            <a:ln>
              <a:solidFill>
                <a:srgbClr val="99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Redundant Errors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072098"/>
          </a:xfrm>
        </p:spPr>
        <p:txBody>
          <a:bodyPr/>
          <a:lstStyle/>
          <a:p>
            <a:r>
              <a:rPr lang="en-US" altLang="ko-KR" dirty="0" smtClean="0"/>
              <a:t>A pair of errors is determined as </a:t>
            </a:r>
            <a:r>
              <a:rPr lang="en-US" altLang="ko-KR" b="1" dirty="0" smtClean="0">
                <a:solidFill>
                  <a:srgbClr val="FF0000"/>
                </a:solidFill>
              </a:rPr>
              <a:t>redundant errors </a:t>
            </a:r>
            <a:r>
              <a:rPr lang="en-US" altLang="ko-KR" b="1" i="1" dirty="0" smtClean="0"/>
              <a:t>if</a:t>
            </a:r>
          </a:p>
          <a:p>
            <a:pPr lvl="1"/>
            <a:r>
              <a:rPr lang="en-US" altLang="ko-KR" dirty="0" smtClean="0"/>
              <a:t>they satisfy the following 3 conditions all together</a:t>
            </a:r>
          </a:p>
          <a:p>
            <a:pPr lvl="2"/>
            <a:r>
              <a:rPr lang="en-US" altLang="ko-KR" sz="2200" b="1" dirty="0" smtClean="0">
                <a:solidFill>
                  <a:srgbClr val="7030A0"/>
                </a:solidFill>
              </a:rPr>
              <a:t>COND1</a:t>
            </a:r>
            <a:r>
              <a:rPr lang="en-US" altLang="ko-KR" sz="2200" dirty="0" smtClean="0"/>
              <a:t>: Sharing an error position</a:t>
            </a:r>
          </a:p>
          <a:p>
            <a:pPr lvl="2"/>
            <a:r>
              <a:rPr lang="en-US" altLang="ko-KR" sz="2200" b="1" dirty="0" smtClean="0">
                <a:solidFill>
                  <a:srgbClr val="7030A0"/>
                </a:solidFill>
              </a:rPr>
              <a:t>COND2</a:t>
            </a:r>
            <a:r>
              <a:rPr lang="en-US" altLang="ko-KR" sz="2200" dirty="0" smtClean="0"/>
              <a:t>: Detected from different process phases</a:t>
            </a:r>
          </a:p>
          <a:p>
            <a:pPr lvl="2"/>
            <a:r>
              <a:rPr lang="en-US" altLang="ko-KR" sz="2200" b="1" dirty="0" smtClean="0">
                <a:solidFill>
                  <a:srgbClr val="7030A0"/>
                </a:solidFill>
              </a:rPr>
              <a:t>COND3</a:t>
            </a:r>
            <a:r>
              <a:rPr lang="en-US" altLang="ko-KR" sz="2200" dirty="0" smtClean="0"/>
              <a:t>: Dealing with the same linguistic phenomenon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Objectives</a:t>
            </a:r>
          </a:p>
          <a:p>
            <a:pPr lvl="1"/>
            <a:r>
              <a:rPr lang="en-US" altLang="ko-KR" dirty="0" smtClean="0"/>
              <a:t>To remove one of the redundant errors</a:t>
            </a:r>
          </a:p>
          <a:p>
            <a:pPr lvl="1"/>
            <a:r>
              <a:rPr lang="en-US" altLang="ko-KR" dirty="0" smtClean="0"/>
              <a:t>To improve the accuracy of the system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56B6-421E-433B-94AA-96B1991B4E99}" type="datetime1">
              <a:rPr lang="en-US" altLang="ko-KR" smtClean="0"/>
              <a:pPr/>
              <a:t>6/5/2010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altLang="ko-KR" smtClean="0"/>
              <a:t>NAACL-HLT2010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2458</TotalTime>
  <Words>1268</Words>
  <Application>Microsoft Office PowerPoint</Application>
  <PresentationFormat>화면 슬라이드 쇼(4:3)</PresentationFormat>
  <Paragraphs>399</Paragraphs>
  <Slides>22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4" baseType="lpstr">
      <vt:lpstr>Office 테마</vt:lpstr>
      <vt:lpstr>수식</vt:lpstr>
      <vt:lpstr>A Human-Computer Collaboration Approach to Improve Accuracy of an Automated English Scoring System</vt:lpstr>
      <vt:lpstr>Outline</vt:lpstr>
      <vt:lpstr>Procedure of Automated Scoring System</vt:lpstr>
      <vt:lpstr>Automated English Scoring System</vt:lpstr>
      <vt:lpstr>System Overview</vt:lpstr>
      <vt:lpstr>Errors</vt:lpstr>
      <vt:lpstr>Issue</vt:lpstr>
      <vt:lpstr>Error Example</vt:lpstr>
      <vt:lpstr>Redundant Errors</vt:lpstr>
      <vt:lpstr>Deciding Redundant Errors</vt:lpstr>
      <vt:lpstr>Deciding Redundant Errors (1)</vt:lpstr>
      <vt:lpstr>Deciding Redundant Errors (2)</vt:lpstr>
      <vt:lpstr>Deciding Redundant Errors (3)</vt:lpstr>
      <vt:lpstr>Deciding Redundant Errors (4)</vt:lpstr>
      <vt:lpstr>Deciding Redundant Errors (5)</vt:lpstr>
      <vt:lpstr>Deciding Redundant Errors (6)</vt:lpstr>
      <vt:lpstr>Examples of Decision Rules</vt:lpstr>
      <vt:lpstr>Evaluation</vt:lpstr>
      <vt:lpstr>Conclusion</vt:lpstr>
      <vt:lpstr>슬라이드 20</vt:lpstr>
      <vt:lpstr>Cannot be decided yet</vt:lpstr>
      <vt:lpstr>Cannot be decided yet (cont’d)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Human-Computer Collaboration Approach to Improve Accuracy of an Automated English Scoring System</dc:title>
  <dc:creator>Microsoft Corporation</dc:creator>
  <cp:lastModifiedBy>Jee Eun Kim</cp:lastModifiedBy>
  <cp:revision>417</cp:revision>
  <dcterms:created xsi:type="dcterms:W3CDTF">2006-10-05T04:04:58Z</dcterms:created>
  <dcterms:modified xsi:type="dcterms:W3CDTF">2010-06-04T17:46:36Z</dcterms:modified>
</cp:coreProperties>
</file>