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70" r:id="rId3"/>
    <p:sldId id="287" r:id="rId4"/>
    <p:sldId id="257" r:id="rId5"/>
    <p:sldId id="271" r:id="rId6"/>
    <p:sldId id="272" r:id="rId7"/>
    <p:sldId id="273" r:id="rId8"/>
    <p:sldId id="275" r:id="rId9"/>
    <p:sldId id="280" r:id="rId10"/>
    <p:sldId id="276" r:id="rId11"/>
    <p:sldId id="282" r:id="rId12"/>
    <p:sldId id="260" r:id="rId13"/>
    <p:sldId id="258" r:id="rId14"/>
    <p:sldId id="261" r:id="rId15"/>
    <p:sldId id="259" r:id="rId16"/>
    <p:sldId id="262" r:id="rId17"/>
    <p:sldId id="283" r:id="rId18"/>
    <p:sldId id="265" r:id="rId19"/>
    <p:sldId id="266" r:id="rId20"/>
    <p:sldId id="267" r:id="rId21"/>
    <p:sldId id="285" r:id="rId22"/>
    <p:sldId id="268" r:id="rId23"/>
    <p:sldId id="28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5E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5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89CD9-FC63-4702-AA03-6D2F2F86CF52}" type="datetimeFigureOut">
              <a:rPr lang="en-US" smtClean="0"/>
              <a:t>5/29/2010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AA606-AD9C-4004-883D-9443A53C7E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FB16CF-B5E6-429A-8CB3-C98896F1D4C3}" type="datetime1">
              <a:rPr lang="en-US" smtClean="0"/>
              <a:t>5/29/2010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78DF3C-0375-47B0-8F84-72DD59BA4099}" type="datetime1">
              <a:rPr lang="en-US" smtClean="0"/>
              <a:t>5/29/2010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7F208-E6A4-477C-8061-1CAE3FCB40A1}" type="datetime1">
              <a:rPr lang="en-US" smtClean="0"/>
              <a:t>5/29/2010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7D618-B4E4-410A-91A0-80EFCE087BC3}" type="datetime1">
              <a:rPr lang="en-US" smtClean="0"/>
              <a:t>5/29/2010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8ABE7C-0C6C-4400-B22F-00FCA71EB3FC}" type="datetime1">
              <a:rPr lang="en-US" smtClean="0"/>
              <a:t>5/29/2010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41FBD-9ABE-4D15-AAAF-0A7C38385474}" type="datetime1">
              <a:rPr lang="en-US" smtClean="0"/>
              <a:t>5/29/2010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F0DC8A-F496-4338-BC7E-31DC9708282F}" type="datetime1">
              <a:rPr lang="en-US" smtClean="0"/>
              <a:t>5/29/2010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8D9855-58DD-46C2-BA47-AE46C5475EFD}" type="datetime1">
              <a:rPr lang="en-US" smtClean="0"/>
              <a:t>5/29/2010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F45DE7-30B3-405D-90BC-8C0F583CD62D}" type="datetime1">
              <a:rPr lang="en-US" smtClean="0"/>
              <a:t>5/29/2010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B9DFF2-E9F2-4E0C-8F28-4E8DD702ED57}" type="datetime1">
              <a:rPr lang="en-US" smtClean="0"/>
              <a:t>5/29/2010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6DD864-E550-43BE-BAA7-DF5ECBC96776}" type="datetime1">
              <a:rPr lang="en-US" smtClean="0"/>
              <a:t>5/29/2010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CD933C-435C-4C45-B29E-6A5BD5B88039}" type="datetime1">
              <a:rPr lang="en-US" smtClean="0"/>
              <a:t>5/29/2010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BDBB83-BE96-49F9-9DED-A62877A7FC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1829761"/>
          </a:xfrm>
        </p:spPr>
        <p:txBody>
          <a:bodyPr/>
          <a:lstStyle/>
          <a:p>
            <a:r>
              <a:rPr lang="en-US" smtClean="0"/>
              <a:t>Off-topic essay detection using short prompt texts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505200"/>
            <a:ext cx="3733800" cy="1569993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b="1" smtClean="0"/>
              <a:t>Annie Louis</a:t>
            </a:r>
          </a:p>
          <a:p>
            <a:pPr algn="ctr"/>
            <a:r>
              <a:rPr lang="en-US" sz="2600" smtClean="0"/>
              <a:t>University of Pennsylvania</a:t>
            </a:r>
          </a:p>
          <a:p>
            <a:pPr algn="ctr"/>
            <a:endParaRPr lang="en-US" sz="2600" smtClean="0"/>
          </a:p>
          <a:p>
            <a:pPr algn="ctr"/>
            <a:r>
              <a:rPr lang="en-US" b="1" smtClean="0"/>
              <a:t>Derrick Higgins</a:t>
            </a:r>
          </a:p>
          <a:p>
            <a:pPr algn="ctr"/>
            <a:r>
              <a:rPr lang="en-US" sz="2600" smtClean="0"/>
              <a:t>Educational Testing Service</a:t>
            </a:r>
          </a:p>
          <a:p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096000"/>
            <a:ext cx="11430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6096000"/>
            <a:ext cx="1143000" cy="5334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Error rates for comparison with original prompt text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752600"/>
          <a:ext cx="7162800" cy="2839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61066"/>
                <a:gridCol w="1744134"/>
                <a:gridCol w="1905000"/>
              </a:tblGrid>
              <a:tr h="898071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Avg. prompt length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Skill level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Avg. false positive rate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Avg. false negative</a:t>
                      </a:r>
                      <a:r>
                        <a:rPr lang="en-US" baseline="0" smtClean="0"/>
                        <a:t> rate</a:t>
                      </a:r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352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ED5E0">
                        <a:alpha val="7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ED5E0">
                        <a:alpha val="7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ED5E0">
                        <a:alpha val="78000"/>
                      </a:srgbClr>
                    </a:solidFill>
                  </a:tcPr>
                </a:tc>
              </a:tr>
              <a:tr h="47761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5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86400" y="6019800"/>
            <a:ext cx="2438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* Learners </a:t>
            </a:r>
            <a:r>
              <a:rPr lang="en-US" smtClean="0"/>
              <a:t>– TOEFL</a:t>
            </a:r>
          </a:p>
          <a:p>
            <a:r>
              <a:rPr lang="en-US" smtClean="0"/>
              <a:t>   Advanced - GRE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36576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Advanced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27432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276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47800" y="41910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  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32004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60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0" y="37338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13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29200" y="27432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0.7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24400" y="32766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  0.2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76800" y="37338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2.9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53000" y="4191000"/>
            <a:ext cx="99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9.7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19400" y="32004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Advanced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19400" y="27432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Learners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819400" y="4114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Learners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58000" y="27432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11.8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53200" y="3276600"/>
            <a:ext cx="114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    6.2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05600" y="37338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  8.9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29400" y="41910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 11.1</a:t>
            </a:r>
          </a:p>
        </p:txBody>
      </p:sp>
      <p:sp>
        <p:nvSpPr>
          <p:cNvPr id="39" name="Rectangular Callout 38"/>
          <p:cNvSpPr/>
          <p:nvPr/>
        </p:nvSpPr>
        <p:spPr>
          <a:xfrm>
            <a:off x="6248400" y="4800600"/>
            <a:ext cx="2286000" cy="762000"/>
          </a:xfrm>
          <a:prstGeom prst="wedgeRectCallout">
            <a:avLst>
              <a:gd name="adj1" fmla="val -66448"/>
              <a:gd name="adj2" fmla="val -129808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Higher false positive rates</a:t>
            </a:r>
          </a:p>
        </p:txBody>
      </p:sp>
      <p:sp>
        <p:nvSpPr>
          <p:cNvPr id="40" name="Rectangular Callout 39"/>
          <p:cNvSpPr/>
          <p:nvPr/>
        </p:nvSpPr>
        <p:spPr>
          <a:xfrm>
            <a:off x="1371600" y="4953000"/>
            <a:ext cx="2438400" cy="990600"/>
          </a:xfrm>
          <a:prstGeom prst="wedgeRectCallout">
            <a:avLst>
              <a:gd name="adj1" fmla="val 50327"/>
              <a:gd name="adj2" fmla="val -99439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Error rates are higher for essays written by learners</a:t>
            </a: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2" name="Picture 41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43" name="Picture 42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1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5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6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1" grpId="1"/>
      <p:bldP spid="12" grpId="0"/>
      <p:bldP spid="13" grpId="0"/>
      <p:bldP spid="13" grpId="1"/>
      <p:bldP spid="14" grpId="0"/>
      <p:bldP spid="23" grpId="0"/>
      <p:bldP spid="23" grpId="1"/>
      <p:bldP spid="24" grpId="0"/>
      <p:bldP spid="24" grpId="1"/>
      <p:bldP spid="25" grpId="0"/>
      <p:bldP spid="26" grpId="0"/>
      <p:bldP spid="31" grpId="0"/>
      <p:bldP spid="31" grpId="1"/>
      <p:bldP spid="32" grpId="0"/>
      <p:bldP spid="32" grpId="1"/>
      <p:bldP spid="33" grpId="0"/>
      <p:bldP spid="34" grpId="0"/>
      <p:bldP spid="34" grpId="1"/>
      <p:bldP spid="35" grpId="0"/>
      <p:bldP spid="35" grpId="1"/>
      <p:bldP spid="36" grpId="0"/>
      <p:bldP spid="37" grpId="0"/>
      <p:bldP spid="39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4267200" cy="1600200"/>
          </a:xfrm>
        </p:spPr>
        <p:txBody>
          <a:bodyPr>
            <a:normAutofit/>
          </a:bodyPr>
          <a:lstStyle/>
          <a:p>
            <a:r>
              <a:rPr lang="en-US" smtClean="0"/>
              <a:t>Prompt length</a:t>
            </a:r>
          </a:p>
          <a:p>
            <a:pPr lvl="1"/>
            <a:r>
              <a:rPr lang="en-US" smtClean="0"/>
              <a:t>Shorter prompts provide little evidence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Two factors influencing error rates</a:t>
            </a:r>
            <a:endParaRPr lang="en-US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572000" y="1600200"/>
            <a:ext cx="4267200" cy="1600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700" smtClean="0"/>
              <a:t>Skill level of test taker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r>
              <a:rPr lang="en-US" sz="2300" smtClean="0"/>
              <a:t>Essays written by learners harder to classify</a:t>
            </a:r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endParaRPr lang="en-US" sz="230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endParaRPr lang="en-US" sz="230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endParaRPr lang="en-US" sz="2300" smtClean="0"/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lang="en-US" sz="2300" smtClean="0"/>
          </a:p>
          <a:p>
            <a:pPr marL="164592" indent="-228600">
              <a:spcBef>
                <a:spcPts val="324"/>
              </a:spcBef>
              <a:buClr>
                <a:schemeClr val="accent1"/>
              </a:buClr>
            </a:pPr>
            <a:endParaRPr kumimoji="0" lang="en-US" sz="2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743994" y="3504406"/>
            <a:ext cx="3657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"/>
          <p:cNvSpPr txBox="1">
            <a:spLocks/>
          </p:cNvSpPr>
          <p:nvPr/>
        </p:nvSpPr>
        <p:spPr>
          <a:xfrm>
            <a:off x="4572000" y="3352800"/>
            <a:ext cx="4267200" cy="1905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700" smtClean="0"/>
              <a:t>Spelling correction of essay text</a:t>
            </a:r>
            <a:endParaRPr lang="en-US" sz="270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r>
              <a:rPr lang="en-US" sz="2300" smtClean="0"/>
              <a:t>Reduce problems due to spelling errors</a:t>
            </a:r>
            <a:endParaRPr lang="en-US" sz="230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endParaRPr lang="en-US" sz="230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endParaRPr lang="en-US" sz="230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endParaRPr lang="en-US" sz="2300" smtClean="0"/>
          </a:p>
          <a:p>
            <a:pPr marL="621792" lvl="1" indent="-228600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/>
            </a:pPr>
            <a:endParaRPr lang="en-US" sz="2300" smtClean="0"/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lang="en-US" sz="2300" smtClean="0"/>
          </a:p>
          <a:p>
            <a:pPr marL="164592" indent="-228600">
              <a:spcBef>
                <a:spcPts val="324"/>
              </a:spcBef>
              <a:buClr>
                <a:schemeClr val="accent1"/>
              </a:buClr>
            </a:pPr>
            <a:endParaRPr kumimoji="0" lang="en-US" sz="2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8600" y="3352800"/>
            <a:ext cx="4572000" cy="16696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700" smtClean="0">
                <a:solidFill>
                  <a:prstClr val="black"/>
                </a:solidFill>
              </a:rPr>
              <a:t>Expand prompt text before comparison</a:t>
            </a:r>
          </a:p>
          <a:p>
            <a:pPr marL="621792" lvl="1" indent="-228600">
              <a:spcBef>
                <a:spcPts val="324"/>
              </a:spcBef>
              <a:buClr>
                <a:srgbClr val="2DA2BF"/>
              </a:buClr>
              <a:buFont typeface="Verdana"/>
              <a:buChar char="◦"/>
            </a:pPr>
            <a:r>
              <a:rPr lang="en-US" sz="2300" smtClean="0">
                <a:solidFill>
                  <a:prstClr val="black"/>
                </a:solidFill>
              </a:rPr>
              <a:t>Adding related words to provide more context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3" name="Picture 12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14" name="Picture 13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uiExpand="1" build="p"/>
      <p:bldP spid="4" grpId="0"/>
      <p:bldP spid="4" grpId="1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Unsupervised </a:t>
            </a:r>
            <a:r>
              <a:rPr lang="en-US" smtClean="0"/>
              <a:t>prompt expansion </a:t>
            </a:r>
            <a:r>
              <a:rPr lang="en-US" smtClean="0"/>
              <a:t>methods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mtClean="0"/>
              <a:t>Inflected forms</a:t>
            </a:r>
          </a:p>
          <a:p>
            <a:r>
              <a:rPr lang="en-US" smtClean="0"/>
              <a:t>Synonyms</a:t>
            </a:r>
          </a:p>
          <a:p>
            <a:r>
              <a:rPr lang="en-US" smtClean="0"/>
              <a:t>Distributionally similar words</a:t>
            </a:r>
          </a:p>
          <a:p>
            <a:r>
              <a:rPr lang="en-US" smtClean="0"/>
              <a:t>Word association norms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6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8" name="Picture 7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friendly ~ friend, friendlier, friendliness…</a:t>
            </a:r>
          </a:p>
          <a:p>
            <a:endParaRPr lang="en-US" smtClean="0"/>
          </a:p>
          <a:p>
            <a:r>
              <a:rPr lang="en-US" smtClean="0"/>
              <a:t>Simplest, very restrictive</a:t>
            </a:r>
          </a:p>
          <a:p>
            <a:endParaRPr lang="en-US" smtClean="0"/>
          </a:p>
          <a:p>
            <a:r>
              <a:rPr lang="en-US" smtClean="0"/>
              <a:t>Tool from Leacock and Chodorow, 2003</a:t>
            </a:r>
          </a:p>
          <a:p>
            <a:pPr lvl="1"/>
            <a:r>
              <a:rPr lang="en-US" smtClean="0"/>
              <a:t>Add/modify prefix suffixes of words</a:t>
            </a:r>
          </a:p>
          <a:p>
            <a:pPr lvl="1"/>
            <a:r>
              <a:rPr lang="en-US" smtClean="0"/>
              <a:t>Rule-based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Inflected forms ~ word variants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Friendly ~ favorable, well-disposed…</a:t>
            </a:r>
          </a:p>
          <a:p>
            <a:endParaRPr lang="en-US" smtClean="0"/>
          </a:p>
          <a:p>
            <a:r>
              <a:rPr lang="en-US" smtClean="0"/>
              <a:t>Synonyms from WordNet for a chosen sense </a:t>
            </a:r>
          </a:p>
          <a:p>
            <a:pPr lvl="1"/>
            <a:r>
              <a:rPr lang="en-US" smtClean="0"/>
              <a:t>Involves a word sense disambiguation step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In-house </a:t>
            </a:r>
            <a:r>
              <a:rPr lang="en-US" smtClean="0"/>
              <a:t>tool</a:t>
            </a:r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Synonyms ~ same meaning	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Friendly ~ cordial, cheerful, hostile, calm…</a:t>
            </a:r>
          </a:p>
          <a:p>
            <a:endParaRPr lang="en-US" smtClean="0"/>
          </a:p>
          <a:p>
            <a:r>
              <a:rPr lang="en-US" smtClean="0"/>
              <a:t>Words in same context as prompt </a:t>
            </a:r>
            <a:r>
              <a:rPr lang="en-US" smtClean="0"/>
              <a:t>words</a:t>
            </a:r>
          </a:p>
          <a:p>
            <a:pPr lvl="1"/>
            <a:r>
              <a:rPr lang="en-US" smtClean="0"/>
              <a:t>Corpus driven – implemented by Lin 1998</a:t>
            </a:r>
            <a:endParaRPr lang="en-US" smtClean="0"/>
          </a:p>
          <a:p>
            <a:pPr lvl="1"/>
            <a:r>
              <a:rPr lang="en-US" smtClean="0"/>
              <a:t>Less restrictive – related words, antonyms</a:t>
            </a:r>
            <a:r>
              <a:rPr lang="en-US" smtClean="0"/>
              <a:t>…</a:t>
            </a:r>
          </a:p>
          <a:p>
            <a:pPr lvl="1"/>
            <a:r>
              <a:rPr lang="en-US" smtClean="0"/>
              <a:t>Cutoff on similarity value</a:t>
            </a:r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Tool </a:t>
            </a:r>
            <a:r>
              <a:rPr lang="en-US" smtClean="0"/>
              <a:t>from Leacock and Chodorow 2003</a:t>
            </a:r>
          </a:p>
          <a:p>
            <a:pPr lvl="1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Distributionally similar terms ~ same context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mtClean="0"/>
              <a:t>friendly ~ smile, amiable, greet, mean…</a:t>
            </a:r>
          </a:p>
          <a:p>
            <a:endParaRPr lang="en-US" smtClean="0"/>
          </a:p>
          <a:p>
            <a:r>
              <a:rPr lang="en-US" smtClean="0"/>
              <a:t>Produced </a:t>
            </a:r>
            <a:r>
              <a:rPr lang="en-US" smtClean="0"/>
              <a:t>by </a:t>
            </a:r>
            <a:r>
              <a:rPr lang="en-US" smtClean="0"/>
              <a:t>humans participants during </a:t>
            </a:r>
            <a:r>
              <a:rPr lang="en-US" smtClean="0"/>
              <a:t>psycholinguistic experiments</a:t>
            </a:r>
          </a:p>
          <a:p>
            <a:pPr lvl="1"/>
            <a:r>
              <a:rPr lang="en-US" smtClean="0"/>
              <a:t>Target word </a:t>
            </a:r>
            <a:r>
              <a:rPr lang="en-US" smtClean="0">
                <a:sym typeface="Wingdings" pitchFamily="2" charset="2"/>
              </a:rPr>
              <a:t> mention related words</a:t>
            </a:r>
          </a:p>
          <a:p>
            <a:pPr lvl="1"/>
            <a:endParaRPr lang="en-US" smtClean="0">
              <a:sym typeface="Wingdings" pitchFamily="2" charset="2"/>
            </a:endParaRPr>
          </a:p>
          <a:p>
            <a:r>
              <a:rPr lang="en-US" smtClean="0">
                <a:sym typeface="Wingdings" pitchFamily="2" charset="2"/>
              </a:rPr>
              <a:t>Lists collected by University of South Florida</a:t>
            </a:r>
          </a:p>
          <a:p>
            <a:pPr lvl="1"/>
            <a:r>
              <a:rPr lang="en-US" smtClean="0">
                <a:sym typeface="Wingdings" pitchFamily="2" charset="2"/>
              </a:rPr>
              <a:t>5000 target </a:t>
            </a:r>
            <a:r>
              <a:rPr lang="en-US" smtClean="0">
                <a:sym typeface="Wingdings" pitchFamily="2" charset="2"/>
              </a:rPr>
              <a:t>words, 6000 </a:t>
            </a:r>
            <a:r>
              <a:rPr lang="en-US" smtClean="0">
                <a:sym typeface="Wingdings" pitchFamily="2" charset="2"/>
              </a:rPr>
              <a:t>participants</a:t>
            </a:r>
          </a:p>
          <a:p>
            <a:pPr lvl="1"/>
            <a:r>
              <a:rPr lang="en-US" smtClean="0">
                <a:sym typeface="Wingdings" pitchFamily="2" charset="2"/>
              </a:rPr>
              <a:t>Nelson et al. 1998	</a:t>
            </a:r>
          </a:p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Word association norms ~ recalled by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Original prompts</a:t>
            </a:r>
            <a:r>
              <a:rPr lang="en-US" smtClean="0"/>
              <a:t> ~ 9 -13 content words</a:t>
            </a:r>
          </a:p>
          <a:p>
            <a:endParaRPr lang="en-US" smtClean="0"/>
          </a:p>
          <a:p>
            <a:r>
              <a:rPr lang="en-US" smtClean="0"/>
              <a:t>After expansion</a:t>
            </a:r>
          </a:p>
          <a:p>
            <a:pPr lvl="1"/>
            <a:r>
              <a:rPr lang="en-US" smtClean="0"/>
              <a:t>87 (WAN) – 229 (distributional similarity)</a:t>
            </a:r>
            <a:endParaRPr lang="en-US" smtClean="0"/>
          </a:p>
          <a:p>
            <a:endParaRPr lang="en-US" smtClean="0"/>
          </a:p>
          <a:p>
            <a:r>
              <a:rPr lang="en-US" smtClean="0"/>
              <a:t>Simple </a:t>
            </a:r>
            <a:r>
              <a:rPr lang="en-US" smtClean="0"/>
              <a:t>heuristic weights</a:t>
            </a:r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Weighting of prompt words and expansions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4343400"/>
          <a:ext cx="32766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/>
                <a:gridCol w="952500"/>
              </a:tblGrid>
              <a:tr h="660952">
                <a:tc>
                  <a:txBody>
                    <a:bodyPr/>
                    <a:lstStyle/>
                    <a:p>
                      <a:r>
                        <a:rPr lang="en-US" smtClean="0"/>
                        <a:t>Prompt</a:t>
                      </a:r>
                      <a:r>
                        <a:rPr lang="en-US" baseline="0" smtClean="0"/>
                        <a:t> word type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Weight</a:t>
                      </a:r>
                      <a:endParaRPr lang="en-US"/>
                    </a:p>
                  </a:txBody>
                  <a:tcPr/>
                </a:tc>
              </a:tr>
              <a:tr h="393424">
                <a:tc>
                  <a:txBody>
                    <a:bodyPr/>
                    <a:lstStyle/>
                    <a:p>
                      <a:r>
                        <a:rPr lang="en-US" smtClean="0"/>
                        <a:t>Original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20</a:t>
                      </a:r>
                    </a:p>
                  </a:txBody>
                  <a:tcPr/>
                </a:tc>
              </a:tr>
              <a:tr h="393424">
                <a:tc>
                  <a:txBody>
                    <a:bodyPr/>
                    <a:lstStyle/>
                    <a:p>
                      <a:r>
                        <a:rPr lang="en-US" smtClean="0"/>
                        <a:t>Expansions</a:t>
                      </a:r>
                      <a:r>
                        <a:rPr lang="en-US" baseline="0" smtClean="0"/>
                        <a:t>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8" name="Picture 7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‘Directed’ spelling correction</a:t>
            </a:r>
          </a:p>
          <a:p>
            <a:pPr lvl="1"/>
            <a:r>
              <a:rPr lang="en-US" smtClean="0"/>
              <a:t>Focus on correcting words similar to a ‘target’ list</a:t>
            </a:r>
          </a:p>
          <a:p>
            <a:pPr lvl="1"/>
            <a:endParaRPr lang="en-US" smtClean="0"/>
          </a:p>
          <a:p>
            <a:r>
              <a:rPr lang="en-US" smtClean="0"/>
              <a:t>Target list = prompt words</a:t>
            </a:r>
          </a:p>
          <a:p>
            <a:pPr lvl="1"/>
            <a:r>
              <a:rPr lang="en-US" smtClean="0"/>
              <a:t>Either original or expanded prompt</a:t>
            </a:r>
          </a:p>
          <a:p>
            <a:endParaRPr lang="en-US" smtClean="0"/>
          </a:p>
          <a:p>
            <a:r>
              <a:rPr lang="en-US" smtClean="0"/>
              <a:t>Tool from Leacock and Chodorow, 2003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Spelling correction of essay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Results: Essays by learners</a:t>
            </a:r>
            <a:endParaRPr lang="en-US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85800" y="1905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Prompt only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5800" y="2514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Synonym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5800" y="2971800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dirty="0" smtClean="0"/>
              <a:t>Dist </a:t>
            </a:r>
            <a:r>
              <a:rPr lang="en-US" sz="2400" b="0" dirty="0"/>
              <a:t>similarity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" y="34290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 smtClean="0"/>
              <a:t>WAN</a:t>
            </a:r>
            <a:endParaRPr lang="en-US" sz="2400" b="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5800" y="38862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dirty="0"/>
              <a:t>Inflected forms</a:t>
            </a: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3962400" y="19050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9.73  </a:t>
            </a:r>
            <a:r>
              <a:rPr lang="en-US" sz="2400" b="0"/>
              <a:t>	</a:t>
            </a:r>
            <a:r>
              <a:rPr lang="en-US" sz="2400" b="0" smtClean="0"/>
              <a:t>      11.07</a:t>
            </a:r>
            <a:endParaRPr lang="en-US" sz="2400" b="0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962400" y="24384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7.03</a:t>
            </a:r>
            <a:r>
              <a:rPr lang="en-US" sz="2400" b="0"/>
              <a:t>	</a:t>
            </a:r>
            <a:r>
              <a:rPr lang="en-US" sz="2400" b="0" smtClean="0"/>
              <a:t>      12.01</a:t>
            </a:r>
            <a:endParaRPr lang="en-US" sz="2400" b="0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62400" y="28956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6.45</a:t>
            </a:r>
            <a:r>
              <a:rPr lang="en-US" sz="2400" b="0"/>
              <a:t>	</a:t>
            </a:r>
            <a:r>
              <a:rPr lang="en-US" sz="2400" b="0" smtClean="0"/>
              <a:t>      11.77</a:t>
            </a:r>
            <a:endParaRPr lang="en-US" sz="2400" b="0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62400" y="38862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6.25</a:t>
            </a:r>
            <a:r>
              <a:rPr lang="en-US" sz="2400" b="0"/>
              <a:t>	</a:t>
            </a:r>
            <a:r>
              <a:rPr lang="en-US" sz="2400" b="0" smtClean="0"/>
              <a:t>      11.65</a:t>
            </a:r>
            <a:endParaRPr lang="en-US" sz="2400" b="0" dirty="0"/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5334000" y="1371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/>
              <a:t>False </a:t>
            </a:r>
            <a:r>
              <a:rPr lang="en-US" sz="2400" b="0" smtClean="0"/>
              <a:t>neg.</a:t>
            </a:r>
            <a:endParaRPr lang="en-US" sz="2400" b="0" dirty="0"/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3505200" y="13716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/>
              <a:t>False </a:t>
            </a:r>
            <a:r>
              <a:rPr lang="en-US" sz="2400" b="0" smtClean="0"/>
              <a:t>pos.</a:t>
            </a:r>
            <a:endParaRPr lang="en-US" sz="2400" b="0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5800" y="4419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 err="1"/>
              <a:t>Infl</a:t>
            </a:r>
            <a:r>
              <a:rPr lang="en-US" sz="2400" b="0" dirty="0"/>
              <a:t> + WAN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44196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6.04</a:t>
            </a:r>
            <a:r>
              <a:rPr lang="en-US" sz="2400" b="0"/>
              <a:t>	</a:t>
            </a:r>
            <a:r>
              <a:rPr lang="en-US" sz="2400" b="0" smtClean="0"/>
              <a:t>      11.48</a:t>
            </a:r>
            <a:endParaRPr lang="en-US" sz="2400" b="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685800" y="2362200"/>
            <a:ext cx="6019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5800" y="51054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smtClean="0"/>
              <a:t>Spell corr.</a:t>
            </a:r>
            <a:endParaRPr lang="en-US" sz="2400" b="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962400" y="51054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smtClean="0"/>
              <a:t>5.43</a:t>
            </a:r>
            <a:r>
              <a:rPr lang="en-US" sz="2400" b="0"/>
              <a:t>	</a:t>
            </a:r>
            <a:r>
              <a:rPr lang="en-US" sz="2400" b="0" smtClean="0"/>
              <a:t>      12.71</a:t>
            </a:r>
            <a:endParaRPr lang="en-US" sz="2400" b="0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85800" y="5562600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smtClean="0"/>
              <a:t>Spell + Infl + WAN</a:t>
            </a:r>
            <a:endParaRPr lang="en-US" sz="2400" b="0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962400" y="55626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smtClean="0"/>
              <a:t>4.66</a:t>
            </a:r>
            <a:r>
              <a:rPr lang="en-US" sz="2400" b="0"/>
              <a:t>	</a:t>
            </a:r>
            <a:r>
              <a:rPr lang="en-US" sz="2400" b="0" smtClean="0"/>
              <a:t>      11.97</a:t>
            </a:r>
            <a:endParaRPr lang="en-US" sz="2400" b="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85800" y="4953000"/>
            <a:ext cx="60198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962400" y="33528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smtClean="0"/>
              <a:t>6.33</a:t>
            </a:r>
            <a:r>
              <a:rPr lang="en-US" sz="2400" b="0"/>
              <a:t>	</a:t>
            </a:r>
            <a:r>
              <a:rPr lang="en-US" sz="2400" b="0" smtClean="0"/>
              <a:t>      11.97</a:t>
            </a:r>
            <a:endParaRPr lang="en-US" sz="2400" b="0" dirty="0"/>
          </a:p>
        </p:txBody>
      </p:sp>
      <p:sp>
        <p:nvSpPr>
          <p:cNvPr id="35" name="Rectangular Callout 34"/>
          <p:cNvSpPr/>
          <p:nvPr/>
        </p:nvSpPr>
        <p:spPr>
          <a:xfrm>
            <a:off x="7010400" y="2438400"/>
            <a:ext cx="1981200" cy="685800"/>
          </a:xfrm>
          <a:prstGeom prst="wedgeRectCallout">
            <a:avLst>
              <a:gd name="adj1" fmla="val -75876"/>
              <a:gd name="adj2" fmla="val 52325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All expansions lower false pos.</a:t>
            </a:r>
          </a:p>
        </p:txBody>
      </p:sp>
      <p:sp>
        <p:nvSpPr>
          <p:cNvPr id="36" name="Rectangular Callout 35"/>
          <p:cNvSpPr/>
          <p:nvPr/>
        </p:nvSpPr>
        <p:spPr>
          <a:xfrm>
            <a:off x="6858000" y="4267200"/>
            <a:ext cx="2133600" cy="914400"/>
          </a:xfrm>
          <a:prstGeom prst="wedgeRectCallout">
            <a:avLst>
              <a:gd name="adj1" fmla="val -70305"/>
              <a:gd name="adj2" fmla="val 55598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Spelling correction works even better</a:t>
            </a:r>
          </a:p>
        </p:txBody>
      </p:sp>
      <p:sp>
        <p:nvSpPr>
          <p:cNvPr id="37" name="Rectangular Callout 36"/>
          <p:cNvSpPr/>
          <p:nvPr/>
        </p:nvSpPr>
        <p:spPr>
          <a:xfrm>
            <a:off x="6858000" y="5638800"/>
            <a:ext cx="2133600" cy="533400"/>
          </a:xfrm>
          <a:prstGeom prst="wedgeRectCallout">
            <a:avLst>
              <a:gd name="adj1" fmla="val -68162"/>
              <a:gd name="adj2" fmla="val -25402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Overall best</a:t>
            </a: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9" name="Picture 38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40" name="Picture 39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2" grpId="0"/>
      <p:bldP spid="12" grpId="1"/>
      <p:bldP spid="13" grpId="0"/>
      <p:bldP spid="13" grpId="1"/>
      <p:bldP spid="15" grpId="0"/>
      <p:bldP spid="15" grpId="1"/>
      <p:bldP spid="18" grpId="0"/>
      <p:bldP spid="19" grpId="0"/>
      <p:bldP spid="23" grpId="0"/>
      <p:bldP spid="24" grpId="0"/>
      <p:bldP spid="25" grpId="0"/>
      <p:bldP spid="26" grpId="0"/>
      <p:bldP spid="28" grpId="0"/>
      <p:bldP spid="28" grpId="1"/>
      <p:bldP spid="35" grpId="0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957072"/>
          </a:xfrm>
        </p:spPr>
        <p:txBody>
          <a:bodyPr/>
          <a:lstStyle/>
          <a:p>
            <a:r>
              <a:rPr lang="en-US" smtClean="0"/>
              <a:t>Limit opportunity to game educational software</a:t>
            </a:r>
          </a:p>
          <a:p>
            <a:pPr lvl="1">
              <a:buNone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Automatic methods to detect off-topic essays</a:t>
            </a:r>
            <a:endParaRPr lang="en-US"/>
          </a:p>
        </p:txBody>
      </p:sp>
      <p:sp>
        <p:nvSpPr>
          <p:cNvPr id="4" name="Flowchart: Multidocument 3"/>
          <p:cNvSpPr/>
          <p:nvPr/>
        </p:nvSpPr>
        <p:spPr>
          <a:xfrm>
            <a:off x="2667000" y="4572000"/>
            <a:ext cx="838200" cy="914400"/>
          </a:xfrm>
          <a:prstGeom prst="flowChartMultidocumen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ocument 4"/>
          <p:cNvSpPr/>
          <p:nvPr/>
        </p:nvSpPr>
        <p:spPr>
          <a:xfrm>
            <a:off x="1066800" y="4724400"/>
            <a:ext cx="762000" cy="838200"/>
          </a:xfrm>
          <a:prstGeom prst="flowChartDocumen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1981200" y="4953000"/>
            <a:ext cx="457200" cy="152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2743200"/>
            <a:ext cx="4267200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700" smtClean="0">
                <a:solidFill>
                  <a:prstClr val="black"/>
                </a:solidFill>
              </a:rPr>
              <a:t>Compare with previously </a:t>
            </a:r>
            <a:r>
              <a:rPr lang="en-US" sz="2700" smtClean="0">
                <a:solidFill>
                  <a:prstClr val="black"/>
                </a:solidFill>
              </a:rPr>
              <a:t>written essays for a question</a:t>
            </a:r>
          </a:p>
          <a:p>
            <a:pPr marL="621792" lvl="1" indent="-228600">
              <a:spcBef>
                <a:spcPts val="324"/>
              </a:spcBef>
              <a:buClr>
                <a:srgbClr val="2DA2BF"/>
              </a:buClr>
              <a:buFont typeface="Verdana"/>
              <a:buChar char="◦"/>
            </a:pPr>
            <a:r>
              <a:rPr lang="en-US" sz="2300" smtClean="0">
                <a:solidFill>
                  <a:prstClr val="black"/>
                </a:solidFill>
              </a:rPr>
              <a:t>But </a:t>
            </a:r>
            <a:r>
              <a:rPr lang="en-US" sz="2300" smtClean="0">
                <a:solidFill>
                  <a:prstClr val="black"/>
                </a:solidFill>
              </a:rPr>
              <a:t>not </a:t>
            </a:r>
            <a:r>
              <a:rPr lang="en-US" sz="2300" smtClean="0">
                <a:solidFill>
                  <a:prstClr val="black"/>
                </a:solidFill>
              </a:rPr>
              <a:t>always </a:t>
            </a:r>
            <a:r>
              <a:rPr lang="en-US" sz="2300" smtClean="0">
                <a:solidFill>
                  <a:prstClr val="black"/>
                </a:solidFill>
              </a:rPr>
              <a:t>available</a:t>
            </a:r>
            <a:endParaRPr kumimoji="0" lang="en-US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None/>
              <a:tabLst/>
              <a:defRPr/>
            </a:pPr>
            <a:endParaRPr kumimoji="0" lang="en-US" sz="2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3315494" y="4380706"/>
            <a:ext cx="3124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1"/>
          <p:cNvSpPr txBox="1">
            <a:spLocks/>
          </p:cNvSpPr>
          <p:nvPr/>
        </p:nvSpPr>
        <p:spPr>
          <a:xfrm>
            <a:off x="5029200" y="2743200"/>
            <a:ext cx="3733800" cy="1828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700" smtClean="0">
                <a:solidFill>
                  <a:prstClr val="black"/>
                </a:solidFill>
              </a:rPr>
              <a:t>Compare with question text</a:t>
            </a:r>
            <a:endParaRPr lang="en-US" sz="2700" smtClean="0">
              <a:solidFill>
                <a:prstClr val="black"/>
              </a:solidFill>
            </a:endParaRPr>
          </a:p>
          <a:p>
            <a:pPr marL="621792" lvl="1" indent="-228600">
              <a:spcBef>
                <a:spcPts val="324"/>
              </a:spcBef>
              <a:buClr>
                <a:srgbClr val="2DA2BF"/>
              </a:buClr>
              <a:buFont typeface="Verdana"/>
              <a:buChar char="◦"/>
            </a:pPr>
            <a:r>
              <a:rPr lang="en-US" sz="2300" smtClean="0">
                <a:solidFill>
                  <a:prstClr val="black"/>
                </a:solidFill>
              </a:rPr>
              <a:t>No training data</a:t>
            </a:r>
          </a:p>
        </p:txBody>
      </p:sp>
      <p:sp>
        <p:nvSpPr>
          <p:cNvPr id="11" name="Flowchart: Document 10"/>
          <p:cNvSpPr/>
          <p:nvPr/>
        </p:nvSpPr>
        <p:spPr>
          <a:xfrm>
            <a:off x="5486400" y="4114800"/>
            <a:ext cx="609600" cy="762000"/>
          </a:xfrm>
          <a:prstGeom prst="flowChartDocumen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239000" y="4267200"/>
            <a:ext cx="685800" cy="15240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-Right Arrow 12"/>
          <p:cNvSpPr/>
          <p:nvPr/>
        </p:nvSpPr>
        <p:spPr>
          <a:xfrm>
            <a:off x="6477000" y="4267200"/>
            <a:ext cx="457200" cy="152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ular Callout 14"/>
          <p:cNvSpPr/>
          <p:nvPr/>
        </p:nvSpPr>
        <p:spPr>
          <a:xfrm>
            <a:off x="6858000" y="5105400"/>
            <a:ext cx="1981200" cy="914400"/>
          </a:xfrm>
          <a:prstGeom prst="wedgeRectCallout">
            <a:avLst>
              <a:gd name="adj1" fmla="val -13725"/>
              <a:gd name="adj2" fmla="val -112808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Some times question texts are very short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1400" y="60198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Higgins et al. 2006</a:t>
            </a:r>
            <a:endParaRPr lang="en-US" sz="2000"/>
          </a:p>
        </p:txBody>
      </p:sp>
      <p:pic>
        <p:nvPicPr>
          <p:cNvPr id="18" name="Picture 17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19" name="Picture 18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/>
      <p:bldP spid="7" grpId="1"/>
      <p:bldP spid="10" grpId="0"/>
      <p:bldP spid="11" grpId="0" animBg="1"/>
      <p:bldP spid="12" grpId="0" animBg="1"/>
      <p:bldP spid="13" grpId="0" animBg="1"/>
      <p:bldP spid="15" grpId="0" animBg="1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Results: Essays by advanced users</a:t>
            </a:r>
            <a:endParaRPr lang="en-US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685800" y="19050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Prompt only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25146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/>
              <a:t>Synonym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5800" y="2971800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dirty="0" smtClean="0"/>
              <a:t>Dist </a:t>
            </a:r>
            <a:r>
              <a:rPr lang="en-US" sz="2400" b="0" dirty="0"/>
              <a:t>similarity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5800" y="34290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dirty="0" smtClean="0"/>
              <a:t>WAN</a:t>
            </a:r>
            <a:endParaRPr lang="en-US" sz="2400" b="0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800" y="38862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dirty="0"/>
              <a:t>Inflected forms</a:t>
            </a: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3962400" y="19050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smtClean="0"/>
              <a:t>2.94</a:t>
            </a:r>
            <a:r>
              <a:rPr lang="en-US" sz="2400" b="0" smtClean="0"/>
              <a:t>  </a:t>
            </a:r>
            <a:r>
              <a:rPr lang="en-US" sz="2400" b="0"/>
              <a:t>	</a:t>
            </a:r>
            <a:r>
              <a:rPr lang="en-US" sz="2400" b="0" smtClean="0"/>
              <a:t>      9.06</a:t>
            </a:r>
            <a:endParaRPr lang="en-US" sz="2400" b="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962400" y="24384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smtClean="0"/>
              <a:t>1.39</a:t>
            </a:r>
            <a:r>
              <a:rPr lang="en-US" sz="2400" b="0"/>
              <a:t>	</a:t>
            </a:r>
            <a:r>
              <a:rPr lang="en-US" sz="2400" b="0" smtClean="0"/>
              <a:t>      9.76</a:t>
            </a:r>
            <a:endParaRPr lang="en-US" sz="2400" b="0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962400" y="28956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smtClean="0"/>
              <a:t>1.63</a:t>
            </a:r>
            <a:r>
              <a:rPr lang="en-US" sz="2400" b="0"/>
              <a:t>	</a:t>
            </a:r>
            <a:r>
              <a:rPr lang="en-US" sz="2400" b="0" smtClean="0"/>
              <a:t>      8.98</a:t>
            </a:r>
            <a:endParaRPr lang="en-US" sz="2400" b="0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962400" y="38862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smtClean="0"/>
              <a:t>2.53</a:t>
            </a:r>
            <a:r>
              <a:rPr lang="en-US" sz="2400" b="0"/>
              <a:t>	</a:t>
            </a:r>
            <a:r>
              <a:rPr lang="en-US" sz="2400" b="0" smtClean="0"/>
              <a:t>      9.06</a:t>
            </a:r>
            <a:endParaRPr lang="en-US" sz="2400" b="0" dirty="0"/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5181600" y="13716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/>
              <a:t>False </a:t>
            </a:r>
            <a:r>
              <a:rPr lang="en-US" sz="2400" b="0" smtClean="0"/>
              <a:t>neg.</a:t>
            </a:r>
            <a:endParaRPr lang="en-US" sz="2400" b="0" dirty="0"/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3429000" y="13716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/>
              <a:t>False </a:t>
            </a:r>
            <a:r>
              <a:rPr lang="en-US" sz="2400" b="0" smtClean="0"/>
              <a:t>pos.</a:t>
            </a:r>
            <a:endParaRPr lang="en-US" sz="2400" b="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85800" y="2362200"/>
            <a:ext cx="5943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5800" y="46482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0" smtClean="0"/>
              <a:t>Spell corr.</a:t>
            </a:r>
            <a:endParaRPr lang="en-US" sz="2400" b="0" dirty="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962400" y="46482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smtClean="0"/>
              <a:t>2.53</a:t>
            </a:r>
            <a:r>
              <a:rPr lang="en-US" sz="2400" b="0"/>
              <a:t>	</a:t>
            </a:r>
            <a:r>
              <a:rPr lang="en-US" sz="2400" b="0" smtClean="0"/>
              <a:t>      9.27</a:t>
            </a:r>
            <a:endParaRPr lang="en-US" sz="2400" b="0" dirty="0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85800" y="5105400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0" smtClean="0"/>
              <a:t>Spell + WAN</a:t>
            </a:r>
            <a:endParaRPr lang="en-US" sz="2400" b="0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962400" y="51054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smtClean="0"/>
              <a:t>1.47</a:t>
            </a:r>
            <a:r>
              <a:rPr lang="en-US" sz="2400" b="0"/>
              <a:t>	</a:t>
            </a:r>
            <a:r>
              <a:rPr lang="en-US" sz="2400" b="0" smtClean="0"/>
              <a:t>      9.02</a:t>
            </a:r>
            <a:endParaRPr lang="en-US" sz="2400" b="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685800" y="4495800"/>
            <a:ext cx="5943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962400" y="33528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smtClean="0"/>
              <a:t>1.59</a:t>
            </a:r>
            <a:r>
              <a:rPr lang="en-US" sz="2400" b="0"/>
              <a:t>	</a:t>
            </a:r>
            <a:r>
              <a:rPr lang="en-US" sz="2400" b="0" smtClean="0"/>
              <a:t>      8.74</a:t>
            </a:r>
            <a:endParaRPr lang="en-US" sz="2400" b="0" dirty="0"/>
          </a:p>
        </p:txBody>
      </p:sp>
      <p:sp>
        <p:nvSpPr>
          <p:cNvPr id="24" name="Rectangular Callout 23"/>
          <p:cNvSpPr/>
          <p:nvPr/>
        </p:nvSpPr>
        <p:spPr>
          <a:xfrm>
            <a:off x="6858000" y="2743200"/>
            <a:ext cx="1981200" cy="685800"/>
          </a:xfrm>
          <a:prstGeom prst="wedgeRectCallout">
            <a:avLst>
              <a:gd name="adj1" fmla="val -77722"/>
              <a:gd name="adj2" fmla="val 57658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Best expansion - WAN</a:t>
            </a:r>
          </a:p>
        </p:txBody>
      </p:sp>
      <p:sp>
        <p:nvSpPr>
          <p:cNvPr id="25" name="Rectangular Callout 24"/>
          <p:cNvSpPr/>
          <p:nvPr/>
        </p:nvSpPr>
        <p:spPr>
          <a:xfrm>
            <a:off x="6858000" y="4267200"/>
            <a:ext cx="2133600" cy="914400"/>
          </a:xfrm>
          <a:prstGeom prst="wedgeRectCallout">
            <a:avLst>
              <a:gd name="adj1" fmla="val -76305"/>
              <a:gd name="adj2" fmla="val 13598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No benefits from spelling correction</a:t>
            </a:r>
          </a:p>
        </p:txBody>
      </p:sp>
      <p:sp>
        <p:nvSpPr>
          <p:cNvPr id="26" name="Rectangular Callout 25"/>
          <p:cNvSpPr/>
          <p:nvPr/>
        </p:nvSpPr>
        <p:spPr>
          <a:xfrm>
            <a:off x="6858000" y="5638800"/>
            <a:ext cx="2133600" cy="533400"/>
          </a:xfrm>
          <a:prstGeom prst="wedgeRectCallout">
            <a:avLst>
              <a:gd name="adj1" fmla="val -76305"/>
              <a:gd name="adj2" fmla="val -99117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Overall best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0" name="Picture 29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31" name="Picture 30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8" grpId="0"/>
      <p:bldP spid="8" grpId="1"/>
      <p:bldP spid="10" grpId="0"/>
      <p:bldP spid="10" grpId="1"/>
      <p:bldP spid="11" grpId="0"/>
      <p:bldP spid="11" grpId="1"/>
      <p:bldP spid="12" grpId="0"/>
      <p:bldP spid="12" grpId="1"/>
      <p:bldP spid="18" grpId="0"/>
      <p:bldP spid="19" grpId="0"/>
      <p:bldP spid="20" grpId="0"/>
      <p:bldP spid="21" grpId="0"/>
      <p:bldP spid="23" grpId="0"/>
      <p:bldP spid="24" grpId="0" animBg="1"/>
      <p:bldP spid="25" grpId="0" animBg="1"/>
      <p:bldP spid="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Best method for short prompts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28800" y="2438400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Expansion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Spelling</a:t>
                      </a:r>
                      <a:r>
                        <a:rPr lang="en-US" baseline="0" smtClean="0"/>
                        <a:t> correction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Essays</a:t>
                      </a:r>
                      <a:r>
                        <a:rPr lang="en-US" baseline="0" smtClean="0"/>
                        <a:t> by l</a:t>
                      </a:r>
                      <a:r>
                        <a:rPr lang="en-US" smtClean="0"/>
                        <a:t>earners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Advanced</a:t>
                      </a:r>
                      <a:r>
                        <a:rPr lang="en-US" baseline="0" smtClean="0"/>
                        <a:t> users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rot="16200000" flipH="1">
            <a:off x="6553200" y="3276600"/>
            <a:ext cx="76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6629400" y="3124200"/>
            <a:ext cx="22860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H="1">
            <a:off x="4876800" y="3657600"/>
            <a:ext cx="76200" cy="76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53000" y="3505200"/>
            <a:ext cx="228600" cy="228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"/>
          <p:cNvSpPr>
            <a:spLocks noGrp="1"/>
          </p:cNvSpPr>
          <p:nvPr>
            <p:ph idx="1"/>
          </p:nvPr>
        </p:nvSpPr>
        <p:spPr>
          <a:xfrm>
            <a:off x="533400" y="4343400"/>
            <a:ext cx="8229600" cy="990600"/>
          </a:xfrm>
        </p:spPr>
        <p:txBody>
          <a:bodyPr>
            <a:normAutofit fontScale="92500"/>
          </a:bodyPr>
          <a:lstStyle/>
          <a:p>
            <a:r>
              <a:rPr lang="en-US" smtClean="0"/>
              <a:t>Overall best = expansion + spelling correction</a:t>
            </a:r>
            <a:endParaRPr lang="en-US" smtClean="0"/>
          </a:p>
          <a:p>
            <a:pPr lvl="1"/>
            <a:r>
              <a:rPr lang="en-US" smtClean="0"/>
              <a:t>For both essay types</a:t>
            </a:r>
          </a:p>
          <a:p>
            <a:pPr lvl="1"/>
            <a:endParaRPr lang="en-US" smtClean="0"/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457200" y="1447800"/>
            <a:ext cx="82296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Usefulness of methods</a:t>
            </a:r>
            <a:r>
              <a:rPr kumimoji="0" lang="en-US" sz="27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~ population-dependent</a:t>
            </a:r>
            <a:endParaRPr kumimoji="0" lang="en-US" sz="23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5" name="Picture 1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16" name="Picture 1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Accuracy of prompt-based off-topic detection</a:t>
            </a:r>
            <a:r>
              <a:rPr lang="en-US"/>
              <a:t> </a:t>
            </a:r>
            <a:r>
              <a:rPr lang="en-US" smtClean="0"/>
              <a:t>depends on</a:t>
            </a:r>
          </a:p>
          <a:p>
            <a:pPr lvl="1"/>
            <a:r>
              <a:rPr lang="en-US" smtClean="0"/>
              <a:t>Prompt length</a:t>
            </a:r>
          </a:p>
          <a:p>
            <a:pPr lvl="1"/>
            <a:r>
              <a:rPr lang="en-US" smtClean="0"/>
              <a:t>Essay properties</a:t>
            </a:r>
          </a:p>
          <a:p>
            <a:pPr lvl="1"/>
            <a:endParaRPr lang="en-US" smtClean="0"/>
          </a:p>
          <a:p>
            <a:r>
              <a:rPr lang="en-US" smtClean="0"/>
              <a:t>We have introduced two methods to improve performance</a:t>
            </a:r>
          </a:p>
          <a:p>
            <a:pPr lvl="1"/>
            <a:r>
              <a:rPr lang="en-US" smtClean="0"/>
              <a:t>Prompt expansion</a:t>
            </a:r>
            <a:endParaRPr lang="en-US" smtClean="0"/>
          </a:p>
          <a:p>
            <a:pPr lvl="1"/>
            <a:r>
              <a:rPr lang="en-US" smtClean="0"/>
              <a:t>Spelling correction</a:t>
            </a:r>
          </a:p>
          <a:p>
            <a:pPr lvl="1"/>
            <a:endParaRPr lang="en-US" smtClean="0"/>
          </a:p>
          <a:p>
            <a:r>
              <a:rPr lang="en-US" smtClean="0"/>
              <a:t>Improved performance </a:t>
            </a:r>
          </a:p>
          <a:p>
            <a:pPr lvl="1"/>
            <a:r>
              <a:rPr lang="en-US" smtClean="0"/>
              <a:t>Individually and combination of </a:t>
            </a:r>
            <a:r>
              <a:rPr lang="en-US" smtClean="0"/>
              <a:t>both methods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Thank you!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‘In the past, people were more friendly than they are today’</a:t>
            </a:r>
          </a:p>
          <a:p>
            <a:endParaRPr lang="en-US" smtClean="0"/>
          </a:p>
          <a:p>
            <a:r>
              <a:rPr lang="en-US" smtClean="0"/>
              <a:t>Task - write an essay for/against the opinion expressed by the prompt 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 example short prompt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6" name="Picture 5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5240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Two methods for better comparison of essays and prompt text</a:t>
            </a:r>
          </a:p>
          <a:p>
            <a:pPr lvl="1"/>
            <a:r>
              <a:rPr lang="en-US" smtClean="0"/>
              <a:t>Expansion of prompt text</a:t>
            </a:r>
          </a:p>
          <a:p>
            <a:pPr lvl="1"/>
            <a:r>
              <a:rPr lang="en-US" smtClean="0"/>
              <a:t>Spelling correction of essay text</a:t>
            </a:r>
          </a:p>
          <a:p>
            <a:pPr lvl="1"/>
            <a:endParaRPr lang="en-US" smtClean="0"/>
          </a:p>
          <a:p>
            <a:pPr lvl="1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Detecting off-topic essays by comparison with short prompts</a:t>
            </a:r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752600"/>
            <a:ext cx="8229600" cy="609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smtClean="0"/>
              <a:t>Questions with approx. 9 -13 content words</a:t>
            </a:r>
            <a:endParaRPr kumimoji="0" lang="en-US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4648200"/>
            <a:ext cx="8382000" cy="990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smtClean="0"/>
              <a:t>L</a:t>
            </a:r>
            <a: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ower error</a:t>
            </a:r>
            <a:r>
              <a:rPr kumimoji="0" lang="en-US" sz="27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rates for off-topic essay detection </a:t>
            </a:r>
            <a:endParaRPr kumimoji="0" lang="en-US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2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Picture 7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9" name="Picture 8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Effect of prompt and essay properties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8" name="Picture 7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990600" y="2667000"/>
          <a:ext cx="68580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667000"/>
                <a:gridCol w="1676400"/>
              </a:tblGrid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Skill</a:t>
                      </a:r>
                      <a:r>
                        <a:rPr lang="en-US" baseline="0" smtClean="0"/>
                        <a:t> Level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Task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Avg.</a:t>
                      </a:r>
                      <a:r>
                        <a:rPr lang="en-US" baseline="0" smtClean="0"/>
                        <a:t> p</a:t>
                      </a:r>
                      <a:r>
                        <a:rPr lang="en-US" smtClean="0"/>
                        <a:t>rompt</a:t>
                      </a:r>
                      <a:r>
                        <a:rPr lang="en-US" baseline="0" smtClean="0"/>
                        <a:t> length</a:t>
                      </a:r>
                      <a:endParaRPr lang="en-US"/>
                    </a:p>
                  </a:txBody>
                  <a:tcPr/>
                </a:tc>
              </a:tr>
              <a:tr h="624840"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4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BED5E0">
                        <a:alpha val="78000"/>
                      </a:srgbClr>
                    </a:solidFill>
                  </a:tcPr>
                </a:tc>
              </a:tr>
              <a:tr h="624840"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57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1">
                        <a:tint val="40000"/>
                        <a:alpha val="40000"/>
                      </a:schemeClr>
                    </a:solidFill>
                  </a:tcPr>
                </a:tc>
              </a:tr>
              <a:tr h="624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957071"/>
          </a:xfrm>
        </p:spPr>
        <p:txBody>
          <a:bodyPr>
            <a:normAutofit/>
          </a:bodyPr>
          <a:lstStyle/>
          <a:p>
            <a:r>
              <a:rPr lang="en-US" smtClean="0"/>
              <a:t>English writing tasks in high stakes tests</a:t>
            </a:r>
          </a:p>
          <a:p>
            <a:pPr lvl="1"/>
            <a:r>
              <a:rPr lang="en-US" smtClean="0"/>
              <a:t>GRE, TOEFL 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 different essay collections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3352800"/>
            <a:ext cx="1143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mtClean="0"/>
              <a:t>TOEFL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4572000"/>
            <a:ext cx="1143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smtClean="0"/>
              <a:t>GRE</a:t>
            </a:r>
            <a:endParaRPr lang="en-US" sz="2300"/>
          </a:p>
        </p:txBody>
      </p:sp>
      <p:sp>
        <p:nvSpPr>
          <p:cNvPr id="7" name="TextBox 6"/>
          <p:cNvSpPr txBox="1"/>
          <p:nvPr/>
        </p:nvSpPr>
        <p:spPr>
          <a:xfrm>
            <a:off x="990600" y="37338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Learners of English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4953000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Applicants to graduate school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81400" y="327660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Write a summary of a passage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81400" y="4343400"/>
            <a:ext cx="274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Write an argument for/against opinion in the prompt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34200" y="33528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276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34200" y="40386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  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34200" y="47244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 60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5257800"/>
            <a:ext cx="83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 13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4" name="Picture 23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25" name="Picture 24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1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382000" cy="576071"/>
          </a:xfrm>
        </p:spPr>
        <p:txBody>
          <a:bodyPr>
            <a:normAutofit/>
          </a:bodyPr>
          <a:lstStyle/>
          <a:p>
            <a:r>
              <a:rPr lang="en-US" smtClean="0"/>
              <a:t>7</a:t>
            </a:r>
            <a:r>
              <a:rPr lang="en-US" smtClean="0"/>
              <a:t> prompts for each task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</a:t>
            </a:r>
            <a:endParaRPr lang="en-US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362200"/>
            <a:ext cx="8382000" cy="1033271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350 essays written</a:t>
            </a:r>
            <a:r>
              <a:rPr kumimoji="0" lang="en-US" sz="27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each prompt</a:t>
            </a:r>
            <a:endParaRPr kumimoji="0" lang="en-US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US" sz="2300" smtClean="0"/>
              <a:t>Positive examples</a:t>
            </a:r>
            <a:endParaRPr kumimoji="0" lang="en-US" sz="2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57200" y="3581400"/>
            <a:ext cx="8382000" cy="12954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350 essays randomly</a:t>
            </a:r>
            <a:r>
              <a:rPr kumimoji="0" lang="en-US" sz="27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sampled </a:t>
            </a:r>
            <a:r>
              <a:rPr kumimoji="0" lang="en-US" sz="2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</a:t>
            </a:r>
            <a:r>
              <a:rPr kumimoji="0" lang="en-US" sz="27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responses to other prompts</a:t>
            </a:r>
            <a:endParaRPr kumimoji="0" lang="en-US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lang="en-US" sz="2300" smtClean="0"/>
              <a:t>Pseudo negative examples</a:t>
            </a:r>
            <a:endParaRPr kumimoji="0" lang="en-US" sz="2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9" name="Picture 8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Experimental setup: off-topic to a target prompt?</a:t>
            </a:r>
            <a:endParaRPr lang="en-US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228600" y="4495800"/>
            <a:ext cx="8229600" cy="133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700" smtClean="0"/>
              <a:t>Vector space similarity</a:t>
            </a:r>
            <a:endParaRPr kumimoji="0" lang="en-US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sz="23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Dimensions ~ prompt and essay content words</a:t>
            </a: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r>
              <a:rPr kumimoji="0" lang="en-US" sz="23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Values ~ tf*idf </a:t>
            </a:r>
            <a:endParaRPr kumimoji="0" lang="en-US" sz="2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219200"/>
            <a:ext cx="8229600" cy="133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lowchart: Document 5"/>
          <p:cNvSpPr/>
          <p:nvPr/>
        </p:nvSpPr>
        <p:spPr>
          <a:xfrm>
            <a:off x="685800" y="2286000"/>
            <a:ext cx="914400" cy="1066800"/>
          </a:xfrm>
          <a:prstGeom prst="flowChartDocument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essay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90800" y="2057400"/>
            <a:ext cx="1143000" cy="228600"/>
          </a:xfrm>
          <a:prstGeom prst="roundRect">
            <a:avLst/>
          </a:prstGeom>
          <a:solidFill>
            <a:srgbClr val="92D050">
              <a:alpha val="56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667000" y="3200400"/>
            <a:ext cx="1143000" cy="2286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3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438400" y="5562600"/>
          <a:ext cx="4103077" cy="914400"/>
        </p:xfrm>
        <a:graphic>
          <a:graphicData uri="http://schemas.openxmlformats.org/presentationml/2006/ole">
            <p:oleObj spid="_x0000_s1026" name="Equation" r:id="rId3" imgW="2222280" imgH="49500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705600" y="6519446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Higgins et al. 2006</a:t>
            </a:r>
            <a:endParaRPr lang="en-US" sz="160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86200" y="2133600"/>
            <a:ext cx="762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038600" y="2971800"/>
            <a:ext cx="6096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2514600" y="3048000"/>
            <a:ext cx="1143000" cy="2286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3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3" name="Rounded Rectangle 22"/>
          <p:cNvSpPr/>
          <p:nvPr/>
        </p:nvSpPr>
        <p:spPr>
          <a:xfrm>
            <a:off x="2895600" y="3352800"/>
            <a:ext cx="1143000" cy="2286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3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4" name="Rounded Rectangle 23"/>
          <p:cNvSpPr/>
          <p:nvPr/>
        </p:nvSpPr>
        <p:spPr>
          <a:xfrm>
            <a:off x="2971800" y="3505200"/>
            <a:ext cx="1143000" cy="2286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43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26" name="TextBox 25"/>
          <p:cNvSpPr txBox="1"/>
          <p:nvPr/>
        </p:nvSpPr>
        <p:spPr>
          <a:xfrm>
            <a:off x="3048000" y="1447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Target prompt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524000" y="3581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Reference prompts </a:t>
            </a:r>
            <a:r>
              <a:rPr lang="en-US" sz="1600" smtClean="0"/>
              <a:t>(9)</a:t>
            </a:r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676400" y="2133600"/>
            <a:ext cx="76200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676400" y="3124200"/>
            <a:ext cx="838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648200" y="2438400"/>
            <a:ext cx="2514600" cy="64633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Similarity with target prompt is highest?</a:t>
            </a:r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7162800" y="2286000"/>
            <a:ext cx="533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7162800" y="2971800"/>
            <a:ext cx="609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848600" y="2057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On-topic </a:t>
            </a:r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7848600" y="3048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Off-topic </a:t>
            </a:r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7010400" y="2133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yes </a:t>
            </a:r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0866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 </a:t>
            </a:r>
            <a:endParaRPr lang="en-US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2" name="Picture 51" descr="ets_corp_logo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53" name="Picture 52" descr="penn_fulllogo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8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3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4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3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6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8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9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2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4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5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7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8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0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1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3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4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7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2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3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5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6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8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9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6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6" grpId="0"/>
      <p:bldP spid="26" grpId="1"/>
      <p:bldP spid="27" grpId="0"/>
      <p:bldP spid="27" grpId="1"/>
      <p:bldP spid="34" grpId="0" animBg="1"/>
      <p:bldP spid="34" grpId="1" animBg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728472"/>
          </a:xfrm>
        </p:spPr>
        <p:txBody>
          <a:bodyPr/>
          <a:lstStyle/>
          <a:p>
            <a:r>
              <a:rPr lang="en-US" smtClean="0"/>
              <a:t>Two error rates</a:t>
            </a:r>
          </a:p>
          <a:p>
            <a:endParaRPr lang="en-US" smtClean="0"/>
          </a:p>
          <a:p>
            <a:pPr lvl="1">
              <a:buNone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Evaluation: Identifying off-topic essays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0200" y="3048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C00000"/>
                </a:solidFill>
              </a:rPr>
              <a:t>Off-topic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0200" y="3733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B050"/>
                </a:solidFill>
              </a:rPr>
              <a:t>On-topic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30480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On-topic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0" y="3733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Off-topic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76400" y="2438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Actual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0" y="243840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Predicted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477294" y="3237706"/>
            <a:ext cx="1752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1524000" y="2895600"/>
            <a:ext cx="3886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ular Callout 17"/>
          <p:cNvSpPr/>
          <p:nvPr/>
        </p:nvSpPr>
        <p:spPr>
          <a:xfrm>
            <a:off x="6096000" y="2971800"/>
            <a:ext cx="1828800" cy="457200"/>
          </a:xfrm>
          <a:prstGeom prst="wedgeRectCallout">
            <a:avLst>
              <a:gd name="adj1" fmla="val -93648"/>
              <a:gd name="adj2" fmla="val -4808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False negative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ectangular Callout 18"/>
          <p:cNvSpPr/>
          <p:nvPr/>
        </p:nvSpPr>
        <p:spPr>
          <a:xfrm>
            <a:off x="6096000" y="3733800"/>
            <a:ext cx="1828800" cy="457200"/>
          </a:xfrm>
          <a:prstGeom prst="wedgeRectCallout">
            <a:avLst>
              <a:gd name="adj1" fmla="val -87648"/>
              <a:gd name="adj2" fmla="val -27808"/>
            </a:avLst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False positive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3400" y="4648200"/>
            <a:ext cx="815340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>
              <a:spcBef>
                <a:spcPts val="400"/>
              </a:spcBef>
              <a:buClr>
                <a:srgbClr val="2DA2BF"/>
              </a:buClr>
              <a:buSzPct val="68000"/>
              <a:buFont typeface="Wingdings 3"/>
              <a:buChar char=""/>
            </a:pPr>
            <a:r>
              <a:rPr lang="en-US" sz="2700" smtClean="0">
                <a:solidFill>
                  <a:prstClr val="black"/>
                </a:solidFill>
              </a:rPr>
              <a:t>Important to keep low false positive rates</a:t>
            </a:r>
            <a:endParaRPr lang="en-US" sz="2700" smtClean="0">
              <a:solidFill>
                <a:prstClr val="black"/>
              </a:solidFill>
            </a:endParaRPr>
          </a:p>
          <a:p>
            <a:pPr marL="621792" lvl="1" indent="-228600">
              <a:spcBef>
                <a:spcPts val="324"/>
              </a:spcBef>
              <a:buClr>
                <a:srgbClr val="2DA2BF"/>
              </a:buClr>
              <a:buFont typeface="Verdana"/>
              <a:buChar char="◦"/>
            </a:pPr>
            <a:r>
              <a:rPr lang="en-US" sz="2300" smtClean="0">
                <a:solidFill>
                  <a:prstClr val="black"/>
                </a:solidFill>
              </a:rPr>
              <a:t>Incorrect flagging of an on-topic essay undesirable</a:t>
            </a:r>
            <a:endParaRPr lang="en-US" sz="2300" smtClean="0">
              <a:solidFill>
                <a:prstClr val="black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BB83-BE96-49F9-9DED-A62877A7FCA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2" name="Picture 21" descr="ets_corp_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172200"/>
            <a:ext cx="533400" cy="533400"/>
          </a:xfrm>
          <a:prstGeom prst="rect">
            <a:avLst/>
          </a:prstGeom>
        </p:spPr>
      </p:pic>
      <p:pic>
        <p:nvPicPr>
          <p:cNvPr id="23" name="Picture 22" descr="penn_fulllog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172200"/>
            <a:ext cx="838200" cy="533400"/>
          </a:xfrm>
          <a:prstGeom prst="rect">
            <a:avLst/>
          </a:prstGeom>
        </p:spPr>
      </p:pic>
      <p:sp>
        <p:nvSpPr>
          <p:cNvPr id="24" name="Rounded Rectangle 23"/>
          <p:cNvSpPr/>
          <p:nvPr/>
        </p:nvSpPr>
        <p:spPr>
          <a:xfrm>
            <a:off x="1447800" y="3581400"/>
            <a:ext cx="3810000" cy="609600"/>
          </a:xfrm>
          <a:prstGeom prst="roundRect">
            <a:avLst/>
          </a:prstGeom>
          <a:solidFill>
            <a:schemeClr val="accent1">
              <a:alpha val="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8" grpId="0" animBg="1"/>
      <p:bldP spid="19" grpId="0" animBg="1"/>
      <p:bldP spid="20" grpId="0"/>
      <p:bldP spid="2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1413</TotalTime>
  <Words>832</Words>
  <Application>Microsoft Office PowerPoint</Application>
  <PresentationFormat>On-screen Show (4:3)</PresentationFormat>
  <Paragraphs>260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Concourse</vt:lpstr>
      <vt:lpstr>Microsoft Equation 3.0</vt:lpstr>
      <vt:lpstr>Off-topic essay detection using short prompt texts</vt:lpstr>
      <vt:lpstr>Automatic methods to detect off-topic essays</vt:lpstr>
      <vt:lpstr>An example short prompt</vt:lpstr>
      <vt:lpstr>Detecting off-topic essays by comparison with short prompts</vt:lpstr>
      <vt:lpstr>Effect of prompt and essay properties</vt:lpstr>
      <vt:lpstr>Four different essay collections</vt:lpstr>
      <vt:lpstr>Data</vt:lpstr>
      <vt:lpstr>Experimental setup: off-topic to a target prompt?</vt:lpstr>
      <vt:lpstr>Evaluation: Identifying off-topic essays</vt:lpstr>
      <vt:lpstr>Error rates for comparison with original prompt text</vt:lpstr>
      <vt:lpstr>Two factors influencing error rates</vt:lpstr>
      <vt:lpstr>Unsupervised prompt expansion methods</vt:lpstr>
      <vt:lpstr>Inflected forms ~ word variants</vt:lpstr>
      <vt:lpstr>Synonyms ~ same meaning </vt:lpstr>
      <vt:lpstr>Distributionally similar terms ~ same context</vt:lpstr>
      <vt:lpstr>Word association norms ~ recalled by people</vt:lpstr>
      <vt:lpstr>Weighting of prompt words and expansions</vt:lpstr>
      <vt:lpstr>Spelling correction of essay text</vt:lpstr>
      <vt:lpstr>Results: Essays by learners</vt:lpstr>
      <vt:lpstr>Results: Essays by advanced users</vt:lpstr>
      <vt:lpstr>Best method for short prompts</vt:lpstr>
      <vt:lpstr>Conclusion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Off-topic essay detection using short prompt texts</dc:title>
  <dc:creator>apd</dc:creator>
  <cp:lastModifiedBy>apd</cp:lastModifiedBy>
  <cp:revision>162</cp:revision>
  <dcterms:created xsi:type="dcterms:W3CDTF">2010-05-24T01:37:32Z</dcterms:created>
  <dcterms:modified xsi:type="dcterms:W3CDTF">2010-05-30T03:14:20Z</dcterms:modified>
</cp:coreProperties>
</file>