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8" r:id="rId3"/>
    <p:sldId id="259" r:id="rId4"/>
    <p:sldId id="308" r:id="rId5"/>
    <p:sldId id="260" r:id="rId6"/>
    <p:sldId id="263" r:id="rId7"/>
    <p:sldId id="306" r:id="rId8"/>
    <p:sldId id="307" r:id="rId9"/>
    <p:sldId id="309" r:id="rId10"/>
    <p:sldId id="310" r:id="rId11"/>
    <p:sldId id="315" r:id="rId12"/>
    <p:sldId id="316" r:id="rId13"/>
    <p:sldId id="317" r:id="rId14"/>
    <p:sldId id="271" r:id="rId15"/>
    <p:sldId id="272" r:id="rId16"/>
    <p:sldId id="296" r:id="rId17"/>
    <p:sldId id="319" r:id="rId18"/>
    <p:sldId id="275" r:id="rId19"/>
    <p:sldId id="276" r:id="rId20"/>
    <p:sldId id="320" r:id="rId21"/>
    <p:sldId id="323" r:id="rId22"/>
    <p:sldId id="325" r:id="rId23"/>
    <p:sldId id="280" r:id="rId24"/>
    <p:sldId id="281" r:id="rId25"/>
    <p:sldId id="326" r:id="rId26"/>
    <p:sldId id="304" r:id="rId27"/>
    <p:sldId id="284" r:id="rId28"/>
    <p:sldId id="286" r:id="rId29"/>
    <p:sldId id="287" r:id="rId30"/>
    <p:sldId id="299" r:id="rId31"/>
    <p:sldId id="300" r:id="rId32"/>
    <p:sldId id="298" r:id="rId33"/>
    <p:sldId id="261" r:id="rId34"/>
    <p:sldId id="301" r:id="rId35"/>
    <p:sldId id="302" r:id="rId36"/>
    <p:sldId id="318" r:id="rId37"/>
    <p:sldId id="324" r:id="rId38"/>
    <p:sldId id="305" r:id="rId39"/>
    <p:sldId id="327" r:id="rId40"/>
    <p:sldId id="328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1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4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F1DE3-3218-5843-A0CF-3CADF954D25A}" type="datetimeFigureOut">
              <a:rPr lang="en-US" smtClean="0"/>
              <a:t>6/7/12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E593F-7EFE-2844-A4D5-29DC6EA21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66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971DB-54F6-4346-9465-7EADF1758766}" type="datetimeFigureOut">
              <a:rPr lang="en-US" smtClean="0"/>
              <a:t>6/7/12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FF83B-69DB-F34C-B5F4-061CEDFE6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790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Q5 agreed upon by our raters, but big variation in choosing</a:t>
            </a:r>
            <a:r>
              <a:rPr lang="en-US" baseline="0" dirty="0" smtClean="0"/>
              <a:t> others.  Lots of things going on here.</a:t>
            </a:r>
          </a:p>
          <a:p>
            <a:r>
              <a:rPr lang="en-US" baseline="0" dirty="0" smtClean="0"/>
              <a:t>Different wording, different things being elicited.  Different strategies that may depend on the skill level of the student and the point in the dialogue.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student offers up the answer right away.  Tutor must decide whether it’s better to keep pounding on a point or to move on.</a:t>
            </a:r>
          </a:p>
          <a:p>
            <a:r>
              <a:rPr lang="en-US" baseline="0" dirty="0" smtClean="0"/>
              <a:t>Q5 has </a:t>
            </a:r>
            <a:r>
              <a:rPr lang="en-US" baseline="0" dirty="0" err="1" smtClean="0"/>
              <a:t>revoicing</a:t>
            </a:r>
            <a:r>
              <a:rPr lang="en-US" baseline="0" dirty="0" smtClean="0"/>
              <a:t> a nice way of engaging the student.</a:t>
            </a:r>
          </a:p>
          <a:p>
            <a:r>
              <a:rPr lang="en-US" baseline="0" dirty="0" smtClean="0"/>
              <a:t>Choosing different subject matter.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Picking requires understanding what action is accomplished by the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646B7-7DC6-1148-80EB-28721AB204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61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be</a:t>
            </a:r>
            <a:r>
              <a:rPr lang="en-US" baseline="0" dirty="0" smtClean="0"/>
              <a:t> here by 15-20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646B7-7DC6-1148-80EB-28721AB2042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95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discussweb.leebecker.com</a:t>
            </a:r>
            <a:r>
              <a:rPr lang="en-US" dirty="0" smtClean="0"/>
              <a:t>/</a:t>
            </a:r>
            <a:r>
              <a:rPr lang="en-US" dirty="0" err="1" smtClean="0"/>
              <a:t>view_transcript</a:t>
            </a:r>
            <a:r>
              <a:rPr lang="en-US" dirty="0" smtClean="0"/>
              <a:t>/ME_2_2_CV485_SB__01-21-2010.ilog</a:t>
            </a:r>
          </a:p>
          <a:p>
            <a:endParaRPr lang="en-US" dirty="0" smtClean="0"/>
          </a:p>
          <a:p>
            <a:r>
              <a:rPr lang="en-US" dirty="0" smtClean="0"/>
              <a:t>Use</a:t>
            </a:r>
            <a:r>
              <a:rPr lang="en-US" baseline="0" dirty="0" smtClean="0"/>
              <a:t> this as an example of:</a:t>
            </a:r>
          </a:p>
          <a:p>
            <a:r>
              <a:rPr lang="en-US" baseline="0" dirty="0" err="1" smtClean="0"/>
              <a:t>MyST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Woz</a:t>
            </a:r>
            <a:r>
              <a:rPr lang="en-US" baseline="0" dirty="0" smtClean="0"/>
              <a:t> dialogue</a:t>
            </a:r>
          </a:p>
          <a:p>
            <a:r>
              <a:rPr lang="en-US" baseline="0" dirty="0" smtClean="0"/>
              <a:t>But also an example of how the tutor is really trying to elicit the concept of a battery as a provider of energy.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 this to drive what the conversation really is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646B7-7DC6-1148-80EB-28721AB2042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61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</a:t>
            </a:r>
            <a:r>
              <a:rPr lang="en-US" baseline="0" dirty="0" smtClean="0"/>
              <a:t> conditions for data collection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8BD8-5096-814B-9953-38CAAAAE16E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this could someday become a Question Generation Process</a:t>
            </a:r>
          </a:p>
          <a:p>
            <a:r>
              <a:rPr lang="en-US" baseline="0" dirty="0" smtClean="0"/>
              <a:t>Question authoring context – explain how I chose it --- point in a dialogue where you could conceivably have a follow up question, not saying hello goodbye or some </a:t>
            </a:r>
            <a:r>
              <a:rPr lang="en-US" baseline="0" dirty="0" err="1" smtClean="0"/>
              <a:t>metastatement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3C2E-C562-0F42-AD35-57C5AF7B9D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92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this approach.  Wanted to allow us to do lots with the data whether it be ranking, scoring, or pairwise.  Simultaneity creates inherent ranking.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3C2E-C562-0F42-AD35-57C5AF7B9D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05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 note that Kendall’s Tau</a:t>
            </a:r>
            <a:r>
              <a:rPr lang="en-US" baseline="0" dirty="0" smtClean="0"/>
              <a:t> tends to be lower when there are a small number of items, unlike say information retrieval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FF83B-69DB-F34C-B5F4-061CEDFE64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58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Simply point out that the transcripts and questions were annotated with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FF83B-69DB-F34C-B5F4-061CEDFE641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43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intuition,</a:t>
            </a:r>
            <a:r>
              <a:rPr lang="en-US" baseline="0" dirty="0" smtClean="0"/>
              <a:t> that this allows us to drive at the purpose of the question in a way we can’t do with just the words.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FF83B-69DB-F34C-B5F4-061CEDFE641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2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clear about what MRR and Kendall’s Tau 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FF83B-69DB-F34C-B5F4-061CEDFE641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41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Summarize what we see.  Some</a:t>
            </a:r>
            <a:r>
              <a:rPr lang="en-US" baseline="0" dirty="0" smtClean="0"/>
              <a:t> raters agree with others more,  Shows how subjective this is.  Explain how that for small range of options tau tends to be smaller.</a:t>
            </a:r>
          </a:p>
          <a:p>
            <a:r>
              <a:rPr lang="en-US" baseline="0" dirty="0" smtClean="0"/>
              <a:t>Emphasize that even within a given pedagogy there are equally valid options.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Stories: Rater C and D are less consistent internally.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646B7-7DC6-1148-80EB-28721AB2042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5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BBBA-6938-8240-9B7A-6D797D612974}" type="datetime1">
              <a:rPr lang="en-US" smtClean="0"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E57-9721-4944-B774-D6B01E743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6D91B08-7F2D-D44D-BA4A-31D4DD172D36}" type="datetime1">
              <a:rPr lang="en-US" smtClean="0"/>
              <a:t>6/7/12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E57-9721-4944-B774-D6B01E743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879A-2885-494D-8253-68B75011B2F2}" type="datetime1">
              <a:rPr lang="en-US" smtClean="0"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02A783F-6589-5D4F-8A4A-8AE5E3065E00}" type="datetime1">
              <a:rPr lang="en-US" smtClean="0"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0B2EB5-2130-5948-9376-27429D2F0CAA}" type="datetime1">
              <a:rPr lang="en-US" smtClean="0"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D9CB-5F5A-0143-AE58-61A4CE53FF15}" type="datetime1">
              <a:rPr lang="en-US" smtClean="0"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E57-9721-4944-B774-D6B01E743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8666-2BF1-1E4E-9CB0-2A6A7C5AE2F3}" type="datetime1">
              <a:rPr lang="en-US" smtClean="0"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E57-9721-4944-B774-D6B01E743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D645-06AD-2247-AB5A-B6451BCA87E3}" type="datetime1">
              <a:rPr lang="en-US" smtClean="0"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E57-9721-4944-B774-D6B01E743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5CE4-EE28-1640-918B-616098711BC1}" type="datetime1">
              <a:rPr lang="en-US" smtClean="0"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5424-E1C7-DA42-A6B7-7D5C1C5CDE76}" type="datetime1">
              <a:rPr lang="en-US" smtClean="0"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E57-9721-4944-B774-D6B01E743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A2D558E-E185-484F-AE1B-A5DCB4274B0A}" type="datetime1">
              <a:rPr lang="en-US" smtClean="0"/>
              <a:t>6/7/12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E57-9721-4944-B774-D6B01E743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DF6D734-F394-954A-AF00-8D76D8D5FACD}" type="datetime1">
              <a:rPr lang="en-US" smtClean="0"/>
              <a:t>6/7/12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E57-9721-4944-B774-D6B01E74308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A673-32ED-C949-82CB-FF56FD023862}" type="datetime1">
              <a:rPr lang="en-US" smtClean="0"/>
              <a:t>6/7/12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E57-9721-4944-B774-D6B01E743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AD8F-9239-C94B-B2DD-93E6451B2116}" type="datetime1">
              <a:rPr lang="en-US" smtClean="0"/>
              <a:t>6/7/12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E57-9721-4944-B774-D6B01E743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90D654E-E11F-C944-927D-7B8DE5A4ECC5}" type="datetime1">
              <a:rPr lang="en-US" smtClean="0"/>
              <a:t>6/7/12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E57-9721-4944-B774-D6B01E743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AC77628-53C3-FD49-B255-147A82729110}" type="datetime1">
              <a:rPr lang="en-US" smtClean="0"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0613" y="6508461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34B8E57-9721-4944-B774-D6B01E7430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hf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 Ranking and Selection in Tutorial Dialogues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1" cy="3823447"/>
          </a:xfrm>
        </p:spPr>
        <p:txBody>
          <a:bodyPr tIns="228600" rIns="182880"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Lee Becker</a:t>
            </a:r>
            <a:r>
              <a:rPr lang="en-US" baseline="30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baseline="30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Martha Palmer</a:t>
            </a:r>
            <a:r>
              <a:rPr lang="en-US" baseline="30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baseline="30000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Sarel</a:t>
            </a:r>
            <a:r>
              <a:rPr lang="en-US" dirty="0" smtClean="0">
                <a:solidFill>
                  <a:srgbClr val="FF0000"/>
                </a:solidFill>
              </a:rPr>
              <a:t> van Vuuren</a:t>
            </a:r>
            <a:r>
              <a:rPr lang="en-US" baseline="30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 and Wayne Ward</a:t>
            </a:r>
            <a:r>
              <a:rPr lang="en-US" baseline="30000" dirty="0" smtClean="0">
                <a:solidFill>
                  <a:srgbClr val="FF0000"/>
                </a:solidFill>
              </a:rPr>
              <a:t>1,2</a:t>
            </a:r>
          </a:p>
          <a:p>
            <a:endParaRPr lang="en-US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5181258" y="6084455"/>
            <a:ext cx="24987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Boulder Language Technologies</a:t>
            </a:r>
            <a:endParaRPr lang="en-US" sz="1600" dirty="0"/>
          </a:p>
        </p:txBody>
      </p:sp>
      <p:pic>
        <p:nvPicPr>
          <p:cNvPr id="6" name="Picture 5" descr="Boulder FL 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87" y="6084455"/>
            <a:ext cx="2633125" cy="531944"/>
          </a:xfrm>
          <a:prstGeom prst="rect">
            <a:avLst/>
          </a:prstGeom>
        </p:spPr>
      </p:pic>
      <p:pic>
        <p:nvPicPr>
          <p:cNvPr id="7" name="Picture 6" descr="blt logo[1]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88403" y="6038273"/>
            <a:ext cx="692855" cy="6928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1513" y="5956215"/>
            <a:ext cx="260474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 smtClean="0"/>
              <a:t>1</a:t>
            </a:r>
            <a:endParaRPr lang="en-US" sz="16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4358166" y="5956215"/>
            <a:ext cx="260474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 smtClean="0"/>
              <a:t>2</a:t>
            </a:r>
            <a:endParaRPr lang="en-US" sz="1600" baseline="30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E57-9721-4944-B774-D6B01E7430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01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5760" rIns="0">
            <a:normAutofit fontScale="90000"/>
          </a:bodyPr>
          <a:lstStyle/>
          <a:p>
            <a:r>
              <a:rPr lang="en-US" dirty="0" smtClean="0"/>
              <a:t>Question Rankings as Supervised Learning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</a:t>
            </a:r>
            <a:r>
              <a:rPr lang="en-US" dirty="0" smtClean="0"/>
              <a:t>Examples:</a:t>
            </a:r>
            <a:endParaRPr lang="en-US" dirty="0"/>
          </a:p>
          <a:p>
            <a:pPr lvl="1"/>
            <a:r>
              <a:rPr lang="en-US" dirty="0"/>
              <a:t>Per context set of candidate questions</a:t>
            </a:r>
          </a:p>
          <a:p>
            <a:pPr lvl="1"/>
            <a:r>
              <a:rPr lang="en-US" dirty="0"/>
              <a:t>Features extracted from the dialogue context and the candidate questions</a:t>
            </a:r>
          </a:p>
          <a:p>
            <a:r>
              <a:rPr lang="en-US" dirty="0"/>
              <a:t>Labels:</a:t>
            </a:r>
          </a:p>
          <a:p>
            <a:pPr lvl="1"/>
            <a:r>
              <a:rPr lang="en-US" dirty="0"/>
              <a:t>Scores of question quality from raters (i.e. experienced tutors)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E57-9721-4944-B774-D6B01E7430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3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a corpus for question ranking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E57-9721-4944-B774-D6B01E743086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6598" y="3680654"/>
            <a:ext cx="1346200" cy="17543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T: ______</a:t>
            </a:r>
          </a:p>
          <a:p>
            <a:r>
              <a:rPr lang="en-US" dirty="0" smtClean="0"/>
              <a:t>S: ______</a:t>
            </a:r>
          </a:p>
          <a:p>
            <a:r>
              <a:rPr lang="en-US" dirty="0"/>
              <a:t>T: ______</a:t>
            </a:r>
          </a:p>
          <a:p>
            <a:r>
              <a:rPr lang="en-US" dirty="0"/>
              <a:t>S: ______</a:t>
            </a:r>
          </a:p>
          <a:p>
            <a:r>
              <a:rPr lang="en-US" dirty="0"/>
              <a:t>T: ______</a:t>
            </a:r>
          </a:p>
          <a:p>
            <a:r>
              <a:rPr lang="en-US" dirty="0"/>
              <a:t>S: </a:t>
            </a:r>
            <a:r>
              <a:rPr lang="en-US" dirty="0" smtClean="0"/>
              <a:t>______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8998" y="3833054"/>
            <a:ext cx="1346200" cy="17543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T: ______</a:t>
            </a:r>
          </a:p>
          <a:p>
            <a:r>
              <a:rPr lang="en-US" dirty="0" smtClean="0"/>
              <a:t>S: ______</a:t>
            </a:r>
          </a:p>
          <a:p>
            <a:r>
              <a:rPr lang="en-US" dirty="0"/>
              <a:t>T: ______</a:t>
            </a:r>
          </a:p>
          <a:p>
            <a:r>
              <a:rPr lang="en-US" dirty="0"/>
              <a:t>S: ______</a:t>
            </a:r>
          </a:p>
          <a:p>
            <a:r>
              <a:rPr lang="en-US" dirty="0"/>
              <a:t>T: ______</a:t>
            </a:r>
          </a:p>
          <a:p>
            <a:r>
              <a:rPr lang="en-US" dirty="0"/>
              <a:t>S: </a:t>
            </a:r>
            <a:r>
              <a:rPr lang="en-US" dirty="0" smtClean="0"/>
              <a:t>______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1398" y="3985454"/>
            <a:ext cx="1346200" cy="17543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T: ______</a:t>
            </a:r>
          </a:p>
          <a:p>
            <a:r>
              <a:rPr lang="en-US" dirty="0" smtClean="0"/>
              <a:t>S: ______</a:t>
            </a:r>
          </a:p>
          <a:p>
            <a:r>
              <a:rPr lang="en-US" dirty="0"/>
              <a:t>T: ______</a:t>
            </a:r>
          </a:p>
          <a:p>
            <a:r>
              <a:rPr lang="en-US" dirty="0"/>
              <a:t>S: ______</a:t>
            </a:r>
          </a:p>
          <a:p>
            <a:r>
              <a:rPr lang="en-US" dirty="0"/>
              <a:t>T: ______</a:t>
            </a:r>
          </a:p>
          <a:p>
            <a:r>
              <a:rPr lang="en-US" dirty="0"/>
              <a:t>S: </a:t>
            </a:r>
            <a:r>
              <a:rPr lang="en-US" dirty="0" smtClean="0"/>
              <a:t>______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9923" y="3985454"/>
            <a:ext cx="1346200" cy="17543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T: ______</a:t>
            </a:r>
          </a:p>
          <a:p>
            <a:r>
              <a:rPr lang="en-US" dirty="0" smtClean="0"/>
              <a:t>S: ______</a:t>
            </a:r>
          </a:p>
          <a:p>
            <a:r>
              <a:rPr lang="en-US" dirty="0"/>
              <a:t>T: ______</a:t>
            </a:r>
          </a:p>
          <a:p>
            <a:r>
              <a:rPr lang="en-US" dirty="0"/>
              <a:t>S: ______</a:t>
            </a:r>
          </a:p>
          <a:p>
            <a:r>
              <a:rPr lang="en-US" dirty="0"/>
              <a:t>T: ______</a:t>
            </a:r>
          </a:p>
          <a:p>
            <a:r>
              <a:rPr lang="en-US" dirty="0"/>
              <a:t>S: </a:t>
            </a:r>
            <a:r>
              <a:rPr lang="en-US" dirty="0" smtClean="0"/>
              <a:t>______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6917" y="2622595"/>
            <a:ext cx="1860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WoZ</a:t>
            </a:r>
            <a:r>
              <a:rPr lang="en-US" dirty="0" smtClean="0"/>
              <a:t> Transcripts</a:t>
            </a:r>
          </a:p>
          <a:p>
            <a:r>
              <a:rPr lang="en-US" dirty="0" smtClean="0"/>
              <a:t>(122 total)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129923" y="5109053"/>
            <a:ext cx="1371600" cy="356168"/>
          </a:xfrm>
          <a:prstGeom prst="rect">
            <a:avLst/>
          </a:prstGeom>
          <a:noFill/>
          <a:ln w="4762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33572" y="2631335"/>
            <a:ext cx="2100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Manually select dialogue context</a:t>
            </a:r>
          </a:p>
          <a:p>
            <a:r>
              <a:rPr lang="en-US" dirty="0" smtClean="0"/>
              <a:t>(205 contexts)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83474" y="2380242"/>
            <a:ext cx="23011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Extract and author </a:t>
            </a:r>
          </a:p>
          <a:p>
            <a:r>
              <a:rPr lang="en-US" dirty="0" smtClean="0"/>
              <a:t>candidate questions </a:t>
            </a:r>
          </a:p>
          <a:p>
            <a:r>
              <a:rPr lang="en-US" dirty="0" smtClean="0"/>
              <a:t>(5-6 per context, 1156 total)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2" idx="3"/>
            <a:endCxn id="22" idx="1"/>
          </p:cNvCxnSpPr>
          <p:nvPr/>
        </p:nvCxnSpPr>
        <p:spPr>
          <a:xfrm>
            <a:off x="4501523" y="5287137"/>
            <a:ext cx="1037549" cy="303824"/>
          </a:xfrm>
          <a:prstGeom prst="straightConnector1">
            <a:avLst/>
          </a:prstGeom>
          <a:ln>
            <a:solidFill>
              <a:srgbClr val="21449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39072" y="3861698"/>
            <a:ext cx="147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Q1: ______?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539072" y="4241308"/>
            <a:ext cx="147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Q2: ______?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39072" y="4615084"/>
            <a:ext cx="147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Q3: ______?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39072" y="5007288"/>
            <a:ext cx="147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Q4: ______?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539072" y="5406295"/>
            <a:ext cx="147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Q5: ______?</a:t>
            </a:r>
            <a:endParaRPr lang="en-US" dirty="0"/>
          </a:p>
        </p:txBody>
      </p:sp>
      <p:sp>
        <p:nvSpPr>
          <p:cNvPr id="25" name="Left Brace 24"/>
          <p:cNvSpPr/>
          <p:nvPr/>
        </p:nvSpPr>
        <p:spPr>
          <a:xfrm>
            <a:off x="5227526" y="3911613"/>
            <a:ext cx="355598" cy="1343071"/>
          </a:xfrm>
          <a:prstGeom prst="leftBrace">
            <a:avLst>
              <a:gd name="adj1" fmla="val 8333"/>
              <a:gd name="adj2" fmla="val 49054"/>
            </a:avLst>
          </a:prstGeom>
          <a:ln>
            <a:solidFill>
              <a:srgbClr val="21449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4588239" y="4412053"/>
            <a:ext cx="851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Author</a:t>
            </a:r>
          </a:p>
        </p:txBody>
      </p:sp>
      <p:sp>
        <p:nvSpPr>
          <p:cNvPr id="30" name="TextBox 29"/>
          <p:cNvSpPr txBox="1"/>
          <p:nvPr/>
        </p:nvSpPr>
        <p:spPr>
          <a:xfrm rot="1044006">
            <a:off x="4504889" y="5461509"/>
            <a:ext cx="877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Extract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7701351" y="2775500"/>
            <a:ext cx="993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Collect </a:t>
            </a:r>
          </a:p>
          <a:p>
            <a:r>
              <a:rPr lang="en-US" dirty="0" smtClean="0"/>
              <a:t>Ratings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9" idx="3"/>
            <a:endCxn id="10" idx="1"/>
          </p:cNvCxnSpPr>
          <p:nvPr/>
        </p:nvCxnSpPr>
        <p:spPr>
          <a:xfrm>
            <a:off x="2387598" y="4862618"/>
            <a:ext cx="742325" cy="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895965" y="3857570"/>
            <a:ext cx="31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888552" y="4235790"/>
            <a:ext cx="31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885499" y="4614010"/>
            <a:ext cx="31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895965" y="4992230"/>
            <a:ext cx="31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885499" y="5370449"/>
            <a:ext cx="31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 rot="18900000">
            <a:off x="1058972" y="4563933"/>
            <a:ext cx="1440381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DISCUSS</a:t>
            </a:r>
          </a:p>
          <a:p>
            <a:r>
              <a:rPr lang="en-US" dirty="0" smtClean="0"/>
              <a:t>Annotation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18900000">
            <a:off x="5526077" y="4499569"/>
            <a:ext cx="1440381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DISCUSS</a:t>
            </a:r>
          </a:p>
          <a:p>
            <a:r>
              <a:rPr lang="en-US" dirty="0" smtClean="0"/>
              <a:t>Annotation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9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Authoring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026" y="2279672"/>
            <a:ext cx="8127874" cy="4062650"/>
          </a:xfrm>
        </p:spPr>
        <p:txBody>
          <a:bodyPr>
            <a:normAutofit/>
          </a:bodyPr>
          <a:lstStyle/>
          <a:p>
            <a:r>
              <a:rPr lang="en-US" dirty="0"/>
              <a:t>About the author:</a:t>
            </a:r>
          </a:p>
          <a:p>
            <a:pPr lvl="1"/>
            <a:r>
              <a:rPr lang="en-US" dirty="0" smtClean="0"/>
              <a:t>Linguist trained in </a:t>
            </a:r>
            <a:r>
              <a:rPr lang="en-US" dirty="0" err="1" smtClean="0"/>
              <a:t>MyST</a:t>
            </a:r>
            <a:r>
              <a:rPr lang="en-US" dirty="0" smtClean="0"/>
              <a:t> pedagogy (</a:t>
            </a:r>
            <a:r>
              <a:rPr lang="en-US" dirty="0" err="1" smtClean="0"/>
              <a:t>QtA</a:t>
            </a:r>
            <a:r>
              <a:rPr lang="en-US" dirty="0" smtClean="0"/>
              <a:t> + FOSS)</a:t>
            </a:r>
            <a:endParaRPr lang="en-US" dirty="0"/>
          </a:p>
          <a:p>
            <a:r>
              <a:rPr lang="en-US" dirty="0" smtClean="0"/>
              <a:t>Authoring</a:t>
            </a:r>
            <a:r>
              <a:rPr lang="en-US" dirty="0"/>
              <a:t> </a:t>
            </a:r>
            <a:r>
              <a:rPr lang="en-US" dirty="0" smtClean="0"/>
              <a:t>Guidelines</a:t>
            </a:r>
            <a:endParaRPr lang="en-US" dirty="0"/>
          </a:p>
          <a:p>
            <a:pPr lvl="1"/>
            <a:r>
              <a:rPr lang="en-US" dirty="0" smtClean="0"/>
              <a:t>Suggested Permutations:</a:t>
            </a:r>
            <a:endParaRPr lang="en-US" dirty="0"/>
          </a:p>
          <a:p>
            <a:pPr lvl="2"/>
            <a:r>
              <a:rPr lang="en-US" dirty="0" err="1"/>
              <a:t>QtA</a:t>
            </a:r>
            <a:r>
              <a:rPr lang="en-US" dirty="0"/>
              <a:t> tactics</a:t>
            </a:r>
          </a:p>
          <a:p>
            <a:pPr lvl="2"/>
            <a:r>
              <a:rPr lang="en-US" dirty="0"/>
              <a:t>Learning Goals</a:t>
            </a:r>
          </a:p>
          <a:p>
            <a:pPr lvl="2"/>
            <a:r>
              <a:rPr lang="en-US" dirty="0"/>
              <a:t>Elaborate </a:t>
            </a:r>
            <a:r>
              <a:rPr lang="en-US" dirty="0" smtClean="0"/>
              <a:t>vs. wrap</a:t>
            </a:r>
            <a:r>
              <a:rPr lang="en-US" dirty="0"/>
              <a:t>-up</a:t>
            </a:r>
          </a:p>
          <a:p>
            <a:pPr lvl="2"/>
            <a:r>
              <a:rPr lang="en-US" dirty="0"/>
              <a:t>Lexical and syntactic </a:t>
            </a:r>
            <a:r>
              <a:rPr lang="en-US" dirty="0" smtClean="0"/>
              <a:t>structure</a:t>
            </a:r>
          </a:p>
          <a:p>
            <a:pPr lvl="2"/>
            <a:r>
              <a:rPr lang="en-US" dirty="0" smtClean="0"/>
              <a:t>Dialogue Form (DISCUSS)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QAScreensho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72"/>
          <a:stretch/>
        </p:blipFill>
        <p:spPr>
          <a:xfrm>
            <a:off x="1041507" y="0"/>
            <a:ext cx="7102424" cy="6579349"/>
          </a:xfrm>
          <a:prstGeom prst="rect">
            <a:avLst/>
          </a:prstGeom>
        </p:spPr>
      </p:pic>
      <p:sp>
        <p:nvSpPr>
          <p:cNvPr id="6" name="Vertical Title 5"/>
          <p:cNvSpPr>
            <a:spLocks noGrp="1"/>
          </p:cNvSpPr>
          <p:nvPr>
            <p:ph type="title" orient="vert"/>
          </p:nvPr>
        </p:nvSpPr>
        <p:spPr>
          <a:xfrm>
            <a:off x="8462682" y="928545"/>
            <a:ext cx="681318" cy="51714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Authoring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7477" y="135467"/>
            <a:ext cx="1141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Learning </a:t>
            </a:r>
          </a:p>
          <a:p>
            <a:pPr algn="r"/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7477" y="1593166"/>
            <a:ext cx="1141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Dialogue</a:t>
            </a:r>
          </a:p>
          <a:p>
            <a:pPr algn="r"/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426998"/>
            <a:ext cx="1269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Authored</a:t>
            </a:r>
          </a:p>
          <a:p>
            <a:pPr algn="r"/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06" y="6071517"/>
            <a:ext cx="1266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+ Original</a:t>
            </a:r>
          </a:p>
          <a:p>
            <a:pPr algn="r"/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21026" y="639468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55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Rating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8402" y="2431646"/>
            <a:ext cx="7856498" cy="3834684"/>
          </a:xfrm>
        </p:spPr>
        <p:txBody>
          <a:bodyPr/>
          <a:lstStyle/>
          <a:p>
            <a:r>
              <a:rPr lang="en-US" dirty="0"/>
              <a:t>About the raters</a:t>
            </a:r>
          </a:p>
          <a:p>
            <a:pPr lvl="1"/>
            <a:r>
              <a:rPr lang="en-US" dirty="0"/>
              <a:t>Four (4) experienced tutors who had previously conducted several </a:t>
            </a:r>
            <a:r>
              <a:rPr lang="en-US" dirty="0" err="1"/>
              <a:t>WoZ</a:t>
            </a:r>
            <a:r>
              <a:rPr lang="en-US" dirty="0"/>
              <a:t> sessions.</a:t>
            </a:r>
          </a:p>
          <a:p>
            <a:r>
              <a:rPr lang="en-US" dirty="0"/>
              <a:t>Rating</a:t>
            </a:r>
          </a:p>
          <a:p>
            <a:pPr lvl="1"/>
            <a:r>
              <a:rPr lang="en-US" dirty="0"/>
              <a:t>Shown same dialogue history as authoring</a:t>
            </a:r>
          </a:p>
          <a:p>
            <a:pPr lvl="1"/>
            <a:r>
              <a:rPr lang="en-US" dirty="0"/>
              <a:t>Asked to simultaneously rate candidate questions</a:t>
            </a:r>
          </a:p>
          <a:p>
            <a:pPr lvl="1"/>
            <a:r>
              <a:rPr lang="en-US" dirty="0"/>
              <a:t>Collected ratings from 3 judges per context</a:t>
            </a:r>
          </a:p>
          <a:p>
            <a:pPr lvl="1"/>
            <a:r>
              <a:rPr lang="en-US" dirty="0"/>
              <a:t>Judges never rated questions for sessions they had themselves </a:t>
            </a:r>
            <a:r>
              <a:rPr lang="en-US" dirty="0" smtClean="0"/>
              <a:t>tutored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9B62-B942-4D41-91AB-4D99CF52697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90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orient="vert"/>
          </p:nvPr>
        </p:nvSpPr>
        <p:spPr>
          <a:xfrm>
            <a:off x="8091223" y="901473"/>
            <a:ext cx="914400" cy="56069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Ratings Collection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 descr="MTurk_Screensho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t="1" b="-1479"/>
          <a:stretch/>
        </p:blipFill>
        <p:spPr>
          <a:xfrm>
            <a:off x="76674" y="901473"/>
            <a:ext cx="7910879" cy="5606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276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Rater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69" y="2251128"/>
            <a:ext cx="8466444" cy="4386810"/>
          </a:xfrm>
        </p:spPr>
        <p:txBody>
          <a:bodyPr>
            <a:normAutofit/>
          </a:bodyPr>
          <a:lstStyle/>
          <a:p>
            <a:r>
              <a:rPr lang="en-US" dirty="0" smtClean="0"/>
              <a:t>Assess agreement in ranking</a:t>
            </a:r>
          </a:p>
          <a:p>
            <a:pPr lvl="1"/>
            <a:r>
              <a:rPr lang="en-US" dirty="0" smtClean="0"/>
              <a:t>Raters </a:t>
            </a:r>
            <a:r>
              <a:rPr lang="en-US" dirty="0"/>
              <a:t>may not have the same scale in </a:t>
            </a:r>
            <a:r>
              <a:rPr lang="en-US" dirty="0" smtClean="0"/>
              <a:t>scoring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interested in relative quality of </a:t>
            </a:r>
            <a:r>
              <a:rPr lang="en-US" dirty="0" smtClean="0"/>
              <a:t>questions</a:t>
            </a:r>
          </a:p>
          <a:p>
            <a:r>
              <a:rPr lang="en-US" dirty="0" smtClean="0"/>
              <a:t>Kendall’s </a:t>
            </a:r>
            <a:r>
              <a:rPr lang="en-US" dirty="0"/>
              <a:t>Tau Rank Correlation </a:t>
            </a:r>
            <a:r>
              <a:rPr lang="en-US" dirty="0" smtClean="0"/>
              <a:t>Coefficient</a:t>
            </a:r>
          </a:p>
          <a:p>
            <a:pPr lvl="1"/>
            <a:r>
              <a:rPr lang="en-US" dirty="0" smtClean="0"/>
              <a:t>Statistic for measuring agreement in rank ordering of items</a:t>
            </a:r>
          </a:p>
          <a:p>
            <a:pPr lvl="1"/>
            <a:r>
              <a:rPr lang="en-US" dirty="0" smtClean="0"/>
              <a:t>(perfect disagreement) -1 ≤ </a:t>
            </a:r>
            <a:r>
              <a:rPr lang="en-US" dirty="0" err="1" smtClean="0"/>
              <a:t>τ</a:t>
            </a:r>
            <a:r>
              <a:rPr lang="en-US" dirty="0" smtClean="0"/>
              <a:t>≤ 1 (perfect agreement)</a:t>
            </a:r>
          </a:p>
          <a:p>
            <a:r>
              <a:rPr lang="en-US" dirty="0" smtClean="0"/>
              <a:t>Average Kendall’s Tau across all contexts and all raters</a:t>
            </a:r>
          </a:p>
          <a:p>
            <a:pPr lvl="1"/>
            <a:r>
              <a:rPr lang="en-US" b="1" dirty="0" err="1" smtClean="0"/>
              <a:t>τ</a:t>
            </a:r>
            <a:r>
              <a:rPr lang="en-US" b="1" dirty="0" smtClean="0"/>
              <a:t>=0.148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E57-9721-4944-B774-D6B01E7430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3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Questions in Context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E57-9721-4944-B774-D6B01E7430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83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3991"/>
            <a:ext cx="8913813" cy="914400"/>
          </a:xfrm>
        </p:spPr>
        <p:txBody>
          <a:bodyPr/>
          <a:lstStyle/>
          <a:p>
            <a:r>
              <a:rPr lang="en-US" dirty="0" smtClean="0"/>
              <a:t>Automatic Question Ranking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4737" y="2228770"/>
            <a:ext cx="7610476" cy="4037560"/>
          </a:xfrm>
        </p:spPr>
        <p:txBody>
          <a:bodyPr/>
          <a:lstStyle/>
          <a:p>
            <a:r>
              <a:rPr lang="en-US" dirty="0" smtClean="0"/>
              <a:t>Learn a preference function [Cohen et al. 1998]</a:t>
            </a:r>
          </a:p>
          <a:p>
            <a:r>
              <a:rPr lang="en-US" dirty="0" smtClean="0"/>
              <a:t>For each question </a:t>
            </a:r>
            <a:r>
              <a:rPr lang="en-US" i="1" dirty="0" smtClean="0"/>
              <a:t>q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in context </a:t>
            </a:r>
            <a:r>
              <a:rPr lang="en-US" i="1" dirty="0" smtClean="0"/>
              <a:t>C extract feature vector </a:t>
            </a:r>
            <a:endParaRPr lang="en-US" dirty="0" smtClean="0"/>
          </a:p>
          <a:p>
            <a:r>
              <a:rPr lang="en-US" dirty="0" smtClean="0"/>
              <a:t>For each pair of questions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i,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  </a:t>
            </a:r>
            <a:r>
              <a:rPr lang="en-US" dirty="0" smtClean="0"/>
              <a:t>in</a:t>
            </a:r>
            <a:r>
              <a:rPr lang="en-US" i="1" dirty="0" smtClean="0"/>
              <a:t> C </a:t>
            </a:r>
            <a:r>
              <a:rPr lang="en-US" dirty="0" smtClean="0"/>
              <a:t>create difference vector:</a:t>
            </a:r>
            <a:br>
              <a:rPr lang="en-US" dirty="0" smtClean="0"/>
            </a:br>
            <a:endParaRPr lang="en-US" dirty="0" smtClean="0"/>
          </a:p>
          <a:p>
            <a:endParaRPr lang="en-US" i="1" dirty="0"/>
          </a:p>
          <a:p>
            <a:r>
              <a:rPr lang="en-US" dirty="0" smtClean="0"/>
              <a:t>For training: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9B62-B942-4D41-91AB-4D99CF52697B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815536"/>
              </p:ext>
            </p:extLst>
          </p:nvPr>
        </p:nvGraphicFramePr>
        <p:xfrm>
          <a:off x="8403176" y="2633518"/>
          <a:ext cx="510637" cy="72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1" name="Equation" r:id="rId3" imgW="152400" imgH="215900" progId="Equation.3">
                  <p:embed/>
                </p:oleObj>
              </mc:Choice>
              <mc:Fallback>
                <p:oleObj name="Equation" r:id="rId3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03176" y="2633518"/>
                        <a:ext cx="510637" cy="723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782376"/>
              </p:ext>
            </p:extLst>
          </p:nvPr>
        </p:nvGraphicFramePr>
        <p:xfrm>
          <a:off x="2605582" y="4146622"/>
          <a:ext cx="3631414" cy="680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2" name="Equation" r:id="rId5" imgW="1219200" imgH="228600" progId="Equation.3">
                  <p:embed/>
                </p:oleObj>
              </mc:Choice>
              <mc:Fallback>
                <p:oleObj name="Equation" r:id="rId5" imgW="1219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05582" y="4146622"/>
                        <a:ext cx="3631414" cy="680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235872"/>
              </p:ext>
            </p:extLst>
          </p:nvPr>
        </p:nvGraphicFramePr>
        <p:xfrm>
          <a:off x="2385284" y="5314186"/>
          <a:ext cx="4137139" cy="98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3" name="Equation" r:id="rId7" imgW="2019300" imgH="482600" progId="Equation.3">
                  <p:embed/>
                </p:oleObj>
              </mc:Choice>
              <mc:Fallback>
                <p:oleObj name="Equation" r:id="rId7" imgW="20193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85284" y="5314186"/>
                        <a:ext cx="4137139" cy="98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386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/>
          <a:lstStyle/>
          <a:p>
            <a:r>
              <a:rPr lang="en-US" dirty="0" smtClean="0"/>
              <a:t>Automatic Question 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245" y="1866315"/>
            <a:ext cx="7610476" cy="2400824"/>
          </a:xfrm>
        </p:spPr>
        <p:txBody>
          <a:bodyPr>
            <a:normAutofit/>
          </a:bodyPr>
          <a:lstStyle/>
          <a:p>
            <a:r>
              <a:rPr lang="en-US" dirty="0" smtClean="0"/>
              <a:t>Train a classifier to learn a set of weights for each feature that optimizes the pairwise classification accuracy</a:t>
            </a:r>
          </a:p>
          <a:p>
            <a:r>
              <a:rPr lang="en-US" dirty="0" smtClean="0"/>
              <a:t>Create a rank order:</a:t>
            </a:r>
          </a:p>
          <a:p>
            <a:pPr lvl="1"/>
            <a:r>
              <a:rPr lang="en-US" dirty="0" smtClean="0"/>
              <a:t>Classify each pair of questions</a:t>
            </a:r>
          </a:p>
          <a:p>
            <a:pPr lvl="1"/>
            <a:r>
              <a:rPr lang="en-US" dirty="0" smtClean="0"/>
              <a:t>Tabulate wins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9B62-B942-4D41-91AB-4D99CF52697B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565334"/>
              </p:ext>
            </p:extLst>
          </p:nvPr>
        </p:nvGraphicFramePr>
        <p:xfrm>
          <a:off x="1100888" y="4429978"/>
          <a:ext cx="2093865" cy="19375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18773"/>
                <a:gridCol w="418773"/>
                <a:gridCol w="418773"/>
                <a:gridCol w="418773"/>
                <a:gridCol w="418773"/>
              </a:tblGrid>
              <a:tr h="45422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2</a:t>
                      </a:r>
                      <a:endParaRPr lang="en-US" dirty="0" smtClean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3</a:t>
                      </a:r>
                      <a:endParaRPr lang="en-US" dirty="0" smtClean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4</a:t>
                      </a:r>
                      <a:endParaRPr lang="en-US" dirty="0" smtClean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1</a:t>
                      </a:r>
                      <a:endParaRPr lang="en-US" dirty="0" smtClean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1</a:t>
                      </a:r>
                      <a:endParaRPr lang="en-US" dirty="0" smtClean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3</a:t>
                      </a:r>
                      <a:endParaRPr lang="en-US" dirty="0" smtClean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4</a:t>
                      </a:r>
                      <a:endParaRPr lang="en-US" dirty="0" smtClean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2</a:t>
                      </a:r>
                      <a:endParaRPr lang="en-US" dirty="0" smtClean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1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4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3</a:t>
                      </a:r>
                      <a:endParaRPr lang="en-US" dirty="0" smtClean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3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3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4</a:t>
                      </a:r>
                      <a:endParaRPr lang="en-US" dirty="0" smtClean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4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4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4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613395"/>
              </p:ext>
            </p:extLst>
          </p:nvPr>
        </p:nvGraphicFramePr>
        <p:xfrm>
          <a:off x="4249944" y="4373647"/>
          <a:ext cx="1193956" cy="19375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18773"/>
                <a:gridCol w="775183"/>
              </a:tblGrid>
              <a:tr h="4542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wins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1</a:t>
                      </a:r>
                      <a:endParaRPr lang="en-US" dirty="0" smtClean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2</a:t>
                      </a:r>
                      <a:endParaRPr lang="en-US" dirty="0" smtClean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3</a:t>
                      </a:r>
                      <a:endParaRPr lang="en-US" dirty="0" smtClean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4</a:t>
                      </a:r>
                      <a:endParaRPr lang="en-US" dirty="0" smtClean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3312593" y="5351069"/>
            <a:ext cx="5891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33751" y="5364163"/>
            <a:ext cx="5891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669252"/>
              </p:ext>
            </p:extLst>
          </p:nvPr>
        </p:nvGraphicFramePr>
        <p:xfrm>
          <a:off x="6588916" y="4373647"/>
          <a:ext cx="1193956" cy="19375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18773"/>
                <a:gridCol w="775183"/>
              </a:tblGrid>
              <a:tr h="4542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1</a:t>
                      </a:r>
                      <a:endParaRPr lang="en-US" dirty="0" smtClean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2</a:t>
                      </a:r>
                      <a:endParaRPr lang="en-US" dirty="0" smtClean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3</a:t>
                      </a:r>
                      <a:endParaRPr lang="en-US" dirty="0" smtClean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</a:t>
                      </a:r>
                      <a:r>
                        <a:rPr lang="en-US" baseline="-25000" dirty="0" smtClean="0"/>
                        <a:t>4</a:t>
                      </a:r>
                      <a:endParaRPr lang="en-US" dirty="0" smtClean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40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questions in context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355171" y="2528257"/>
            <a:ext cx="0" cy="397933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915960" y="2149193"/>
            <a:ext cx="2014081" cy="4453242"/>
            <a:chOff x="549275" y="1372382"/>
            <a:chExt cx="2014081" cy="4453242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1149147" y="2184710"/>
              <a:ext cx="1411402" cy="686966"/>
            </a:xfrm>
            <a:prstGeom prst="wedgeRoundRectCallout">
              <a:avLst>
                <a:gd name="adj1" fmla="val -50257"/>
                <a:gd name="adj2" fmla="val 66055"/>
                <a:gd name="adj3" fmla="val 16667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Tutor:  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?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Rounded Rectangular Callout 6"/>
            <p:cNvSpPr/>
            <p:nvPr/>
          </p:nvSpPr>
          <p:spPr>
            <a:xfrm>
              <a:off x="1137639" y="3140775"/>
              <a:ext cx="1411402" cy="686966"/>
            </a:xfrm>
            <a:prstGeom prst="wedgeRoundRectCallout">
              <a:avLst>
                <a:gd name="adj1" fmla="val 48771"/>
                <a:gd name="adj2" fmla="val 64099"/>
                <a:gd name="adj3" fmla="val 16667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Student: …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Rounded Rectangular Callout 7"/>
            <p:cNvSpPr/>
            <p:nvPr/>
          </p:nvSpPr>
          <p:spPr>
            <a:xfrm>
              <a:off x="1149147" y="4150286"/>
              <a:ext cx="1411402" cy="686966"/>
            </a:xfrm>
            <a:prstGeom prst="wedgeRoundRectCallout">
              <a:avLst>
                <a:gd name="adj1" fmla="val -51971"/>
                <a:gd name="adj2" fmla="val 66056"/>
                <a:gd name="adj3" fmla="val 16667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Tutor:  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?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1149147" y="5138658"/>
              <a:ext cx="1411402" cy="686966"/>
            </a:xfrm>
            <a:prstGeom prst="wedgeRoundRectCallout">
              <a:avLst>
                <a:gd name="adj1" fmla="val 47914"/>
                <a:gd name="adj2" fmla="val 64099"/>
                <a:gd name="adj3" fmla="val 16667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Student: …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9275" y="1372382"/>
              <a:ext cx="20140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Given a tutorial</a:t>
              </a:r>
            </a:p>
            <a:p>
              <a:r>
                <a:rPr lang="en-US" dirty="0" smtClean="0"/>
                <a:t>dialogue history: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85792" y="2207306"/>
            <a:ext cx="5128021" cy="4012253"/>
            <a:chOff x="4000500" y="1372382"/>
            <a:chExt cx="5128021" cy="4012253"/>
          </a:xfrm>
        </p:grpSpPr>
        <p:sp>
          <p:nvSpPr>
            <p:cNvPr id="12" name="5-Point Star 11"/>
            <p:cNvSpPr/>
            <p:nvPr/>
          </p:nvSpPr>
          <p:spPr>
            <a:xfrm>
              <a:off x="5695835" y="3112233"/>
              <a:ext cx="1515648" cy="1394077"/>
            </a:xfrm>
            <a:prstGeom prst="star5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000500" y="1372382"/>
              <a:ext cx="5128021" cy="4012253"/>
              <a:chOff x="4000500" y="1372382"/>
              <a:chExt cx="5128021" cy="4012253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000500" y="1372382"/>
                <a:ext cx="51280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Choose the best question from a predefined</a:t>
                </a:r>
              </a:p>
              <a:p>
                <a:r>
                  <a:rPr lang="en-US" dirty="0" smtClean="0"/>
                  <a:t>set of questions: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942417" y="4307417"/>
                <a:ext cx="184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186396" y="2833004"/>
                <a:ext cx="46995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latin typeface="Helvetica"/>
                    <a:cs typeface="Helvetica"/>
                  </a:rPr>
                  <a:t>?</a:t>
                </a:r>
                <a:endParaRPr lang="en-US" sz="4000" dirty="0">
                  <a:latin typeface="Helvetica"/>
                  <a:cs typeface="Helvetica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908329" y="1996117"/>
                <a:ext cx="46995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latin typeface="Helvetica"/>
                    <a:cs typeface="Helvetica"/>
                  </a:rPr>
                  <a:t>?</a:t>
                </a:r>
                <a:endParaRPr lang="en-US" sz="4000" dirty="0">
                  <a:latin typeface="Helvetica"/>
                  <a:cs typeface="Helvetica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355265" y="2871676"/>
                <a:ext cx="46995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latin typeface="Helvetica"/>
                    <a:cs typeface="Helvetica"/>
                  </a:rPr>
                  <a:t>?</a:t>
                </a:r>
                <a:endParaRPr lang="en-US" sz="4000" dirty="0">
                  <a:latin typeface="Helvetica"/>
                  <a:cs typeface="Helvetica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314999" y="4676749"/>
                <a:ext cx="46995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latin typeface="Helvetica"/>
                    <a:cs typeface="Helvetica"/>
                  </a:rPr>
                  <a:t>?</a:t>
                </a:r>
                <a:endParaRPr lang="en-US" sz="4000" dirty="0">
                  <a:latin typeface="Helvetica"/>
                  <a:cs typeface="Helvetica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610074" y="3815431"/>
                <a:ext cx="46995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latin typeface="Helvetica"/>
                    <a:cs typeface="Helvetica"/>
                  </a:rPr>
                  <a:t>?</a:t>
                </a:r>
                <a:endParaRPr lang="en-US" sz="4000" dirty="0">
                  <a:latin typeface="Helvetica"/>
                  <a:cs typeface="Helvetica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216650" y="2018713"/>
                <a:ext cx="46995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latin typeface="Helvetica"/>
                    <a:cs typeface="Helvetica"/>
                  </a:rPr>
                  <a:t>?</a:t>
                </a:r>
                <a:endParaRPr lang="en-US" sz="4000" dirty="0">
                  <a:latin typeface="Helvetica"/>
                  <a:cs typeface="Helvetica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216650" y="3505547"/>
                <a:ext cx="46995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latin typeface="Helvetica"/>
                    <a:cs typeface="Helvetica"/>
                  </a:rPr>
                  <a:t>?</a:t>
                </a:r>
                <a:endParaRPr lang="en-US" sz="4000" dirty="0">
                  <a:latin typeface="Helvetica"/>
                  <a:cs typeface="Helvetica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211483" y="2574786"/>
                <a:ext cx="46995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latin typeface="Helvetica"/>
                    <a:cs typeface="Helvetica"/>
                  </a:rPr>
                  <a:t>?</a:t>
                </a:r>
                <a:endParaRPr lang="en-US" sz="4000" dirty="0">
                  <a:latin typeface="Helvetica"/>
                  <a:cs typeface="Helvetica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817997" y="4523317"/>
                <a:ext cx="46995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latin typeface="Helvetica"/>
                    <a:cs typeface="Helvetica"/>
                  </a:rPr>
                  <a:t>?</a:t>
                </a:r>
                <a:endParaRPr lang="en-US" sz="4000" dirty="0">
                  <a:latin typeface="Helvetica"/>
                  <a:cs typeface="Helvetica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662931" y="3669268"/>
                <a:ext cx="46995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latin typeface="Helvetica"/>
                    <a:cs typeface="Helvetica"/>
                  </a:rPr>
                  <a:t>?</a:t>
                </a:r>
                <a:endParaRPr lang="en-US" sz="4000" dirty="0">
                  <a:latin typeface="Helvetica"/>
                  <a:cs typeface="Helvetica"/>
                </a:endParaRPr>
              </a:p>
            </p:txBody>
          </p:sp>
        </p:grp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E57-9721-4944-B774-D6B01E7430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1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2323"/>
              </p:ext>
            </p:extLst>
          </p:nvPr>
        </p:nvGraphicFramePr>
        <p:xfrm>
          <a:off x="1100137" y="2595563"/>
          <a:ext cx="7610476" cy="311403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811463"/>
                <a:gridCol w="47990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 Features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Surface Form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# words in question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err="1" smtClean="0"/>
                        <a:t>Wh</a:t>
                      </a:r>
                      <a:r>
                        <a:rPr lang="en-US" dirty="0" smtClean="0"/>
                        <a:t>-words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Bag-of-POS-tags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Lexical Overlap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Unigram/Bigram Word/POS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Question &amp; Prev. Student Turn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Question &amp; Current Learning Goal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Question &amp; Other Learning Goal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Dialogue Move (DISCUSS)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Next slides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E57-9721-4944-B774-D6B01E7430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02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DISCUSS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dirty="0"/>
              <a:t>(Dialogue Schema Unifying Speech and Semantics)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E57-9721-4944-B774-D6B01E743086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97172" y="6323795"/>
            <a:ext cx="231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smtClean="0"/>
              <a:t>Becker et al. 2010)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3749343"/>
              </p:ext>
            </p:extLst>
          </p:nvPr>
        </p:nvGraphicFramePr>
        <p:xfrm>
          <a:off x="1114424" y="2979420"/>
          <a:ext cx="7204075" cy="2621280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498225"/>
                <a:gridCol w="2073344"/>
                <a:gridCol w="2205125"/>
                <a:gridCol w="2427381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Dialogue Act</a:t>
                      </a:r>
                    </a:p>
                    <a:p>
                      <a:r>
                        <a:rPr lang="en-US" sz="2000" dirty="0" smtClean="0"/>
                        <a:t>(Action)</a:t>
                      </a:r>
                      <a:endParaRPr lang="en-US" sz="2000" dirty="0"/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Rhetorical</a:t>
                      </a:r>
                      <a:r>
                        <a:rPr lang="en-US" sz="2000" baseline="0" dirty="0" smtClean="0"/>
                        <a:t> Form</a:t>
                      </a:r>
                    </a:p>
                    <a:p>
                      <a:r>
                        <a:rPr lang="en-US" sz="2000" baseline="0" dirty="0" smtClean="0"/>
                        <a:t>(Function)</a:t>
                      </a:r>
                      <a:endParaRPr lang="en-US" sz="20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Predicate Type</a:t>
                      </a:r>
                    </a:p>
                    <a:p>
                      <a:r>
                        <a:rPr lang="en-US" sz="2000" dirty="0" smtClean="0"/>
                        <a:t>(Content)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</a:tr>
              <a:tr h="17907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Example tags</a:t>
                      </a:r>
                      <a:endParaRPr lang="en-US" sz="2000" b="1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1" dirty="0" smtClean="0">
                          <a:solidFill>
                            <a:srgbClr val="660066"/>
                          </a:solidFill>
                        </a:rPr>
                        <a:t>Assert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1" dirty="0" smtClean="0">
                          <a:solidFill>
                            <a:srgbClr val="660066"/>
                          </a:solidFill>
                        </a:rPr>
                        <a:t>Ask</a:t>
                      </a:r>
                      <a:endParaRPr lang="en-US" sz="2000" i="1" dirty="0">
                        <a:solidFill>
                          <a:srgbClr val="660066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1" dirty="0" smtClean="0">
                          <a:solidFill>
                            <a:srgbClr val="660066"/>
                          </a:solidFill>
                        </a:rPr>
                        <a:t>Answer</a:t>
                      </a:r>
                      <a:endParaRPr lang="en-US" sz="2000" i="1" dirty="0">
                        <a:solidFill>
                          <a:srgbClr val="660066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1" dirty="0" smtClean="0">
                          <a:solidFill>
                            <a:srgbClr val="660066"/>
                          </a:solidFill>
                        </a:rPr>
                        <a:t>Mark</a:t>
                      </a:r>
                      <a:endParaRPr lang="en-US" sz="2000" i="1" dirty="0">
                        <a:solidFill>
                          <a:srgbClr val="660066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1" dirty="0" err="1" smtClean="0">
                          <a:solidFill>
                            <a:srgbClr val="660066"/>
                          </a:solidFill>
                        </a:rPr>
                        <a:t>Revoice</a:t>
                      </a:r>
                      <a:endParaRPr lang="en-US" sz="2000" i="1" dirty="0">
                        <a:solidFill>
                          <a:srgbClr val="660066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1" dirty="0" smtClean="0">
                          <a:solidFill>
                            <a:srgbClr val="660066"/>
                          </a:solidFill>
                        </a:rPr>
                        <a:t>…</a:t>
                      </a:r>
                      <a:endParaRPr lang="en-US" sz="2000" i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1" dirty="0" smtClean="0">
                          <a:solidFill>
                            <a:schemeClr val="accent5"/>
                          </a:solidFill>
                        </a:rPr>
                        <a:t>Describe</a:t>
                      </a:r>
                      <a:endParaRPr lang="en-US" sz="2000" i="1" dirty="0">
                        <a:solidFill>
                          <a:schemeClr val="accent5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1" dirty="0" smtClean="0">
                          <a:solidFill>
                            <a:schemeClr val="accent5"/>
                          </a:solidFill>
                        </a:rPr>
                        <a:t>Define</a:t>
                      </a:r>
                      <a:endParaRPr lang="en-US" sz="2000" i="1" dirty="0">
                        <a:solidFill>
                          <a:schemeClr val="accent5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1" dirty="0" smtClean="0">
                          <a:solidFill>
                            <a:schemeClr val="accent5"/>
                          </a:solidFill>
                        </a:rPr>
                        <a:t>Elaborate</a:t>
                      </a:r>
                      <a:endParaRPr lang="en-US" sz="2000" i="1" dirty="0">
                        <a:solidFill>
                          <a:schemeClr val="accent5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1" dirty="0" smtClean="0">
                          <a:solidFill>
                            <a:schemeClr val="accent5"/>
                          </a:solidFill>
                        </a:rPr>
                        <a:t>Identify</a:t>
                      </a:r>
                      <a:endParaRPr lang="en-US" sz="2000" i="1" dirty="0">
                        <a:solidFill>
                          <a:schemeClr val="accent5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1" dirty="0" smtClean="0">
                          <a:solidFill>
                            <a:schemeClr val="accent5"/>
                          </a:solidFill>
                        </a:rPr>
                        <a:t>Recap</a:t>
                      </a:r>
                      <a:endParaRPr lang="en-US" sz="2000" i="1" dirty="0">
                        <a:solidFill>
                          <a:schemeClr val="accent5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1" dirty="0" smtClean="0">
                          <a:solidFill>
                            <a:schemeClr val="accent5"/>
                          </a:solidFill>
                        </a:rPr>
                        <a:t>…</a:t>
                      </a:r>
                      <a:endParaRPr lang="en-US" sz="2000" i="1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1" dirty="0" err="1" smtClean="0"/>
                        <a:t>CausalRelation</a:t>
                      </a:r>
                      <a:endParaRPr lang="en-US" sz="2000" i="1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1" dirty="0" smtClean="0"/>
                        <a:t>Function</a:t>
                      </a:r>
                      <a:endParaRPr lang="en-US" sz="2000" i="1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1" dirty="0" smtClean="0"/>
                        <a:t>Observation</a:t>
                      </a:r>
                      <a:endParaRPr lang="en-US" sz="2000" i="1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1" dirty="0" smtClean="0"/>
                        <a:t>Procedure</a:t>
                      </a:r>
                      <a:endParaRPr lang="en-US" sz="2000" i="1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1" dirty="0" smtClean="0"/>
                        <a:t>Process</a:t>
                      </a:r>
                      <a:endParaRPr lang="en-US" sz="2000" i="1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1" dirty="0" smtClean="0"/>
                        <a:t>…</a:t>
                      </a:r>
                      <a:endParaRPr lang="en-US" sz="200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114425" y="2228671"/>
            <a:ext cx="75961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 multidimensional dialogue move representation that aims to capture the action, function, and content of utterances</a:t>
            </a:r>
          </a:p>
        </p:txBody>
      </p:sp>
    </p:spTree>
    <p:extLst>
      <p:ext uri="{BB962C8B-B14F-4D97-AF65-F5344CB8AC3E}">
        <p14:creationId xmlns:p14="http://schemas.microsoft.com/office/powerpoint/2010/main" val="60175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 Examples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402930"/>
              </p:ext>
            </p:extLst>
          </p:nvPr>
        </p:nvGraphicFramePr>
        <p:xfrm>
          <a:off x="241301" y="2098041"/>
          <a:ext cx="8672512" cy="384555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71899"/>
                <a:gridCol w="1460500"/>
                <a:gridCol w="1816100"/>
                <a:gridCol w="16240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Utterance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Dialogue Act (DA)</a:t>
                      </a:r>
                      <a:endParaRPr lang="en-US" dirty="0"/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Rhetorical</a:t>
                      </a:r>
                      <a:r>
                        <a:rPr lang="en-US" baseline="0" dirty="0" smtClean="0"/>
                        <a:t> Form (RF)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Predicate Type (PT)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Can you tell</a:t>
                      </a:r>
                      <a:r>
                        <a:rPr lang="en-US" baseline="0" dirty="0" smtClean="0"/>
                        <a:t> me what you see going on with the battery?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Ask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Describe</a:t>
                      </a:r>
                      <a:endParaRPr lang="en-US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Observation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battery is putting out electricity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Answer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Describe</a:t>
                      </a:r>
                      <a:endParaRPr lang="en-US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Observation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Which</a:t>
                      </a:r>
                      <a:r>
                        <a:rPr lang="en-US" baseline="0" dirty="0" smtClean="0"/>
                        <a:t> one is the battery?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Ask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Identify</a:t>
                      </a:r>
                      <a:endParaRPr lang="en-US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Entity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battery is the one putting out electricity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Answer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Identify</a:t>
                      </a:r>
                      <a:endParaRPr lang="en-US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Entity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You</a:t>
                      </a:r>
                      <a:r>
                        <a:rPr lang="en-US" baseline="0" dirty="0" smtClean="0"/>
                        <a:t> said “putting out electricity”.  Can you tell me more about that.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Mark</a:t>
                      </a:r>
                    </a:p>
                    <a:p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Ask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--</a:t>
                      </a:r>
                    </a:p>
                    <a:p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Elaborate</a:t>
                      </a:r>
                      <a:endParaRPr lang="en-US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</a:p>
                    <a:p>
                      <a:r>
                        <a:rPr lang="en-US" dirty="0" smtClean="0"/>
                        <a:t>Process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E57-9721-4944-B774-D6B01E7430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12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4195"/>
            <a:ext cx="8913813" cy="914400"/>
          </a:xfrm>
        </p:spPr>
        <p:txBody>
          <a:bodyPr/>
          <a:lstStyle/>
          <a:p>
            <a:r>
              <a:rPr lang="en-US" dirty="0" smtClean="0"/>
              <a:t>DISCUSS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58595"/>
            <a:ext cx="7556313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Bag of Labels</a:t>
            </a:r>
          </a:p>
          <a:p>
            <a:pPr lvl="1"/>
            <a:r>
              <a:rPr lang="en-US" dirty="0" smtClean="0"/>
              <a:t>Bag of Dialogue Acts </a:t>
            </a:r>
            <a:r>
              <a:rPr lang="en-US" dirty="0"/>
              <a:t>(DA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Bag of Rhetorical Forms </a:t>
            </a:r>
            <a:r>
              <a:rPr lang="en-US" dirty="0"/>
              <a:t>(RF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Bag of Predicate Types </a:t>
            </a:r>
            <a:r>
              <a:rPr lang="en-US" dirty="0"/>
              <a:t>(PT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RF matches previous turn RF (binary)</a:t>
            </a:r>
          </a:p>
          <a:p>
            <a:pPr lvl="1"/>
            <a:r>
              <a:rPr lang="en-US" dirty="0"/>
              <a:t>PT matches previous turn PT (</a:t>
            </a:r>
            <a:r>
              <a:rPr lang="en-US" dirty="0" smtClean="0"/>
              <a:t>binary)</a:t>
            </a:r>
          </a:p>
          <a:p>
            <a:r>
              <a:rPr lang="en-US" dirty="0" smtClean="0"/>
              <a:t>Context Probabilities</a:t>
            </a:r>
            <a:endParaRPr lang="en-US" dirty="0"/>
          </a:p>
          <a:p>
            <a:pPr lvl="1"/>
            <a:r>
              <a:rPr lang="en-US" dirty="0"/>
              <a:t>p(</a:t>
            </a:r>
            <a:r>
              <a:rPr lang="en-US" dirty="0" err="1"/>
              <a:t>DA,RF,PT</a:t>
            </a:r>
            <a:r>
              <a:rPr lang="en-US" baseline="-25000" dirty="0" err="1"/>
              <a:t>question</a:t>
            </a:r>
            <a:r>
              <a:rPr lang="en-US" dirty="0" err="1"/>
              <a:t>|DA,RF,PT</a:t>
            </a:r>
            <a:r>
              <a:rPr lang="en-US" baseline="-25000" dirty="0" err="1"/>
              <a:t>prev_student_turn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p(</a:t>
            </a:r>
            <a:r>
              <a:rPr lang="en-US" dirty="0" err="1"/>
              <a:t>DA,RF</a:t>
            </a:r>
            <a:r>
              <a:rPr lang="en-US" baseline="-25000" dirty="0" err="1"/>
              <a:t>question</a:t>
            </a:r>
            <a:r>
              <a:rPr lang="en-US" dirty="0" err="1"/>
              <a:t>|DA,RF</a:t>
            </a:r>
            <a:r>
              <a:rPr lang="en-US" baseline="-25000" dirty="0" err="1"/>
              <a:t>prev_student_turn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p(</a:t>
            </a:r>
            <a:r>
              <a:rPr lang="en-US" dirty="0" err="1"/>
              <a:t>PT</a:t>
            </a:r>
            <a:r>
              <a:rPr lang="en-US" baseline="-25000" dirty="0" err="1"/>
              <a:t>question</a:t>
            </a:r>
            <a:r>
              <a:rPr lang="en-US" dirty="0" err="1"/>
              <a:t>|PT</a:t>
            </a:r>
            <a:r>
              <a:rPr lang="en-US" baseline="-25000" dirty="0" err="1"/>
              <a:t>prev_student_turn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p(</a:t>
            </a:r>
            <a:r>
              <a:rPr lang="en-US" dirty="0" err="1"/>
              <a:t>DA,RF,PT</a:t>
            </a:r>
            <a:r>
              <a:rPr lang="en-US" baseline="-25000" dirty="0" err="1"/>
              <a:t>question</a:t>
            </a:r>
            <a:r>
              <a:rPr lang="en-US" dirty="0"/>
              <a:t>|% slots filled in current task-frame)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9B62-B942-4D41-91AB-4D99CF52697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86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9700"/>
            <a:ext cx="8913813" cy="914400"/>
          </a:xfrm>
        </p:spPr>
        <p:txBody>
          <a:bodyPr/>
          <a:lstStyle/>
          <a:p>
            <a:r>
              <a:rPr lang="en-US" dirty="0" smtClean="0"/>
              <a:t>DISCUSS Bag Features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9B62-B942-4D41-91AB-4D99CF52697B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796927"/>
              </p:ext>
            </p:extLst>
          </p:nvPr>
        </p:nvGraphicFramePr>
        <p:xfrm>
          <a:off x="88900" y="4692680"/>
          <a:ext cx="8813800" cy="1987572"/>
        </p:xfrm>
        <a:graphic>
          <a:graphicData uri="http://schemas.openxmlformats.org/drawingml/2006/table">
            <a:tbl>
              <a:tblPr bandRow="1" bandCol="1">
                <a:tableStyleId>{7E9639D4-E3E2-4D34-9284-5A2195B3D0D7}</a:tableStyleId>
              </a:tblPr>
              <a:tblGrid>
                <a:gridCol w="731520"/>
                <a:gridCol w="362880"/>
                <a:gridCol w="362880"/>
                <a:gridCol w="578346"/>
                <a:gridCol w="582871"/>
                <a:gridCol w="457200"/>
                <a:gridCol w="427826"/>
                <a:gridCol w="941218"/>
                <a:gridCol w="362880"/>
                <a:gridCol w="362880"/>
                <a:gridCol w="3643299"/>
              </a:tblGrid>
              <a:tr h="1235380">
                <a:tc>
                  <a:txBody>
                    <a:bodyPr/>
                    <a:lstStyle/>
                    <a:p>
                      <a:r>
                        <a:rPr lang="en-US" dirty="0" smtClean="0"/>
                        <a:t>DA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Revoice</a:t>
                      </a:r>
                      <a:endParaRPr lang="en-U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 Ask</a:t>
                      </a:r>
                      <a:endParaRPr lang="en-U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 Mark</a:t>
                      </a:r>
                      <a:endParaRPr lang="en-U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RF Elaborate</a:t>
                      </a:r>
                      <a:endParaRPr lang="en-U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RF Describe</a:t>
                      </a:r>
                      <a:endParaRPr lang="en-U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PT </a:t>
                      </a:r>
                      <a:r>
                        <a:rPr lang="en-US" dirty="0" err="1" smtClean="0"/>
                        <a:t>Config</a:t>
                      </a:r>
                      <a:endParaRPr lang="en-U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PT Visual</a:t>
                      </a:r>
                      <a:endParaRPr lang="en-U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DA+RF</a:t>
                      </a:r>
                    </a:p>
                    <a:p>
                      <a:r>
                        <a:rPr lang="en-US" dirty="0" smtClean="0"/>
                        <a:t>Ask/Elaborate</a:t>
                      </a:r>
                      <a:endParaRPr lang="en-U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RF-Match</a:t>
                      </a:r>
                      <a:endParaRPr lang="en-U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PT match</a:t>
                      </a:r>
                      <a:endParaRPr lang="en-U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752192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38990"/>
              </p:ext>
            </p:extLst>
          </p:nvPr>
        </p:nvGraphicFramePr>
        <p:xfrm>
          <a:off x="95602" y="1328500"/>
          <a:ext cx="8807098" cy="31546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679598"/>
                <a:gridCol w="1409700"/>
                <a:gridCol w="1371600"/>
                <a:gridCol w="1346200"/>
              </a:tblGrid>
              <a:tr h="475800">
                <a:tc>
                  <a:txBody>
                    <a:bodyPr/>
                    <a:lstStyle/>
                    <a:p>
                      <a:r>
                        <a:rPr lang="en-US" dirty="0" smtClean="0"/>
                        <a:t>Utterance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Dialog Act</a:t>
                      </a:r>
                      <a:r>
                        <a:rPr lang="en-US" baseline="0" dirty="0" smtClean="0"/>
                        <a:t> (DA)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Rhetorical Form (RF)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Pred. Type</a:t>
                      </a:r>
                      <a:r>
                        <a:rPr lang="en-US" baseline="0" dirty="0" smtClean="0"/>
                        <a:t> (PT)</a:t>
                      </a:r>
                      <a:endParaRPr lang="en-US" dirty="0" smtClean="0"/>
                    </a:p>
                  </a:txBody>
                  <a:tcPr/>
                </a:tc>
              </a:tr>
              <a:tr h="1014418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Prev. Student Turn:</a:t>
                      </a:r>
                      <a:r>
                        <a:rPr lang="en-US" i="0" dirty="0" smtClean="0"/>
                        <a:t> </a:t>
                      </a:r>
                      <a:r>
                        <a:rPr lang="en-US" i="1" dirty="0" err="1" smtClean="0"/>
                        <a:t>i</a:t>
                      </a:r>
                      <a:r>
                        <a:rPr lang="en-US" i="1" dirty="0" smtClean="0"/>
                        <a:t> noticed that the circuit with the light bulb the with the the one light bulb is brighter and the circuit with the two light bulbs is not is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Answer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Visual</a:t>
                      </a:r>
                      <a:endParaRPr lang="en-US" dirty="0"/>
                    </a:p>
                  </a:txBody>
                  <a:tcPr/>
                </a:tc>
              </a:tr>
              <a:tr h="132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Candidate</a:t>
                      </a:r>
                      <a:r>
                        <a:rPr lang="en-US" b="1" baseline="0" dirty="0" smtClean="0"/>
                        <a:t> Question: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dirty="0" smtClean="0"/>
                        <a:t>So when there are two light bulbs hooked up to a single battery in series, the bulbs are dimmer? What's up with that?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err="1" smtClean="0"/>
                        <a:t>Revoice</a:t>
                      </a:r>
                      <a:endParaRPr lang="en-US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  <a:p>
                      <a:r>
                        <a:rPr lang="en-US" dirty="0" smtClean="0"/>
                        <a:t>Elaborate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  <a:p>
                      <a:r>
                        <a:rPr lang="en-US" dirty="0" err="1" smtClean="0"/>
                        <a:t>Config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477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 Context Feature Example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30199" y="2052459"/>
            <a:ext cx="8583613" cy="4304545"/>
          </a:xfrm>
        </p:spPr>
        <p:txBody>
          <a:bodyPr>
            <a:normAutofit/>
          </a:bodyPr>
          <a:lstStyle/>
          <a:p>
            <a:r>
              <a:rPr lang="en-US" b="1" dirty="0"/>
              <a:t>Learning Goal: </a:t>
            </a:r>
          </a:p>
          <a:p>
            <a:pPr marL="342900" lvl="1" indent="0">
              <a:buNone/>
            </a:pPr>
            <a:r>
              <a:rPr lang="en-US" i="1" dirty="0" smtClean="0"/>
              <a:t>Electricity </a:t>
            </a:r>
            <a:r>
              <a:rPr lang="en-US" i="1" dirty="0"/>
              <a:t>flows from the positive terminal of a battery to the negative terminal of the battery</a:t>
            </a:r>
          </a:p>
          <a:p>
            <a:r>
              <a:rPr lang="en-US" b="1" dirty="0" smtClean="0"/>
              <a:t>Slots</a:t>
            </a:r>
            <a:r>
              <a:rPr lang="en-US" b="1" dirty="0"/>
              <a:t>:</a:t>
            </a:r>
          </a:p>
          <a:p>
            <a:pPr marL="349250" lvl="1" indent="0">
              <a:buNone/>
            </a:pPr>
            <a:r>
              <a:rPr lang="en-US" dirty="0"/>
              <a:t>[Electricity]</a:t>
            </a:r>
          </a:p>
          <a:p>
            <a:pPr marL="349250" lvl="1" indent="0">
              <a:buNone/>
            </a:pPr>
            <a:r>
              <a:rPr lang="en-US" dirty="0"/>
              <a:t>[Flows]</a:t>
            </a:r>
          </a:p>
          <a:p>
            <a:pPr marL="349250" lvl="1" indent="0">
              <a:buNone/>
            </a:pPr>
            <a:r>
              <a:rPr lang="en-US" dirty="0"/>
              <a:t>[</a:t>
            </a:r>
            <a:r>
              <a:rPr lang="en-US" dirty="0" err="1"/>
              <a:t>FromNegative</a:t>
            </a:r>
            <a:r>
              <a:rPr lang="en-US" dirty="0"/>
              <a:t>]</a:t>
            </a:r>
          </a:p>
          <a:p>
            <a:pPr marL="349250" lvl="1" indent="0">
              <a:buNone/>
            </a:pPr>
            <a:r>
              <a:rPr lang="en-US" dirty="0"/>
              <a:t>[</a:t>
            </a:r>
            <a:r>
              <a:rPr lang="en-US" dirty="0" err="1"/>
              <a:t>ToPositive</a:t>
            </a:r>
            <a:r>
              <a:rPr lang="en-US" dirty="0"/>
              <a:t>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E57-9721-4944-B774-D6B01E743086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55966"/>
              </p:ext>
            </p:extLst>
          </p:nvPr>
        </p:nvGraphicFramePr>
        <p:xfrm>
          <a:off x="3678790" y="3891547"/>
          <a:ext cx="511191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878"/>
                <a:gridCol w="1157221"/>
                <a:gridCol w="1132329"/>
                <a:gridCol w="1057167"/>
                <a:gridCol w="9763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RF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PT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% slots filled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p(DA/RF/PT)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Ask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Describe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Visual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r>
                        <a:rPr lang="en-US" baseline="0" dirty="0" smtClean="0"/>
                        <a:t>-25%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Ask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Describe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0-25%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Ask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Describe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Visual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25-50%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Ask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Describe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25-50%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 rot="16200000">
            <a:off x="2324688" y="4783990"/>
            <a:ext cx="2123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Probability Table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78790" y="3170992"/>
            <a:ext cx="4599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P(DA/RF/PT| % slots filled)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4783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101845"/>
              </p:ext>
            </p:extLst>
          </p:nvPr>
        </p:nvGraphicFramePr>
        <p:xfrm>
          <a:off x="1114425" y="2595563"/>
          <a:ext cx="7611116" cy="244309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485097"/>
                <a:gridCol w="3542091"/>
                <a:gridCol w="1424961"/>
                <a:gridCol w="1158967"/>
              </a:tblGrid>
              <a:tr h="959732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 marL="88918" marR="889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Features</a:t>
                      </a:r>
                      <a:endParaRPr lang="en-US" dirty="0"/>
                    </a:p>
                  </a:txBody>
                  <a:tcPr marL="88918" marR="889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 Kendall’s Tau</a:t>
                      </a:r>
                      <a:endParaRPr lang="en-US" dirty="0"/>
                    </a:p>
                  </a:txBody>
                  <a:tcPr marL="88918" marR="889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1/MRR</a:t>
                      </a:r>
                      <a:endParaRPr lang="en-US" dirty="0"/>
                    </a:p>
                  </a:txBody>
                  <a:tcPr marL="88918" marR="889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MaxEnt</a:t>
                      </a:r>
                      <a:endParaRPr lang="en-US" dirty="0"/>
                    </a:p>
                  </a:txBody>
                  <a:tcPr marL="88918" marR="889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 + DISCUSS</a:t>
                      </a:r>
                      <a:endParaRPr lang="en-US" dirty="0"/>
                    </a:p>
                  </a:txBody>
                  <a:tcPr marL="88918" marR="88918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0.211</a:t>
                      </a:r>
                      <a:endParaRPr lang="en-US" b="1" dirty="0"/>
                    </a:p>
                  </a:txBody>
                  <a:tcPr marL="88918" marR="889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1.938</a:t>
                      </a:r>
                      <a:endParaRPr lang="en-US" dirty="0"/>
                    </a:p>
                  </a:txBody>
                  <a:tcPr marL="88918" marR="889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SVMRank</a:t>
                      </a:r>
                      <a:endParaRPr lang="en-US" dirty="0"/>
                    </a:p>
                  </a:txBody>
                  <a:tcPr marL="88918" marR="889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 + DISCUSS</a:t>
                      </a:r>
                      <a:endParaRPr lang="en-US" dirty="0"/>
                    </a:p>
                  </a:txBody>
                  <a:tcPr marL="88918" marR="889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0.190</a:t>
                      </a:r>
                      <a:endParaRPr lang="en-US" dirty="0"/>
                    </a:p>
                  </a:txBody>
                  <a:tcPr marL="88918" marR="88918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1.801</a:t>
                      </a:r>
                      <a:endParaRPr lang="en-US" b="1" dirty="0"/>
                    </a:p>
                  </a:txBody>
                  <a:tcPr marL="88918" marR="889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SVMRank</a:t>
                      </a:r>
                      <a:endParaRPr lang="en-US" dirty="0"/>
                    </a:p>
                  </a:txBody>
                  <a:tcPr marL="88918" marR="889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</a:t>
                      </a:r>
                      <a:endParaRPr lang="en-US" dirty="0"/>
                    </a:p>
                  </a:txBody>
                  <a:tcPr marL="88918" marR="889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0.108</a:t>
                      </a:r>
                      <a:endParaRPr lang="en-US" dirty="0"/>
                    </a:p>
                  </a:txBody>
                  <a:tcPr marL="88918" marR="889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2.114</a:t>
                      </a:r>
                      <a:endParaRPr lang="en-US" dirty="0"/>
                    </a:p>
                  </a:txBody>
                  <a:tcPr marL="88918" marR="889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MaxEnt</a:t>
                      </a:r>
                      <a:endParaRPr lang="en-US" dirty="0"/>
                    </a:p>
                  </a:txBody>
                  <a:tcPr marL="88918" marR="889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</a:t>
                      </a:r>
                      <a:endParaRPr lang="en-US" dirty="0"/>
                    </a:p>
                  </a:txBody>
                  <a:tcPr marL="88918" marR="889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0.105</a:t>
                      </a:r>
                      <a:endParaRPr lang="en-US" dirty="0"/>
                    </a:p>
                  </a:txBody>
                  <a:tcPr marL="88918" marR="889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2.232</a:t>
                      </a:r>
                      <a:endParaRPr lang="en-US" dirty="0"/>
                    </a:p>
                  </a:txBody>
                  <a:tcPr marL="88918" marR="88918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E57-9721-4944-B774-D6B01E743086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4856" y="6002661"/>
            <a:ext cx="6674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Baseline: Surface </a:t>
            </a:r>
            <a:r>
              <a:rPr lang="en-US" smtClean="0"/>
              <a:t>Form Features + </a:t>
            </a:r>
            <a:r>
              <a:rPr lang="en-US" dirty="0" smtClean="0"/>
              <a:t>Lexical Overlap Features</a:t>
            </a:r>
          </a:p>
        </p:txBody>
      </p:sp>
    </p:spTree>
    <p:extLst>
      <p:ext uri="{BB962C8B-B14F-4D97-AF65-F5344CB8AC3E}">
        <p14:creationId xmlns:p14="http://schemas.microsoft.com/office/powerpoint/2010/main" val="4124914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Content Placeholder 4" descr="dist_taus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" t="6460" r="6715"/>
          <a:stretch/>
        </p:blipFill>
        <p:spPr>
          <a:xfrm>
            <a:off x="1540608" y="2036260"/>
            <a:ext cx="6115538" cy="483732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E57-9721-4944-B774-D6B01E743086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40608" y="1778000"/>
            <a:ext cx="535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 of per-context Kendall’s Tau values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3608" y="2730500"/>
            <a:ext cx="11800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BASELINE</a:t>
            </a:r>
            <a:br>
              <a:rPr lang="en-US" dirty="0" smtClean="0"/>
            </a:br>
            <a:r>
              <a:rPr lang="en-US" dirty="0" smtClean="0"/>
              <a:t>+ </a:t>
            </a:r>
          </a:p>
          <a:p>
            <a:pPr algn="ctr"/>
            <a:r>
              <a:rPr lang="en-US" dirty="0" smtClean="0"/>
              <a:t>DISCUSS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3608" y="5099566"/>
            <a:ext cx="118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BASELINE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8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E57-9721-4944-B774-D6B01E743086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65385" y="1778000"/>
            <a:ext cx="647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 of per-context Invers Mean Reciprocal Ranks</a:t>
            </a:r>
            <a:endParaRPr lang="en-US" dirty="0"/>
          </a:p>
        </p:txBody>
      </p:sp>
      <p:pic>
        <p:nvPicPr>
          <p:cNvPr id="7" name="Content Placeholder 6" descr="dist_mean_ranks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" t="6720" r="7164"/>
          <a:stretch/>
        </p:blipFill>
        <p:spPr>
          <a:xfrm>
            <a:off x="1465385" y="2147332"/>
            <a:ext cx="5802924" cy="4537820"/>
          </a:xfrm>
        </p:spPr>
      </p:pic>
      <p:sp>
        <p:nvSpPr>
          <p:cNvPr id="8" name="TextBox 7"/>
          <p:cNvSpPr txBox="1"/>
          <p:nvPr/>
        </p:nvSpPr>
        <p:spPr>
          <a:xfrm>
            <a:off x="143608" y="2730500"/>
            <a:ext cx="11800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BASELINE</a:t>
            </a:r>
            <a:br>
              <a:rPr lang="en-US" dirty="0" smtClean="0"/>
            </a:br>
            <a:r>
              <a:rPr lang="en-US" dirty="0" smtClean="0"/>
              <a:t>+ </a:t>
            </a:r>
          </a:p>
          <a:p>
            <a:pPr algn="ctr"/>
            <a:r>
              <a:rPr lang="en-US" dirty="0" smtClean="0"/>
              <a:t>DISCUSS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3608" y="5099566"/>
            <a:ext cx="118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BASELINE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39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</a:t>
            </a:r>
            <a:r>
              <a:rPr lang="en-US" dirty="0" err="1" smtClean="0"/>
              <a:t>vs</a:t>
            </a:r>
            <a:r>
              <a:rPr lang="en-US" dirty="0" smtClean="0"/>
              <a:t> Human Agreement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E57-9721-4944-B774-D6B01E743086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038722"/>
              </p:ext>
            </p:extLst>
          </p:nvPr>
        </p:nvGraphicFramePr>
        <p:xfrm>
          <a:off x="1053459" y="3105786"/>
          <a:ext cx="7138041" cy="111252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5377503"/>
                <a:gridCol w="17605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Best System Tau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Human ratings </a:t>
                      </a:r>
                      <a:r>
                        <a:rPr lang="en-US" dirty="0" err="1" smtClean="0"/>
                        <a:t>vs</a:t>
                      </a:r>
                      <a:r>
                        <a:rPr lang="en-US" dirty="0" smtClean="0"/>
                        <a:t> Avg.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Tutor Ratings (all raters)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0.259</a:t>
                      </a:r>
                      <a:r>
                        <a:rPr lang="en-US" baseline="0" dirty="0" smtClean="0"/>
                        <a:t> – 0.362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Human ratings </a:t>
                      </a:r>
                      <a:r>
                        <a:rPr lang="en-US" dirty="0" err="1" smtClean="0"/>
                        <a:t>vs</a:t>
                      </a:r>
                      <a:r>
                        <a:rPr lang="en-US" dirty="0" smtClean="0"/>
                        <a:t> Avg. Tutor Ratings (no self)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0.152</a:t>
                      </a:r>
                      <a:r>
                        <a:rPr lang="en-US" baseline="0" dirty="0" smtClean="0"/>
                        <a:t> – 0.243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258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16200000">
            <a:off x="-411646" y="405409"/>
            <a:ext cx="119582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426703"/>
              </p:ext>
            </p:extLst>
          </p:nvPr>
        </p:nvGraphicFramePr>
        <p:xfrm>
          <a:off x="549275" y="1187987"/>
          <a:ext cx="8042276" cy="202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5225"/>
                <a:gridCol w="68770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Tutor: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Roll over the d-cell in this picture.  What can you tell me about this?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d cell is the source of power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Tutor: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Let’s talk about wires.  What’s up with those?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Wires are able to take energy from the d cell and attach it to the light bulb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9B62-B942-4D41-91AB-4D99CF52697B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181527"/>
              </p:ext>
            </p:extLst>
          </p:nvPr>
        </p:nvGraphicFramePr>
        <p:xfrm>
          <a:off x="549274" y="3971544"/>
          <a:ext cx="8339231" cy="18220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929"/>
                <a:gridCol w="7500302"/>
              </a:tblGrid>
              <a:tr h="498110">
                <a:tc>
                  <a:txBody>
                    <a:bodyPr/>
                    <a:lstStyle/>
                    <a:p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about the bulb? Tell me a bit about that component.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619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61978">
                <a:tc>
                  <a:txBody>
                    <a:bodyPr/>
                    <a:lstStyle/>
                    <a:p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 the wires connect the battery to the light bulb. What happens when all of the components are connected together?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107576"/>
            <a:ext cx="8339231" cy="933824"/>
          </a:xfrm>
        </p:spPr>
        <p:txBody>
          <a:bodyPr lIns="457200">
            <a:normAutofit fontScale="90000"/>
          </a:bodyPr>
          <a:lstStyle/>
          <a:p>
            <a:r>
              <a:rPr lang="en-US" dirty="0" smtClean="0"/>
              <a:t>What question would you choose?</a:t>
            </a:r>
            <a:endParaRPr lang="en-US" dirty="0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 rotWithShape="1">
          <a:blip r:embed="rId3"/>
          <a:srcRect l="262" r="153"/>
          <a:stretch/>
        </p:blipFill>
        <p:spPr>
          <a:xfrm>
            <a:off x="7826320" y="107576"/>
            <a:ext cx="1088104" cy="937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1011159" y="2052558"/>
            <a:ext cx="239165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Dialogue History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527810" y="4960859"/>
            <a:ext cx="342495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Candidate Questions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-1" y="3433049"/>
            <a:ext cx="9167814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66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Thoughts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E57-9721-4944-B774-D6B01E74308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Methodology </a:t>
            </a:r>
            <a:r>
              <a:rPr lang="en-US" dirty="0"/>
              <a:t>for ranking questions in </a:t>
            </a:r>
            <a:r>
              <a:rPr lang="en-US" dirty="0" smtClean="0"/>
              <a:t>context</a:t>
            </a:r>
          </a:p>
          <a:p>
            <a:r>
              <a:rPr lang="en-US" dirty="0"/>
              <a:t>Illustrated the utility of </a:t>
            </a:r>
            <a:r>
              <a:rPr lang="en-US" dirty="0" smtClean="0"/>
              <a:t>a rich </a:t>
            </a:r>
            <a:r>
              <a:rPr lang="en-US" dirty="0"/>
              <a:t>dialogue move representations for learning and modeling real human </a:t>
            </a:r>
            <a:r>
              <a:rPr lang="en-US" dirty="0" smtClean="0"/>
              <a:t>tutoring behavior</a:t>
            </a:r>
            <a:endParaRPr lang="en-US" dirty="0"/>
          </a:p>
          <a:p>
            <a:r>
              <a:rPr lang="en-US" dirty="0"/>
              <a:t>Defined a set of features that </a:t>
            </a:r>
            <a:r>
              <a:rPr lang="en-US" dirty="0" smtClean="0"/>
              <a:t>reflect the </a:t>
            </a:r>
            <a:r>
              <a:rPr lang="en-US" dirty="0"/>
              <a:t>underlying criteria used in selecting </a:t>
            </a:r>
            <a:r>
              <a:rPr lang="en-US" dirty="0" smtClean="0"/>
              <a:t>questions</a:t>
            </a:r>
          </a:p>
          <a:p>
            <a:r>
              <a:rPr lang="en-US" dirty="0" smtClean="0"/>
              <a:t>Framework </a:t>
            </a:r>
            <a:r>
              <a:rPr lang="en-US" dirty="0"/>
              <a:t>for learning tutoring behaviors from 3</a:t>
            </a:r>
            <a:r>
              <a:rPr lang="en-US" baseline="30000" dirty="0"/>
              <a:t>rd</a:t>
            </a:r>
            <a:r>
              <a:rPr lang="en-US" dirty="0"/>
              <a:t> party </a:t>
            </a:r>
            <a:r>
              <a:rPr lang="en-US" dirty="0" smtClean="0"/>
              <a:t>ratings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E57-9721-4944-B774-D6B01E74308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27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 and evaluate on individual tutors’ preferences (Becker et al. 2011, ITS)</a:t>
            </a:r>
          </a:p>
          <a:p>
            <a:r>
              <a:rPr lang="en-US" dirty="0" smtClean="0"/>
              <a:t>Reintegrate with </a:t>
            </a:r>
            <a:r>
              <a:rPr lang="en-US" dirty="0" err="1" smtClean="0"/>
              <a:t>MyST</a:t>
            </a:r>
            <a:endParaRPr lang="en-US" dirty="0" smtClean="0"/>
          </a:p>
          <a:p>
            <a:r>
              <a:rPr lang="en-US" dirty="0" smtClean="0"/>
              <a:t>Fully automatic question generation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E57-9721-4944-B774-D6B01E74308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60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E57-9721-4944-B774-D6B01E743086}" type="slidenum">
              <a:rPr lang="en-US" smtClean="0"/>
              <a:t>33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Science Foundation</a:t>
            </a:r>
          </a:p>
          <a:p>
            <a:pPr lvl="1"/>
            <a:r>
              <a:rPr lang="en-US" dirty="0" smtClean="0"/>
              <a:t>DRL-0733322</a:t>
            </a:r>
          </a:p>
          <a:p>
            <a:pPr lvl="1"/>
            <a:r>
              <a:rPr lang="en-US" dirty="0" smtClean="0"/>
              <a:t>DRL-0733323</a:t>
            </a:r>
          </a:p>
          <a:p>
            <a:r>
              <a:rPr lang="en-US" dirty="0" smtClean="0"/>
              <a:t>Institute of Education Sciences</a:t>
            </a:r>
          </a:p>
          <a:p>
            <a:pPr lvl="1"/>
            <a:r>
              <a:rPr lang="en-US" dirty="0" smtClean="0"/>
              <a:t>R3053070434</a:t>
            </a:r>
          </a:p>
          <a:p>
            <a:r>
              <a:rPr lang="en-US" dirty="0" smtClean="0"/>
              <a:t>DARPA/GALE</a:t>
            </a:r>
          </a:p>
          <a:p>
            <a:pPr lvl="1"/>
            <a:r>
              <a:rPr lang="en-US" dirty="0" smtClean="0"/>
              <a:t>Contract No. HR0011-06-C-0022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4" y="5894000"/>
            <a:ext cx="1884672" cy="743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618" t="26610" r="5399" b="31899"/>
          <a:stretch/>
        </p:blipFill>
        <p:spPr>
          <a:xfrm>
            <a:off x="4081050" y="5894000"/>
            <a:ext cx="3083646" cy="7446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625" y="5740387"/>
            <a:ext cx="898271" cy="89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29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E57-9721-4944-B774-D6B01E74308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11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Tutorial Move Selection:</a:t>
            </a:r>
          </a:p>
          <a:p>
            <a:pPr lvl="1"/>
            <a:r>
              <a:rPr lang="en-US" dirty="0" smtClean="0"/>
              <a:t>Reinforcement </a:t>
            </a:r>
            <a:r>
              <a:rPr lang="en-US" dirty="0"/>
              <a:t>Learning </a:t>
            </a:r>
            <a:r>
              <a:rPr lang="en-US" dirty="0" smtClean="0"/>
              <a:t>(Chi </a:t>
            </a:r>
            <a:r>
              <a:rPr lang="en-US" dirty="0"/>
              <a:t>et al. 2009, </a:t>
            </a:r>
            <a:r>
              <a:rPr lang="en-US" dirty="0" smtClean="0"/>
              <a:t>2010)</a:t>
            </a:r>
            <a:endParaRPr lang="en-US" dirty="0"/>
          </a:p>
          <a:p>
            <a:pPr lvl="1"/>
            <a:r>
              <a:rPr lang="en-US" dirty="0"/>
              <a:t>HMM + Dialogue Acts </a:t>
            </a:r>
            <a:r>
              <a:rPr lang="en-US" dirty="0" smtClean="0"/>
              <a:t>(Boyer </a:t>
            </a:r>
            <a:r>
              <a:rPr lang="en-US" dirty="0"/>
              <a:t>et al. 2009, </a:t>
            </a:r>
            <a:r>
              <a:rPr lang="en-US" dirty="0" smtClean="0"/>
              <a:t>2010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Question Generation</a:t>
            </a:r>
          </a:p>
          <a:p>
            <a:pPr lvl="1"/>
            <a:r>
              <a:rPr lang="en-US" dirty="0" err="1" smtClean="0"/>
              <a:t>Overgenerate</a:t>
            </a:r>
            <a:r>
              <a:rPr lang="en-US" dirty="0" smtClean="0"/>
              <a:t> + Rank (</a:t>
            </a:r>
            <a:r>
              <a:rPr lang="en-US" dirty="0" err="1" smtClean="0"/>
              <a:t>Heilman</a:t>
            </a:r>
            <a:r>
              <a:rPr lang="en-US" dirty="0" smtClean="0"/>
              <a:t> and Smith 2010)</a:t>
            </a:r>
          </a:p>
          <a:p>
            <a:pPr lvl="1"/>
            <a:r>
              <a:rPr lang="en-US" dirty="0" smtClean="0"/>
              <a:t>Language Model Ranking (Yao, 2010)</a:t>
            </a:r>
          </a:p>
          <a:p>
            <a:pPr lvl="1"/>
            <a:r>
              <a:rPr lang="en-US" dirty="0" smtClean="0"/>
              <a:t>Heuristics Based Ranking (</a:t>
            </a:r>
            <a:r>
              <a:rPr lang="en-US" dirty="0" err="1" smtClean="0"/>
              <a:t>Agarwal</a:t>
            </a:r>
            <a:r>
              <a:rPr lang="en-US" dirty="0" smtClean="0"/>
              <a:t> and </a:t>
            </a:r>
            <a:r>
              <a:rPr lang="en-US" dirty="0" err="1" smtClean="0"/>
              <a:t>Mannem</a:t>
            </a:r>
            <a:r>
              <a:rPr lang="en-US" dirty="0" smtClean="0"/>
              <a:t>, 2011)</a:t>
            </a:r>
            <a:endParaRPr lang="en-US" dirty="0"/>
          </a:p>
          <a:p>
            <a:r>
              <a:rPr lang="en-US" dirty="0"/>
              <a:t>Sentence Planning </a:t>
            </a:r>
            <a:r>
              <a:rPr lang="en-US" dirty="0" smtClean="0"/>
              <a:t>(Walker </a:t>
            </a:r>
            <a:r>
              <a:rPr lang="en-US" dirty="0"/>
              <a:t>et al. 2001, </a:t>
            </a:r>
            <a:r>
              <a:rPr lang="en-US" dirty="0" err="1"/>
              <a:t>Rambow</a:t>
            </a:r>
            <a:r>
              <a:rPr lang="en-US" dirty="0"/>
              <a:t> et al. </a:t>
            </a:r>
            <a:r>
              <a:rPr lang="en-US" dirty="0" smtClean="0"/>
              <a:t>2001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E57-9721-4944-B774-D6B01E74308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8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Rater Agreement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AE5C9B62-B942-4D41-91AB-4D99CF52697B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120992"/>
              </p:ext>
            </p:extLst>
          </p:nvPr>
        </p:nvGraphicFramePr>
        <p:xfrm>
          <a:off x="1541810" y="2683359"/>
          <a:ext cx="6096000" cy="2595880"/>
        </p:xfrm>
        <a:graphic>
          <a:graphicData uri="http://schemas.openxmlformats.org/drawingml/2006/table">
            <a:tbl>
              <a:tblPr firstRow="1" firstCol="1">
                <a:tableStyleId>{74C1A8A3-306A-4EB7-A6B1-4F7E0EB9C5D6}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Rater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Rater</a:t>
                      </a:r>
                      <a:r>
                        <a:rPr lang="en-US" baseline="0" dirty="0" smtClean="0"/>
                        <a:t>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Rater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Rater 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Rater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Rater</a:t>
                      </a:r>
                      <a:r>
                        <a:rPr lang="en-US" baseline="0" dirty="0" smtClean="0"/>
                        <a:t>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0.237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Rater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0.054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Rater 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Self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0.353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1810" y="2307711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Mean Kendall’s Tau Rank Correlation Coefficients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40593" y="5279239"/>
            <a:ext cx="540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Averaged across all sets of questions (contexts)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01195" y="5858458"/>
            <a:ext cx="420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Averaged across all raters: tau=0.148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54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DISCUSS Annotation Project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204762"/>
            <a:ext cx="7610476" cy="3670767"/>
          </a:xfrm>
        </p:spPr>
        <p:txBody>
          <a:bodyPr/>
          <a:lstStyle/>
          <a:p>
            <a:r>
              <a:rPr lang="en-US" dirty="0" smtClean="0"/>
              <a:t>122 Wizard-of-Oz Transcripts</a:t>
            </a:r>
          </a:p>
          <a:p>
            <a:pPr lvl="1"/>
            <a:r>
              <a:rPr lang="en-US" dirty="0" smtClean="0"/>
              <a:t>Magnetism and Electricity – 10 units</a:t>
            </a:r>
          </a:p>
          <a:p>
            <a:pPr lvl="1"/>
            <a:r>
              <a:rPr lang="en-US" dirty="0" smtClean="0"/>
              <a:t>Measurement – 2 units</a:t>
            </a:r>
          </a:p>
          <a:p>
            <a:r>
              <a:rPr lang="en-US" dirty="0" smtClean="0"/>
              <a:t>5977 Linguist-annotated Turns</a:t>
            </a:r>
          </a:p>
          <a:p>
            <a:r>
              <a:rPr lang="en-US" dirty="0" smtClean="0"/>
              <a:t>15% double annotated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9B62-B942-4D41-91AB-4D99CF52697B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492292"/>
              </p:ext>
            </p:extLst>
          </p:nvPr>
        </p:nvGraphicFramePr>
        <p:xfrm>
          <a:off x="1285868" y="4481541"/>
          <a:ext cx="6096000" cy="2021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Kappa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Exact-Agreement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Partial Agreement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7618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702"/>
            <a:ext cx="8913813" cy="9144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467817"/>
              </p:ext>
            </p:extLst>
          </p:nvPr>
        </p:nvGraphicFramePr>
        <p:xfrm>
          <a:off x="376481" y="1309077"/>
          <a:ext cx="8552596" cy="547585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527227"/>
                <a:gridCol w="2961369"/>
                <a:gridCol w="1406769"/>
                <a:gridCol w="1465385"/>
                <a:gridCol w="1191846"/>
              </a:tblGrid>
              <a:tr h="959732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Pairwise Acc.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 Kendall’s Tau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MRR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MaxEnt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CONTEXT+DA+PT+MATCH+POS-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SVMRank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CONTEXT+DA+PT+MATCH+POS-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0.555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MaxEnt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CONTEXT+DA+RF+PT+MATCH+POS-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MaxEnt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DA+RF+PT+MATCH+POS-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MaxEnt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DA+RF+PT+MATCH+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0.485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MaxEnt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DA+RF+PT+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MaxEnt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DA+RF+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0.476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MaxEnt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0.458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SVMRank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0.473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MaxEnt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0.448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E57-9721-4944-B774-D6B01E74308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82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 Examples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722478"/>
              </p:ext>
            </p:extLst>
          </p:nvPr>
        </p:nvGraphicFramePr>
        <p:xfrm>
          <a:off x="241301" y="2098041"/>
          <a:ext cx="8672512" cy="475995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71899"/>
                <a:gridCol w="1460500"/>
                <a:gridCol w="1816100"/>
                <a:gridCol w="16240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Utterance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Dialogue Act (DA)</a:t>
                      </a:r>
                      <a:endParaRPr lang="en-US" dirty="0"/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Rhetorical</a:t>
                      </a:r>
                      <a:r>
                        <a:rPr lang="en-US" baseline="0" dirty="0" smtClean="0"/>
                        <a:t> Form (RF)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Predicate Type (PT)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Can you tell</a:t>
                      </a:r>
                      <a:r>
                        <a:rPr lang="en-US" baseline="0" dirty="0" smtClean="0"/>
                        <a:t> me what you see going on with the battery?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Ask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Describe</a:t>
                      </a:r>
                      <a:endParaRPr lang="en-US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Observation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battery is putting out electricity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Answer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Describe</a:t>
                      </a:r>
                      <a:endParaRPr lang="en-US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Observation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Which</a:t>
                      </a:r>
                      <a:r>
                        <a:rPr lang="en-US" baseline="0" dirty="0" smtClean="0"/>
                        <a:t> one is the battery?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Ask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Identify</a:t>
                      </a:r>
                      <a:endParaRPr lang="en-US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Entity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battery is the one putting out electricity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Answer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Identify</a:t>
                      </a:r>
                      <a:endParaRPr lang="en-US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Entity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You</a:t>
                      </a:r>
                      <a:r>
                        <a:rPr lang="en-US" baseline="0" dirty="0" smtClean="0"/>
                        <a:t> said “putting out electricity”.  Can you tell me more about that.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Mark</a:t>
                      </a:r>
                    </a:p>
                    <a:p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Ask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--</a:t>
                      </a:r>
                    </a:p>
                    <a:p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Elaborate</a:t>
                      </a:r>
                      <a:endParaRPr lang="en-US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</a:p>
                    <a:p>
                      <a:r>
                        <a:rPr lang="en-US" dirty="0" smtClean="0"/>
                        <a:t>Process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 sounds like you’re talking about</a:t>
                      </a:r>
                      <a:r>
                        <a:rPr lang="en-US" baseline="0" dirty="0" smtClean="0"/>
                        <a:t> what a battery does.  What’s that all about?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660066"/>
                          </a:solidFill>
                        </a:rPr>
                        <a:t>Revoice</a:t>
                      </a:r>
                      <a:endParaRPr lang="en-US" dirty="0" smtClean="0">
                        <a:solidFill>
                          <a:srgbClr val="660066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Ask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--</a:t>
                      </a:r>
                    </a:p>
                    <a:p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Describe</a:t>
                      </a:r>
                      <a:endParaRPr lang="en-US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</a:p>
                    <a:p>
                      <a:r>
                        <a:rPr lang="en-US" dirty="0" smtClean="0"/>
                        <a:t>Function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E57-9721-4944-B774-D6B01E74308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6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supervised machine learning for question ranking and selection</a:t>
            </a:r>
          </a:p>
          <a:p>
            <a:pPr lvl="1"/>
            <a:r>
              <a:rPr lang="en-US" dirty="0" smtClean="0"/>
              <a:t>Introduce the data collection methodology</a:t>
            </a:r>
          </a:p>
          <a:p>
            <a:pPr lvl="1"/>
            <a:r>
              <a:rPr lang="en-US" dirty="0" smtClean="0"/>
              <a:t>Demonstrate the importance of a rich dialogue move representation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E57-9721-4944-B774-D6B01E7430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18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</a:t>
            </a:r>
            <a:r>
              <a:rPr lang="en-US" dirty="0" err="1" smtClean="0"/>
              <a:t>MyST</a:t>
            </a:r>
            <a:r>
              <a:rPr lang="en-US" dirty="0" smtClean="0"/>
              <a:t> Dialogue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5C9B62-B942-4D41-91AB-4D99CF52697B}" type="slidenum">
              <a:rPr lang="en-US" smtClean="0"/>
              <a:pPr algn="l"/>
              <a:t>40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61867" y="174967"/>
            <a:ext cx="3776472" cy="846106"/>
          </a:xfrm>
          <a:prstGeom prst="wedgeRoundRectCallout">
            <a:avLst>
              <a:gd name="adj1" fmla="val -49011"/>
              <a:gd name="adj2" fmla="val 104893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1. Tell </a:t>
            </a:r>
            <a:r>
              <a:rPr lang="en-US" dirty="0">
                <a:solidFill>
                  <a:srgbClr val="000000"/>
                </a:solidFill>
              </a:rPr>
              <a:t>me about these things. What are they?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059696" y="607359"/>
            <a:ext cx="3776472" cy="1127312"/>
          </a:xfrm>
          <a:prstGeom prst="wedgeRoundRectCallout">
            <a:avLst>
              <a:gd name="adj1" fmla="val 47275"/>
              <a:gd name="adj2" fmla="val 88201"/>
              <a:gd name="adj3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2. a </a:t>
            </a:r>
            <a:r>
              <a:rPr lang="en-US" dirty="0">
                <a:solidFill>
                  <a:schemeClr val="tx1"/>
                </a:solidFill>
              </a:rPr>
              <a:t>wire a light bulb a battery a motor a switch and the boards basically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61867" y="1552345"/>
            <a:ext cx="3776472" cy="1423709"/>
          </a:xfrm>
          <a:prstGeom prst="wedgeRoundRectCallout">
            <a:avLst>
              <a:gd name="adj1" fmla="val -47109"/>
              <a:gd name="adj2" fmla="val 66827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3. Good</a:t>
            </a:r>
            <a:r>
              <a:rPr lang="en-US" dirty="0">
                <a:solidFill>
                  <a:srgbClr val="000000"/>
                </a:solidFill>
              </a:rPr>
              <a:t>. These components can all be made into circuits. Let's talk more about </a:t>
            </a:r>
            <a:r>
              <a:rPr lang="en-US" dirty="0" smtClean="0">
                <a:solidFill>
                  <a:srgbClr val="000000"/>
                </a:solidFill>
              </a:rPr>
              <a:t>them.  So, for a review, tell me what the d cell is all about?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059696" y="2393558"/>
            <a:ext cx="3776472" cy="849388"/>
          </a:xfrm>
          <a:prstGeom prst="wedgeRoundRectCallout">
            <a:avLst>
              <a:gd name="adj1" fmla="val 47275"/>
              <a:gd name="adj2" fmla="val 88201"/>
              <a:gd name="adj3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4. it's </a:t>
            </a:r>
            <a:r>
              <a:rPr lang="en-US" dirty="0">
                <a:solidFill>
                  <a:schemeClr val="tx1"/>
                </a:solidFill>
              </a:rPr>
              <a:t>a battery and it has one positive side and one negative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61867" y="3242946"/>
            <a:ext cx="3776472" cy="781785"/>
          </a:xfrm>
          <a:prstGeom prst="wedgeRoundRectCallout">
            <a:avLst>
              <a:gd name="adj1" fmla="val -49490"/>
              <a:gd name="adj2" fmla="val 100034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5. Check </a:t>
            </a:r>
            <a:r>
              <a:rPr lang="en-US" dirty="0">
                <a:solidFill>
                  <a:srgbClr val="000000"/>
                </a:solidFill>
              </a:rPr>
              <a:t>this out. Mouse over the d</a:t>
            </a:r>
            <a:r>
              <a:rPr lang="en-US" dirty="0" smtClean="0">
                <a:solidFill>
                  <a:srgbClr val="000000"/>
                </a:solidFill>
              </a:rPr>
              <a:t>-cell</a:t>
            </a:r>
            <a:r>
              <a:rPr lang="en-US" dirty="0">
                <a:solidFill>
                  <a:srgbClr val="000000"/>
                </a:solidFill>
              </a:rPr>
              <a:t>. So, what can you tell me about the d-cell now?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059696" y="3737449"/>
            <a:ext cx="3776472" cy="1026004"/>
          </a:xfrm>
          <a:prstGeom prst="wedgeRoundRectCallout">
            <a:avLst>
              <a:gd name="adj1" fmla="val 47275"/>
              <a:gd name="adj2" fmla="val 88201"/>
              <a:gd name="adj3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6. it's </a:t>
            </a:r>
            <a:r>
              <a:rPr lang="en-US" dirty="0">
                <a:solidFill>
                  <a:schemeClr val="tx1"/>
                </a:solidFill>
              </a:rPr>
              <a:t>one positive side and one negative side and it generates magnetism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61867" y="4532568"/>
            <a:ext cx="3776472" cy="827235"/>
          </a:xfrm>
          <a:prstGeom prst="wedgeRoundRectCallout">
            <a:avLst>
              <a:gd name="adj1" fmla="val -49193"/>
              <a:gd name="adj2" fmla="val 101785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7. What </a:t>
            </a:r>
            <a:r>
              <a:rPr lang="en-US" dirty="0">
                <a:solidFill>
                  <a:srgbClr val="000000"/>
                </a:solidFill>
              </a:rPr>
              <a:t>is the d-cell all about when getting the motor to spin or </a:t>
            </a:r>
            <a:r>
              <a:rPr lang="en-US" dirty="0" err="1">
                <a:solidFill>
                  <a:srgbClr val="000000"/>
                </a:solidFill>
              </a:rPr>
              <a:t>lightbulb</a:t>
            </a:r>
            <a:r>
              <a:rPr lang="en-US" dirty="0">
                <a:solidFill>
                  <a:srgbClr val="000000"/>
                </a:solidFill>
              </a:rPr>
              <a:t> to light?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4059696" y="5261735"/>
            <a:ext cx="3776472" cy="613404"/>
          </a:xfrm>
          <a:prstGeom prst="wedgeRoundRectCallout">
            <a:avLst>
              <a:gd name="adj1" fmla="val 47275"/>
              <a:gd name="adj2" fmla="val 88201"/>
              <a:gd name="adj3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8. A circuit electricity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61867" y="5822021"/>
            <a:ext cx="3776472" cy="594725"/>
          </a:xfrm>
          <a:prstGeom prst="wedgeRoundRectCallout">
            <a:avLst>
              <a:gd name="adj1" fmla="val -49490"/>
              <a:gd name="adj2" fmla="val 113046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9. Tell </a:t>
            </a:r>
            <a:r>
              <a:rPr lang="en-US" dirty="0">
                <a:solidFill>
                  <a:srgbClr val="000000"/>
                </a:solidFill>
              </a:rPr>
              <a:t>me more about what the d-cell does.</a:t>
            </a:r>
          </a:p>
        </p:txBody>
      </p:sp>
    </p:spTree>
    <p:extLst>
      <p:ext uri="{BB962C8B-B14F-4D97-AF65-F5344CB8AC3E}">
        <p14:creationId xmlns:p14="http://schemas.microsoft.com/office/powerpoint/2010/main" val="311761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638" y="2171738"/>
            <a:ext cx="8139976" cy="4094591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Tutorial Setting</a:t>
            </a:r>
          </a:p>
          <a:p>
            <a:r>
              <a:rPr lang="en-US" dirty="0" smtClean="0"/>
              <a:t>Data Collection</a:t>
            </a:r>
          </a:p>
          <a:p>
            <a:r>
              <a:rPr lang="en-US" dirty="0" smtClean="0"/>
              <a:t>Ranking Questions in Context</a:t>
            </a:r>
            <a:endParaRPr lang="en-US" dirty="0"/>
          </a:p>
          <a:p>
            <a:r>
              <a:rPr lang="en-US" dirty="0" smtClean="0"/>
              <a:t>Closing thoughts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E57-9721-4944-B774-D6B01E7430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6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Setting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9B62-B942-4D41-91AB-4D99CF52697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698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8923"/>
            <a:ext cx="8913813" cy="914400"/>
          </a:xfrm>
        </p:spPr>
        <p:txBody>
          <a:bodyPr/>
          <a:lstStyle/>
          <a:p>
            <a:r>
              <a:rPr lang="en-US" dirty="0"/>
              <a:t>My Science Tutor (</a:t>
            </a:r>
            <a:r>
              <a:rPr lang="en-US" dirty="0" err="1"/>
              <a:t>MyST</a:t>
            </a:r>
            <a:r>
              <a:rPr lang="en-US" dirty="0"/>
              <a:t>)</a:t>
            </a:r>
          </a:p>
        </p:txBody>
      </p:sp>
      <p:pic>
        <p:nvPicPr>
          <p:cNvPr id="4" name="Content Placeholder 5" descr="myst_screenshot.pn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670" t="11934" b="11934"/>
          <a:stretch/>
        </p:blipFill>
        <p:spPr>
          <a:xfrm>
            <a:off x="1052409" y="2337221"/>
            <a:ext cx="7157364" cy="419313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/>
          <a:srcRect l="262" r="153"/>
          <a:stretch/>
        </p:blipFill>
        <p:spPr>
          <a:xfrm>
            <a:off x="842875" y="2312209"/>
            <a:ext cx="4894669" cy="421814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E57-9721-4944-B774-D6B01E743086}" type="slidenum">
              <a:rPr lang="en-US" smtClean="0"/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2875" y="1557414"/>
            <a:ext cx="7366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</a:rPr>
              <a:t>A conversational multimedia tutor for elementary school students. (Ward et al. 2011)</a:t>
            </a:r>
          </a:p>
        </p:txBody>
      </p:sp>
    </p:spTree>
    <p:extLst>
      <p:ext uri="{BB962C8B-B14F-4D97-AF65-F5344CB8AC3E}">
        <p14:creationId xmlns:p14="http://schemas.microsoft.com/office/powerpoint/2010/main" val="191490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09045"/>
            <a:ext cx="8913813" cy="914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MyST</a:t>
            </a:r>
            <a:r>
              <a:rPr lang="en-US" dirty="0" smtClean="0"/>
              <a:t> </a:t>
            </a:r>
            <a:r>
              <a:rPr lang="en-US" dirty="0" err="1" smtClean="0"/>
              <a:t>WoZ</a:t>
            </a:r>
            <a:r>
              <a:rPr lang="en-US" dirty="0" smtClean="0"/>
              <a:t> Data Collection</a:t>
            </a:r>
            <a:endParaRPr lang="en-US" dirty="0"/>
          </a:p>
        </p:txBody>
      </p:sp>
      <p:pic>
        <p:nvPicPr>
          <p:cNvPr id="5" name="Picture 4" descr="Computer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923" y="4632428"/>
            <a:ext cx="1534213" cy="1431932"/>
          </a:xfrm>
          <a:prstGeom prst="rect">
            <a:avLst/>
          </a:prstGeom>
        </p:spPr>
      </p:pic>
      <p:pic>
        <p:nvPicPr>
          <p:cNvPr id="6" name="Picture 5" descr="images (1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910" y="2144014"/>
            <a:ext cx="1673702" cy="12650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2910" y="3409021"/>
            <a:ext cx="167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 talks and interacts with </a:t>
            </a:r>
            <a:r>
              <a:rPr lang="en-US" dirty="0" err="1" smtClean="0"/>
              <a:t>MyST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52632" y="1922862"/>
            <a:ext cx="2989206" cy="440425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2000" b="1" dirty="0" err="1" smtClean="0">
                <a:solidFill>
                  <a:srgbClr val="000000"/>
                </a:solidFill>
              </a:rPr>
              <a:t>MyST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33447" y="2697841"/>
            <a:ext cx="1429148" cy="852138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Speech Recognition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33448" y="3785930"/>
            <a:ext cx="1429147" cy="852138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Phoenix Parser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17" idx="2"/>
            <a:endCxn id="21" idx="0"/>
          </p:cNvCxnSpPr>
          <p:nvPr/>
        </p:nvCxnSpPr>
        <p:spPr>
          <a:xfrm>
            <a:off x="5748021" y="3549979"/>
            <a:ext cx="1" cy="23595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033448" y="4931930"/>
            <a:ext cx="1429147" cy="852138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Phoenix DM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stCxn id="21" idx="2"/>
            <a:endCxn id="24" idx="0"/>
          </p:cNvCxnSpPr>
          <p:nvPr/>
        </p:nvCxnSpPr>
        <p:spPr>
          <a:xfrm>
            <a:off x="5748022" y="4638068"/>
            <a:ext cx="0" cy="29386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Left Arrow 50"/>
          <p:cNvSpPr/>
          <p:nvPr/>
        </p:nvSpPr>
        <p:spPr>
          <a:xfrm>
            <a:off x="3748135" y="4945584"/>
            <a:ext cx="1103265" cy="4124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277461" y="4346034"/>
            <a:ext cx="127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Suggested</a:t>
            </a:r>
          </a:p>
          <a:p>
            <a:r>
              <a:rPr lang="en-US" dirty="0" smtClean="0"/>
              <a:t>Tutor Moves</a:t>
            </a:r>
            <a:endParaRPr lang="en-US" dirty="0"/>
          </a:p>
        </p:txBody>
      </p:sp>
      <p:sp>
        <p:nvSpPr>
          <p:cNvPr id="53" name="Left Arrow 52"/>
          <p:cNvSpPr/>
          <p:nvPr/>
        </p:nvSpPr>
        <p:spPr>
          <a:xfrm rot="10800000">
            <a:off x="3816010" y="5452855"/>
            <a:ext cx="1035390" cy="4124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471925" y="5898545"/>
            <a:ext cx="1874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Accepted </a:t>
            </a:r>
          </a:p>
          <a:p>
            <a:r>
              <a:rPr lang="en-US" dirty="0" smtClean="0"/>
              <a:t>or </a:t>
            </a:r>
            <a:r>
              <a:rPr lang="en-US" dirty="0" err="1" smtClean="0"/>
              <a:t>overriden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utor Moves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11F9BDB-D15C-F842-BF83-C6F9D8ADFF3B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0" name="Elbow Connector 9"/>
          <p:cNvCxnSpPr>
            <a:stCxn id="24" idx="3"/>
          </p:cNvCxnSpPr>
          <p:nvPr/>
        </p:nvCxnSpPr>
        <p:spPr>
          <a:xfrm flipH="1" flipV="1">
            <a:off x="3209538" y="2144014"/>
            <a:ext cx="3253057" cy="3213985"/>
          </a:xfrm>
          <a:prstGeom prst="bentConnector3">
            <a:avLst>
              <a:gd name="adj1" fmla="val -17958"/>
            </a:avLst>
          </a:prstGeom>
          <a:ln w="161925">
            <a:solidFill>
              <a:schemeClr val="accent1"/>
            </a:solidFill>
            <a:miter lim="800000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916612" y="3026116"/>
            <a:ext cx="1116835" cy="0"/>
          </a:xfrm>
          <a:prstGeom prst="straightConnector1">
            <a:avLst/>
          </a:prstGeom>
          <a:ln w="152400">
            <a:solidFill>
              <a:srgbClr val="A2C816"/>
            </a:solidFill>
            <a:miter lim="800000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oundwave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97" t="24439" r="41992" b="36148"/>
          <a:stretch>
            <a:fillRect/>
          </a:stretch>
        </p:blipFill>
        <p:spPr>
          <a:xfrm>
            <a:off x="3984486" y="2805663"/>
            <a:ext cx="681658" cy="44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4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E57-9721-4944-B774-D6B01E7430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1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3944</TotalTime>
  <Words>2449</Words>
  <Application>Microsoft Macintosh PowerPoint</Application>
  <PresentationFormat>On-screen Show (4:3)</PresentationFormat>
  <Paragraphs>678</Paragraphs>
  <Slides>40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Perception</vt:lpstr>
      <vt:lpstr>Equation</vt:lpstr>
      <vt:lpstr>Question Ranking and Selection in Tutorial Dialogues</vt:lpstr>
      <vt:lpstr>Selecting questions in context</vt:lpstr>
      <vt:lpstr>What question would you choose?</vt:lpstr>
      <vt:lpstr>This talk</vt:lpstr>
      <vt:lpstr>Outline</vt:lpstr>
      <vt:lpstr>Tutorial Setting</vt:lpstr>
      <vt:lpstr>My Science Tutor (MyST)</vt:lpstr>
      <vt:lpstr>MyST WoZ Data Collection</vt:lpstr>
      <vt:lpstr>Data Collection</vt:lpstr>
      <vt:lpstr>Question Rankings as Supervised Learning</vt:lpstr>
      <vt:lpstr>Building a corpus for question ranking</vt:lpstr>
      <vt:lpstr>Question Authoring</vt:lpstr>
      <vt:lpstr>Question Authoring</vt:lpstr>
      <vt:lpstr>Question Rating</vt:lpstr>
      <vt:lpstr>Ratings Collection</vt:lpstr>
      <vt:lpstr>Question Rater Agreement</vt:lpstr>
      <vt:lpstr>Ranking Questions in Context</vt:lpstr>
      <vt:lpstr>Automatic Question Ranking</vt:lpstr>
      <vt:lpstr>Automatic Question Ranking</vt:lpstr>
      <vt:lpstr>Features</vt:lpstr>
      <vt:lpstr>DISCUSS (Dialogue Schema Unifying Speech and Semantics)</vt:lpstr>
      <vt:lpstr>DISCUSS Examples</vt:lpstr>
      <vt:lpstr>DISCUSS Features</vt:lpstr>
      <vt:lpstr>DISCUSS Bag Features Example</vt:lpstr>
      <vt:lpstr>DISCUSS Context Feature Example</vt:lpstr>
      <vt:lpstr>Results</vt:lpstr>
      <vt:lpstr>Results</vt:lpstr>
      <vt:lpstr>Results</vt:lpstr>
      <vt:lpstr>System vs Human Agreement</vt:lpstr>
      <vt:lpstr>Closing Thoughts</vt:lpstr>
      <vt:lpstr>Contributions</vt:lpstr>
      <vt:lpstr>Future Work</vt:lpstr>
      <vt:lpstr>Acknowledgments</vt:lpstr>
      <vt:lpstr>Backup Slides</vt:lpstr>
      <vt:lpstr>Related Works</vt:lpstr>
      <vt:lpstr>Question Rater Agreement</vt:lpstr>
      <vt:lpstr>DISCUSS Annotation Project</vt:lpstr>
      <vt:lpstr>Results</vt:lpstr>
      <vt:lpstr>DISCUSS Examples</vt:lpstr>
      <vt:lpstr>Example MyST Dialogue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Ranking and Selection in Tutorial Dialogues</dc:title>
  <dc:creator>Lee Becker</dc:creator>
  <cp:lastModifiedBy>Lee Becker</cp:lastModifiedBy>
  <cp:revision>289</cp:revision>
  <dcterms:created xsi:type="dcterms:W3CDTF">2012-05-29T18:43:46Z</dcterms:created>
  <dcterms:modified xsi:type="dcterms:W3CDTF">2012-06-07T11:55:12Z</dcterms:modified>
</cp:coreProperties>
</file>