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8" r:id="rId4"/>
    <p:sldId id="275" r:id="rId5"/>
    <p:sldId id="274" r:id="rId6"/>
    <p:sldId id="267" r:id="rId7"/>
    <p:sldId id="265" r:id="rId8"/>
    <p:sldId id="282" r:id="rId9"/>
    <p:sldId id="271" r:id="rId10"/>
    <p:sldId id="277" r:id="rId11"/>
    <p:sldId id="279" r:id="rId12"/>
    <p:sldId id="280" r:id="rId13"/>
    <p:sldId id="273" r:id="rId14"/>
    <p:sldId id="281" r:id="rId15"/>
    <p:sldId id="266" r:id="rId16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4" autoAdjust="0"/>
    <p:restoredTop sz="94660"/>
  </p:normalViewPr>
  <p:slideViewPr>
    <p:cSldViewPr snapToGrid="0">
      <p:cViewPr varScale="1">
        <p:scale>
          <a:sx n="54" d="100"/>
          <a:sy n="54" d="100"/>
        </p:scale>
        <p:origin x="-581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181A7-65D2-49B2-8D37-567B036BEAEE}" type="datetimeFigureOut">
              <a:rPr lang="en-US" smtClean="0"/>
              <a:pPr/>
              <a:t>6/13/2013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FED25-5E14-45A7-B425-67FCFFD5E6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12526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9BA-40B2-4545-978F-DD3434827883}" type="datetimeFigureOut">
              <a:rPr lang="en-US" smtClean="0"/>
              <a:pPr/>
              <a:t>6/13/2013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BCEB-1C7A-4370-97DB-530393390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85533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9BA-40B2-4545-978F-DD3434827883}" type="datetimeFigureOut">
              <a:rPr lang="en-US" smtClean="0"/>
              <a:pPr/>
              <a:t>6/13/2013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BCEB-1C7A-4370-97DB-530393390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816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9BA-40B2-4545-978F-DD3434827883}" type="datetimeFigureOut">
              <a:rPr lang="en-US" smtClean="0"/>
              <a:pPr/>
              <a:t>6/13/2013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BCEB-1C7A-4370-97DB-530393390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2811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9BA-40B2-4545-978F-DD3434827883}" type="datetimeFigureOut">
              <a:rPr lang="en-US" smtClean="0"/>
              <a:pPr/>
              <a:t>6/13/2013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BCEB-1C7A-4370-97DB-530393390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970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9BA-40B2-4545-978F-DD3434827883}" type="datetimeFigureOut">
              <a:rPr lang="en-US" smtClean="0"/>
              <a:pPr/>
              <a:t>6/13/2013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BCEB-1C7A-4370-97DB-530393390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618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9BA-40B2-4545-978F-DD3434827883}" type="datetimeFigureOut">
              <a:rPr lang="en-US" smtClean="0"/>
              <a:pPr/>
              <a:t>6/13/2013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BCEB-1C7A-4370-97DB-530393390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2671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9BA-40B2-4545-978F-DD3434827883}" type="datetimeFigureOut">
              <a:rPr lang="en-US" smtClean="0"/>
              <a:pPr/>
              <a:t>6/13/2013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BCEB-1C7A-4370-97DB-530393390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10371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9BA-40B2-4545-978F-DD3434827883}" type="datetimeFigureOut">
              <a:rPr lang="en-US" smtClean="0"/>
              <a:pPr/>
              <a:t>6/13/2013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BCEB-1C7A-4370-97DB-530393390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3493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9BA-40B2-4545-978F-DD3434827883}" type="datetimeFigureOut">
              <a:rPr lang="en-US" smtClean="0"/>
              <a:pPr/>
              <a:t>6/13/2013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BCEB-1C7A-4370-97DB-530393390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4780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9BA-40B2-4545-978F-DD3434827883}" type="datetimeFigureOut">
              <a:rPr lang="en-US" smtClean="0"/>
              <a:pPr/>
              <a:t>6/13/2013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BCEB-1C7A-4370-97DB-530393390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33291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9BA-40B2-4545-978F-DD3434827883}" type="datetimeFigureOut">
              <a:rPr lang="en-US" smtClean="0"/>
              <a:pPr/>
              <a:t>6/13/2013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BCEB-1C7A-4370-97DB-530393390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5771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9E9BA-40B2-4545-978F-DD3434827883}" type="datetimeFigureOut">
              <a:rPr lang="en-US" smtClean="0"/>
              <a:pPr/>
              <a:t>6/13/2013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6BCEB-1C7A-4370-97DB-530393390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85430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rik.hoglin@konj.s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ng.su.se/a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nav.stringnet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99874"/>
            <a:ext cx="9144000" cy="2387600"/>
          </a:xfrm>
        </p:spPr>
        <p:txBody>
          <a:bodyPr/>
          <a:lstStyle/>
          <a:p>
            <a:r>
              <a:rPr lang="sv-SE" dirty="0" smtClean="0"/>
              <a:t>Automated Essay Scoring </a:t>
            </a:r>
            <a:br>
              <a:rPr lang="sv-SE" dirty="0" smtClean="0"/>
            </a:br>
            <a:r>
              <a:rPr lang="sv-SE" dirty="0" smtClean="0"/>
              <a:t>for Swedish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77772"/>
            <a:ext cx="9144000" cy="1420837"/>
          </a:xfrm>
        </p:spPr>
        <p:txBody>
          <a:bodyPr>
            <a:normAutofit fontScale="62500" lnSpcReduction="20000"/>
          </a:bodyPr>
          <a:lstStyle/>
          <a:p>
            <a:endParaRPr lang="en-US" sz="2800" dirty="0" smtClean="0"/>
          </a:p>
          <a:p>
            <a:r>
              <a:rPr lang="sv-SE" sz="3800" dirty="0" smtClean="0"/>
              <a:t>André Smolentzov</a:t>
            </a:r>
            <a:endParaRPr lang="en-US" sz="3800" dirty="0" smtClean="0"/>
          </a:p>
          <a:p>
            <a:r>
              <a:rPr lang="sv-SE" sz="3300" dirty="0" smtClean="0"/>
              <a:t>Department of Linguistics</a:t>
            </a:r>
          </a:p>
          <a:p>
            <a:r>
              <a:rPr lang="sv-SE" sz="3300" dirty="0" smtClean="0"/>
              <a:t>Stockholm University</a:t>
            </a:r>
            <a:endParaRPr lang="sv-SE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2600" y="4867422"/>
            <a:ext cx="1100666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/>
              <a:t>       Robert Östling	           </a:t>
            </a:r>
            <a:r>
              <a:rPr lang="sv-SE" sz="2000" dirty="0" smtClean="0"/>
              <a:t>Björn </a:t>
            </a:r>
            <a:r>
              <a:rPr lang="sv-SE" sz="2000" dirty="0" smtClean="0"/>
              <a:t>Tyrefors Hinnerich      Erik Höglin</a:t>
            </a:r>
          </a:p>
          <a:p>
            <a:r>
              <a:rPr lang="sv-SE" sz="2000" dirty="0"/>
              <a:t> </a:t>
            </a:r>
            <a:r>
              <a:rPr lang="sv-SE" sz="2000" dirty="0" smtClean="0"/>
              <a:t>      </a:t>
            </a:r>
            <a:r>
              <a:rPr lang="sv-SE" sz="2000" dirty="0" smtClean="0"/>
              <a:t>Department </a:t>
            </a:r>
            <a:r>
              <a:rPr lang="sv-SE" sz="2000" dirty="0" smtClean="0"/>
              <a:t>of Linguistics      Department of Economics   National Institute of Economic Research</a:t>
            </a:r>
          </a:p>
          <a:p>
            <a:r>
              <a:rPr lang="sv-SE" sz="2000" dirty="0"/>
              <a:t> </a:t>
            </a:r>
            <a:r>
              <a:rPr lang="sv-SE" sz="2000" dirty="0" smtClean="0"/>
              <a:t>      </a:t>
            </a:r>
            <a:r>
              <a:rPr lang="sv-SE" sz="2000" dirty="0" smtClean="0"/>
              <a:t>Stockholm </a:t>
            </a:r>
            <a:r>
              <a:rPr lang="sv-SE" sz="2000" dirty="0" smtClean="0"/>
              <a:t>University              Stockholm University                        </a:t>
            </a:r>
          </a:p>
          <a:p>
            <a:r>
              <a:rPr lang="sv-SE" dirty="0"/>
              <a:t> </a:t>
            </a:r>
            <a:r>
              <a:rPr lang="sv-SE" dirty="0" smtClean="0"/>
              <a:t>      	      </a:t>
            </a:r>
            <a:r>
              <a:rPr lang="sv-SE" dirty="0" smtClean="0">
                <a:hlinkClick r:id="rId2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9179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Supervised machine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sv-SE" dirty="0" smtClean="0"/>
              <a:t>Linear Discriminant Analysis Classifier (LDAC)</a:t>
            </a:r>
          </a:p>
          <a:p>
            <a:r>
              <a:rPr lang="sv-SE" dirty="0" smtClean="0"/>
              <a:t>Multiclass with 4 levels of scores </a:t>
            </a:r>
          </a:p>
          <a:p>
            <a:r>
              <a:rPr lang="sv-SE" dirty="0" smtClean="0"/>
              <a:t>Cross validation using leave one out </a:t>
            </a:r>
          </a:p>
          <a:p>
            <a:r>
              <a:rPr lang="sv-SE" dirty="0" smtClean="0"/>
              <a:t>Target scores </a:t>
            </a:r>
          </a:p>
          <a:p>
            <a:pPr lvl="1"/>
            <a:r>
              <a:rPr lang="sv-SE" dirty="0" smtClean="0"/>
              <a:t>Average scores of teacher’s and blind rater’s rounded down</a:t>
            </a:r>
          </a:p>
          <a:p>
            <a:pPr lvl="1"/>
            <a:r>
              <a:rPr lang="sv-SE" i="1" dirty="0" smtClean="0"/>
              <a:t>Blind rater’s scores</a:t>
            </a:r>
          </a:p>
          <a:p>
            <a:pPr lvl="1"/>
            <a:r>
              <a:rPr lang="sv-SE" i="1" dirty="0" smtClean="0"/>
              <a:t>Teacher’s scores </a:t>
            </a:r>
          </a:p>
          <a:p>
            <a:r>
              <a:rPr lang="sv-SE" dirty="0" smtClean="0"/>
              <a:t>Evaluation of results using linear weighted kappa and overall accuracy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8573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Agreement Results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56503036"/>
              </p:ext>
            </p:extLst>
          </p:nvPr>
        </p:nvGraphicFramePr>
        <p:xfrm>
          <a:off x="838200" y="1825625"/>
          <a:ext cx="105156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AES/human average scores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AES/blind scores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AES/teachers scores</a:t>
                      </a:r>
                      <a:r>
                        <a:rPr lang="sv-SE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Teacher’s and</a:t>
                      </a:r>
                      <a:r>
                        <a:rPr lang="sv-SE" baseline="0" dirty="0" smtClean="0"/>
                        <a:t> blind raters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Overall Accuracy</a:t>
                      </a:r>
                    </a:p>
                    <a:p>
                      <a:r>
                        <a:rPr lang="sv-SE" dirty="0" smtClean="0"/>
                        <a:t>Exact agreement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dirty="0" smtClean="0"/>
                        <a:t>62.2%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dirty="0" smtClean="0"/>
                        <a:t>57.6%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dirty="0" smtClean="0"/>
                        <a:t>53.6%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dirty="0" smtClean="0"/>
                        <a:t>45.8%</a:t>
                      </a:r>
                      <a:endParaRPr lang="en-US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Linear</a:t>
                      </a:r>
                      <a:r>
                        <a:rPr lang="sv-SE" baseline="0" dirty="0" smtClean="0"/>
                        <a:t> weighted kappa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dirty="0" smtClean="0"/>
                        <a:t>0.399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dirty="0" smtClean="0"/>
                        <a:t>0.369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dirty="0" smtClean="0"/>
                        <a:t>0.345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dirty="0" smtClean="0"/>
                        <a:t>0.276</a:t>
                      </a:r>
                      <a:endParaRPr lang="en-US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047785" y="1804160"/>
            <a:ext cx="2096429" cy="23064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244361" y="1842248"/>
            <a:ext cx="2109439" cy="22683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144214" y="1842248"/>
            <a:ext cx="2244906" cy="22996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9496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Feature correlations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02198724"/>
              </p:ext>
            </p:extLst>
          </p:nvPr>
        </p:nvGraphicFramePr>
        <p:xfrm>
          <a:off x="838200" y="1825625"/>
          <a:ext cx="10515600" cy="4152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Feature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Correlation with averaged human scores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Fourth</a:t>
                      </a:r>
                      <a:r>
                        <a:rPr lang="sv-SE" baseline="0" dirty="0" smtClean="0"/>
                        <a:t> root of # of tokens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0.535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aseline="0" dirty="0" smtClean="0"/>
                        <a:t># of tokens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0.502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Hybrid</a:t>
                      </a:r>
                      <a:r>
                        <a:rPr lang="sv-SE" baseline="0" dirty="0" smtClean="0"/>
                        <a:t> n-gram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0.363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Vocabulary cross entropy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0.361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Average word length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0.307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OVIX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0.304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#</a:t>
                      </a:r>
                      <a:r>
                        <a:rPr lang="sv-SE" baseline="0" dirty="0" smtClean="0"/>
                        <a:t> </a:t>
                      </a:r>
                      <a:r>
                        <a:rPr lang="sv-SE" dirty="0" smtClean="0"/>
                        <a:t>of long tokens relative</a:t>
                      </a:r>
                      <a:r>
                        <a:rPr lang="sv-SE" baseline="0" dirty="0" smtClean="0"/>
                        <a:t> to total # of tokens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0.284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Spelling 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-0.257</a:t>
                      </a:r>
                      <a:endParaRPr lang="en-US" dirty="0"/>
                    </a:p>
                  </a:txBody>
                  <a:tcPr/>
                </a:tc>
              </a:tr>
              <a:tr h="444268">
                <a:tc>
                  <a:txBody>
                    <a:bodyPr/>
                    <a:lstStyle/>
                    <a:p>
                      <a:r>
                        <a:rPr lang="sv-SE" dirty="0" smtClean="0"/>
                        <a:t>POS cross-entropy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0.216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Split compound 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-0.208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6490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sv-SE" dirty="0"/>
              <a:t>F</a:t>
            </a:r>
            <a:r>
              <a:rPr lang="sv-SE" dirty="0" smtClean="0"/>
              <a:t>irst attempt to develop Swedish language AES for high school essays</a:t>
            </a:r>
          </a:p>
          <a:p>
            <a:r>
              <a:rPr lang="sv-SE" smtClean="0"/>
              <a:t>Features based on Blog </a:t>
            </a:r>
            <a:r>
              <a:rPr lang="sv-SE" dirty="0" smtClean="0"/>
              <a:t>and News text corpora</a:t>
            </a:r>
          </a:p>
          <a:p>
            <a:r>
              <a:rPr lang="sv-SE" dirty="0" smtClean="0"/>
              <a:t>AES–human agreements better than teacher-blind rater agreement</a:t>
            </a:r>
          </a:p>
          <a:p>
            <a:r>
              <a:rPr lang="sv-SE" dirty="0" smtClean="0"/>
              <a:t>Insufficient accuracy for scoring high-stakes exams </a:t>
            </a:r>
          </a:p>
          <a:p>
            <a:r>
              <a:rPr lang="sv-SE" dirty="0" smtClean="0"/>
              <a:t>Could be used to identify essays that are candidates for regrading</a:t>
            </a:r>
          </a:p>
        </p:txBody>
      </p:sp>
    </p:spTree>
    <p:extLst>
      <p:ext uri="{BB962C8B-B14F-4D97-AF65-F5344CB8AC3E}">
        <p14:creationId xmlns="" xmlns:p14="http://schemas.microsoft.com/office/powerpoint/2010/main" val="92209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Future 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sv-SE" dirty="0" smtClean="0"/>
              <a:t>Collect more training data</a:t>
            </a:r>
          </a:p>
          <a:p>
            <a:pPr lvl="1"/>
            <a:r>
              <a:rPr lang="sv-SE" dirty="0" smtClean="0"/>
              <a:t>Several blind scores</a:t>
            </a:r>
          </a:p>
          <a:p>
            <a:pPr lvl="1"/>
            <a:r>
              <a:rPr lang="sv-SE" dirty="0"/>
              <a:t>L</a:t>
            </a:r>
            <a:r>
              <a:rPr lang="sv-SE" dirty="0" smtClean="0"/>
              <a:t>ess discrepancy in scores </a:t>
            </a:r>
          </a:p>
          <a:p>
            <a:r>
              <a:rPr lang="sv-SE" dirty="0" smtClean="0"/>
              <a:t>Investigate other </a:t>
            </a:r>
            <a:r>
              <a:rPr lang="sv-SE" dirty="0" smtClean="0"/>
              <a:t>classifier solutions</a:t>
            </a:r>
            <a:endParaRPr lang="sv-SE" dirty="0" smtClean="0"/>
          </a:p>
          <a:p>
            <a:r>
              <a:rPr lang="sv-SE" dirty="0" smtClean="0"/>
              <a:t>Investigate</a:t>
            </a:r>
            <a:r>
              <a:rPr lang="sv-SE" dirty="0" smtClean="0"/>
              <a:t> </a:t>
            </a:r>
            <a:r>
              <a:rPr lang="sv-SE" dirty="0" smtClean="0"/>
              <a:t>features related to the discourse structure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2922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Demo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sv-SE" dirty="0" smtClean="0"/>
              <a:t>A demo system with a web interface available</a:t>
            </a:r>
          </a:p>
          <a:p>
            <a:r>
              <a:rPr lang="sv-SE" dirty="0">
                <a:hlinkClick r:id="rId2"/>
              </a:rPr>
              <a:t>http://www.ling.su.se/aes</a:t>
            </a:r>
            <a:endParaRPr lang="sv-S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7067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Background to the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Dept. of Economics is studying gender/ethnic biases in essay grades in Swedish national high school tests </a:t>
            </a:r>
          </a:p>
          <a:p>
            <a:r>
              <a:rPr lang="sv-SE" dirty="0" smtClean="0"/>
              <a:t>Dept. of Linguistics is investigating the possibility to use AES for essay scoring </a:t>
            </a:r>
          </a:p>
          <a:p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lvl="1"/>
            <a:endParaRPr lang="sv-SE" dirty="0" smtClean="0"/>
          </a:p>
          <a:p>
            <a:pPr marL="457200" lvl="1" indent="0">
              <a:buNone/>
            </a:pPr>
            <a:r>
              <a:rPr lang="sv-SE" dirty="0" smtClean="0"/>
              <a:t>   </a:t>
            </a:r>
          </a:p>
          <a:p>
            <a:endParaRPr lang="sv-SE" dirty="0" smtClean="0"/>
          </a:p>
          <a:p>
            <a:pPr lvl="1"/>
            <a:endParaRPr lang="sv-S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1910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Essay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Random sample with 1702 essays from high school national tests in </a:t>
            </a:r>
            <a:r>
              <a:rPr lang="en-US" dirty="0" smtClean="0"/>
              <a:t>Swedish</a:t>
            </a:r>
            <a:r>
              <a:rPr lang="sv-SE" dirty="0" smtClean="0"/>
              <a:t> </a:t>
            </a:r>
          </a:p>
          <a:p>
            <a:r>
              <a:rPr lang="sv-SE" dirty="0" smtClean="0"/>
              <a:t>Scores with four levels: fail, pass, pass with distinction, excellent</a:t>
            </a:r>
          </a:p>
          <a:p>
            <a:r>
              <a:rPr lang="sv-SE" dirty="0" smtClean="0"/>
              <a:t>Each essay has two (independent) scores</a:t>
            </a:r>
          </a:p>
          <a:p>
            <a:pPr lvl="1"/>
            <a:r>
              <a:rPr lang="sv-SE" dirty="0" smtClean="0"/>
              <a:t>Class teacher </a:t>
            </a:r>
          </a:p>
          <a:p>
            <a:pPr lvl="1"/>
            <a:r>
              <a:rPr lang="sv-SE" dirty="0" smtClean="0"/>
              <a:t>Blind raters</a:t>
            </a:r>
          </a:p>
          <a:p>
            <a:r>
              <a:rPr lang="sv-SE" dirty="0" smtClean="0"/>
              <a:t>Large discrepancy between class teachers and blind raters  </a:t>
            </a:r>
          </a:p>
          <a:p>
            <a:r>
              <a:rPr lang="sv-SE" dirty="0" smtClean="0"/>
              <a:t>Essay tokens automatically annotated with lemma and POS information</a:t>
            </a:r>
          </a:p>
          <a:p>
            <a:pPr marL="457200" lvl="1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2085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Distribution of human raters scores 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944924" y="3441228"/>
            <a:ext cx="29472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Frequencies of scores </a:t>
            </a:r>
          </a:p>
          <a:p>
            <a:r>
              <a:rPr lang="sv-SE" sz="2400" dirty="0" smtClean="0"/>
              <a:t>in percent of total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802224" y="6078879"/>
            <a:ext cx="1061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Scores </a:t>
            </a:r>
            <a:endParaRPr lang="en-US" sz="2400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23709"/>
            <a:ext cx="10515600" cy="4155170"/>
          </a:xfrm>
        </p:spPr>
      </p:pic>
    </p:spTree>
    <p:extLst>
      <p:ext uri="{BB962C8B-B14F-4D97-AF65-F5344CB8AC3E}">
        <p14:creationId xmlns="" xmlns:p14="http://schemas.microsoft.com/office/powerpoint/2010/main" val="294675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Reference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 anchor="ctr">
            <a:normAutofit lnSpcReduction="10000"/>
          </a:bodyPr>
          <a:lstStyle/>
          <a:p>
            <a:r>
              <a:rPr lang="sv-SE" dirty="0" smtClean="0"/>
              <a:t>News </a:t>
            </a:r>
            <a:r>
              <a:rPr lang="sv-SE" dirty="0"/>
              <a:t>text</a:t>
            </a:r>
          </a:p>
          <a:p>
            <a:pPr lvl="1"/>
            <a:r>
              <a:rPr lang="sv-SE" dirty="0"/>
              <a:t>200 million words</a:t>
            </a:r>
          </a:p>
          <a:p>
            <a:pPr lvl="1"/>
            <a:r>
              <a:rPr lang="sv-SE" dirty="0"/>
              <a:t>Annotated with lemma and POS</a:t>
            </a:r>
          </a:p>
          <a:p>
            <a:pPr lvl="1"/>
            <a:r>
              <a:rPr lang="sv-SE" dirty="0"/>
              <a:t>Model for written language </a:t>
            </a:r>
            <a:r>
              <a:rPr lang="sv-SE" dirty="0" smtClean="0"/>
              <a:t>norms</a:t>
            </a:r>
          </a:p>
          <a:p>
            <a:r>
              <a:rPr lang="sv-SE" dirty="0" smtClean="0"/>
              <a:t>Blogs</a:t>
            </a:r>
          </a:p>
          <a:p>
            <a:pPr lvl="1"/>
            <a:r>
              <a:rPr lang="sv-SE" dirty="0" smtClean="0"/>
              <a:t>200 million words</a:t>
            </a:r>
          </a:p>
          <a:p>
            <a:pPr lvl="1"/>
            <a:r>
              <a:rPr lang="sv-SE" dirty="0" smtClean="0"/>
              <a:t>Annotated with lemma and POS</a:t>
            </a:r>
          </a:p>
          <a:p>
            <a:pPr lvl="1"/>
            <a:r>
              <a:rPr lang="sv-SE" dirty="0" smtClean="0"/>
              <a:t>Deviates from written language norms</a:t>
            </a:r>
          </a:p>
          <a:p>
            <a:r>
              <a:rPr lang="sv-SE" dirty="0"/>
              <a:t>SALDO wordlist </a:t>
            </a:r>
          </a:p>
          <a:p>
            <a:pPr lvl="1"/>
            <a:r>
              <a:rPr lang="sv-SE" dirty="0"/>
              <a:t>127, 000 entries</a:t>
            </a:r>
          </a:p>
          <a:p>
            <a:pPr lvl="1"/>
            <a:r>
              <a:rPr lang="sv-SE" dirty="0"/>
              <a:t>1,800,000 word </a:t>
            </a:r>
            <a:r>
              <a:rPr lang="sv-SE" dirty="0" smtClean="0"/>
              <a:t>types/forms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971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Lexical diversity based on OVIX </a:t>
            </a:r>
            <a:endParaRPr lang="en-US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 anchor="ctr">
                <a:normAutofit/>
              </a:bodyPr>
              <a:lstStyle/>
              <a:p>
                <a:r>
                  <a:rPr lang="sv-SE" dirty="0" smtClean="0"/>
                  <a:t>Empirically based criteria to measure lexical diversity</a:t>
                </a:r>
              </a:p>
              <a:p>
                <a:r>
                  <a:rPr lang="sv-SE" dirty="0" smtClean="0"/>
                  <a:t>Mostly independent of the text length</a:t>
                </a:r>
              </a:p>
              <a:p>
                <a:endParaRPr lang="sv-SE" dirty="0" smtClean="0"/>
              </a:p>
              <a:p>
                <a14:m>
                  <m:oMath xmlns:m="http://schemas.openxmlformats.org/officeDocument/2006/math">
                    <m:r>
                      <a:rPr lang="sv-SE" b="0" i="1" smtClean="0">
                        <a:latin typeface="Cambria Math" panose="02040503050406030204" pitchFamily="18" charset="0"/>
                      </a:rPr>
                      <m:t>𝑂𝑉𝐼𝑋</m:t>
                    </m:r>
                    <m:r>
                      <a:rPr lang="sv-SE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sv-SE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v-SE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sv-SE" b="0" i="0" dirty="0" smtClean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sv-SE" b="0" i="1" dirty="0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sv-SE" b="0" i="1" dirty="0" smtClean="0">
                            <a:latin typeface="Cambria Math" panose="02040503050406030204" pitchFamily="18" charset="0"/>
                          </a:rPr>
                          <m:t>𝑡𝑜𝑡𝑎𝑙</m:t>
                        </m:r>
                        <m:r>
                          <a:rPr lang="sv-SE" b="0" i="1" dirty="0" smtClean="0">
                            <a:latin typeface="Cambria Math" panose="02040503050406030204" pitchFamily="18" charset="0"/>
                          </a:rPr>
                          <m:t> # </m:t>
                        </m:r>
                        <m:r>
                          <a:rPr lang="sv-SE" b="0" i="1" dirty="0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sv-SE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b="0" i="1" dirty="0" smtClean="0">
                            <a:latin typeface="Cambria Math" panose="02040503050406030204" pitchFamily="18" charset="0"/>
                          </a:rPr>
                          <m:t>𝑤𝑜𝑟𝑑𝑠</m:t>
                        </m:r>
                        <m:r>
                          <a:rPr lang="sv-SE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sv-SE" b="0" i="0" dirty="0" smtClean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sv-SE" b="0" i="1" dirty="0" smtClean="0">
                            <a:latin typeface="Cambria Math" panose="02040503050406030204" pitchFamily="18" charset="0"/>
                          </a:rPr>
                          <m:t>⁡(2− </m:t>
                        </m:r>
                        <m:f>
                          <m:fPr>
                            <m:ctrlPr>
                              <a:rPr lang="sv-SE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sv-SE" b="0" i="0" dirty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  <m:r>
                              <a:rPr lang="sv-SE" b="0" i="1" dirty="0" smtClean="0">
                                <a:latin typeface="Cambria Math" panose="02040503050406030204" pitchFamily="18" charset="0"/>
                              </a:rPr>
                              <m:t>⁡(# </m:t>
                            </m:r>
                            <m:r>
                              <a:rPr lang="sv-SE" b="0" i="1" dirty="0" smtClean="0">
                                <a:latin typeface="Cambria Math" panose="02040503050406030204" pitchFamily="18" charset="0"/>
                              </a:rPr>
                              <m:t>𝑜𝑓</m:t>
                            </m:r>
                            <m:r>
                              <a:rPr lang="sv-SE" b="0" i="1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sv-SE" b="0" i="1" dirty="0" smtClean="0">
                                <a:latin typeface="Cambria Math" panose="02040503050406030204" pitchFamily="18" charset="0"/>
                              </a:rPr>
                              <m:t>𝑢𝑛𝑖𝑞𝑢𝑒</m:t>
                            </m:r>
                            <m:r>
                              <a:rPr lang="sv-SE" b="0" i="1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sv-SE" b="0" i="1" dirty="0" smtClean="0">
                                <a:latin typeface="Cambria Math" panose="02040503050406030204" pitchFamily="18" charset="0"/>
                              </a:rPr>
                              <m:t>𝑤𝑜𝑟𝑑𝑠</m:t>
                            </m:r>
                            <m:r>
                              <a:rPr lang="sv-SE" b="0" i="1" dirty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sv-SE" b="0" i="0" dirty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  <m:r>
                              <a:rPr lang="sv-SE" b="0" i="1" dirty="0" smtClean="0">
                                <a:latin typeface="Cambria Math" panose="02040503050406030204" pitchFamily="18" charset="0"/>
                              </a:rPr>
                              <m:t>⁡(</m:t>
                            </m:r>
                            <m:r>
                              <a:rPr lang="sv-SE" b="0" i="1" dirty="0" smtClean="0">
                                <a:latin typeface="Cambria Math" panose="02040503050406030204" pitchFamily="18" charset="0"/>
                              </a:rPr>
                              <m:t>𝑡𝑜𝑡𝑎𝑙</m:t>
                            </m:r>
                            <m:r>
                              <a:rPr lang="sv-SE" b="0" i="1" dirty="0" smtClean="0">
                                <a:latin typeface="Cambria Math" panose="02040503050406030204" pitchFamily="18" charset="0"/>
                              </a:rPr>
                              <m:t> # </m:t>
                            </m:r>
                            <m:r>
                              <a:rPr lang="sv-SE" b="0" i="1" dirty="0" smtClean="0">
                                <a:latin typeface="Cambria Math" panose="02040503050406030204" pitchFamily="18" charset="0"/>
                              </a:rPr>
                              <m:t>𝑜𝑓</m:t>
                            </m:r>
                            <m:r>
                              <a:rPr lang="sv-SE" b="0" i="1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sv-SE" b="0" i="1" dirty="0" smtClean="0">
                                <a:latin typeface="Cambria Math" panose="02040503050406030204" pitchFamily="18" charset="0"/>
                              </a:rPr>
                              <m:t>𝑤𝑜𝑟𝑑𝑠</m:t>
                            </m:r>
                            <m:r>
                              <a:rPr lang="sv-SE" b="0" i="1" dirty="0" smtClean="0">
                                <a:latin typeface="Cambria Math" panose="02040503050406030204" pitchFamily="18" charset="0"/>
                              </a:rPr>
                              <m:t> )</m:t>
                            </m:r>
                          </m:den>
                        </m:f>
                        <m:r>
                          <a:rPr lang="sv-SE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457200" lvl="1" indent="0">
                  <a:buNone/>
                </a:pPr>
                <a:r>
                  <a:rPr lang="sv-SE" dirty="0"/>
                  <a:t>	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 cstate="print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178297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Split compound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sv-SE" dirty="0"/>
              <a:t>C</a:t>
            </a:r>
            <a:r>
              <a:rPr lang="sv-SE" dirty="0" smtClean="0"/>
              <a:t>ompound words are common in Swedish</a:t>
            </a:r>
          </a:p>
          <a:p>
            <a:r>
              <a:rPr lang="sv-SE" dirty="0" smtClean="0"/>
              <a:t>Compounds are normally concatenated in Swedish</a:t>
            </a:r>
          </a:p>
          <a:p>
            <a:r>
              <a:rPr lang="sv-SE" dirty="0" smtClean="0"/>
              <a:t>Splitting the segments of a compound word is a typical written error </a:t>
            </a:r>
          </a:p>
          <a:p>
            <a:r>
              <a:rPr lang="sv-SE" dirty="0"/>
              <a:t>Error if a bigram (w1+w2) in the essay corresponds to a unigram (w1w2) in the </a:t>
            </a:r>
            <a:r>
              <a:rPr lang="sv-SE" dirty="0" smtClean="0"/>
              <a:t>News </a:t>
            </a:r>
            <a:r>
              <a:rPr lang="sv-SE" dirty="0"/>
              <a:t>text </a:t>
            </a:r>
            <a:r>
              <a:rPr lang="sv-SE" dirty="0" smtClean="0"/>
              <a:t> and the bigram is not present</a:t>
            </a:r>
            <a:endParaRPr lang="sv-SE" dirty="0"/>
          </a:p>
          <a:p>
            <a:endParaRPr lang="sv-SE" dirty="0" smtClean="0"/>
          </a:p>
          <a:p>
            <a:r>
              <a:rPr lang="sv-SE" dirty="0" smtClean="0"/>
              <a:t>Feature: # of split compound errors relative to total # of words </a:t>
            </a:r>
          </a:p>
          <a:p>
            <a:endParaRPr lang="sv-SE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6302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Hybrid n-gram</a:t>
            </a:r>
            <a:endParaRPr lang="en-US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sv-SE" dirty="0" smtClean="0"/>
                  <a:t>Based on the hybrid n-gram principles used by Stringnet</a:t>
                </a:r>
              </a:p>
              <a:p>
                <a:pPr lvl="1"/>
                <a:r>
                  <a:rPr lang="sv-SE" dirty="0">
                    <a:hlinkClick r:id="rId2"/>
                  </a:rPr>
                  <a:t>http://nav.stringnet.org/</a:t>
                </a:r>
                <a:endParaRPr lang="sv-SE" dirty="0" smtClean="0"/>
              </a:p>
              <a:p>
                <a:r>
                  <a:rPr lang="sv-SE" dirty="0" smtClean="0"/>
                  <a:t>Combines POS and lexical information</a:t>
                </a:r>
              </a:p>
              <a:p>
                <a:r>
                  <a:rPr lang="sv-SE" dirty="0"/>
                  <a:t>H</a:t>
                </a:r>
                <a:r>
                  <a:rPr lang="sv-SE" dirty="0" smtClean="0"/>
                  <a:t>ybrid n-grams enables the identification of typical patterns in News text and in Blogs</a:t>
                </a:r>
              </a:p>
              <a:p>
                <a:r>
                  <a:rPr lang="sv-SE" dirty="0"/>
                  <a:t>H</a:t>
                </a:r>
                <a:r>
                  <a:rPr lang="sv-SE" dirty="0" smtClean="0"/>
                  <a:t>ybrid bigram </a:t>
                </a:r>
                <a:r>
                  <a:rPr lang="sv-SE" i="1" dirty="0" smtClean="0"/>
                  <a:t>w1</a:t>
                </a:r>
                <a:r>
                  <a:rPr lang="sv-SE" dirty="0" smtClean="0"/>
                  <a:t>+</a:t>
                </a:r>
                <a:r>
                  <a:rPr lang="sv-SE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w2</a:t>
                </a:r>
                <a:r>
                  <a:rPr lang="sv-SE" dirty="0" smtClean="0"/>
                  <a:t>:   </a:t>
                </a:r>
                <a:endParaRPr lang="sv-SE" dirty="0"/>
              </a:p>
              <a:p>
                <a:endParaRPr lang="sv-SE" dirty="0" smtClean="0"/>
              </a:p>
              <a:p>
                <a:r>
                  <a:rPr lang="sv-SE" dirty="0" smtClean="0"/>
                  <a:t>Matches compound conjunctions like ”                  och </a:t>
                </a:r>
                <a:r>
                  <a:rPr lang="sv-SE" sz="2000" i="1" dirty="0" smtClean="0"/>
                  <a:t>äppelpaj</a:t>
                </a:r>
                <a:r>
                  <a:rPr lang="sv-SE" dirty="0" smtClean="0"/>
                  <a:t> ” (blueberry and apple pie) </a:t>
                </a:r>
              </a:p>
              <a:p>
                <a:r>
                  <a:rPr lang="sv-SE" dirty="0" smtClean="0"/>
                  <a:t>Feature: log[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v-SE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𝑒𝑠𝑠𝑎𝑦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𝑁𝑒𝑤𝑠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𝑡𝑒𝑥𝑡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𝑒𝑠𝑠𝑎𝑦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𝐵𝑙𝑜𝑔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sv-SE" dirty="0" smtClean="0"/>
                  <a:t>]</a:t>
                </a:r>
              </a:p>
              <a:p>
                <a:pPr marL="0" indent="0">
                  <a:buNone/>
                </a:pPr>
                <a:endParaRPr lang="sv-SE" dirty="0"/>
              </a:p>
              <a:p>
                <a:endParaRPr lang="sv-SE" dirty="0" smtClean="0"/>
              </a:p>
              <a:p>
                <a:endParaRPr lang="sv-SE" dirty="0" smtClean="0"/>
              </a:p>
              <a:p>
                <a:pPr marL="0" indent="0">
                  <a:buNone/>
                </a:pPr>
                <a:endParaRPr lang="en-US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 cstate="print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4533389" y="3523886"/>
            <a:ext cx="4749164" cy="747931"/>
            <a:chOff x="4533389" y="3523886"/>
            <a:chExt cx="4749164" cy="747931"/>
          </a:xfrm>
        </p:grpSpPr>
        <p:sp>
          <p:nvSpPr>
            <p:cNvPr id="15" name="Rectangle 14"/>
            <p:cNvSpPr/>
            <p:nvPr/>
          </p:nvSpPr>
          <p:spPr>
            <a:xfrm>
              <a:off x="4533389" y="3934751"/>
              <a:ext cx="711200" cy="203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62222" y="3810152"/>
              <a:ext cx="40203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[Noun, compound] + </a:t>
              </a:r>
              <a:r>
                <a:rPr lang="sv-SE" sz="2400" dirty="0" smtClean="0"/>
                <a:t>och</a:t>
              </a:r>
              <a:r>
                <a:rPr lang="sv-SE" dirty="0" smtClean="0"/>
                <a:t> [Conjunction ]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653187" y="3523886"/>
              <a:ext cx="4716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i="1" dirty="0" smtClean="0"/>
                <a:t>W1</a:t>
              </a:r>
              <a:endParaRPr lang="en-US" sz="1600" i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328088" y="3540819"/>
              <a:ext cx="5068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W2</a:t>
              </a:r>
              <a:endParaRPr lang="en-US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4551022" y="4210262"/>
              <a:ext cx="7112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328088" y="4210262"/>
              <a:ext cx="50687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365090" y="4646480"/>
            <a:ext cx="1819354" cy="619040"/>
            <a:chOff x="6365090" y="4646480"/>
            <a:chExt cx="1819354" cy="619040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6365090" y="5218814"/>
              <a:ext cx="1819354" cy="467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6379822" y="4646480"/>
              <a:ext cx="1320800" cy="49244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sz="2600" dirty="0"/>
                <a:t>b</a:t>
              </a:r>
              <a:r>
                <a:rPr lang="sv-SE" sz="2600" dirty="0" smtClean="0"/>
                <a:t>låbärs-</a:t>
              </a:r>
              <a:endParaRPr lang="en-US" sz="26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125711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Cross entropy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dirty="0" smtClean="0"/>
          </a:p>
          <a:p>
            <a:r>
              <a:rPr lang="en-US" dirty="0"/>
              <a:t>The </a:t>
            </a:r>
            <a:r>
              <a:rPr lang="en-US" dirty="0" smtClean="0"/>
              <a:t>cross entropy </a:t>
            </a:r>
            <a:r>
              <a:rPr lang="en-US" dirty="0"/>
              <a:t>of the essay </a:t>
            </a:r>
            <a:r>
              <a:rPr lang="en-US" dirty="0" smtClean="0"/>
              <a:t>using </a:t>
            </a:r>
            <a:r>
              <a:rPr lang="en-US" dirty="0" smtClean="0"/>
              <a:t>a </a:t>
            </a:r>
            <a:r>
              <a:rPr lang="en-US" dirty="0"/>
              <a:t>trigram language model of part of speech tags trained on the N</a:t>
            </a:r>
            <a:r>
              <a:rPr lang="en-US" dirty="0" smtClean="0"/>
              <a:t>ews corpus</a:t>
            </a:r>
          </a:p>
          <a:p>
            <a:r>
              <a:rPr lang="en-US" dirty="0" smtClean="0"/>
              <a:t>Difference of vocabulary cross entropies of the essay given two  unigram language models. One model trained on News text and the other on Blog</a:t>
            </a:r>
            <a:r>
              <a:rPr lang="sv-SE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6369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15361</TotalTime>
  <Words>510</Words>
  <Application>Microsoft Office PowerPoint</Application>
  <PresentationFormat>Custom</PresentationFormat>
  <Paragraphs>130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Automated Essay Scoring  for Swedish</vt:lpstr>
      <vt:lpstr>Background to the study</vt:lpstr>
      <vt:lpstr>Essay data</vt:lpstr>
      <vt:lpstr>Distribution of human raters scores  </vt:lpstr>
      <vt:lpstr>Reference data</vt:lpstr>
      <vt:lpstr>Lexical diversity based on OVIX </vt:lpstr>
      <vt:lpstr>Split compound errors</vt:lpstr>
      <vt:lpstr>Hybrid n-gram</vt:lpstr>
      <vt:lpstr>Cross entropy</vt:lpstr>
      <vt:lpstr>Supervised machine learning</vt:lpstr>
      <vt:lpstr>Agreement Results </vt:lpstr>
      <vt:lpstr>Feature correlations </vt:lpstr>
      <vt:lpstr>Summary </vt:lpstr>
      <vt:lpstr>Future work </vt:lpstr>
      <vt:lpstr>Demo System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Essay Scoring</dc:title>
  <dc:creator>Andre Smolentzov</dc:creator>
  <cp:lastModifiedBy>Marti</cp:lastModifiedBy>
  <cp:revision>165</cp:revision>
  <cp:lastPrinted>2013-06-07T13:49:13Z</cp:lastPrinted>
  <dcterms:created xsi:type="dcterms:W3CDTF">2013-05-19T14:01:28Z</dcterms:created>
  <dcterms:modified xsi:type="dcterms:W3CDTF">2013-06-13T01:30:06Z</dcterms:modified>
</cp:coreProperties>
</file>