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  <p:sldMasterId id="2147483659" r:id="rId2"/>
    <p:sldMasterId id="2147483695" r:id="rId3"/>
  </p:sldMasterIdLst>
  <p:notesMasterIdLst>
    <p:notesMasterId r:id="rId26"/>
  </p:notesMasterIdLst>
  <p:handoutMasterIdLst>
    <p:handoutMasterId r:id="rId27"/>
  </p:handoutMasterIdLst>
  <p:sldIdLst>
    <p:sldId id="256" r:id="rId4"/>
    <p:sldId id="388" r:id="rId5"/>
    <p:sldId id="390" r:id="rId6"/>
    <p:sldId id="392" r:id="rId7"/>
    <p:sldId id="393" r:id="rId8"/>
    <p:sldId id="422" r:id="rId9"/>
    <p:sldId id="423" r:id="rId10"/>
    <p:sldId id="401" r:id="rId11"/>
    <p:sldId id="398" r:id="rId12"/>
    <p:sldId id="411" r:id="rId13"/>
    <p:sldId id="412" r:id="rId14"/>
    <p:sldId id="413" r:id="rId15"/>
    <p:sldId id="421" r:id="rId16"/>
    <p:sldId id="414" r:id="rId17"/>
    <p:sldId id="415" r:id="rId18"/>
    <p:sldId id="416" r:id="rId19"/>
    <p:sldId id="417" r:id="rId20"/>
    <p:sldId id="418" r:id="rId21"/>
    <p:sldId id="419" r:id="rId22"/>
    <p:sldId id="420" r:id="rId23"/>
    <p:sldId id="407" r:id="rId24"/>
    <p:sldId id="410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1302"/>
    <a:srgbClr val="FF3399"/>
    <a:srgbClr val="CCCC00"/>
    <a:srgbClr val="FFFF00"/>
    <a:srgbClr val="00CC00"/>
    <a:srgbClr val="800000"/>
    <a:srgbClr val="9933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89353" autoAdjust="0"/>
  </p:normalViewPr>
  <p:slideViewPr>
    <p:cSldViewPr>
      <p:cViewPr>
        <p:scale>
          <a:sx n="71" d="100"/>
          <a:sy n="71" d="100"/>
        </p:scale>
        <p:origin x="-166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7E5BFFD-F8CC-4E55-9CF7-8B95E98649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83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CB83DE9-BEBD-4C06-9724-4E749EAD2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36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83DE9-BEBD-4C06-9724-4E749EAD26C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8F2AF9-1DA5-486A-B116-10FA89FA00BA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EA12E0-2316-4AFB-8125-9F2239CDF0E9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445D17-C1C9-486B-A2AE-FBB531D7AA2E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B45A16-C0C0-4178-B10F-36FFD2ABA9CD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571464-DE88-4962-8A32-6A4749233E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257772-C4D4-4933-922E-F159EF62FB9C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E18972-5DDB-411C-9664-636CA55ABF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6DD668-9CCE-4E4B-B981-15BD1D1FC173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192E16-BA7E-4720-8EB5-898040F669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913D9D-CEA8-4118-9D37-4ABEDE15FDD7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D21BAA-5802-4C3E-8759-2B084C7515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B9DBB2-4EA0-472E-8853-B91D08D5C725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81EDB3-7EE7-4839-B4F4-689E0A8A60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7B820D-D612-4E37-A319-801C3D4BF5B7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B39B08-49AF-494E-A0E1-00A2AEC268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5EAA0B-F501-4B40-9421-502EDAC51B3C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C18EB0-E609-44B4-B336-1843C771727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D266D7-9B4F-40EB-ABF7-82FD34F74D58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E0EC10-8AA3-43F8-9317-BE3D80CFB8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DC84C6-2928-4CE5-8260-1255C5036D4B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9826E-4FDE-4BFE-91FD-BC6ABB040BF3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290F85-0F5C-4BD1-9066-25314E2C2C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78834-2E8B-4548-AAFE-4D79CD29879B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0E2C1B-171F-42EA-8936-8F2745C20A9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021F7-83B2-4856-9655-328F67F85AE7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4F4E38-DBB4-4AF7-8A10-E0AFC53EF8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5867400"/>
            <a:ext cx="838200" cy="304800"/>
          </a:xfrm>
        </p:spPr>
        <p:txBody>
          <a:bodyPr/>
          <a:lstStyle>
            <a:lvl1pPr>
              <a:defRPr/>
            </a:lvl1pPr>
          </a:lstStyle>
          <a:p>
            <a:fld id="{483B72AB-A4C6-4B0A-AFA7-C5B968025766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828800" y="5867400"/>
            <a:ext cx="457200" cy="288925"/>
          </a:xfrm>
        </p:spPr>
        <p:txBody>
          <a:bodyPr/>
          <a:lstStyle>
            <a:lvl1pPr>
              <a:defRPr/>
            </a:lvl1pPr>
          </a:lstStyle>
          <a:p>
            <a:fld id="{B0937D23-BA33-4800-95AF-2E7D696C4FE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209800" y="5943600"/>
            <a:ext cx="4572000" cy="152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F2AF9-1DA5-486A-B116-10FA89FA00BA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DC84C6-2928-4CE5-8260-1255C5036D4B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79468E-8E25-4B6C-82D5-8AB9BDD87008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002D8C-5E1B-4E30-A47C-210D7BEEE2DB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90E8B-993D-447F-B6B9-7E5C70B39A49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0AB6-C5A1-44E2-BD85-B01AC884A7DF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9468E-8E25-4B6C-82D5-8AB9BDD87008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4FE78-F438-45F4-B02E-F70131455DA3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43E17-6F81-4A1A-9E20-9E91021F131A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92E9A-F559-4A9F-AE9E-22F8B06B9B39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EA12E0-2316-4AFB-8125-9F2239CDF0E9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45D17-C1C9-486B-A2AE-FBB531D7AA2E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002D8C-5E1B-4E30-A47C-210D7BEEE2DB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590E8B-993D-447F-B6B9-7E5C70B39A49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E60AB6-C5A1-44E2-BD85-B01AC884A7DF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B4FE78-F438-45F4-B02E-F70131455DA3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D43E17-6F81-4A1A-9E20-9E91021F131A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A92E9A-F559-4A9F-AE9E-22F8B06B9B39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0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0"/>
            <a:ext cx="2133600" cy="365125"/>
          </a:xfrm>
          <a:prstGeom prst="rect">
            <a:avLst/>
          </a:prstGeom>
          <a:solidFill>
            <a:schemeClr val="tx2"/>
          </a:solidFill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33953E25-7748-410B-9A65-6A4291BCB303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81000" y="5562600"/>
            <a:ext cx="64008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Confidential and Proprietary. Copyright © 2010 Educational Testing Service. All rights reserved.</a:t>
            </a:r>
          </a:p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2"/>
          </p:nvPr>
        </p:nvSpPr>
        <p:spPr>
          <a:xfrm>
            <a:off x="6858000" y="5867400"/>
            <a:ext cx="8382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3067"/>
                </a:solidFill>
                <a:latin typeface="+mn-lt"/>
              </a:defRPr>
            </a:lvl1pPr>
          </a:lstStyle>
          <a:p>
            <a:fld id="{A2954AFD-FAED-49F1-B0B7-C83F8BE83091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0" y="5867400"/>
            <a:ext cx="457200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3067"/>
                </a:solidFill>
                <a:latin typeface="+mn-lt"/>
              </a:defRPr>
            </a:lvl1pPr>
          </a:lstStyle>
          <a:p>
            <a:fld id="{36ABA242-B9EB-429F-B5A4-3ADEF55089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2209800" y="5943600"/>
            <a:ext cx="4572000" cy="152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700">
                <a:solidFill>
                  <a:srgbClr val="003067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Confidential and Proprietary. Copyright © 2010 Educational Testing Service. All rights reserved.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3953E25-7748-410B-9A65-6A4291BCB303}" type="datetime1">
              <a:rPr lang="en-US" smtClean="0"/>
              <a:pPr/>
              <a:t>7/15/2013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>
                <a:solidFill>
                  <a:schemeClr val="bg1"/>
                </a:solidFill>
              </a:rPr>
              <a:t>Confidential and Proprietary. Copyright © 2010 Educational Testing Service. All rights reserved.</a:t>
            </a:r>
          </a:p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isharedtask2013.org/" TargetMode="External"/><Relationship Id="rId2" Type="http://schemas.openxmlformats.org/officeDocument/2006/relationships/hyperlink" Target="mailto:nlisharedtask2013@gmail.com" TargetMode="Externa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xfrm>
            <a:off x="1219200" y="1676400"/>
            <a:ext cx="7772400" cy="1831975"/>
          </a:xfrm>
          <a:ln>
            <a:solidFill>
              <a:schemeClr val="bg1"/>
            </a:solidFill>
          </a:ln>
        </p:spPr>
        <p:txBody>
          <a:bodyPr/>
          <a:lstStyle/>
          <a:p>
            <a:pPr algn="l"/>
            <a:r>
              <a:rPr lang="en-US" sz="3200" dirty="0" smtClean="0">
                <a:solidFill>
                  <a:schemeClr val="accent1"/>
                </a:solidFill>
                <a:latin typeface="Arial" charset="0"/>
              </a:rPr>
              <a:t>A Report on the First Native Language Identification Shared Task</a:t>
            </a:r>
            <a:endParaRPr lang="en-US" sz="3200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4114800"/>
            <a:ext cx="6400800" cy="129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Joel </a:t>
            </a:r>
            <a:r>
              <a:rPr lang="en-US" sz="2000" dirty="0" err="1" smtClean="0">
                <a:latin typeface="Arial" charset="0"/>
              </a:rPr>
              <a:t>Tetreault</a:t>
            </a:r>
            <a:r>
              <a:rPr lang="en-US" sz="2000" dirty="0" smtClean="0">
                <a:latin typeface="Arial" charset="0"/>
              </a:rPr>
              <a:t> 		Nuance Communications</a:t>
            </a:r>
          </a:p>
          <a:p>
            <a:pPr algn="l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Daniel Blanchard 	Educational Testing Service</a:t>
            </a:r>
          </a:p>
          <a:p>
            <a:pPr algn="l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Aoife Cahill 		Educational Testing Service</a:t>
            </a:r>
            <a:endParaRPr lang="en-US" sz="2000" baseline="30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Shared Task Description: 3 Sub-tasks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AutoNum type="arabicPeriod"/>
            </a:pPr>
            <a:r>
              <a:rPr lang="en-US" dirty="0" smtClean="0"/>
              <a:t>Closed-Training:  11-way classification task using </a:t>
            </a:r>
            <a:r>
              <a:rPr lang="en-US" i="1" dirty="0" smtClean="0"/>
              <a:t>only </a:t>
            </a:r>
            <a:r>
              <a:rPr lang="en-US" dirty="0" smtClean="0"/>
              <a:t>TOEFL11-TRAIN and DEV</a:t>
            </a:r>
          </a:p>
          <a:p>
            <a:pPr marL="596646" indent="-514350">
              <a:buAutoNum type="arabicPeriod"/>
            </a:pPr>
            <a:r>
              <a:rPr lang="en-US" dirty="0" smtClean="0"/>
              <a:t>Open-Training-1: use of any amount or type of training data </a:t>
            </a:r>
            <a:r>
              <a:rPr lang="en-US" i="1" dirty="0" smtClean="0"/>
              <a:t>excluding</a:t>
            </a:r>
            <a:r>
              <a:rPr lang="en-US" dirty="0" smtClean="0"/>
              <a:t> TOEFL11</a:t>
            </a:r>
          </a:p>
          <a:p>
            <a:pPr marL="596646" indent="-514350">
              <a:buAutoNum type="arabicPeriod"/>
            </a:pPr>
            <a:r>
              <a:rPr lang="en-US" dirty="0" smtClean="0"/>
              <a:t>Open-Training-2: use of any amount or type of training data </a:t>
            </a:r>
            <a:r>
              <a:rPr lang="en-US" i="1" dirty="0" smtClean="0"/>
              <a:t>combined </a:t>
            </a:r>
            <a:r>
              <a:rPr lang="en-US" dirty="0" smtClean="0"/>
              <a:t>with TOEFL11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* All sub-tasks use TOEFL11-TEST for the final evaluation set</a:t>
            </a:r>
          </a:p>
          <a:p>
            <a:pPr marL="596646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71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Task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team allowed to submit up to 5 different systems per task</a:t>
            </a:r>
          </a:p>
          <a:p>
            <a:r>
              <a:rPr lang="en-US" dirty="0" smtClean="0"/>
              <a:t>Teams submitted a </a:t>
            </a:r>
            <a:r>
              <a:rPr lang="en-US" dirty="0" smtClean="0"/>
              <a:t>CSV </a:t>
            </a:r>
            <a:r>
              <a:rPr lang="en-US" dirty="0" smtClean="0"/>
              <a:t>file for each system to NLI Organizers</a:t>
            </a:r>
          </a:p>
          <a:p>
            <a:r>
              <a:rPr lang="en-US" dirty="0" smtClean="0"/>
              <a:t>Evaluation script automatically compares each </a:t>
            </a:r>
            <a:r>
              <a:rPr lang="en-US" dirty="0" smtClean="0"/>
              <a:t>prediction file </a:t>
            </a:r>
            <a:r>
              <a:rPr lang="en-US" dirty="0" smtClean="0"/>
              <a:t>to gold standard and creates performance report and contingency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7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29 Teams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859804"/>
              </p:ext>
            </p:extLst>
          </p:nvPr>
        </p:nvGraphicFramePr>
        <p:xfrm>
          <a:off x="1524000" y="1447800"/>
          <a:ext cx="7391400" cy="3937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86000"/>
                <a:gridCol w="1409700"/>
                <a:gridCol w="1847850"/>
                <a:gridCol w="184785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Bobicev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 smtClean="0"/>
                        <a:t>Eurac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MITRE “Carnie”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UKP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Chonger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HAUTCS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Unibuc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CMU-Haifa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ItaliaNLP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Cologne-Nijmegen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Jarvis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CoRAL</a:t>
                      </a:r>
                      <a:r>
                        <a:rPr lang="en-US" dirty="0" smtClean="0"/>
                        <a:t> Lab @ UAB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Kyle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Oslo NLI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VTEX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CUNI</a:t>
                      </a:r>
                      <a:r>
                        <a:rPr lang="en-US" baseline="0" dirty="0" smtClean="0"/>
                        <a:t> (Charles University)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Toronto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Cywu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LTRC IIIT Hyderabad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Tuebingen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Dartmouth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Michigan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Ualberta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15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2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Sub-Task Participation Statistics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952836"/>
              </p:ext>
            </p:extLst>
          </p:nvPr>
        </p:nvGraphicFramePr>
        <p:xfrm>
          <a:off x="1066799" y="1752600"/>
          <a:ext cx="786765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2550"/>
                <a:gridCol w="2622550"/>
                <a:gridCol w="262255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Sub-task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Teams</a:t>
                      </a:r>
                      <a:r>
                        <a:rPr lang="en-US" baseline="0" dirty="0" smtClean="0"/>
                        <a:t> Competing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Submissions</a:t>
                      </a:r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Closed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</a:t>
                      </a:r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Open-1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Open-2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17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Sub-Task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Table 3 of Report for full results</a:t>
            </a:r>
          </a:p>
          <a:p>
            <a:r>
              <a:rPr lang="en-US" dirty="0" smtClean="0"/>
              <a:t>No </a:t>
            </a:r>
            <a:r>
              <a:rPr lang="en-US" dirty="0" smtClean="0"/>
              <a:t>statistically </a:t>
            </a:r>
            <a:r>
              <a:rPr lang="en-US" dirty="0" smtClean="0"/>
              <a:t>significant differences between top 5 teams</a:t>
            </a:r>
          </a:p>
          <a:p>
            <a:pPr marL="402336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988774"/>
              </p:ext>
            </p:extLst>
          </p:nvPr>
        </p:nvGraphicFramePr>
        <p:xfrm>
          <a:off x="1752600" y="3505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Team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Abbreviation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Overall Accuracy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Jarvis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Oslo</a:t>
                      </a:r>
                      <a:r>
                        <a:rPr lang="en-US" baseline="0" dirty="0" smtClean="0"/>
                        <a:t> NLI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Unibuc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MITRE “Carnie”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0.826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Tuebingen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33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Sub-tasks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Challenge : finding new data to cover each L1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D</a:t>
            </a:r>
            <a:r>
              <a:rPr lang="en-US" dirty="0" smtClean="0"/>
              <a:t>ata sources for HIN &amp; TEL:</a:t>
            </a:r>
          </a:p>
          <a:p>
            <a:pPr lvl="1"/>
            <a:r>
              <a:rPr lang="en-US" dirty="0" smtClean="0"/>
              <a:t>ICNALE Pakistani essays </a:t>
            </a:r>
            <a:r>
              <a:rPr lang="en-US" dirty="0" smtClean="0">
                <a:sym typeface="Wingdings" pitchFamily="2" charset="2"/>
              </a:rPr>
              <a:t> HIN (TUE team)</a:t>
            </a:r>
          </a:p>
          <a:p>
            <a:pPr lvl="1"/>
            <a:r>
              <a:rPr lang="en-US" dirty="0" smtClean="0"/>
              <a:t>Bilingual blogs (TOR &amp; TUE team)</a:t>
            </a:r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15151"/>
              </p:ext>
            </p:extLst>
          </p:nvPr>
        </p:nvGraphicFramePr>
        <p:xfrm>
          <a:off x="1752600" y="2057400"/>
          <a:ext cx="6781800" cy="246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360"/>
                <a:gridCol w="5425440"/>
              </a:tblGrid>
              <a:tr h="614680">
                <a:tc>
                  <a:txBody>
                    <a:bodyPr/>
                    <a:lstStyle/>
                    <a:p>
                      <a:r>
                        <a:rPr lang="en-US" dirty="0" smtClean="0"/>
                        <a:t>Corpus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462280">
                <a:tc>
                  <a:txBody>
                    <a:bodyPr/>
                    <a:lstStyle/>
                    <a:p>
                      <a:r>
                        <a:rPr lang="en-US" dirty="0" smtClean="0"/>
                        <a:t>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L1s except ARA, HIN, TEL</a:t>
                      </a:r>
                      <a:endParaRPr lang="en-US" dirty="0"/>
                    </a:p>
                  </a:txBody>
                  <a:tcPr/>
                </a:tc>
              </a:tr>
              <a:tr h="462280">
                <a:tc>
                  <a:txBody>
                    <a:bodyPr/>
                    <a:lstStyle/>
                    <a:p>
                      <a:r>
                        <a:rPr lang="en-US" dirty="0" smtClean="0"/>
                        <a:t>FCE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L1s except ARA , HIN, TEL</a:t>
                      </a:r>
                      <a:endParaRPr lang="en-US" dirty="0"/>
                    </a:p>
                  </a:txBody>
                  <a:tcPr/>
                </a:tc>
              </a:tr>
              <a:tr h="462280">
                <a:tc>
                  <a:txBody>
                    <a:bodyPr/>
                    <a:lstStyle/>
                    <a:p>
                      <a:r>
                        <a:rPr lang="en-US" dirty="0" smtClean="0"/>
                        <a:t>ICNALE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CHI, JPN, KOR essays</a:t>
                      </a:r>
                      <a:r>
                        <a:rPr lang="en-US" baseline="0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</a:tr>
              <a:tr h="462280">
                <a:tc>
                  <a:txBody>
                    <a:bodyPr/>
                    <a:lstStyle/>
                    <a:p>
                      <a:r>
                        <a:rPr lang="en-US" dirty="0" smtClean="0"/>
                        <a:t>Lang8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L1s, but mostly</a:t>
                      </a:r>
                      <a:r>
                        <a:rPr lang="en-US" baseline="0" dirty="0" smtClean="0"/>
                        <a:t> Asian L1s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25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Approaches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SVM </a:t>
            </a:r>
            <a:r>
              <a:rPr lang="en-US" dirty="0" smtClean="0"/>
              <a:t>overwhelmingly </a:t>
            </a:r>
            <a:r>
              <a:rPr lang="en-US" dirty="0" smtClean="0"/>
              <a:t>the most popular approach</a:t>
            </a:r>
          </a:p>
          <a:p>
            <a:pPr lvl="1"/>
            <a:r>
              <a:rPr lang="en-US" dirty="0" smtClean="0"/>
              <a:t>4 teams also tried Ensemble classifiers</a:t>
            </a:r>
          </a:p>
          <a:p>
            <a:pPr lvl="1"/>
            <a:r>
              <a:rPr lang="en-US" dirty="0" smtClean="0"/>
              <a:t>String kernels (BUC) using character level n-grams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5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Approaches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N-grams: </a:t>
            </a:r>
            <a:r>
              <a:rPr lang="en-US" dirty="0" smtClean="0"/>
              <a:t>word</a:t>
            </a:r>
            <a:r>
              <a:rPr lang="en-US" dirty="0" smtClean="0"/>
              <a:t>, POS, character, </a:t>
            </a:r>
            <a:r>
              <a:rPr lang="en-US" dirty="0" smtClean="0"/>
              <a:t>function</a:t>
            </a:r>
            <a:endParaRPr lang="en-US" dirty="0" smtClean="0"/>
          </a:p>
          <a:p>
            <a:pPr lvl="1"/>
            <a:r>
              <a:rPr lang="en-US" dirty="0" smtClean="0"/>
              <a:t>Syntactic Features: </a:t>
            </a:r>
            <a:r>
              <a:rPr lang="en-US" dirty="0" smtClean="0"/>
              <a:t>Dependencies</a:t>
            </a:r>
            <a:r>
              <a:rPr lang="en-US" dirty="0" smtClean="0"/>
              <a:t>, TSG, CF Productions,  Adaptor </a:t>
            </a:r>
            <a:r>
              <a:rPr lang="en-US" dirty="0" smtClean="0"/>
              <a:t>Grammars</a:t>
            </a:r>
            <a:endParaRPr lang="en-US" dirty="0" smtClean="0"/>
          </a:p>
          <a:p>
            <a:pPr lvl="1"/>
            <a:r>
              <a:rPr lang="en-US" dirty="0" smtClean="0"/>
              <a:t>Spelling Features</a:t>
            </a:r>
          </a:p>
          <a:p>
            <a:r>
              <a:rPr lang="en-US" dirty="0" smtClean="0"/>
              <a:t>4 of top 5 teams used n-grams at </a:t>
            </a:r>
            <a:r>
              <a:rPr lang="en-US" dirty="0" smtClean="0"/>
              <a:t>least 4-grams, some went up to 9-grams</a:t>
            </a:r>
            <a:endParaRPr lang="en-US" dirty="0" smtClean="0"/>
          </a:p>
          <a:p>
            <a:r>
              <a:rPr lang="en-US" dirty="0" smtClean="0"/>
              <a:t>2 of top 10 teams used syntactic features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52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NLI Shared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Ideas to expand scope of task</a:t>
            </a:r>
          </a:p>
          <a:p>
            <a:pPr lvl="1"/>
            <a:r>
              <a:rPr lang="en-US" dirty="0" smtClean="0"/>
              <a:t>Use a new set of TOEFL essays for test</a:t>
            </a:r>
          </a:p>
          <a:p>
            <a:pPr lvl="1"/>
            <a:r>
              <a:rPr lang="en-US" dirty="0" smtClean="0"/>
              <a:t>Expand genres: blogs?  Tweets?  </a:t>
            </a:r>
          </a:p>
          <a:p>
            <a:pPr lvl="1"/>
            <a:r>
              <a:rPr lang="en-US" dirty="0" smtClean="0"/>
              <a:t>Number of L1s</a:t>
            </a:r>
          </a:p>
          <a:p>
            <a:pPr lvl="1"/>
            <a:r>
              <a:rPr lang="en-US" dirty="0" smtClean="0"/>
              <a:t>Do different L2</a:t>
            </a:r>
          </a:p>
          <a:p>
            <a:pPr lvl="2"/>
            <a:r>
              <a:rPr lang="en-US" dirty="0" err="1"/>
              <a:t>ItaliaNLP</a:t>
            </a:r>
            <a:r>
              <a:rPr lang="en-US" dirty="0"/>
              <a:t> – preparing Italian NLI corpus with CNR Pisa</a:t>
            </a:r>
          </a:p>
          <a:p>
            <a:pPr lvl="2"/>
            <a:r>
              <a:rPr lang="en-US" dirty="0"/>
              <a:t>Also a corpus of Finnish with L1 (Turku </a:t>
            </a:r>
            <a:r>
              <a:rPr lang="en-US" dirty="0" err="1"/>
              <a:t>Uni</a:t>
            </a:r>
            <a:r>
              <a:rPr lang="en-US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Add </a:t>
            </a:r>
            <a:r>
              <a:rPr lang="en-US" dirty="0" err="1" smtClean="0"/>
              <a:t>slavic</a:t>
            </a:r>
            <a:r>
              <a:rPr lang="en-US" dirty="0" smtClean="0"/>
              <a:t> languages</a:t>
            </a:r>
          </a:p>
          <a:p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Hold another shared task in 2014?  Or 2015?</a:t>
            </a:r>
          </a:p>
          <a:p>
            <a:pPr lvl="1"/>
            <a:r>
              <a:rPr lang="en-US" dirty="0" smtClean="0"/>
              <a:t>Merge with PAN Shared Task?</a:t>
            </a:r>
          </a:p>
          <a:p>
            <a:pPr lvl="1"/>
            <a:endParaRPr lang="en-US" dirty="0"/>
          </a:p>
          <a:p>
            <a:r>
              <a:rPr lang="en-US" dirty="0" smtClean="0"/>
              <a:t>Tell us your thoughts!</a:t>
            </a:r>
          </a:p>
        </p:txBody>
      </p:sp>
    </p:spTree>
    <p:extLst>
      <p:ext uri="{BB962C8B-B14F-4D97-AF65-F5344CB8AC3E}">
        <p14:creationId xmlns:p14="http://schemas.microsoft.com/office/powerpoint/2010/main" val="396584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Language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of automatically identifying a speaker’s first language based solely on the speaker’s writing in another language</a:t>
            </a:r>
          </a:p>
          <a:p>
            <a:r>
              <a:rPr lang="en-US" dirty="0" smtClean="0"/>
              <a:t>Applications:</a:t>
            </a:r>
          </a:p>
          <a:p>
            <a:pPr lvl="1"/>
            <a:r>
              <a:rPr lang="en-US" dirty="0" smtClean="0"/>
              <a:t>Authorship profiling (</a:t>
            </a:r>
            <a:r>
              <a:rPr lang="en-US" dirty="0" err="1" smtClean="0"/>
              <a:t>Estival</a:t>
            </a:r>
            <a:r>
              <a:rPr lang="en-US" dirty="0" smtClean="0"/>
              <a:t> et al., 2007)</a:t>
            </a:r>
          </a:p>
          <a:p>
            <a:pPr lvl="1"/>
            <a:r>
              <a:rPr lang="en-US" dirty="0" smtClean="0"/>
              <a:t>Education: more targeted feedback to language learners (Leacock et al., 2010)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Resources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 Report on TOEFL11 Corpus</a:t>
            </a:r>
          </a:p>
          <a:p>
            <a:r>
              <a:rPr lang="en-US" dirty="0" smtClean="0"/>
              <a:t>TOEFL11 Release – summer 2013?</a:t>
            </a:r>
          </a:p>
          <a:p>
            <a:r>
              <a:rPr lang="en-US" dirty="0" smtClean="0"/>
              <a:t>Scripts and tools – put on website?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43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Derrick Higgins (ETS)</a:t>
            </a:r>
            <a:endParaRPr lang="en-US" dirty="0"/>
          </a:p>
          <a:p>
            <a:r>
              <a:rPr lang="en-US" dirty="0" smtClean="0"/>
              <a:t>ETS TOEFL </a:t>
            </a:r>
          </a:p>
          <a:p>
            <a:r>
              <a:rPr lang="en-US" dirty="0" smtClean="0"/>
              <a:t>Patrick Houghton (ETS)</a:t>
            </a:r>
          </a:p>
          <a:p>
            <a:r>
              <a:rPr lang="en-US" dirty="0" smtClean="0"/>
              <a:t>BEA8 Organizers</a:t>
            </a:r>
          </a:p>
          <a:p>
            <a:r>
              <a:rPr lang="en-US" dirty="0" smtClean="0"/>
              <a:t>All the NLI Participants!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209800"/>
            <a:ext cx="8229600" cy="259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hlinkClick r:id="rId2"/>
              </a:rPr>
              <a:t>nlisharedtask2013@gmail.com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>
                <a:hlinkClick r:id="rId3"/>
              </a:rPr>
              <a:t>http://www.nlisharedtask2013.org/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12801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Essay 1</a:t>
            </a:r>
            <a:endParaRPr lang="en-US" dirty="0"/>
          </a:p>
        </p:txBody>
      </p:sp>
      <p:sp>
        <p:nvSpPr>
          <p:cNvPr id="10" name="Left-Right Arrow 9"/>
          <p:cNvSpPr/>
          <p:nvPr/>
        </p:nvSpPr>
        <p:spPr bwMode="auto">
          <a:xfrm>
            <a:off x="3276600" y="2514600"/>
            <a:ext cx="2209800" cy="533400"/>
          </a:xfrm>
          <a:prstGeom prst="left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12801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609600" y="1219200"/>
            <a:ext cx="8229600" cy="411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12801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447800"/>
            <a:ext cx="8153400" cy="3886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No risk no fun  I agree the statement "Successful people try new things and take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risk".In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my mind it is so, to. When you thing you like do new stuff you need a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liddelbit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kick. That is the big point what I need. For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exsample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like to go to a big city like New York. I was never in this town I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 from the city. But I like go to the city.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 I stay every time for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proplems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I need eat a hood offer my head. The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ather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side I can go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I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gat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waht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need…Next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exsample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wall street you put money in funds, well you this make a good job.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get the risk look like lose money.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0" y="5791200"/>
            <a:ext cx="1484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German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12801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Essay 2</a:t>
            </a:r>
            <a:endParaRPr lang="en-US" dirty="0"/>
          </a:p>
        </p:txBody>
      </p:sp>
      <p:sp>
        <p:nvSpPr>
          <p:cNvPr id="10" name="Left-Right Arrow 9"/>
          <p:cNvSpPr/>
          <p:nvPr/>
        </p:nvSpPr>
        <p:spPr bwMode="auto">
          <a:xfrm>
            <a:off x="3276600" y="2514600"/>
            <a:ext cx="2209800" cy="533400"/>
          </a:xfrm>
          <a:prstGeom prst="left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12801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609600" y="1219200"/>
            <a:ext cx="8229600" cy="3733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12801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47800"/>
            <a:ext cx="8229600" cy="3505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 For example, if you take a look at an ordinary school, you have different teachers for every subject. Your calculus teacher is different than your literature teacher. Each teacher must specialize in a specific subject in order to convey suffiecient and proper information to the students. However, that doesn't mean that the teacher is narrow-minded and has a limited perspective in life because to specialize in one subject doesn't hinder you or stop you from exploring other subjects.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5791200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Arabic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work in NLI but…it has been hard to compare different approaches:</a:t>
            </a:r>
          </a:p>
          <a:p>
            <a:pPr marL="571500" indent="-514350">
              <a:buAutoNum type="arabicPeriod"/>
            </a:pPr>
            <a:r>
              <a:rPr lang="en-US" dirty="0" smtClean="0"/>
              <a:t>ICLEv2 (Granger et al, 2009): de facto train/test data is small and has NLI-unfriendly idiosyncrasies</a:t>
            </a:r>
          </a:p>
          <a:p>
            <a:pPr marL="571500" indent="-514350">
              <a:buAutoNum type="arabicPeriod"/>
            </a:pPr>
            <a:r>
              <a:rPr lang="en-US" dirty="0" smtClean="0"/>
              <a:t>No consensus on evaluation:</a:t>
            </a:r>
          </a:p>
          <a:p>
            <a:pPr marL="971550" lvl="1" indent="-514350">
              <a:buFontTx/>
              <a:buChar char="-"/>
            </a:pPr>
            <a:r>
              <a:rPr lang="en-US" dirty="0" smtClean="0"/>
              <a:t>Which L1’s / how many L1’s?</a:t>
            </a:r>
          </a:p>
          <a:p>
            <a:pPr marL="971550" lvl="1" indent="-514350">
              <a:buFontTx/>
              <a:buChar char="-"/>
            </a:pPr>
            <a:r>
              <a:rPr lang="en-US" dirty="0" smtClean="0"/>
              <a:t>Train/test splits?</a:t>
            </a:r>
          </a:p>
          <a:p>
            <a:pPr marL="971550" lvl="1" indent="-514350">
              <a:buFontTx/>
              <a:buChar char="-"/>
            </a:pPr>
            <a:r>
              <a:rPr lang="en-US" dirty="0" smtClean="0"/>
              <a:t>Best features?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 to unify community and help field progress</a:t>
            </a:r>
          </a:p>
          <a:p>
            <a:r>
              <a:rPr lang="en-US" dirty="0" smtClean="0"/>
              <a:t>Provide a larger, more NLI-friendly corpus that improves upon ICLEv2</a:t>
            </a:r>
          </a:p>
          <a:p>
            <a:r>
              <a:rPr lang="en-US" dirty="0" smtClean="0"/>
              <a:t>Common evaluation framework</a:t>
            </a:r>
          </a:p>
          <a:p>
            <a:pPr lvl="1"/>
            <a:r>
              <a:rPr lang="en-US" dirty="0" smtClean="0"/>
              <a:t>Everyone evaluates using same train/</a:t>
            </a:r>
            <a:r>
              <a:rPr lang="en-US" dirty="0" err="1" smtClean="0"/>
              <a:t>dev</a:t>
            </a:r>
            <a:r>
              <a:rPr lang="en-US" dirty="0" smtClean="0"/>
              <a:t>/test splits and same L1s</a:t>
            </a:r>
          </a:p>
          <a:p>
            <a:r>
              <a:rPr lang="en-US" dirty="0" smtClean="0"/>
              <a:t>Corpus and scripts to be made public to further promote the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2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Work</a:t>
            </a:r>
          </a:p>
          <a:p>
            <a:r>
              <a:rPr lang="en-US" dirty="0" smtClean="0"/>
              <a:t>Data</a:t>
            </a:r>
          </a:p>
          <a:p>
            <a:r>
              <a:rPr lang="en-US" dirty="0" smtClean="0"/>
              <a:t>Shared Task Overview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NLI Shared Task in the Future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4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Treat NLI as a classification task</a:t>
            </a:r>
          </a:p>
          <a:p>
            <a:r>
              <a:rPr lang="en-US" sz="3000" dirty="0" smtClean="0"/>
              <a:t>Koppel et al. (2005): POS n-grams, content and function words, spelling and grammatical errors</a:t>
            </a:r>
          </a:p>
          <a:p>
            <a:r>
              <a:rPr lang="en-US" sz="3000" dirty="0" smtClean="0"/>
              <a:t>Syntactic features (Wong and </a:t>
            </a:r>
            <a:r>
              <a:rPr lang="en-US" sz="3000" dirty="0" err="1" smtClean="0"/>
              <a:t>Dras</a:t>
            </a:r>
            <a:r>
              <a:rPr lang="en-US" sz="3000" dirty="0" smtClean="0"/>
              <a:t>, 2011)</a:t>
            </a:r>
          </a:p>
          <a:p>
            <a:r>
              <a:rPr lang="en-US" sz="3000" dirty="0" smtClean="0"/>
              <a:t>Tree Substitution Grammars (Swanson and </a:t>
            </a:r>
            <a:r>
              <a:rPr lang="en-US" sz="3000" dirty="0" err="1" smtClean="0"/>
              <a:t>Charniak</a:t>
            </a:r>
            <a:r>
              <a:rPr lang="en-US" sz="3000" dirty="0" smtClean="0"/>
              <a:t>, 2012)</a:t>
            </a:r>
          </a:p>
          <a:p>
            <a:r>
              <a:rPr lang="en-US" sz="3000" dirty="0" smtClean="0"/>
              <a:t>Adaptor Grammars (Wong et al., 2012)</a:t>
            </a:r>
          </a:p>
          <a:p>
            <a:r>
              <a:rPr lang="en-US" sz="3000" dirty="0" smtClean="0"/>
              <a:t>Data Size Effects (Brooke and </a:t>
            </a:r>
            <a:r>
              <a:rPr lang="en-US" sz="3000" dirty="0" err="1" smtClean="0"/>
              <a:t>Hirst</a:t>
            </a:r>
            <a:r>
              <a:rPr lang="en-US" sz="3000" dirty="0" smtClean="0"/>
              <a:t>, 2012)</a:t>
            </a:r>
          </a:p>
          <a:p>
            <a:r>
              <a:rPr lang="en-US" sz="3000" dirty="0" smtClean="0"/>
              <a:t>Word n-grams (</a:t>
            </a:r>
            <a:r>
              <a:rPr lang="en-US" sz="3000" dirty="0" err="1" smtClean="0"/>
              <a:t>Bykh</a:t>
            </a:r>
            <a:r>
              <a:rPr lang="en-US" sz="3000" dirty="0" smtClean="0"/>
              <a:t> and </a:t>
            </a:r>
            <a:r>
              <a:rPr lang="en-US" sz="3000" dirty="0" err="1" smtClean="0"/>
              <a:t>Meurers</a:t>
            </a:r>
            <a:r>
              <a:rPr lang="en-US" sz="3000" dirty="0" smtClean="0"/>
              <a:t>, 2012): </a:t>
            </a:r>
          </a:p>
          <a:p>
            <a:r>
              <a:rPr lang="en-US" sz="3000" dirty="0" smtClean="0"/>
              <a:t>LMs and Ensemble Classifiers (Tetreault et al., 2012)</a:t>
            </a:r>
            <a:endParaRPr lang="en-US" sz="3000" dirty="0"/>
          </a:p>
          <a:p>
            <a:pPr lvl="1"/>
            <a:endParaRPr lang="en-US" dirty="0" smtClean="0"/>
          </a:p>
          <a:p>
            <a:pPr lv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Data: TOEFL11 Corpus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12,100 essays from the ETS Test of English as a Foreign Language (TOEFL) </a:t>
            </a:r>
          </a:p>
          <a:p>
            <a:r>
              <a:rPr lang="en-US" dirty="0" smtClean="0"/>
              <a:t>11 L1s: </a:t>
            </a:r>
          </a:p>
          <a:p>
            <a:pPr lvl="1"/>
            <a:r>
              <a:rPr lang="en-US" dirty="0" smtClean="0"/>
              <a:t>Arabic, Chinese French, German, Hindi, Italian, Japanese, Korean, Spanish, Telugu, Turkish</a:t>
            </a:r>
          </a:p>
          <a:p>
            <a:pPr lvl="1"/>
            <a:r>
              <a:rPr lang="en-US" dirty="0"/>
              <a:t>900 train / 100 </a:t>
            </a:r>
            <a:r>
              <a:rPr lang="en-US" dirty="0" err="1"/>
              <a:t>dev</a:t>
            </a:r>
            <a:r>
              <a:rPr lang="en-US" dirty="0"/>
              <a:t> / 100 </a:t>
            </a:r>
            <a:r>
              <a:rPr lang="en-US" dirty="0" smtClean="0"/>
              <a:t>test</a:t>
            </a:r>
          </a:p>
          <a:p>
            <a:r>
              <a:rPr lang="en-US" dirty="0" smtClean="0"/>
              <a:t>Sampled for equal representation of </a:t>
            </a:r>
            <a:r>
              <a:rPr lang="en-US" dirty="0" smtClean="0"/>
              <a:t>L1s </a:t>
            </a:r>
            <a:r>
              <a:rPr lang="en-US" dirty="0" smtClean="0"/>
              <a:t>across topics as much as possible</a:t>
            </a:r>
          </a:p>
          <a:p>
            <a:r>
              <a:rPr lang="en-US" dirty="0" smtClean="0"/>
              <a:t>Includes 3-tier proficiency level</a:t>
            </a:r>
          </a:p>
          <a:p>
            <a:r>
              <a:rPr lang="en-US" dirty="0" smtClean="0"/>
              <a:t>Public release via LDC this summer?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ETS_PPT_Bottom Arc">
  <a:themeElements>
    <a:clrScheme name="ETS_PPT_Bottom Arc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ETS_PPT_Bottom Arc">
      <a:majorFont>
        <a:latin typeface="Corbe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128016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128016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TS_PPT_Bottom Arc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TS_PPT_Bottom Arc">
  <a:themeElements>
    <a:clrScheme name="1_ETS_PPT_Bottom Arc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ETS_PPT_Bottom Arc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128016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128016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ETS_PPT_Bottom Arc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ETS_PPT</Template>
  <TotalTime>8144</TotalTime>
  <Words>813</Words>
  <Application>Microsoft Office PowerPoint</Application>
  <PresentationFormat>On-screen Show (4:3)</PresentationFormat>
  <Paragraphs>187</Paragraphs>
  <Slides>22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ETS_PPT_Bottom Arc</vt:lpstr>
      <vt:lpstr>1_ETS_PPT_Bottom Arc</vt:lpstr>
      <vt:lpstr>Solstice</vt:lpstr>
      <vt:lpstr>A Report on the First Native Language Identification Shared Task</vt:lpstr>
      <vt:lpstr>Native Language Identification</vt:lpstr>
      <vt:lpstr>Sample Essay 1</vt:lpstr>
      <vt:lpstr>Sample Essay 2</vt:lpstr>
      <vt:lpstr>Motivation</vt:lpstr>
      <vt:lpstr>Contributions</vt:lpstr>
      <vt:lpstr>Outline</vt:lpstr>
      <vt:lpstr>Prior Work</vt:lpstr>
      <vt:lpstr>Data: TOEFL11 Corpus</vt:lpstr>
      <vt:lpstr>Shared Task Description: 3 Sub-tasks </vt:lpstr>
      <vt:lpstr>Shared Task Description</vt:lpstr>
      <vt:lpstr>29 Teams</vt:lpstr>
      <vt:lpstr>Results</vt:lpstr>
      <vt:lpstr>Sub-Task Participation Statistics</vt:lpstr>
      <vt:lpstr>Closed Sub-Task</vt:lpstr>
      <vt:lpstr>Open Sub-tasks</vt:lpstr>
      <vt:lpstr>Discussion of Approaches </vt:lpstr>
      <vt:lpstr>Discussion of Approaches </vt:lpstr>
      <vt:lpstr>Future of NLI Shared Task</vt:lpstr>
      <vt:lpstr>Useful Resources </vt:lpstr>
      <vt:lpstr>Acknowledgments</vt:lpstr>
      <vt:lpstr>Questions?  nlisharedtask2013@gmail.com  http://www.nlisharedtask2013.org/</vt:lpstr>
    </vt:vector>
  </TitlesOfParts>
  <Company>ETS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collocation errors in writing of non-native speakers of English</dc:title>
  <dc:creator>yfutagi</dc:creator>
  <cp:lastModifiedBy>Windows User</cp:lastModifiedBy>
  <cp:revision>308</cp:revision>
  <dcterms:created xsi:type="dcterms:W3CDTF">2010-10-19T14:11:39Z</dcterms:created>
  <dcterms:modified xsi:type="dcterms:W3CDTF">2013-07-15T18:20:02Z</dcterms:modified>
</cp:coreProperties>
</file>