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4" r:id="rId2"/>
    <p:sldId id="271" r:id="rId3"/>
    <p:sldId id="272" r:id="rId4"/>
    <p:sldId id="286" r:id="rId5"/>
    <p:sldId id="287" r:id="rId6"/>
    <p:sldId id="288" r:id="rId7"/>
    <p:sldId id="300" r:id="rId8"/>
    <p:sldId id="305" r:id="rId9"/>
    <p:sldId id="310" r:id="rId10"/>
    <p:sldId id="304" r:id="rId11"/>
    <p:sldId id="291" r:id="rId12"/>
    <p:sldId id="292" r:id="rId13"/>
    <p:sldId id="277" r:id="rId14"/>
    <p:sldId id="278" r:id="rId15"/>
    <p:sldId id="280" r:id="rId16"/>
    <p:sldId id="281" r:id="rId17"/>
    <p:sldId id="282" r:id="rId18"/>
    <p:sldId id="284" r:id="rId19"/>
    <p:sldId id="285" r:id="rId20"/>
    <p:sldId id="307" r:id="rId21"/>
    <p:sldId id="308" r:id="rId22"/>
    <p:sldId id="298" r:id="rId23"/>
    <p:sldId id="302" r:id="rId24"/>
    <p:sldId id="30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XIE\Documents\Projects\2011\NewAssessments\Unsupervised_Adaptation\LM_adapt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XIE\Documents\Projects\2011\NewAssessments\Unsupervised_Adaptation\LM_adap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v>baseline</c:v>
          </c:tx>
          <c:marker>
            <c:symbol val="none"/>
          </c:marker>
          <c:cat>
            <c:strRef>
              <c:f>Sheet1!$B$64:$J$64</c:f>
              <c:strCache>
                <c:ptCount val="9"/>
                <c:pt idx="0">
                  <c:v>0.4(1)</c:v>
                </c:pt>
                <c:pt idx="1">
                  <c:v>0.5(3)</c:v>
                </c:pt>
                <c:pt idx="2">
                  <c:v>0.6(31)</c:v>
                </c:pt>
                <c:pt idx="3">
                  <c:v>0.65(102)</c:v>
                </c:pt>
                <c:pt idx="4">
                  <c:v>0.66(129)</c:v>
                </c:pt>
                <c:pt idx="5">
                  <c:v>0.67(171)</c:v>
                </c:pt>
                <c:pt idx="6">
                  <c:v>0.68(206)</c:v>
                </c:pt>
                <c:pt idx="7">
                  <c:v>0.69(250)</c:v>
                </c:pt>
                <c:pt idx="8">
                  <c:v>0.7(327)</c:v>
                </c:pt>
              </c:strCache>
            </c:strRef>
          </c:cat>
          <c:val>
            <c:numRef>
              <c:f>Sheet1!$B$65:$J$65</c:f>
              <c:numCache>
                <c:formatCode>General</c:formatCode>
                <c:ptCount val="9"/>
                <c:pt idx="0">
                  <c:v>38.1</c:v>
                </c:pt>
                <c:pt idx="1">
                  <c:v>38.1</c:v>
                </c:pt>
                <c:pt idx="2">
                  <c:v>38.1</c:v>
                </c:pt>
                <c:pt idx="3">
                  <c:v>38.1</c:v>
                </c:pt>
                <c:pt idx="4">
                  <c:v>38.1</c:v>
                </c:pt>
                <c:pt idx="5">
                  <c:v>38.1</c:v>
                </c:pt>
                <c:pt idx="6">
                  <c:v>38.1</c:v>
                </c:pt>
                <c:pt idx="7">
                  <c:v>38.1</c:v>
                </c:pt>
                <c:pt idx="8">
                  <c:v>38.1</c:v>
                </c:pt>
              </c:numCache>
            </c:numRef>
          </c:val>
        </c:ser>
        <c:ser>
          <c:idx val="1"/>
          <c:order val="1"/>
          <c:tx>
            <c:v>semi-supervised</c:v>
          </c:tx>
          <c:marker>
            <c:symbol val="none"/>
          </c:marker>
          <c:cat>
            <c:strRef>
              <c:f>Sheet1!$B$64:$J$64</c:f>
              <c:strCache>
                <c:ptCount val="9"/>
                <c:pt idx="0">
                  <c:v>0.4(1)</c:v>
                </c:pt>
                <c:pt idx="1">
                  <c:v>0.5(3)</c:v>
                </c:pt>
                <c:pt idx="2">
                  <c:v>0.6(31)</c:v>
                </c:pt>
                <c:pt idx="3">
                  <c:v>0.65(102)</c:v>
                </c:pt>
                <c:pt idx="4">
                  <c:v>0.66(129)</c:v>
                </c:pt>
                <c:pt idx="5">
                  <c:v>0.67(171)</c:v>
                </c:pt>
                <c:pt idx="6">
                  <c:v>0.68(206)</c:v>
                </c:pt>
                <c:pt idx="7">
                  <c:v>0.69(250)</c:v>
                </c:pt>
                <c:pt idx="8">
                  <c:v>0.7(327)</c:v>
                </c:pt>
              </c:strCache>
            </c:strRef>
          </c:cat>
          <c:val>
            <c:numRef>
              <c:f>Sheet1!$B$66:$J$66</c:f>
              <c:numCache>
                <c:formatCode>General</c:formatCode>
                <c:ptCount val="9"/>
                <c:pt idx="0">
                  <c:v>38</c:v>
                </c:pt>
                <c:pt idx="1">
                  <c:v>38.1</c:v>
                </c:pt>
                <c:pt idx="2">
                  <c:v>38</c:v>
                </c:pt>
                <c:pt idx="3">
                  <c:v>37.800000000000004</c:v>
                </c:pt>
                <c:pt idx="4">
                  <c:v>37.5</c:v>
                </c:pt>
                <c:pt idx="5">
                  <c:v>37.300000000000004</c:v>
                </c:pt>
                <c:pt idx="6">
                  <c:v>37.4</c:v>
                </c:pt>
                <c:pt idx="7">
                  <c:v>37.200000000000003</c:v>
                </c:pt>
                <c:pt idx="8">
                  <c:v>37.1</c:v>
                </c:pt>
              </c:numCache>
            </c:numRef>
          </c:val>
        </c:ser>
        <c:ser>
          <c:idx val="2"/>
          <c:order val="2"/>
          <c:tx>
            <c:v>supervised</c:v>
          </c:tx>
          <c:marker>
            <c:symbol val="none"/>
          </c:marker>
          <c:cat>
            <c:strRef>
              <c:f>Sheet1!$B$64:$J$64</c:f>
              <c:strCache>
                <c:ptCount val="9"/>
                <c:pt idx="0">
                  <c:v>0.4(1)</c:v>
                </c:pt>
                <c:pt idx="1">
                  <c:v>0.5(3)</c:v>
                </c:pt>
                <c:pt idx="2">
                  <c:v>0.6(31)</c:v>
                </c:pt>
                <c:pt idx="3">
                  <c:v>0.65(102)</c:v>
                </c:pt>
                <c:pt idx="4">
                  <c:v>0.66(129)</c:v>
                </c:pt>
                <c:pt idx="5">
                  <c:v>0.67(171)</c:v>
                </c:pt>
                <c:pt idx="6">
                  <c:v>0.68(206)</c:v>
                </c:pt>
                <c:pt idx="7">
                  <c:v>0.69(250)</c:v>
                </c:pt>
                <c:pt idx="8">
                  <c:v>0.7(327)</c:v>
                </c:pt>
              </c:strCache>
            </c:strRef>
          </c:cat>
          <c:val>
            <c:numRef>
              <c:f>Sheet1!$B$68:$J$68</c:f>
              <c:numCache>
                <c:formatCode>General</c:formatCode>
                <c:ptCount val="9"/>
                <c:pt idx="0">
                  <c:v>34.700000000000003</c:v>
                </c:pt>
                <c:pt idx="1">
                  <c:v>34.700000000000003</c:v>
                </c:pt>
                <c:pt idx="2">
                  <c:v>34.700000000000003</c:v>
                </c:pt>
                <c:pt idx="3">
                  <c:v>34.700000000000003</c:v>
                </c:pt>
                <c:pt idx="4">
                  <c:v>34.700000000000003</c:v>
                </c:pt>
                <c:pt idx="5">
                  <c:v>34.700000000000003</c:v>
                </c:pt>
                <c:pt idx="6">
                  <c:v>34.700000000000003</c:v>
                </c:pt>
                <c:pt idx="7">
                  <c:v>34.700000000000003</c:v>
                </c:pt>
                <c:pt idx="8">
                  <c:v>34.700000000000003</c:v>
                </c:pt>
              </c:numCache>
            </c:numRef>
          </c:val>
        </c:ser>
        <c:marker val="1"/>
        <c:axId val="100478976"/>
        <c:axId val="100480512"/>
      </c:lineChart>
      <c:catAx>
        <c:axId val="100478976"/>
        <c:scaling>
          <c:orientation val="minMax"/>
        </c:scaling>
        <c:axPos val="b"/>
        <c:numFmt formatCode="General" sourceLinked="1"/>
        <c:tickLblPos val="nextTo"/>
        <c:crossAx val="100480512"/>
        <c:crosses val="autoZero"/>
        <c:auto val="1"/>
        <c:lblAlgn val="ctr"/>
        <c:lblOffset val="100"/>
      </c:catAx>
      <c:valAx>
        <c:axId val="100480512"/>
        <c:scaling>
          <c:orientation val="minMax"/>
          <c:max val="39"/>
          <c:min val="34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WER (%)</a:t>
                </a:r>
              </a:p>
            </c:rich>
          </c:tx>
          <c:layout/>
        </c:title>
        <c:numFmt formatCode="General" sourceLinked="1"/>
        <c:tickLblPos val="nextTo"/>
        <c:crossAx val="100478976"/>
        <c:crosses val="autoZero"/>
        <c:crossBetween val="between"/>
        <c:majorUnit val="1"/>
      </c:valAx>
    </c:plotArea>
    <c:legend>
      <c:legendPos val="t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Sheet1!$A$122:$E$122</c:f>
              <c:strCache>
                <c:ptCount val="5"/>
                <c:pt idx="0">
                  <c:v>baseline</c:v>
                </c:pt>
                <c:pt idx="1">
                  <c:v>unsupervised</c:v>
                </c:pt>
                <c:pt idx="2">
                  <c:v>semi-supervised (human 100#)</c:v>
                </c:pt>
                <c:pt idx="3">
                  <c:v>semi-supervised (web)</c:v>
                </c:pt>
                <c:pt idx="4">
                  <c:v>supervised</c:v>
                </c:pt>
              </c:strCache>
            </c:strRef>
          </c:cat>
          <c:val>
            <c:numRef>
              <c:f>Sheet1!$A$123:$E$123</c:f>
              <c:numCache>
                <c:formatCode>General</c:formatCode>
                <c:ptCount val="5"/>
                <c:pt idx="0">
                  <c:v>42.8</c:v>
                </c:pt>
                <c:pt idx="1">
                  <c:v>38.1</c:v>
                </c:pt>
                <c:pt idx="2">
                  <c:v>37.800000000000004</c:v>
                </c:pt>
                <c:pt idx="3">
                  <c:v>37.6</c:v>
                </c:pt>
                <c:pt idx="4">
                  <c:v>34.700000000000003</c:v>
                </c:pt>
              </c:numCache>
            </c:numRef>
          </c:val>
        </c:ser>
        <c:axId val="100528512"/>
        <c:axId val="100530048"/>
      </c:barChart>
      <c:catAx>
        <c:axId val="100528512"/>
        <c:scaling>
          <c:orientation val="minMax"/>
        </c:scaling>
        <c:axPos val="b"/>
        <c:tickLblPos val="nextTo"/>
        <c:crossAx val="100530048"/>
        <c:crosses val="autoZero"/>
        <c:auto val="1"/>
        <c:lblAlgn val="ctr"/>
        <c:lblOffset val="100"/>
      </c:catAx>
      <c:valAx>
        <c:axId val="100530048"/>
        <c:scaling>
          <c:orientation val="minMax"/>
          <c:min val="3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US" sz="1200"/>
                  <a:t>WER (%)</a:t>
                </a:r>
              </a:p>
            </c:rich>
          </c:tx>
          <c:layout/>
        </c:title>
        <c:numFmt formatCode="General" sourceLinked="1"/>
        <c:tickLblPos val="nextTo"/>
        <c:crossAx val="100528512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0322E-BDBE-4010-9B5F-6833A7199C1B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B497C-453A-41B9-A2BF-F6CE7572A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1043-0C62-45A9-A6FF-2A87581EFE9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DB1043-0C62-45A9-A6FF-2A87581EFE9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2B497C-453A-41B9-A2BF-F6CE7572A5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6764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/>
          <a:lstStyle>
            <a:lvl1pPr>
              <a:defRPr sz="3600">
                <a:solidFill>
                  <a:srgbClr val="00306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457200" y="2209800"/>
            <a:ext cx="8229600" cy="3124200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itchFamily="34" charset="0"/>
              </a:defRPr>
            </a:lvl1pPr>
            <a:lvl2pPr>
              <a:defRPr>
                <a:latin typeface="Verdana" pitchFamily="34" charset="0"/>
              </a:defRPr>
            </a:lvl2pPr>
            <a:lvl3pPr>
              <a:defRPr>
                <a:latin typeface="Verdana" pitchFamily="34" charset="0"/>
              </a:defRPr>
            </a:lvl3pPr>
            <a:lvl4pPr>
              <a:defRPr>
                <a:latin typeface="Verdana" pitchFamily="34" charset="0"/>
              </a:defRPr>
            </a:lvl4pPr>
            <a:lvl5pPr>
              <a:defRPr>
                <a:latin typeface="Verdana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6537310"/>
            <a:ext cx="571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Copyright © 2013 by Educational Testing Service.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95300" y="6637337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solidFill>
                  <a:srgbClr val="00306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003067"/>
                </a:solidFill>
                <a:latin typeface="Verdan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6537310"/>
            <a:ext cx="571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Copyright © 2013 by Educational Testing Service.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95300" y="6637337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  <a:latin typeface="Verdana" pitchFamily="34" charset="0"/>
                <a:cs typeface="Lucida Sans Unicode" pitchFamily="34" charset="0"/>
              </a:defRPr>
            </a:lvl1pPr>
            <a:lvl2pPr>
              <a:defRPr sz="2400">
                <a:latin typeface="Verdana" pitchFamily="34" charset="0"/>
                <a:cs typeface="Lucida Sans Unicode" pitchFamily="34" charset="0"/>
              </a:defRPr>
            </a:lvl2pPr>
            <a:lvl3pPr>
              <a:defRPr sz="2000">
                <a:latin typeface="Verdana" pitchFamily="34" charset="0"/>
                <a:cs typeface="Lucida Sans Unicode" pitchFamily="34" charset="0"/>
              </a:defRPr>
            </a:lvl3pPr>
            <a:lvl4pPr>
              <a:defRPr sz="1800">
                <a:latin typeface="Verdana" pitchFamily="34" charset="0"/>
                <a:cs typeface="Lucida Sans Unicode" pitchFamily="34" charset="0"/>
              </a:defRPr>
            </a:lvl4pPr>
            <a:lvl5pPr>
              <a:defRPr sz="1800">
                <a:latin typeface="Verdana" pitchFamily="34" charset="0"/>
                <a:cs typeface="Lucida Sans Unicode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3067"/>
                </a:solidFill>
                <a:latin typeface="Verdana" pitchFamily="34" charset="0"/>
              </a:defRPr>
            </a:lvl1pPr>
            <a:lvl2pPr>
              <a:defRPr sz="2400">
                <a:latin typeface="Verdana" pitchFamily="34" charset="0"/>
              </a:defRPr>
            </a:lvl2pPr>
            <a:lvl3pPr>
              <a:defRPr sz="2000">
                <a:latin typeface="Verdana" pitchFamily="34" charset="0"/>
              </a:defRPr>
            </a:lvl3pPr>
            <a:lvl4pPr>
              <a:defRPr sz="1800">
                <a:latin typeface="Verdana" pitchFamily="34" charset="0"/>
              </a:defRPr>
            </a:lvl4pPr>
            <a:lvl5pPr>
              <a:defRPr sz="1800">
                <a:latin typeface="Verdan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6537310"/>
            <a:ext cx="571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Copyright © 2013 by Educational Testing Service.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95300" y="6637337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00" b="1">
                <a:solidFill>
                  <a:srgbClr val="003067"/>
                </a:solidFill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itchFamily="34" charset="0"/>
              </a:defRPr>
            </a:lvl1pPr>
            <a:lvl2pPr>
              <a:defRPr sz="20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00" b="1">
                <a:solidFill>
                  <a:srgbClr val="003067"/>
                </a:solidFill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Verdana" pitchFamily="34" charset="0"/>
              </a:defRPr>
            </a:lvl1pPr>
            <a:lvl2pPr>
              <a:defRPr sz="2000">
                <a:latin typeface="Verdana" pitchFamily="34" charset="0"/>
              </a:defRPr>
            </a:lvl2pPr>
            <a:lvl3pPr>
              <a:defRPr sz="1800">
                <a:latin typeface="Verdana" pitchFamily="34" charset="0"/>
              </a:defRPr>
            </a:lvl3pPr>
            <a:lvl4pPr>
              <a:defRPr sz="1600">
                <a:latin typeface="Verdana" pitchFamily="34" charset="0"/>
              </a:defRPr>
            </a:lvl4pPr>
            <a:lvl5pPr>
              <a:defRPr sz="1600">
                <a:latin typeface="Verdan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6537310"/>
            <a:ext cx="571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Copyright © 2013 by Educational Testing Service.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95300" y="6637337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5800" y="6537310"/>
            <a:ext cx="571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Copyright © 2013 by Educational Testing Service.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495300" y="6637337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306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490696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Verdana" pitchFamily="34" charset="0"/>
              </a:defRPr>
            </a:lvl1pPr>
            <a:lvl2pPr>
              <a:defRPr sz="2800">
                <a:latin typeface="Verdana" pitchFamily="34" charset="0"/>
              </a:defRPr>
            </a:lvl2pPr>
            <a:lvl3pPr>
              <a:defRPr sz="2400">
                <a:latin typeface="Verdana" pitchFamily="34" charset="0"/>
              </a:defRPr>
            </a:lvl3pPr>
            <a:lvl4pPr>
              <a:defRPr sz="2000">
                <a:latin typeface="Verdana" pitchFamily="34" charset="0"/>
              </a:defRPr>
            </a:lvl4pPr>
            <a:lvl5pPr>
              <a:defRPr sz="2000">
                <a:latin typeface="Verdan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38400"/>
            <a:ext cx="3008313" cy="3687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6537310"/>
            <a:ext cx="571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Copyright © 2013 by Educational Testing Service.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95300" y="6637337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3067"/>
                </a:solidFill>
                <a:latin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486400" cy="381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Verdan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92875"/>
            <a:ext cx="457200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3067"/>
                </a:solidFill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6537310"/>
            <a:ext cx="571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Copyright © 2013 by Educational Testing Service. All rights reserved.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495300" y="6637337"/>
            <a:ext cx="228600" cy="0"/>
          </a:xfrm>
          <a:prstGeom prst="line">
            <a:avLst/>
          </a:prstGeom>
          <a:ln>
            <a:solidFill>
              <a:srgbClr val="0030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0"/>
            <a:ext cx="8229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6/13/2013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6537310"/>
            <a:ext cx="5715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bg1"/>
                </a:solidFill>
                <a:latin typeface="Verdana" pitchFamily="34" charset="0"/>
              </a:rPr>
              <a:t>Copyright © 2013</a:t>
            </a:r>
            <a:r>
              <a:rPr lang="en-US" sz="700" baseline="0" dirty="0" smtClean="0">
                <a:solidFill>
                  <a:schemeClr val="bg1"/>
                </a:solidFill>
                <a:latin typeface="Verdana" pitchFamily="34" charset="0"/>
              </a:rPr>
              <a:t> by</a:t>
            </a:r>
            <a:r>
              <a:rPr lang="en-US" sz="700" dirty="0" smtClean="0">
                <a:solidFill>
                  <a:schemeClr val="bg1"/>
                </a:solidFill>
                <a:latin typeface="Verdana" pitchFamily="34" charset="0"/>
              </a:rPr>
              <a:t> Educational Testing Service. All rights reserved.</a:t>
            </a:r>
            <a:endParaRPr lang="en-US" sz="700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latin typeface="Corbel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orbe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1"/>
            <a:ext cx="7772400" cy="2000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Evaluating Unsupervised Language Model Adaption Methods for Speaking Assessment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384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 algn="just"/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ShaSha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Xie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* 	Lei Chen</a:t>
            </a: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Microsoft        ETS</a:t>
            </a:r>
          </a:p>
          <a:p>
            <a:pPr algn="just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6/13/2013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 smtClean="0"/>
              <a:t>Experiment Setup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524000"/>
            <a:ext cx="8229600" cy="4419600"/>
          </a:xfrm>
        </p:spPr>
        <p:txBody>
          <a:bodyPr/>
          <a:lstStyle/>
          <a:p>
            <a:r>
              <a:rPr lang="en-US" sz="2800" dirty="0" smtClean="0"/>
              <a:t>Data</a:t>
            </a:r>
          </a:p>
          <a:p>
            <a:pPr lvl="1"/>
            <a:r>
              <a:rPr lang="en-US" sz="2400" dirty="0" smtClean="0"/>
              <a:t>In-domain data: TOEIC ®, </a:t>
            </a:r>
            <a:r>
              <a:rPr lang="en-US" sz="2400" dirty="0" smtClean="0"/>
              <a:t>work place </a:t>
            </a:r>
            <a:r>
              <a:rPr lang="en-US" sz="2400" dirty="0" smtClean="0"/>
              <a:t>English assessment</a:t>
            </a:r>
          </a:p>
          <a:p>
            <a:pPr lvl="1"/>
            <a:r>
              <a:rPr lang="en-US" sz="2400" dirty="0" smtClean="0"/>
              <a:t>Out-of-domain data: TOEFL ®, academic English assessment</a:t>
            </a:r>
          </a:p>
          <a:p>
            <a:r>
              <a:rPr lang="en-US" sz="2800" dirty="0" smtClean="0"/>
              <a:t>Seed ASR</a:t>
            </a:r>
          </a:p>
          <a:p>
            <a:pPr lvl="1"/>
            <a:r>
              <a:rPr lang="en-US" sz="2400" dirty="0" smtClean="0"/>
              <a:t>A state-of-the-art HMM ASR trained on TOEFL data</a:t>
            </a:r>
          </a:p>
          <a:p>
            <a:pPr lvl="1"/>
            <a:r>
              <a:rPr lang="en-US" sz="2400" dirty="0" smtClean="0"/>
              <a:t>WER of 33.0% is found when being tested on in-domain data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/>
          <a:lstStyle/>
          <a:p>
            <a:r>
              <a:rPr lang="en-US" dirty="0" smtClean="0"/>
              <a:t>Experiment of Unsupervised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sz="2400" dirty="0" smtClean="0"/>
              <a:t>Data</a:t>
            </a:r>
          </a:p>
          <a:p>
            <a:pPr lvl="1"/>
            <a:r>
              <a:rPr lang="en-US" sz="2000" dirty="0" smtClean="0"/>
              <a:t>Training data for the seed ASR: ~700 hrs (out-of-domain)</a:t>
            </a:r>
          </a:p>
          <a:p>
            <a:pPr lvl="1"/>
            <a:r>
              <a:rPr lang="en-US" sz="2000" dirty="0" smtClean="0"/>
              <a:t>Adaptation: 1,470 responses, about 24.5 hrs (in-domain)</a:t>
            </a:r>
          </a:p>
          <a:p>
            <a:pPr lvl="1"/>
            <a:r>
              <a:rPr lang="en-US" sz="2000" dirty="0" smtClean="0"/>
              <a:t>Testing: 184 responses, about 3 hrs (in-domain)</a:t>
            </a:r>
          </a:p>
          <a:p>
            <a:r>
              <a:rPr lang="en-US" sz="2400" dirty="0" smtClean="0"/>
              <a:t>Baselines</a:t>
            </a:r>
          </a:p>
          <a:p>
            <a:pPr lvl="1"/>
            <a:r>
              <a:rPr lang="en-US" sz="2000" dirty="0" smtClean="0"/>
              <a:t>No-adaptation             42.8% WER</a:t>
            </a:r>
          </a:p>
          <a:p>
            <a:pPr lvl="1"/>
            <a:r>
              <a:rPr lang="en-US" sz="2000" dirty="0" smtClean="0"/>
              <a:t>Supervised adaptation 34.7% WER</a:t>
            </a:r>
          </a:p>
          <a:p>
            <a:r>
              <a:rPr lang="en-US" sz="2400" dirty="0" smtClean="0"/>
              <a:t>Selection method</a:t>
            </a:r>
          </a:p>
          <a:p>
            <a:pPr lvl="1"/>
            <a:r>
              <a:rPr lang="en-US" sz="2000" dirty="0" smtClean="0"/>
              <a:t>Average word confidence scores</a:t>
            </a:r>
          </a:p>
          <a:p>
            <a:pPr lvl="1"/>
            <a:r>
              <a:rPr lang="en-US" sz="2000" dirty="0" smtClean="0"/>
              <a:t>Duration-based confidence scores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838199"/>
            <a:ext cx="8229600" cy="2743201"/>
          </a:xfrm>
        </p:spPr>
        <p:txBody>
          <a:bodyPr>
            <a:normAutofit/>
          </a:bodyPr>
          <a:lstStyle/>
          <a:p>
            <a:r>
              <a:rPr lang="en-US" dirty="0" smtClean="0"/>
              <a:t>Experimental Results</a:t>
            </a:r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1638300"/>
            <a:ext cx="687705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Web as a corpus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 recent trend in NLP &amp; ASR research fields is to use Web as a corpus</a:t>
            </a:r>
          </a:p>
          <a:p>
            <a:r>
              <a:rPr lang="en-US" dirty="0" smtClean="0"/>
              <a:t>For example, (Ng et al. 2005) used Chinese data collected from Web to do topic adaption, they achieved 28% reduction in LM perplexity and 7% in character recognition.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Web data in LM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2103437"/>
            <a:ext cx="8229600" cy="3154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Create query terms based on test prompts</a:t>
            </a:r>
          </a:p>
          <a:p>
            <a:r>
              <a:rPr lang="en-US" dirty="0" smtClean="0"/>
              <a:t>Using search engine to find URLs</a:t>
            </a:r>
          </a:p>
          <a:p>
            <a:r>
              <a:rPr lang="en-US" dirty="0" smtClean="0"/>
              <a:t>Collect and process the text content in those URLs</a:t>
            </a:r>
          </a:p>
          <a:p>
            <a:r>
              <a:rPr lang="en-US" dirty="0" smtClean="0"/>
              <a:t>Apply the collected Web texts on LM adaptation task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5181600"/>
            <a:ext cx="7239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Prompt</a:t>
            </a:r>
          </a:p>
          <a:p>
            <a:pPr lvl="1"/>
            <a:r>
              <a:rPr lang="en-US" sz="3600" i="1" dirty="0" smtClean="0">
                <a:latin typeface="Aparajita" pitchFamily="34" charset="0"/>
                <a:cs typeface="Aparajita" pitchFamily="34" charset="0"/>
              </a:rPr>
              <a:t>Do you agree or disagree with the following statement? Advances in technology have made the world a better place. Use specific reasons and examples to support your opinion</a:t>
            </a:r>
          </a:p>
          <a:p>
            <a:r>
              <a:rPr lang="en-US" dirty="0" smtClean="0"/>
              <a:t>Query </a:t>
            </a:r>
          </a:p>
          <a:p>
            <a:pPr lvl="1"/>
            <a:r>
              <a:rPr lang="en-US" dirty="0" smtClean="0"/>
              <a:t> "advances in technology" made "the world" "a better place“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 smtClean="0"/>
              <a:t>An example (continuing)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Cleaned URLs</a:t>
            </a:r>
          </a:p>
          <a:p>
            <a:pPr lvl="1"/>
            <a:r>
              <a:rPr lang="en-US" sz="1600" dirty="0" smtClean="0"/>
              <a:t>http://answers.yahoo.com/question/index?qid=20090205084424AA0PrID</a:t>
            </a:r>
          </a:p>
          <a:p>
            <a:pPr lvl="1"/>
            <a:r>
              <a:rPr lang="en-US" sz="1600" dirty="0" smtClean="0"/>
              <a:t>http://thichnhattim.wordpress.com/2011/08/08/why-did-the-world-stop</a:t>
            </a:r>
          </a:p>
          <a:p>
            <a:pPr lvl="1"/>
            <a:r>
              <a:rPr lang="en-US" sz="1600" dirty="0" smtClean="0"/>
              <a:t>http://</a:t>
            </a:r>
            <a:r>
              <a:rPr lang="en-US" sz="1600" b="1" dirty="0" smtClean="0">
                <a:solidFill>
                  <a:srgbClr val="FF0000"/>
                </a:solidFill>
              </a:rPr>
              <a:t>www.allfreeessays.com</a:t>
            </a:r>
            <a:r>
              <a:rPr lang="en-US" sz="1600" dirty="0" smtClean="0"/>
              <a:t>/topics/advancement-in-technology/0</a:t>
            </a:r>
          </a:p>
          <a:p>
            <a:pPr lvl="1"/>
            <a:r>
              <a:rPr lang="en-US" sz="1600" dirty="0" smtClean="0"/>
              <a:t>http://</a:t>
            </a:r>
            <a:r>
              <a:rPr lang="en-US" sz="1600" b="1" dirty="0" smtClean="0">
                <a:solidFill>
                  <a:srgbClr val="FF0000"/>
                </a:solidFill>
              </a:rPr>
              <a:t>www.allfreeessays.com</a:t>
            </a:r>
            <a:r>
              <a:rPr lang="en-US" sz="1600" dirty="0" smtClean="0"/>
              <a:t>/topics/how-technology-destroy-our-world/0</a:t>
            </a:r>
          </a:p>
          <a:p>
            <a:pPr lvl="1"/>
            <a:r>
              <a:rPr lang="en-US" sz="1600" dirty="0" smtClean="0"/>
              <a:t>http://www.crcpd.org/national_radiation_protection_week.aspx</a:t>
            </a:r>
          </a:p>
          <a:p>
            <a:pPr lvl="1"/>
            <a:r>
              <a:rPr lang="en-US" sz="1600" dirty="0" smtClean="0"/>
              <a:t>http://</a:t>
            </a:r>
            <a:r>
              <a:rPr lang="en-US" sz="1600" b="1" dirty="0" smtClean="0">
                <a:solidFill>
                  <a:srgbClr val="FF0000"/>
                </a:solidFill>
              </a:rPr>
              <a:t>www.cyberessays.com</a:t>
            </a:r>
            <a:r>
              <a:rPr lang="en-US" sz="1600" dirty="0" smtClean="0"/>
              <a:t>/lists/modern-technology-has-made-life-easier-and-safer/page0.html</a:t>
            </a:r>
          </a:p>
          <a:p>
            <a:pPr lvl="1"/>
            <a:r>
              <a:rPr lang="en-US" sz="1600" dirty="0" smtClean="0"/>
              <a:t>http://www.dontread.org</a:t>
            </a:r>
          </a:p>
          <a:p>
            <a:pPr lvl="1"/>
            <a:r>
              <a:rPr lang="en-US" sz="1600" dirty="0" smtClean="0"/>
              <a:t>http://</a:t>
            </a:r>
            <a:r>
              <a:rPr lang="en-US" sz="1600" b="1" dirty="0" smtClean="0">
                <a:solidFill>
                  <a:srgbClr val="FF0000"/>
                </a:solidFill>
              </a:rPr>
              <a:t>www.english-test.net</a:t>
            </a:r>
            <a:r>
              <a:rPr lang="en-US" sz="1600" dirty="0" smtClean="0"/>
              <a:t>/forum/ftopic52466.html</a:t>
            </a:r>
          </a:p>
          <a:p>
            <a:pPr lvl="1"/>
            <a:r>
              <a:rPr lang="en-US" sz="1600" dirty="0" smtClean="0"/>
              <a:t>http://www.oppapers.com/subjects/</a:t>
            </a:r>
            <a:r>
              <a:rPr lang="en-US" sz="1600" dirty="0" smtClean="0">
                <a:solidFill>
                  <a:srgbClr val="00B050"/>
                </a:solidFill>
              </a:rPr>
              <a:t>how-wireless-technology-has-changed-the-world</a:t>
            </a:r>
            <a:r>
              <a:rPr lang="en-US" sz="1600" dirty="0" smtClean="0"/>
              <a:t>-page5.html</a:t>
            </a:r>
          </a:p>
          <a:p>
            <a:pPr lvl="1"/>
            <a:r>
              <a:rPr lang="en-US" sz="1600" dirty="0" smtClean="0"/>
              <a:t>http://www.urch.com/forums/</a:t>
            </a:r>
            <a:r>
              <a:rPr lang="en-US" sz="1600" dirty="0" smtClean="0">
                <a:solidFill>
                  <a:srgbClr val="FF0000"/>
                </a:solidFill>
              </a:rPr>
              <a:t>twe</a:t>
            </a:r>
            <a:r>
              <a:rPr lang="en-US" sz="1600" dirty="0" smtClean="0"/>
              <a:t>/2430-081-technology-has-made-world-better-place.html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/>
          <a:lstStyle/>
          <a:p>
            <a:r>
              <a:rPr lang="en-US" dirty="0" smtClean="0"/>
              <a:t>A More </a:t>
            </a:r>
            <a:r>
              <a:rPr lang="en-US" dirty="0" smtClean="0"/>
              <a:t>promising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447800"/>
            <a:ext cx="8229600" cy="2743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Query: </a:t>
            </a:r>
          </a:p>
          <a:p>
            <a:pPr lvl="1"/>
            <a:r>
              <a:rPr lang="en-US" sz="3500" i="1" dirty="0" smtClean="0"/>
              <a:t>“</a:t>
            </a:r>
            <a:r>
              <a:rPr lang="en-US" sz="3500" i="1" dirty="0" smtClean="0">
                <a:solidFill>
                  <a:srgbClr val="FFC000"/>
                </a:solidFill>
              </a:rPr>
              <a:t>reading a book is more relaxing than watching television</a:t>
            </a:r>
            <a:r>
              <a:rPr lang="en-US" sz="3500" i="1" dirty="0" smtClean="0"/>
              <a:t>”</a:t>
            </a:r>
          </a:p>
          <a:p>
            <a:r>
              <a:rPr lang="en-US" dirty="0" smtClean="0"/>
              <a:t>Returned URLs</a:t>
            </a:r>
          </a:p>
          <a:p>
            <a:pPr lvl="1"/>
            <a:r>
              <a:rPr lang="en-US" dirty="0" smtClean="0"/>
              <a:t>Several Q/A posts are </a:t>
            </a:r>
            <a:r>
              <a:rPr lang="en-US" dirty="0" smtClean="0"/>
              <a:t>related to </a:t>
            </a:r>
            <a:r>
              <a:rPr lang="en-US" dirty="0" smtClean="0"/>
              <a:t>the prompt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14800"/>
            <a:ext cx="79724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904875"/>
            <a:ext cx="8258175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371600"/>
            <a:ext cx="8229600" cy="3124200"/>
          </a:xfrm>
        </p:spPr>
        <p:txBody>
          <a:bodyPr/>
          <a:lstStyle/>
          <a:p>
            <a:r>
              <a:rPr lang="en-US" dirty="0" smtClean="0"/>
              <a:t>Web: using 5,312 utterances collected web</a:t>
            </a:r>
          </a:p>
          <a:p>
            <a:r>
              <a:rPr lang="en-US" dirty="0" smtClean="0"/>
              <a:t>Web + ASR: Using both unsupervised data and web data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581400"/>
            <a:ext cx="5257800" cy="2725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Model Adaptation, Key to ASR Success</a:t>
            </a:r>
            <a:endParaRPr lang="en-US" sz="28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944340"/>
            <a:ext cx="7010400" cy="410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9600" y="6172200"/>
            <a:ext cx="4628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http://youtu.be/5FFRoYhTJQQ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Semi-Supervised Adaptation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Our approaches</a:t>
            </a:r>
          </a:p>
          <a:p>
            <a:pPr lvl="1"/>
            <a:r>
              <a:rPr lang="en-US" dirty="0" smtClean="0"/>
              <a:t>Initial ASR system trained on out-of-domain data</a:t>
            </a:r>
          </a:p>
          <a:p>
            <a:pPr lvl="1"/>
            <a:r>
              <a:rPr lang="en-US" dirty="0" smtClean="0"/>
              <a:t>Obtain the ASR transcripts of adaptation data</a:t>
            </a:r>
          </a:p>
          <a:p>
            <a:pPr lvl="1"/>
            <a:r>
              <a:rPr lang="en-US" dirty="0" smtClean="0"/>
              <a:t>Selecting </a:t>
            </a:r>
            <a:r>
              <a:rPr lang="en-US" dirty="0" smtClean="0">
                <a:solidFill>
                  <a:srgbClr val="FFC000"/>
                </a:solidFill>
              </a:rPr>
              <a:t>low certainty</a:t>
            </a:r>
            <a:r>
              <a:rPr lang="en-US" dirty="0" smtClean="0"/>
              <a:t> responses, and </a:t>
            </a:r>
            <a:r>
              <a:rPr lang="en-US" sz="4000" b="1" dirty="0" smtClean="0">
                <a:solidFill>
                  <a:srgbClr val="00B050"/>
                </a:solidFill>
              </a:rPr>
              <a:t>replacing</a:t>
            </a:r>
            <a:r>
              <a:rPr lang="en-US" dirty="0" smtClean="0"/>
              <a:t> the ASR transcripts with human transcripts</a:t>
            </a:r>
          </a:p>
          <a:p>
            <a:pPr lvl="2"/>
            <a:r>
              <a:rPr lang="en-US" dirty="0" smtClean="0"/>
              <a:t>Average confidence scores</a:t>
            </a:r>
          </a:p>
          <a:p>
            <a:pPr lvl="2"/>
            <a:r>
              <a:rPr lang="en-US" dirty="0" smtClean="0"/>
              <a:t>Duration-based confidence scores</a:t>
            </a:r>
          </a:p>
          <a:p>
            <a:pPr lvl="1"/>
            <a:r>
              <a:rPr lang="en-US" dirty="0" smtClean="0"/>
              <a:t>Adaptation</a:t>
            </a:r>
          </a:p>
          <a:p>
            <a:pPr lvl="2"/>
            <a:r>
              <a:rPr lang="en-US" dirty="0" smtClean="0"/>
              <a:t>ASR transcripts with high certainty </a:t>
            </a:r>
          </a:p>
          <a:p>
            <a:pPr lvl="2">
              <a:buNone/>
            </a:pPr>
            <a:r>
              <a:rPr lang="en-US" dirty="0" smtClean="0"/>
              <a:t>+ Human transcripts of selected responses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Semi-Supervised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1"/>
            <a:ext cx="8153400" cy="22097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Experimental Results</a:t>
            </a:r>
          </a:p>
          <a:p>
            <a:pPr lvl="1"/>
            <a:r>
              <a:rPr lang="en-US" dirty="0" smtClean="0"/>
              <a:t>Similar performance for two selection methods: average and duration-based confidence score</a:t>
            </a:r>
          </a:p>
          <a:p>
            <a:pPr lvl="1"/>
            <a:r>
              <a:rPr lang="en-US" dirty="0" smtClean="0"/>
              <a:t>Significant WER reduction by only using human transcripts of ~130 </a:t>
            </a:r>
            <a:r>
              <a:rPr lang="en-US" dirty="0" smtClean="0"/>
              <a:t>responses</a:t>
            </a:r>
            <a:endParaRPr lang="en-US" dirty="0" smtClean="0"/>
          </a:p>
        </p:txBody>
      </p:sp>
      <p:graphicFrame>
        <p:nvGraphicFramePr>
          <p:cNvPr id="6" name="Chart 5"/>
          <p:cNvGraphicFramePr/>
          <p:nvPr/>
        </p:nvGraphicFramePr>
        <p:xfrm>
          <a:off x="1524000" y="3810000"/>
          <a:ext cx="5943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2438400" y="4572000"/>
            <a:ext cx="2514600" cy="1447800"/>
          </a:xfrm>
          <a:prstGeom prst="rect">
            <a:avLst/>
          </a:prstGeom>
          <a:solidFill>
            <a:schemeClr val="accent3">
              <a:lumMod val="60000"/>
              <a:lumOff val="40000"/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/>
          <a:lstStyle/>
          <a:p>
            <a:r>
              <a:rPr lang="en-US" dirty="0" smtClean="0"/>
              <a:t>Summary of Results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914400" y="1600200"/>
          <a:ext cx="6553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2514600" y="3200400"/>
            <a:ext cx="3581400" cy="533400"/>
          </a:xfrm>
          <a:prstGeom prst="rect">
            <a:avLst/>
          </a:prstGeom>
          <a:solidFill>
            <a:schemeClr val="accent3">
              <a:lumMod val="75000"/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r>
              <a:rPr lang="en-US" sz="2800" dirty="0" smtClean="0"/>
              <a:t>Several of unsupervised LM adaptation methods that have been actively investigated in the ASR field have been tried on the ASR improvement task needed by speaking assessment</a:t>
            </a:r>
          </a:p>
          <a:p>
            <a:r>
              <a:rPr lang="en-US" sz="2800" dirty="0" smtClean="0"/>
              <a:t>These methods are found to be useful for achieving a faster and more economical LM adaptation</a:t>
            </a:r>
          </a:p>
          <a:p>
            <a:pPr lvl="1"/>
            <a:r>
              <a:rPr lang="en-US" sz="2400" dirty="0" smtClean="0"/>
              <a:t>Unsupervised =&gt; no need of transcription</a:t>
            </a:r>
          </a:p>
          <a:p>
            <a:pPr lvl="1"/>
            <a:r>
              <a:rPr lang="en-US" sz="2400" dirty="0" smtClean="0"/>
              <a:t>Web-as-a-corpus =&gt; even can pass pre-tests</a:t>
            </a:r>
          </a:p>
          <a:p>
            <a:pPr lvl="1"/>
            <a:r>
              <a:rPr lang="en-US" sz="2400" dirty="0" smtClean="0"/>
              <a:t>Semi-supervised =&gt; jointly use machine efficiency and human wisdom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2209800"/>
            <a:ext cx="8229600" cy="3810000"/>
          </a:xfrm>
        </p:spPr>
        <p:txBody>
          <a:bodyPr/>
          <a:lstStyle/>
          <a:p>
            <a:r>
              <a:rPr lang="en-US" dirty="0" smtClean="0"/>
              <a:t>Multiple iterations of active learning</a:t>
            </a:r>
          </a:p>
          <a:p>
            <a:r>
              <a:rPr lang="en-US" dirty="0" smtClean="0"/>
              <a:t>More refined web-resource collection methods</a:t>
            </a:r>
          </a:p>
          <a:p>
            <a:pPr lvl="1"/>
            <a:r>
              <a:rPr lang="en-US" dirty="0" smtClean="0"/>
              <a:t>Such as query formation, web data cleaning</a:t>
            </a:r>
          </a:p>
          <a:p>
            <a:r>
              <a:rPr lang="en-US" dirty="0" smtClean="0"/>
              <a:t>Try some other new subset-selection methods (I just saw in NAACL 2013)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2209800"/>
            <a:ext cx="82296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Modern ASR systems are statistics-rich</a:t>
            </a:r>
          </a:p>
          <a:p>
            <a:pPr lvl="1"/>
            <a:r>
              <a:rPr lang="en-US" dirty="0" smtClean="0"/>
              <a:t>Acoustic model (AM) uses GMM or DNN</a:t>
            </a:r>
          </a:p>
          <a:p>
            <a:pPr lvl="1"/>
            <a:r>
              <a:rPr lang="en-US" dirty="0" smtClean="0"/>
              <a:t>Language model (LM) uses n-gram (n can be large)</a:t>
            </a:r>
          </a:p>
          <a:p>
            <a:r>
              <a:rPr lang="en-US" dirty="0" smtClean="0"/>
              <a:t>Parameters needed be adjusted to meet new accent, speakers, environment, </a:t>
            </a:r>
            <a:r>
              <a:rPr lang="en-US" b="1" dirty="0" smtClean="0">
                <a:solidFill>
                  <a:srgbClr val="00B050"/>
                </a:solidFill>
              </a:rPr>
              <a:t>content domains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Adaptation is important for achieving satisfactory recognition accuracy</a:t>
            </a:r>
          </a:p>
          <a:p>
            <a:r>
              <a:rPr lang="en-US" dirty="0" smtClean="0"/>
              <a:t>Need and prefer using  large-sized transcribed speech files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 Adaptation Methods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type="body" sz="quarter" idx="11"/>
          </p:nvPr>
        </p:nvSpPr>
        <p:spPr>
          <a:xfrm>
            <a:off x="457200" y="2057400"/>
            <a:ext cx="8229600" cy="4419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Supervised LM adaptation</a:t>
            </a:r>
          </a:p>
          <a:p>
            <a:pPr lvl="1"/>
            <a:r>
              <a:rPr lang="en-US" dirty="0" smtClean="0"/>
              <a:t>A large amount of in-domain human annotated transcripts</a:t>
            </a:r>
          </a:p>
          <a:p>
            <a:r>
              <a:rPr lang="en-US" dirty="0" smtClean="0"/>
              <a:t>Unsupervised LM adaptation</a:t>
            </a:r>
          </a:p>
          <a:p>
            <a:pPr lvl="1"/>
            <a:r>
              <a:rPr lang="en-US" dirty="0" smtClean="0"/>
              <a:t>No human transcripts</a:t>
            </a:r>
          </a:p>
          <a:p>
            <a:r>
              <a:rPr lang="en-US" dirty="0" smtClean="0"/>
              <a:t>Using web data to support LM adaptation</a:t>
            </a:r>
          </a:p>
          <a:p>
            <a:pPr lvl="1"/>
            <a:r>
              <a:rPr lang="en-US" dirty="0" smtClean="0"/>
              <a:t>Large-amount, no cost, up-to-date, but noisy</a:t>
            </a:r>
          </a:p>
          <a:p>
            <a:r>
              <a:rPr lang="en-US" dirty="0" smtClean="0"/>
              <a:t>Semi-supervised LM adaptation</a:t>
            </a:r>
          </a:p>
          <a:p>
            <a:pPr lvl="1"/>
            <a:r>
              <a:rPr lang="en-US" dirty="0" smtClean="0"/>
              <a:t>Minimize the human supervision</a:t>
            </a:r>
          </a:p>
          <a:p>
            <a:pPr lvl="1"/>
            <a:r>
              <a:rPr lang="en-US" dirty="0" smtClean="0"/>
              <a:t>A small amount of human transcripts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/>
          <a:lstStyle/>
          <a:p>
            <a:r>
              <a:rPr lang="en-US" dirty="0" smtClean="0"/>
              <a:t>Supervised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733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Given a large amount of in-domain speech recordings</a:t>
            </a:r>
          </a:p>
          <a:p>
            <a:r>
              <a:rPr lang="en-US" dirty="0" smtClean="0"/>
              <a:t>Random sampling</a:t>
            </a:r>
          </a:p>
          <a:p>
            <a:r>
              <a:rPr lang="en-US" dirty="0" smtClean="0"/>
              <a:t>Obtain the human transcripts of selected speech</a:t>
            </a:r>
          </a:p>
          <a:p>
            <a:r>
              <a:rPr lang="en-US" dirty="0" smtClean="0"/>
              <a:t>Model adaptation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676400"/>
            <a:ext cx="428625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5486400"/>
            <a:ext cx="777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figure is from </a:t>
            </a:r>
            <a:r>
              <a:rPr lang="en-US" dirty="0" err="1" smtClean="0"/>
              <a:t>Riccardi</a:t>
            </a:r>
            <a:r>
              <a:rPr lang="en-US" dirty="0" smtClean="0"/>
              <a:t>, Giuseppe, and </a:t>
            </a:r>
            <a:r>
              <a:rPr lang="en-US" dirty="0" err="1" smtClean="0"/>
              <a:t>Dilek</a:t>
            </a:r>
            <a:r>
              <a:rPr lang="en-US" dirty="0" smtClean="0"/>
              <a:t> </a:t>
            </a:r>
            <a:r>
              <a:rPr lang="en-US" dirty="0" err="1" smtClean="0"/>
              <a:t>Hakkani-Tur</a:t>
            </a:r>
            <a:r>
              <a:rPr lang="en-US" dirty="0" smtClean="0"/>
              <a:t>. "Active learning: Theory and applications to automatic speech recognition." </a:t>
            </a:r>
            <a:r>
              <a:rPr lang="en-US" i="1" dirty="0" smtClean="0"/>
              <a:t>Speech and Audio Processing, IEEE Transactions on</a:t>
            </a:r>
            <a:r>
              <a:rPr lang="en-US" dirty="0" smtClean="0"/>
              <a:t> 13.4 (2005): 504-511.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/>
          <a:lstStyle/>
          <a:p>
            <a:r>
              <a:rPr lang="en-US" dirty="0" smtClean="0"/>
              <a:t>Unsupervised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ASR transcripts of in-domain data</a:t>
            </a:r>
          </a:p>
          <a:p>
            <a:r>
              <a:rPr lang="en-US" dirty="0" smtClean="0"/>
              <a:t>Use of ASR transcripts</a:t>
            </a:r>
          </a:p>
          <a:p>
            <a:pPr lvl="1"/>
            <a:r>
              <a:rPr lang="en-US" dirty="0" smtClean="0"/>
              <a:t>All of the transcripts</a:t>
            </a:r>
          </a:p>
          <a:p>
            <a:pPr lvl="1"/>
            <a:r>
              <a:rPr lang="en-US" dirty="0" smtClean="0"/>
              <a:t>Random selection (</a:t>
            </a:r>
            <a:r>
              <a:rPr lang="en-US" dirty="0" err="1" smtClean="0"/>
              <a:t>Bacchiani</a:t>
            </a:r>
            <a:r>
              <a:rPr lang="en-US" dirty="0" smtClean="0"/>
              <a:t> and Roark, 2003)</a:t>
            </a:r>
          </a:p>
          <a:p>
            <a:pPr lvl="1"/>
            <a:r>
              <a:rPr lang="en-US" dirty="0" smtClean="0"/>
              <a:t>Selected ASR transcripts with fewer recognition errors (</a:t>
            </a:r>
            <a:r>
              <a:rPr lang="en-US" dirty="0" err="1" smtClean="0"/>
              <a:t>Gretter</a:t>
            </a:r>
            <a:r>
              <a:rPr lang="en-US" dirty="0" smtClean="0"/>
              <a:t> and </a:t>
            </a:r>
            <a:r>
              <a:rPr lang="en-US" dirty="0" err="1" smtClean="0"/>
              <a:t>Riccardi</a:t>
            </a:r>
            <a:r>
              <a:rPr lang="en-US" dirty="0" smtClean="0"/>
              <a:t>, 2001)</a:t>
            </a:r>
          </a:p>
          <a:p>
            <a:pPr>
              <a:buNone/>
            </a:pPr>
            <a:endParaRPr lang="en-US" dirty="0" smtClean="0"/>
          </a:p>
        </p:txBody>
      </p:sp>
      <p:grpSp>
        <p:nvGrpSpPr>
          <p:cNvPr id="7" name="Group 19"/>
          <p:cNvGrpSpPr/>
          <p:nvPr/>
        </p:nvGrpSpPr>
        <p:grpSpPr>
          <a:xfrm>
            <a:off x="4267200" y="1828800"/>
            <a:ext cx="4286250" cy="4191002"/>
            <a:chOff x="4267200" y="1523999"/>
            <a:chExt cx="4286250" cy="4191002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67200" y="1523999"/>
              <a:ext cx="4286250" cy="321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ounded Rectangle 5"/>
            <p:cNvSpPr/>
            <p:nvPr/>
          </p:nvSpPr>
          <p:spPr>
            <a:xfrm>
              <a:off x="5715000" y="3962401"/>
              <a:ext cx="1600200" cy="838200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105400" y="5181601"/>
              <a:ext cx="1143000" cy="5334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ASR Transcripts</a:t>
              </a:r>
              <a:endParaRPr lang="en-US" sz="1600" dirty="0">
                <a:solidFill>
                  <a:schemeClr val="accent2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81800" y="5181601"/>
              <a:ext cx="1066800" cy="5334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accent2"/>
                  </a:solidFill>
                </a:rPr>
                <a:t>Selection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9" idx="3"/>
              <a:endCxn id="10" idx="1"/>
            </p:cNvCxnSpPr>
            <p:nvPr/>
          </p:nvCxnSpPr>
          <p:spPr>
            <a:xfrm>
              <a:off x="6248400" y="5448301"/>
              <a:ext cx="533400" cy="0"/>
            </a:xfrm>
            <a:prstGeom prst="straightConnector1">
              <a:avLst/>
            </a:prstGeom>
            <a:ln w="28575">
              <a:solidFill>
                <a:schemeClr val="accent2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hape 13"/>
            <p:cNvCxnSpPr>
              <a:endCxn id="9" idx="1"/>
            </p:cNvCxnSpPr>
            <p:nvPr/>
          </p:nvCxnSpPr>
          <p:spPr>
            <a:xfrm rot="16200000" flipH="1">
              <a:off x="4210050" y="4552951"/>
              <a:ext cx="1562100" cy="228600"/>
            </a:xfrm>
            <a:prstGeom prst="bentConnector2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hape 15"/>
            <p:cNvCxnSpPr>
              <a:stCxn id="10" idx="3"/>
            </p:cNvCxnSpPr>
            <p:nvPr/>
          </p:nvCxnSpPr>
          <p:spPr>
            <a:xfrm flipV="1">
              <a:off x="7848600" y="3962401"/>
              <a:ext cx="152400" cy="1485900"/>
            </a:xfrm>
            <a:prstGeom prst="bentConnector2">
              <a:avLst/>
            </a:prstGeom>
            <a:ln w="28575">
              <a:solidFill>
                <a:schemeClr val="accent2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/>
          <a:lstStyle/>
          <a:p>
            <a:r>
              <a:rPr lang="en-US" sz="4000" dirty="0" smtClean="0"/>
              <a:t>Using Web Data in LM  Adaptation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 Web data to obtain in-domain LM training  material</a:t>
            </a:r>
          </a:p>
          <a:p>
            <a:r>
              <a:rPr lang="en-US" dirty="0" smtClean="0"/>
              <a:t>From ASR tasks, generate search queries and use search engines, i.e., Google or Bing, to retrieve a large amount of LM training data (noisy) in a very fast and economical way  </a:t>
            </a:r>
          </a:p>
        </p:txBody>
      </p:sp>
      <p:grpSp>
        <p:nvGrpSpPr>
          <p:cNvPr id="4" name="Group 19"/>
          <p:cNvGrpSpPr/>
          <p:nvPr/>
        </p:nvGrpSpPr>
        <p:grpSpPr>
          <a:xfrm>
            <a:off x="4267200" y="1905000"/>
            <a:ext cx="4286250" cy="4419600"/>
            <a:chOff x="4267200" y="1523999"/>
            <a:chExt cx="4286250" cy="44196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67200" y="1523999"/>
              <a:ext cx="4286250" cy="321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ounded Rectangle 5"/>
            <p:cNvSpPr/>
            <p:nvPr/>
          </p:nvSpPr>
          <p:spPr>
            <a:xfrm>
              <a:off x="4419600" y="3200399"/>
              <a:ext cx="2743200" cy="1600202"/>
            </a:xfrm>
            <a:prstGeom prst="roundRect">
              <a:avLst/>
            </a:prstGeom>
            <a:solidFill>
              <a:schemeClr val="accent1">
                <a:alpha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953000" y="5029199"/>
              <a:ext cx="1905000" cy="9144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Searching Web to collect LM training data</a:t>
              </a:r>
              <a:endParaRPr lang="en-US" sz="1600" dirty="0">
                <a:solidFill>
                  <a:schemeClr val="accent2"/>
                </a:solidFill>
              </a:endParaRPr>
            </a:p>
          </p:txBody>
        </p:sp>
        <p:cxnSp>
          <p:nvCxnSpPr>
            <p:cNvPr id="14" name="Shape 13"/>
            <p:cNvCxnSpPr>
              <a:endCxn id="9" idx="1"/>
            </p:cNvCxnSpPr>
            <p:nvPr/>
          </p:nvCxnSpPr>
          <p:spPr>
            <a:xfrm rot="5400000">
              <a:off x="3733800" y="3733799"/>
              <a:ext cx="2971800" cy="533400"/>
            </a:xfrm>
            <a:prstGeom prst="bentConnector4">
              <a:avLst>
                <a:gd name="adj1" fmla="val 15804"/>
                <a:gd name="adj2" fmla="val 275247"/>
              </a:avLst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hape 15"/>
            <p:cNvCxnSpPr>
              <a:stCxn id="9" idx="3"/>
            </p:cNvCxnSpPr>
            <p:nvPr/>
          </p:nvCxnSpPr>
          <p:spPr>
            <a:xfrm flipV="1">
              <a:off x="6858000" y="4038599"/>
              <a:ext cx="838200" cy="1447800"/>
            </a:xfrm>
            <a:prstGeom prst="bentConnector2">
              <a:avLst/>
            </a:prstGeom>
            <a:ln w="28575">
              <a:solidFill>
                <a:schemeClr val="accent2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76400"/>
          </a:xfrm>
        </p:spPr>
        <p:txBody>
          <a:bodyPr/>
          <a:lstStyle/>
          <a:p>
            <a:r>
              <a:rPr lang="en-US" dirty="0" smtClean="0"/>
              <a:t>Semi-supervised LM </a:t>
            </a:r>
            <a:r>
              <a:rPr lang="en-US" dirty="0" smtClean="0"/>
              <a:t>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</a:t>
            </a:r>
            <a:r>
              <a:rPr lang="en-US" i="1" dirty="0" smtClean="0"/>
              <a:t>active learning</a:t>
            </a:r>
            <a:r>
              <a:rPr lang="en-US" dirty="0" smtClean="0"/>
              <a:t> to allow human transcribers to focus on “critical” utterances</a:t>
            </a:r>
          </a:p>
          <a:p>
            <a:r>
              <a:rPr lang="en-US" dirty="0" smtClean="0"/>
              <a:t>Run the seed ASR on the entire un-transcribed adaptation data set</a:t>
            </a:r>
          </a:p>
          <a:p>
            <a:r>
              <a:rPr lang="en-US" dirty="0" smtClean="0"/>
              <a:t>Select the utterances that are poorly recognized for being transcribed</a:t>
            </a:r>
          </a:p>
          <a:p>
            <a:r>
              <a:rPr lang="en-US" dirty="0" smtClean="0"/>
              <a:t>This can be an iterative process</a:t>
            </a:r>
            <a:endParaRPr lang="en-US" dirty="0" smtClean="0"/>
          </a:p>
        </p:txBody>
      </p:sp>
      <p:grpSp>
        <p:nvGrpSpPr>
          <p:cNvPr id="4" name="Group 19"/>
          <p:cNvGrpSpPr/>
          <p:nvPr/>
        </p:nvGrpSpPr>
        <p:grpSpPr>
          <a:xfrm>
            <a:off x="4476750" y="1676400"/>
            <a:ext cx="4286250" cy="4648200"/>
            <a:chOff x="4267200" y="1523999"/>
            <a:chExt cx="4286250" cy="464820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67200" y="1523999"/>
              <a:ext cx="4286250" cy="3219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Rectangle 9"/>
            <p:cNvSpPr/>
            <p:nvPr/>
          </p:nvSpPr>
          <p:spPr>
            <a:xfrm>
              <a:off x="4343400" y="5029199"/>
              <a:ext cx="2228850" cy="1143000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accent2"/>
                  </a:solidFill>
                </a:rPr>
                <a:t>Based on seed ASR performance to sample responses for being transcribed</a:t>
              </a:r>
              <a:endParaRPr lang="en-US" sz="1600" dirty="0">
                <a:solidFill>
                  <a:schemeClr val="accent2"/>
                </a:solidFill>
              </a:endParaRPr>
            </a:p>
          </p:txBody>
        </p:sp>
        <p:cxnSp>
          <p:nvCxnSpPr>
            <p:cNvPr id="13" name="Shape 12"/>
            <p:cNvCxnSpPr>
              <a:endCxn id="10" idx="1"/>
            </p:cNvCxnSpPr>
            <p:nvPr/>
          </p:nvCxnSpPr>
          <p:spPr>
            <a:xfrm rot="5400000">
              <a:off x="3067050" y="3790949"/>
              <a:ext cx="3086100" cy="533400"/>
            </a:xfrm>
            <a:prstGeom prst="bentConnector4">
              <a:avLst>
                <a:gd name="adj1" fmla="val 13165"/>
                <a:gd name="adj2" fmla="val 142857"/>
              </a:avLst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Shape 15"/>
          <p:cNvCxnSpPr>
            <a:stCxn id="10" idx="3"/>
          </p:cNvCxnSpPr>
          <p:nvPr/>
        </p:nvCxnSpPr>
        <p:spPr>
          <a:xfrm flipH="1" flipV="1">
            <a:off x="6248400" y="4572000"/>
            <a:ext cx="533400" cy="1181100"/>
          </a:xfrm>
          <a:prstGeom prst="bentConnector4">
            <a:avLst>
              <a:gd name="adj1" fmla="val -42857"/>
              <a:gd name="adj2" fmla="val 74194"/>
            </a:avLst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648200" y="3352800"/>
            <a:ext cx="1295400" cy="99060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600" dirty="0" err="1" smtClean="0"/>
              <a:t>Michiel</a:t>
            </a:r>
            <a:r>
              <a:rPr lang="en-US" sz="2600" dirty="0" smtClean="0"/>
              <a:t> </a:t>
            </a:r>
            <a:r>
              <a:rPr lang="en-US" sz="2600" dirty="0" err="1" smtClean="0"/>
              <a:t>Bacchiani</a:t>
            </a:r>
            <a:r>
              <a:rPr lang="en-US" sz="2600" dirty="0" smtClean="0"/>
              <a:t>, and Brian Roark, “Unsupervised Language Model Adaptation”, ICASSP, 2003.</a:t>
            </a:r>
          </a:p>
          <a:p>
            <a:r>
              <a:rPr lang="en-US" sz="2600" dirty="0" smtClean="0"/>
              <a:t>Giuseppe </a:t>
            </a:r>
            <a:r>
              <a:rPr lang="en-US" sz="2600" dirty="0" err="1" smtClean="0"/>
              <a:t>Riccardi</a:t>
            </a:r>
            <a:r>
              <a:rPr lang="en-US" sz="2600" dirty="0" smtClean="0"/>
              <a:t>, and </a:t>
            </a:r>
            <a:r>
              <a:rPr lang="en-US" sz="2600" dirty="0" err="1" smtClean="0"/>
              <a:t>Dilek</a:t>
            </a:r>
            <a:r>
              <a:rPr lang="en-US" sz="2600" dirty="0" smtClean="0"/>
              <a:t> </a:t>
            </a:r>
            <a:r>
              <a:rPr lang="en-US" sz="2600" dirty="0" err="1" smtClean="0"/>
              <a:t>Hakkani-Tur</a:t>
            </a:r>
            <a:r>
              <a:rPr lang="en-US" sz="2600" dirty="0" smtClean="0"/>
              <a:t>, “Active Learning: Theory and Applications to Automatic Speech Recognition”, IEEE Transactions on Speech and Audio Processing, Vol. 13, No. 4, 2005.</a:t>
            </a:r>
          </a:p>
          <a:p>
            <a:r>
              <a:rPr lang="en-US" sz="2600" dirty="0" smtClean="0"/>
              <a:t>Roberto </a:t>
            </a:r>
            <a:r>
              <a:rPr lang="en-US" sz="2600" dirty="0" err="1" smtClean="0"/>
              <a:t>Gretter</a:t>
            </a:r>
            <a:r>
              <a:rPr lang="en-US" sz="2600" dirty="0" smtClean="0"/>
              <a:t>, and Giuseppe </a:t>
            </a:r>
            <a:r>
              <a:rPr lang="en-US" sz="2600" dirty="0" err="1" smtClean="0"/>
              <a:t>Riccardi</a:t>
            </a:r>
            <a:r>
              <a:rPr lang="en-US" sz="2600" dirty="0" smtClean="0"/>
              <a:t>, “On-line Learning of Language Models with Word Error Probability Distributions”, ICASSP, 2001.</a:t>
            </a:r>
          </a:p>
          <a:p>
            <a:r>
              <a:rPr lang="en-US" sz="2600" dirty="0" smtClean="0"/>
              <a:t>Ng, T., </a:t>
            </a:r>
            <a:r>
              <a:rPr lang="en-US" sz="2600" dirty="0" err="1" smtClean="0"/>
              <a:t>Ostendorf</a:t>
            </a:r>
            <a:r>
              <a:rPr lang="en-US" sz="2600" dirty="0" smtClean="0"/>
              <a:t>, M., Hwang, M. Y., </a:t>
            </a:r>
            <a:r>
              <a:rPr lang="en-US" sz="2600" dirty="0" err="1" smtClean="0"/>
              <a:t>Siu</a:t>
            </a:r>
            <a:r>
              <a:rPr lang="en-US" sz="2600" dirty="0" smtClean="0"/>
              <a:t>, M., </a:t>
            </a:r>
            <a:r>
              <a:rPr lang="en-US" sz="2600" dirty="0" err="1" smtClean="0"/>
              <a:t>Bulyko</a:t>
            </a:r>
            <a:r>
              <a:rPr lang="en-US" sz="2600" dirty="0" smtClean="0"/>
              <a:t>, I., &amp; Lei, X. (2005). Web-data augmented language models for Mandarin conversational speech recognition. </a:t>
            </a:r>
            <a:r>
              <a:rPr lang="en-US" sz="2600" i="1" dirty="0" smtClean="0"/>
              <a:t>Proc. ICASSP</a:t>
            </a:r>
            <a:r>
              <a:rPr lang="en-US" sz="2600" dirty="0" smtClean="0"/>
              <a:t> (Vol. 1, pp. 89–593).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TS_PPT_Public">
  <a:themeElements>
    <a:clrScheme name="Paper">
      <a:dk1>
        <a:sysClr val="windowText" lastClr="000000"/>
      </a:dk1>
      <a:lt1>
        <a:sysClr val="window" lastClr="CCE8C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ETS_PPT_Public</Template>
  <TotalTime>3439</TotalTime>
  <Words>999</Words>
  <Application>Microsoft Office PowerPoint</Application>
  <PresentationFormat>On-screen Show (4:3)</PresentationFormat>
  <Paragraphs>157</Paragraphs>
  <Slides>24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ETS_PPT_Public</vt:lpstr>
      <vt:lpstr>Evaluating Unsupervised Language Model Adaption Methods for Speaking Assessment</vt:lpstr>
      <vt:lpstr>Model Adaptation, Key to ASR Success</vt:lpstr>
      <vt:lpstr>Adaptation</vt:lpstr>
      <vt:lpstr>LM Adaptation Methods</vt:lpstr>
      <vt:lpstr>Supervised Adaptation</vt:lpstr>
      <vt:lpstr>Unsupervised Adaptation</vt:lpstr>
      <vt:lpstr>Using Web Data in LM  Adaptation</vt:lpstr>
      <vt:lpstr>Semi-supervised LM Adaptation</vt:lpstr>
      <vt:lpstr>Related works</vt:lpstr>
      <vt:lpstr>Experiment Setup</vt:lpstr>
      <vt:lpstr>Experiment of Unsupervised Adaptation</vt:lpstr>
      <vt:lpstr>Slide 12</vt:lpstr>
      <vt:lpstr>Using Web as a corpus</vt:lpstr>
      <vt:lpstr>Using Web data in LM adaptation</vt:lpstr>
      <vt:lpstr>An example</vt:lpstr>
      <vt:lpstr>An example (continuing)</vt:lpstr>
      <vt:lpstr>A More promising collection</vt:lpstr>
      <vt:lpstr>Slide 18</vt:lpstr>
      <vt:lpstr>Experimental results</vt:lpstr>
      <vt:lpstr>Semi-Supervised Adaptation</vt:lpstr>
      <vt:lpstr>Semi-Supervised Adaptation</vt:lpstr>
      <vt:lpstr>Summary of Results</vt:lpstr>
      <vt:lpstr>Conclusions</vt:lpstr>
      <vt:lpstr>Future works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Unsupervised Adaptation</dc:title>
  <dc:creator>Xie, Shasha</dc:creator>
  <cp:lastModifiedBy>Lei Chen</cp:lastModifiedBy>
  <cp:revision>196</cp:revision>
  <dcterms:created xsi:type="dcterms:W3CDTF">2006-08-16T00:00:00Z</dcterms:created>
  <dcterms:modified xsi:type="dcterms:W3CDTF">2013-06-13T17:30:21Z</dcterms:modified>
</cp:coreProperties>
</file>