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2"/>
  </p:notesMasterIdLst>
  <p:sldIdLst>
    <p:sldId id="256" r:id="rId2"/>
    <p:sldId id="270" r:id="rId3"/>
    <p:sldId id="260" r:id="rId4"/>
    <p:sldId id="261" r:id="rId5"/>
    <p:sldId id="265" r:id="rId6"/>
    <p:sldId id="264" r:id="rId7"/>
    <p:sldId id="269" r:id="rId8"/>
    <p:sldId id="258" r:id="rId9"/>
    <p:sldId id="262" r:id="rId10"/>
    <p:sldId id="263" r:id="rId11"/>
    <p:sldId id="268" r:id="rId12"/>
    <p:sldId id="259" r:id="rId13"/>
    <p:sldId id="266" r:id="rId14"/>
    <p:sldId id="257" r:id="rId15"/>
    <p:sldId id="267" r:id="rId16"/>
    <p:sldId id="272" r:id="rId17"/>
    <p:sldId id="276"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33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617" autoAdjust="0"/>
  </p:normalViewPr>
  <p:slideViewPr>
    <p:cSldViewPr snapToGrid="0" snapToObjects="1">
      <p:cViewPr varScale="1">
        <p:scale>
          <a:sx n="64" d="100"/>
          <a:sy n="64" d="100"/>
        </p:scale>
        <p:origin x="-1386" y="-102"/>
      </p:cViewPr>
      <p:guideLst>
        <p:guide orient="horz" pos="2160"/>
        <p:guide pos="2880"/>
      </p:guideLst>
    </p:cSldViewPr>
  </p:slideViewPr>
  <p:notesTextViewPr>
    <p:cViewPr>
      <p:scale>
        <a:sx n="1" d="1"/>
        <a:sy n="1" d="1"/>
      </p:scale>
      <p:origin x="0" y="0"/>
    </p:cViewPr>
  </p:notesTextViewPr>
  <p:sorterViewPr>
    <p:cViewPr>
      <p:scale>
        <a:sx n="100" d="100"/>
        <a:sy n="100" d="100"/>
      </p:scale>
      <p:origin x="0" y="6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chaudl\Documents\Scholarship\Translation%20Corpus\Expert%20Grading\playing%20with%20scores%20-%20figur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ichaudl\Documents\Scholarship\Translation%20Corpus\TERp%20Scoring\Schol%20-%20TERp%20scores%20longitudinall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scores!$H$1</c:f>
              <c:strCache>
                <c:ptCount val="1"/>
                <c:pt idx="0">
                  <c:v>TERp-A</c:v>
                </c:pt>
              </c:strCache>
            </c:strRef>
          </c:tx>
          <c:invertIfNegative val="0"/>
          <c:cat>
            <c:numRef>
              <c:f>scores!$G$3:$G$13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scores!$H$4:$H$13</c:f>
              <c:numCache>
                <c:formatCode>General</c:formatCode>
                <c:ptCount val="10"/>
                <c:pt idx="0">
                  <c:v>87</c:v>
                </c:pt>
                <c:pt idx="1">
                  <c:v>72</c:v>
                </c:pt>
                <c:pt idx="2">
                  <c:v>85</c:v>
                </c:pt>
                <c:pt idx="3">
                  <c:v>121</c:v>
                </c:pt>
                <c:pt idx="4">
                  <c:v>116</c:v>
                </c:pt>
                <c:pt idx="5">
                  <c:v>81</c:v>
                </c:pt>
                <c:pt idx="6">
                  <c:v>48</c:v>
                </c:pt>
                <c:pt idx="7">
                  <c:v>29</c:v>
                </c:pt>
                <c:pt idx="8">
                  <c:v>8</c:v>
                </c:pt>
                <c:pt idx="9">
                  <c:v>3</c:v>
                </c:pt>
              </c:numCache>
            </c:numRef>
          </c:val>
        </c:ser>
        <c:ser>
          <c:idx val="1"/>
          <c:order val="1"/>
          <c:tx>
            <c:strRef>
              <c:f>scores!$J$1</c:f>
              <c:strCache>
                <c:ptCount val="1"/>
                <c:pt idx="0">
                  <c:v>Instructor</c:v>
                </c:pt>
              </c:strCache>
            </c:strRef>
          </c:tx>
          <c:spPr>
            <a:solidFill>
              <a:srgbClr val="FF0000"/>
            </a:solidFill>
            <a:ln>
              <a:solidFill>
                <a:srgbClr val="FF0000"/>
              </a:solidFill>
            </a:ln>
          </c:spPr>
          <c:invertIfNegative val="0"/>
          <c:cat>
            <c:numRef>
              <c:f>scores!$G$3:$G$13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scores!$J$4:$J$13</c:f>
              <c:numCache>
                <c:formatCode>General</c:formatCode>
                <c:ptCount val="10"/>
                <c:pt idx="0">
                  <c:v>5</c:v>
                </c:pt>
                <c:pt idx="1">
                  <c:v>1</c:v>
                </c:pt>
                <c:pt idx="2">
                  <c:v>0</c:v>
                </c:pt>
                <c:pt idx="3">
                  <c:v>5</c:v>
                </c:pt>
                <c:pt idx="4">
                  <c:v>14</c:v>
                </c:pt>
                <c:pt idx="5">
                  <c:v>30</c:v>
                </c:pt>
                <c:pt idx="6">
                  <c:v>75</c:v>
                </c:pt>
                <c:pt idx="7">
                  <c:v>118</c:v>
                </c:pt>
                <c:pt idx="8">
                  <c:v>132</c:v>
                </c:pt>
                <c:pt idx="9">
                  <c:v>270</c:v>
                </c:pt>
              </c:numCache>
            </c:numRef>
          </c:val>
        </c:ser>
        <c:dLbls>
          <c:showLegendKey val="0"/>
          <c:showVal val="0"/>
          <c:showCatName val="0"/>
          <c:showSerName val="0"/>
          <c:showPercent val="0"/>
          <c:showBubbleSize val="0"/>
        </c:dLbls>
        <c:gapWidth val="150"/>
        <c:axId val="74752000"/>
        <c:axId val="74753920"/>
      </c:barChart>
      <c:catAx>
        <c:axId val="74752000"/>
        <c:scaling>
          <c:orientation val="minMax"/>
        </c:scaling>
        <c:delete val="0"/>
        <c:axPos val="b"/>
        <c:title>
          <c:tx>
            <c:rich>
              <a:bodyPr/>
              <a:lstStyle/>
              <a:p>
                <a:pPr>
                  <a:defRPr sz="1600"/>
                </a:pPr>
                <a:r>
                  <a:rPr lang="en-US" sz="1600"/>
                  <a:t>Assigned Grade Decile</a:t>
                </a:r>
              </a:p>
            </c:rich>
          </c:tx>
          <c:layout/>
          <c:overlay val="0"/>
        </c:title>
        <c:numFmt formatCode="General" sourceLinked="1"/>
        <c:majorTickMark val="out"/>
        <c:minorTickMark val="none"/>
        <c:tickLblPos val="nextTo"/>
        <c:txPr>
          <a:bodyPr/>
          <a:lstStyle/>
          <a:p>
            <a:pPr>
              <a:defRPr sz="1400"/>
            </a:pPr>
            <a:endParaRPr lang="en-US"/>
          </a:p>
        </c:txPr>
        <c:crossAx val="74753920"/>
        <c:crosses val="autoZero"/>
        <c:auto val="1"/>
        <c:lblAlgn val="ctr"/>
        <c:lblOffset val="100"/>
        <c:noMultiLvlLbl val="0"/>
      </c:catAx>
      <c:valAx>
        <c:axId val="74753920"/>
        <c:scaling>
          <c:orientation val="minMax"/>
        </c:scaling>
        <c:delete val="0"/>
        <c:axPos val="l"/>
        <c:majorGridlines/>
        <c:title>
          <c:tx>
            <c:rich>
              <a:bodyPr rot="-5400000" vert="horz"/>
              <a:lstStyle/>
              <a:p>
                <a:pPr>
                  <a:defRPr sz="1800"/>
                </a:pPr>
                <a:r>
                  <a:rPr lang="en-US" sz="1800"/>
                  <a:t>Number of Sentences Receiving Grade</a:t>
                </a:r>
              </a:p>
            </c:rich>
          </c:tx>
          <c:layout/>
          <c:overlay val="0"/>
        </c:title>
        <c:numFmt formatCode="General" sourceLinked="1"/>
        <c:majorTickMark val="out"/>
        <c:minorTickMark val="none"/>
        <c:tickLblPos val="nextTo"/>
        <c:crossAx val="74752000"/>
        <c:crosses val="autoZero"/>
        <c:crossBetween val="between"/>
      </c:valAx>
    </c:plotArea>
    <c:legend>
      <c:legendPos val="r"/>
      <c:layout/>
      <c:overlay val="0"/>
      <c:txPr>
        <a:bodyPr/>
        <a:lstStyle/>
        <a:p>
          <a:pPr>
            <a:defRPr sz="18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800" dirty="0"/>
              <a:t>Progression</a:t>
            </a:r>
            <a:r>
              <a:rPr lang="en-US" sz="2800" baseline="0" dirty="0"/>
              <a:t> of </a:t>
            </a:r>
            <a:r>
              <a:rPr lang="en-US" sz="2800" baseline="0" dirty="0" smtClean="0"/>
              <a:t>Average</a:t>
            </a:r>
            <a:br>
              <a:rPr lang="en-US" sz="2800" baseline="0" dirty="0" smtClean="0"/>
            </a:br>
            <a:r>
              <a:rPr lang="en-US" sz="2800" baseline="0" dirty="0" smtClean="0"/>
              <a:t>Inverted </a:t>
            </a:r>
            <a:r>
              <a:rPr lang="en-US" sz="2800" baseline="0" dirty="0" err="1"/>
              <a:t>TERp</a:t>
            </a:r>
            <a:r>
              <a:rPr lang="en-US" sz="2800" baseline="0" dirty="0"/>
              <a:t> Score</a:t>
            </a:r>
            <a:r>
              <a:rPr lang="en-US" sz="2800" dirty="0"/>
              <a:t> </a:t>
            </a:r>
          </a:p>
        </c:rich>
      </c:tx>
      <c:layout>
        <c:manualLayout>
          <c:xMode val="edge"/>
          <c:yMode val="edge"/>
          <c:x val="0.20318181818181819"/>
          <c:y val="2.0942408376963352E-2"/>
        </c:manualLayout>
      </c:layout>
      <c:overlay val="1"/>
    </c:title>
    <c:autoTitleDeleted val="0"/>
    <c:plotArea>
      <c:layout/>
      <c:lineChart>
        <c:grouping val="standard"/>
        <c:varyColors val="0"/>
        <c:ser>
          <c:idx val="0"/>
          <c:order val="0"/>
          <c:tx>
            <c:v>1</c:v>
          </c:tx>
          <c:marker>
            <c:symbol val="none"/>
          </c:marker>
          <c:cat>
            <c:numRef>
              <c:f>longitudinal!$B$2:$B$12</c:f>
              <c:numCache>
                <c:formatCode>General</c:formatCode>
                <c:ptCount val="11"/>
                <c:pt idx="0">
                  <c:v>2</c:v>
                </c:pt>
                <c:pt idx="1">
                  <c:v>4</c:v>
                </c:pt>
                <c:pt idx="2">
                  <c:v>6</c:v>
                </c:pt>
                <c:pt idx="3">
                  <c:v>8</c:v>
                </c:pt>
                <c:pt idx="4">
                  <c:v>10</c:v>
                </c:pt>
                <c:pt idx="5">
                  <c:v>12</c:v>
                </c:pt>
                <c:pt idx="6">
                  <c:v>14</c:v>
                </c:pt>
                <c:pt idx="7">
                  <c:v>17</c:v>
                </c:pt>
                <c:pt idx="8">
                  <c:v>19</c:v>
                </c:pt>
                <c:pt idx="9">
                  <c:v>21</c:v>
                </c:pt>
                <c:pt idx="10">
                  <c:v>24</c:v>
                </c:pt>
              </c:numCache>
            </c:numRef>
          </c:cat>
          <c:val>
            <c:numRef>
              <c:f>longitudinal!$C$2:$C$12</c:f>
              <c:numCache>
                <c:formatCode>General</c:formatCode>
                <c:ptCount val="11"/>
                <c:pt idx="0">
                  <c:v>47.189062595367403</c:v>
                </c:pt>
                <c:pt idx="1">
                  <c:v>29.2322861807686</c:v>
                </c:pt>
                <c:pt idx="2">
                  <c:v>36.984399414062501</c:v>
                </c:pt>
                <c:pt idx="3">
                  <c:v>46.203332689073299</c:v>
                </c:pt>
                <c:pt idx="4">
                  <c:v>19.891355726453899</c:v>
                </c:pt>
                <c:pt idx="5">
                  <c:v>40.935320281982399</c:v>
                </c:pt>
                <c:pt idx="6">
                  <c:v>45.335076845609201</c:v>
                </c:pt>
                <c:pt idx="7">
                  <c:v>49.416094946482801</c:v>
                </c:pt>
                <c:pt idx="8">
                  <c:v>70.644307356614306</c:v>
                </c:pt>
                <c:pt idx="10">
                  <c:v>48.712571189517</c:v>
                </c:pt>
              </c:numCache>
            </c:numRef>
          </c:val>
          <c:smooth val="0"/>
        </c:ser>
        <c:ser>
          <c:idx val="1"/>
          <c:order val="1"/>
          <c:tx>
            <c:v>2</c:v>
          </c:tx>
          <c:marker>
            <c:symbol val="none"/>
          </c:marker>
          <c:val>
            <c:numRef>
              <c:f>longitudinal!$F$2:$F$12</c:f>
              <c:numCache>
                <c:formatCode>General</c:formatCode>
                <c:ptCount val="11"/>
                <c:pt idx="0">
                  <c:v>61.301437377929602</c:v>
                </c:pt>
                <c:pt idx="1">
                  <c:v>37.237000056675498</c:v>
                </c:pt>
                <c:pt idx="2">
                  <c:v>38.002680206298798</c:v>
                </c:pt>
                <c:pt idx="3">
                  <c:v>51.032777998182503</c:v>
                </c:pt>
                <c:pt idx="4">
                  <c:v>22.5287556966145</c:v>
                </c:pt>
                <c:pt idx="5">
                  <c:v>55.057280426025301</c:v>
                </c:pt>
                <c:pt idx="6">
                  <c:v>44.083538348858099</c:v>
                </c:pt>
                <c:pt idx="7">
                  <c:v>47.229523613339303</c:v>
                </c:pt>
                <c:pt idx="8">
                  <c:v>88.184923025277897</c:v>
                </c:pt>
                <c:pt idx="9">
                  <c:v>45.417272856741199</c:v>
                </c:pt>
                <c:pt idx="10">
                  <c:v>48.139857337588303</c:v>
                </c:pt>
              </c:numCache>
            </c:numRef>
          </c:val>
          <c:smooth val="0"/>
        </c:ser>
        <c:ser>
          <c:idx val="2"/>
          <c:order val="2"/>
          <c:tx>
            <c:v>3</c:v>
          </c:tx>
          <c:marker>
            <c:symbol val="none"/>
          </c:marker>
          <c:val>
            <c:numRef>
              <c:f>longitudinal!$I$2:$I$12</c:f>
              <c:numCache>
                <c:formatCode>General</c:formatCode>
                <c:ptCount val="11"/>
                <c:pt idx="0">
                  <c:v>62.679374694824197</c:v>
                </c:pt>
                <c:pt idx="1">
                  <c:v>27.642429351806602</c:v>
                </c:pt>
                <c:pt idx="2">
                  <c:v>33.068560333251902</c:v>
                </c:pt>
                <c:pt idx="3">
                  <c:v>43.234221988254099</c:v>
                </c:pt>
                <c:pt idx="4">
                  <c:v>23.594599999321801</c:v>
                </c:pt>
                <c:pt idx="6">
                  <c:v>24.452346214881299</c:v>
                </c:pt>
                <c:pt idx="7">
                  <c:v>38.888126857697003</c:v>
                </c:pt>
                <c:pt idx="8">
                  <c:v>88.184923025277897</c:v>
                </c:pt>
                <c:pt idx="9">
                  <c:v>45.8723331798206</c:v>
                </c:pt>
                <c:pt idx="10">
                  <c:v>46.641237803867803</c:v>
                </c:pt>
              </c:numCache>
            </c:numRef>
          </c:val>
          <c:smooth val="0"/>
        </c:ser>
        <c:ser>
          <c:idx val="3"/>
          <c:order val="3"/>
          <c:tx>
            <c:v>4</c:v>
          </c:tx>
          <c:marker>
            <c:symbol val="none"/>
          </c:marker>
          <c:val>
            <c:numRef>
              <c:f>longitudinal!$L$2:$L$12</c:f>
              <c:numCache>
                <c:formatCode>General</c:formatCode>
                <c:ptCount val="11"/>
                <c:pt idx="0">
                  <c:v>16.095062732696501</c:v>
                </c:pt>
                <c:pt idx="1">
                  <c:v>26.6538560049874</c:v>
                </c:pt>
                <c:pt idx="2">
                  <c:v>27.556320190429599</c:v>
                </c:pt>
                <c:pt idx="3">
                  <c:v>38.536555396185904</c:v>
                </c:pt>
                <c:pt idx="4">
                  <c:v>13.952422163221501</c:v>
                </c:pt>
                <c:pt idx="5">
                  <c:v>29.519600219726499</c:v>
                </c:pt>
                <c:pt idx="6">
                  <c:v>42.045923526470403</c:v>
                </c:pt>
                <c:pt idx="7">
                  <c:v>34.928746056935097</c:v>
                </c:pt>
                <c:pt idx="8">
                  <c:v>77.834692441500096</c:v>
                </c:pt>
                <c:pt idx="9">
                  <c:v>38.605303215257997</c:v>
                </c:pt>
                <c:pt idx="10">
                  <c:v>43.119666417439703</c:v>
                </c:pt>
              </c:numCache>
            </c:numRef>
          </c:val>
          <c:smooth val="0"/>
        </c:ser>
        <c:ser>
          <c:idx val="4"/>
          <c:order val="4"/>
          <c:tx>
            <c:v>5</c:v>
          </c:tx>
          <c:marker>
            <c:symbol val="none"/>
          </c:marker>
          <c:val>
            <c:numRef>
              <c:f>longitudinal!$O$2:$O$11</c:f>
              <c:numCache>
                <c:formatCode>General</c:formatCode>
                <c:ptCount val="10"/>
                <c:pt idx="0">
                  <c:v>13.9264373779296</c:v>
                </c:pt>
                <c:pt idx="1">
                  <c:v>27.485142844063802</c:v>
                </c:pt>
                <c:pt idx="9">
                  <c:v>43.138666326349401</c:v>
                </c:pt>
              </c:numCache>
            </c:numRef>
          </c:val>
          <c:smooth val="0"/>
        </c:ser>
        <c:ser>
          <c:idx val="6"/>
          <c:order val="5"/>
          <c:tx>
            <c:v>7</c:v>
          </c:tx>
          <c:marker>
            <c:symbol val="none"/>
          </c:marker>
          <c:val>
            <c:numRef>
              <c:f>longitudinal!$U$2:$U$12</c:f>
              <c:numCache>
                <c:formatCode>General</c:formatCode>
                <c:ptCount val="11"/>
                <c:pt idx="0">
                  <c:v>5.67425036430358</c:v>
                </c:pt>
                <c:pt idx="1">
                  <c:v>24.7972853524344</c:v>
                </c:pt>
                <c:pt idx="2">
                  <c:v>21.605879974365202</c:v>
                </c:pt>
                <c:pt idx="3">
                  <c:v>41.2441664801703</c:v>
                </c:pt>
                <c:pt idx="4">
                  <c:v>27.930000050862599</c:v>
                </c:pt>
                <c:pt idx="5">
                  <c:v>42.586800384521403</c:v>
                </c:pt>
                <c:pt idx="6">
                  <c:v>28.2163851811335</c:v>
                </c:pt>
                <c:pt idx="7">
                  <c:v>15.8976981753394</c:v>
                </c:pt>
                <c:pt idx="8">
                  <c:v>63.530230888953497</c:v>
                </c:pt>
                <c:pt idx="9">
                  <c:v>31.499545241847098</c:v>
                </c:pt>
                <c:pt idx="10">
                  <c:v>47.349309739612302</c:v>
                </c:pt>
              </c:numCache>
            </c:numRef>
          </c:val>
          <c:smooth val="0"/>
        </c:ser>
        <c:ser>
          <c:idx val="7"/>
          <c:order val="6"/>
          <c:tx>
            <c:v>8</c:v>
          </c:tx>
          <c:marker>
            <c:symbol val="none"/>
          </c:marker>
          <c:val>
            <c:numRef>
              <c:f>longitudinal!$X$2:$X$12</c:f>
              <c:numCache>
                <c:formatCode>General</c:formatCode>
                <c:ptCount val="11"/>
                <c:pt idx="0">
                  <c:v>38.3914377689361</c:v>
                </c:pt>
                <c:pt idx="1">
                  <c:v>22.590285709926</c:v>
                </c:pt>
                <c:pt idx="2">
                  <c:v>30.836959991455</c:v>
                </c:pt>
                <c:pt idx="3">
                  <c:v>50.632722006903698</c:v>
                </c:pt>
                <c:pt idx="4">
                  <c:v>22.880310991075302</c:v>
                </c:pt>
                <c:pt idx="6">
                  <c:v>45.526653729952301</c:v>
                </c:pt>
                <c:pt idx="7">
                  <c:v>44.640888637966498</c:v>
                </c:pt>
              </c:numCache>
            </c:numRef>
          </c:val>
          <c:smooth val="0"/>
        </c:ser>
        <c:ser>
          <c:idx val="8"/>
          <c:order val="7"/>
          <c:tx>
            <c:v>9</c:v>
          </c:tx>
          <c:marker>
            <c:symbol val="none"/>
          </c:marker>
          <c:val>
            <c:numRef>
              <c:f>longitudinal!$AA$2:$AA$12</c:f>
              <c:numCache>
                <c:formatCode>General</c:formatCode>
                <c:ptCount val="11"/>
                <c:pt idx="0">
                  <c:v>20.0653748512268</c:v>
                </c:pt>
                <c:pt idx="1">
                  <c:v>25.2378572736467</c:v>
                </c:pt>
              </c:numCache>
            </c:numRef>
          </c:val>
          <c:smooth val="0"/>
        </c:ser>
        <c:ser>
          <c:idx val="9"/>
          <c:order val="8"/>
          <c:tx>
            <c:v>10</c:v>
          </c:tx>
          <c:marker>
            <c:symbol val="none"/>
          </c:marker>
          <c:val>
            <c:numRef>
              <c:f>longitudinal!$AD$2:$AD$12</c:f>
              <c:numCache>
                <c:formatCode>General</c:formatCode>
                <c:ptCount val="11"/>
                <c:pt idx="0">
                  <c:v>40.886687278747502</c:v>
                </c:pt>
                <c:pt idx="1">
                  <c:v>16.2974286760602</c:v>
                </c:pt>
                <c:pt idx="2">
                  <c:v>25.189240417480399</c:v>
                </c:pt>
                <c:pt idx="3">
                  <c:v>40.498333825005403</c:v>
                </c:pt>
                <c:pt idx="4">
                  <c:v>8.2594222174750396</c:v>
                </c:pt>
                <c:pt idx="5">
                  <c:v>30.537280273437499</c:v>
                </c:pt>
                <c:pt idx="6">
                  <c:v>43.453154197105903</c:v>
                </c:pt>
                <c:pt idx="7">
                  <c:v>45.291586860777798</c:v>
                </c:pt>
                <c:pt idx="8">
                  <c:v>85.674461071307803</c:v>
                </c:pt>
                <c:pt idx="9">
                  <c:v>43.004909284187001</c:v>
                </c:pt>
                <c:pt idx="10">
                  <c:v>46.5779046558198</c:v>
                </c:pt>
              </c:numCache>
            </c:numRef>
          </c:val>
          <c:smooth val="0"/>
        </c:ser>
        <c:ser>
          <c:idx val="10"/>
          <c:order val="9"/>
          <c:tx>
            <c:v>11</c:v>
          </c:tx>
          <c:marker>
            <c:symbol val="none"/>
          </c:marker>
          <c:val>
            <c:numRef>
              <c:f>longitudinal!$AG$2:$AG$12</c:f>
              <c:numCache>
                <c:formatCode>General</c:formatCode>
                <c:ptCount val="11"/>
                <c:pt idx="0">
                  <c:v>11.9714996814727</c:v>
                </c:pt>
                <c:pt idx="1">
                  <c:v>19.568999699183799</c:v>
                </c:pt>
                <c:pt idx="2">
                  <c:v>28.923239898681601</c:v>
                </c:pt>
                <c:pt idx="3">
                  <c:v>42.339221954345703</c:v>
                </c:pt>
                <c:pt idx="4">
                  <c:v>19.5591112772623</c:v>
                </c:pt>
                <c:pt idx="5">
                  <c:v>35.765559387206999</c:v>
                </c:pt>
                <c:pt idx="6">
                  <c:v>43.8288079775296</c:v>
                </c:pt>
                <c:pt idx="7">
                  <c:v>40.643920716785203</c:v>
                </c:pt>
                <c:pt idx="8">
                  <c:v>59.703461573674097</c:v>
                </c:pt>
                <c:pt idx="9">
                  <c:v>32.646727706446697</c:v>
                </c:pt>
                <c:pt idx="10">
                  <c:v>36.312785648164201</c:v>
                </c:pt>
              </c:numCache>
            </c:numRef>
          </c:val>
          <c:smooth val="0"/>
        </c:ser>
        <c:ser>
          <c:idx val="12"/>
          <c:order val="10"/>
          <c:tx>
            <c:v>13</c:v>
          </c:tx>
          <c:marker>
            <c:symbol val="none"/>
          </c:marker>
          <c:val>
            <c:numRef>
              <c:f>longitudinal!$AM$2:$AM$12</c:f>
              <c:numCache>
                <c:formatCode>General</c:formatCode>
                <c:ptCount val="11"/>
                <c:pt idx="0">
                  <c:v>13.3553123474121</c:v>
                </c:pt>
                <c:pt idx="1">
                  <c:v>24.241285596575</c:v>
                </c:pt>
                <c:pt idx="2">
                  <c:v>32.272520751953103</c:v>
                </c:pt>
                <c:pt idx="3">
                  <c:v>42.949777815076999</c:v>
                </c:pt>
                <c:pt idx="5">
                  <c:v>61.763000335693299</c:v>
                </c:pt>
                <c:pt idx="7">
                  <c:v>42.142126900809103</c:v>
                </c:pt>
                <c:pt idx="8">
                  <c:v>75.220615386962805</c:v>
                </c:pt>
              </c:numCache>
            </c:numRef>
          </c:val>
          <c:smooth val="0"/>
        </c:ser>
        <c:ser>
          <c:idx val="5"/>
          <c:order val="11"/>
          <c:tx>
            <c:v>AVG</c:v>
          </c:tx>
          <c:spPr>
            <a:ln>
              <a:solidFill>
                <a:schemeClr val="bg1">
                  <a:alpha val="0"/>
                </a:schemeClr>
              </a:solidFill>
            </a:ln>
          </c:spPr>
          <c:marker>
            <c:symbol val="none"/>
          </c:marker>
          <c:trendline>
            <c:spPr>
              <a:ln w="38100">
                <a:solidFill>
                  <a:schemeClr val="tx1"/>
                </a:solidFill>
              </a:ln>
            </c:spPr>
            <c:trendlineType val="linear"/>
            <c:dispRSqr val="0"/>
            <c:dispEq val="0"/>
          </c:trendline>
          <c:val>
            <c:numRef>
              <c:f>longitudinal!$AO$2:$AO$12</c:f>
              <c:numCache>
                <c:formatCode>General</c:formatCode>
                <c:ptCount val="11"/>
                <c:pt idx="0">
                  <c:v>29.964889453007586</c:v>
                </c:pt>
                <c:pt idx="1">
                  <c:v>26.554615314190144</c:v>
                </c:pt>
                <c:pt idx="2">
                  <c:v>29.569680106423061</c:v>
                </c:pt>
                <c:pt idx="3">
                  <c:v>42.4989832560221</c:v>
                </c:pt>
                <c:pt idx="4">
                  <c:v>19.847772894965228</c:v>
                </c:pt>
                <c:pt idx="5">
                  <c:v>38.409875221252385</c:v>
                </c:pt>
                <c:pt idx="6">
                  <c:v>38.426077117267788</c:v>
                </c:pt>
                <c:pt idx="7">
                  <c:v>35.658298547477735</c:v>
                </c:pt>
                <c:pt idx="8">
                  <c:v>75.594153771033604</c:v>
                </c:pt>
                <c:pt idx="9">
                  <c:v>38.068973512360486</c:v>
                </c:pt>
                <c:pt idx="10">
                  <c:v>45.264761827429872</c:v>
                </c:pt>
              </c:numCache>
            </c:numRef>
          </c:val>
          <c:smooth val="0"/>
        </c:ser>
        <c:dLbls>
          <c:showLegendKey val="0"/>
          <c:showVal val="0"/>
          <c:showCatName val="0"/>
          <c:showSerName val="0"/>
          <c:showPercent val="0"/>
          <c:showBubbleSize val="0"/>
        </c:dLbls>
        <c:marker val="1"/>
        <c:smooth val="0"/>
        <c:axId val="74839168"/>
        <c:axId val="74841088"/>
      </c:lineChart>
      <c:catAx>
        <c:axId val="74839168"/>
        <c:scaling>
          <c:orientation val="minMax"/>
        </c:scaling>
        <c:delete val="0"/>
        <c:axPos val="b"/>
        <c:title>
          <c:tx>
            <c:rich>
              <a:bodyPr/>
              <a:lstStyle/>
              <a:p>
                <a:pPr>
                  <a:defRPr sz="2000"/>
                </a:pPr>
                <a:r>
                  <a:rPr lang="en-US" sz="2000"/>
                  <a:t>Writing Assignment Identifier</a:t>
                </a:r>
              </a:p>
            </c:rich>
          </c:tx>
          <c:layout/>
          <c:overlay val="0"/>
        </c:title>
        <c:numFmt formatCode="General" sourceLinked="1"/>
        <c:majorTickMark val="out"/>
        <c:minorTickMark val="none"/>
        <c:tickLblPos val="nextTo"/>
        <c:txPr>
          <a:bodyPr/>
          <a:lstStyle/>
          <a:p>
            <a:pPr>
              <a:defRPr sz="2000"/>
            </a:pPr>
            <a:endParaRPr lang="en-US"/>
          </a:p>
        </c:txPr>
        <c:crossAx val="74841088"/>
        <c:crosses val="autoZero"/>
        <c:auto val="1"/>
        <c:lblAlgn val="ctr"/>
        <c:lblOffset val="100"/>
        <c:noMultiLvlLbl val="0"/>
      </c:catAx>
      <c:valAx>
        <c:axId val="74841088"/>
        <c:scaling>
          <c:orientation val="minMax"/>
        </c:scaling>
        <c:delete val="0"/>
        <c:axPos val="l"/>
        <c:title>
          <c:tx>
            <c:rich>
              <a:bodyPr rot="-5400000" vert="horz"/>
              <a:lstStyle/>
              <a:p>
                <a:pPr>
                  <a:defRPr sz="2000"/>
                </a:pPr>
                <a:r>
                  <a:rPr lang="en-US" sz="2000"/>
                  <a:t>Average</a:t>
                </a:r>
                <a:r>
                  <a:rPr lang="en-US" sz="2000" baseline="0"/>
                  <a:t> I</a:t>
                </a:r>
                <a:r>
                  <a:rPr lang="en-US" sz="2000"/>
                  <a:t>nverted TERp Score</a:t>
                </a:r>
              </a:p>
            </c:rich>
          </c:tx>
          <c:layout/>
          <c:overlay val="0"/>
        </c:title>
        <c:numFmt formatCode="General" sourceLinked="1"/>
        <c:majorTickMark val="out"/>
        <c:minorTickMark val="none"/>
        <c:tickLblPos val="nextTo"/>
        <c:txPr>
          <a:bodyPr/>
          <a:lstStyle/>
          <a:p>
            <a:pPr>
              <a:defRPr sz="1800"/>
            </a:pPr>
            <a:endParaRPr lang="en-US"/>
          </a:p>
        </c:txPr>
        <c:crossAx val="74839168"/>
        <c:crosses val="autoZero"/>
        <c:crossBetween val="between"/>
      </c:valAx>
    </c:plotArea>
    <c:legend>
      <c:legendPos val="r"/>
      <c:layout>
        <c:manualLayout>
          <c:xMode val="edge"/>
          <c:yMode val="edge"/>
          <c:x val="0.84150252845960238"/>
          <c:y val="0.16023654111298916"/>
          <c:w val="0.14969981758145334"/>
          <c:h val="0.64469692597325867"/>
        </c:manualLayout>
      </c:layout>
      <c:overlay val="0"/>
      <c:txPr>
        <a:bodyPr/>
        <a:lstStyle/>
        <a:p>
          <a:pPr>
            <a:defRPr sz="1200"/>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0.83296</cdr:x>
      <cdr:y>0.01809</cdr:y>
    </cdr:from>
    <cdr:to>
      <cdr:x>0.97507</cdr:x>
      <cdr:y>0.17535</cdr:y>
    </cdr:to>
    <cdr:sp macro="" textlink="">
      <cdr:nvSpPr>
        <cdr:cNvPr id="2" name="TextBox 1"/>
        <cdr:cNvSpPr txBox="1"/>
      </cdr:nvSpPr>
      <cdr:spPr>
        <a:xfrm xmlns:a="http://schemas.openxmlformats.org/drawingml/2006/main">
          <a:off x="7214577" y="98709"/>
          <a:ext cx="1230923" cy="85833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Student</a:t>
          </a:r>
          <a:br>
            <a:rPr lang="en-US" sz="1800" dirty="0" smtClean="0"/>
          </a:br>
          <a:r>
            <a:rPr lang="en-US" sz="1800" dirty="0" smtClean="0"/>
            <a:t>identifier</a:t>
          </a:r>
          <a:endParaRPr lang="en-US"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A06D3E-3F87-42DF-AB6B-A0004E1CD60C}" type="datetimeFigureOut">
              <a:rPr lang="en-US" smtClean="0"/>
              <a:t>6/7/2013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4D7E06-ACBE-4184-A29A-BB2B301296BB}" type="slidenum">
              <a:rPr lang="en-US" smtClean="0"/>
              <a:t>‹#›</a:t>
            </a:fld>
            <a:endParaRPr lang="en-US"/>
          </a:p>
        </p:txBody>
      </p:sp>
    </p:spTree>
    <p:extLst>
      <p:ext uri="{BB962C8B-B14F-4D97-AF65-F5344CB8AC3E}">
        <p14:creationId xmlns:p14="http://schemas.microsoft.com/office/powerpoint/2010/main" val="1481970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Phrasal</a:t>
            </a:r>
            <a:r>
              <a:rPr lang="en-US" baseline="0" dirty="0" smtClean="0"/>
              <a:t> Equivalence: Phrase Table</a:t>
            </a:r>
          </a:p>
          <a:p>
            <a:r>
              <a:rPr lang="en-US" baseline="0" dirty="0" smtClean="0"/>
              <a:t>Synonym: WordNet synsets</a:t>
            </a:r>
          </a:p>
          <a:p>
            <a:r>
              <a:rPr lang="en-US" baseline="0" dirty="0" smtClean="0"/>
              <a:t>Stemming: a stemmer</a:t>
            </a:r>
          </a:p>
          <a:p>
            <a:r>
              <a:rPr lang="en-US" baseline="0" dirty="0" smtClean="0"/>
              <a:t>Insertion: also deletion</a:t>
            </a:r>
            <a:endParaRPr lang="en-US" dirty="0"/>
          </a:p>
        </p:txBody>
      </p:sp>
      <p:sp>
        <p:nvSpPr>
          <p:cNvPr id="4" name="Slide Number Placeholder 3"/>
          <p:cNvSpPr>
            <a:spLocks noGrp="1"/>
          </p:cNvSpPr>
          <p:nvPr>
            <p:ph type="sldNum" sz="quarter" idx="10"/>
          </p:nvPr>
        </p:nvSpPr>
        <p:spPr/>
        <p:txBody>
          <a:bodyPr/>
          <a:lstStyle/>
          <a:p>
            <a:fld id="{B64D7E06-ACBE-4184-A29A-BB2B301296BB}" type="slidenum">
              <a:rPr lang="en-US" smtClean="0"/>
              <a:t>7</a:t>
            </a:fld>
            <a:endParaRPr lang="en-US"/>
          </a:p>
        </p:txBody>
      </p:sp>
    </p:spTree>
    <p:extLst>
      <p:ext uri="{BB962C8B-B14F-4D97-AF65-F5344CB8AC3E}">
        <p14:creationId xmlns:p14="http://schemas.microsoft.com/office/powerpoint/2010/main" val="278164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trial comparison</a:t>
            </a:r>
          </a:p>
          <a:p>
            <a:r>
              <a:rPr lang="en-US" dirty="0" smtClean="0"/>
              <a:t>Weak positive correlation</a:t>
            </a:r>
            <a:endParaRPr lang="en-US" dirty="0"/>
          </a:p>
        </p:txBody>
      </p:sp>
      <p:sp>
        <p:nvSpPr>
          <p:cNvPr id="4" name="Slide Number Placeholder 3"/>
          <p:cNvSpPr>
            <a:spLocks noGrp="1"/>
          </p:cNvSpPr>
          <p:nvPr>
            <p:ph type="sldNum" sz="quarter" idx="10"/>
          </p:nvPr>
        </p:nvSpPr>
        <p:spPr/>
        <p:txBody>
          <a:bodyPr/>
          <a:lstStyle/>
          <a:p>
            <a:fld id="{B64D7E06-ACBE-4184-A29A-BB2B301296BB}" type="slidenum">
              <a:rPr lang="en-US" smtClean="0"/>
              <a:t>11</a:t>
            </a:fld>
            <a:endParaRPr lang="en-US"/>
          </a:p>
        </p:txBody>
      </p:sp>
    </p:spTree>
    <p:extLst>
      <p:ext uri="{BB962C8B-B14F-4D97-AF65-F5344CB8AC3E}">
        <p14:creationId xmlns:p14="http://schemas.microsoft.com/office/powerpoint/2010/main" val="2549941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emphasis</a:t>
            </a:r>
            <a:r>
              <a:rPr lang="en-US" baseline="0" dirty="0" smtClean="0"/>
              <a:t> on meaning</a:t>
            </a:r>
          </a:p>
          <a:p>
            <a:pPr marL="171450" indent="-171450">
              <a:buFontTx/>
              <a:buChar char="-"/>
            </a:pPr>
            <a:r>
              <a:rPr lang="en-US" baseline="0" dirty="0" smtClean="0"/>
              <a:t>But also: natural language, meaning the style appropriate to that culture</a:t>
            </a:r>
          </a:p>
          <a:p>
            <a:pPr marL="171450" indent="-171450">
              <a:buFontTx/>
              <a:buChar char="-"/>
            </a:pPr>
            <a:r>
              <a:rPr lang="en-US" baseline="0" dirty="0" smtClean="0"/>
              <a:t>And: vocabulary, with educational focus</a:t>
            </a:r>
          </a:p>
          <a:p>
            <a:pPr marL="0" indent="0">
              <a:buFontTx/>
              <a:buNone/>
            </a:pPr>
            <a:r>
              <a:rPr lang="en-US" baseline="0" dirty="0" smtClean="0"/>
              <a:t>Ironically, my focus is the accurate (grammatical) language</a:t>
            </a:r>
          </a:p>
        </p:txBody>
      </p:sp>
      <p:sp>
        <p:nvSpPr>
          <p:cNvPr id="4" name="Slide Number Placeholder 3"/>
          <p:cNvSpPr>
            <a:spLocks noGrp="1"/>
          </p:cNvSpPr>
          <p:nvPr>
            <p:ph type="sldNum" sz="quarter" idx="10"/>
          </p:nvPr>
        </p:nvSpPr>
        <p:spPr/>
        <p:txBody>
          <a:bodyPr/>
          <a:lstStyle/>
          <a:p>
            <a:fld id="{B64D7E06-ACBE-4184-A29A-BB2B301296BB}" type="slidenum">
              <a:rPr lang="en-US" smtClean="0"/>
              <a:t>13</a:t>
            </a:fld>
            <a:endParaRPr lang="en-US"/>
          </a:p>
        </p:txBody>
      </p:sp>
    </p:spTree>
    <p:extLst>
      <p:ext uri="{BB962C8B-B14F-4D97-AF65-F5344CB8AC3E}">
        <p14:creationId xmlns:p14="http://schemas.microsoft.com/office/powerpoint/2010/main" val="227489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Revising the rubric</a:t>
            </a:r>
            <a:endParaRPr lang="en-US" baseline="0" dirty="0" smtClean="0"/>
          </a:p>
        </p:txBody>
      </p:sp>
      <p:sp>
        <p:nvSpPr>
          <p:cNvPr id="4" name="Slide Number Placeholder 3"/>
          <p:cNvSpPr>
            <a:spLocks noGrp="1"/>
          </p:cNvSpPr>
          <p:nvPr>
            <p:ph type="sldNum" sz="quarter" idx="10"/>
          </p:nvPr>
        </p:nvSpPr>
        <p:spPr/>
        <p:txBody>
          <a:bodyPr/>
          <a:lstStyle/>
          <a:p>
            <a:fld id="{B64D7E06-ACBE-4184-A29A-BB2B301296BB}" type="slidenum">
              <a:rPr lang="en-US" smtClean="0"/>
              <a:t>15</a:t>
            </a:fld>
            <a:endParaRPr lang="en-US"/>
          </a:p>
        </p:txBody>
      </p:sp>
    </p:spTree>
    <p:extLst>
      <p:ext uri="{BB962C8B-B14F-4D97-AF65-F5344CB8AC3E}">
        <p14:creationId xmlns:p14="http://schemas.microsoft.com/office/powerpoint/2010/main" val="2274896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Revising the rubric</a:t>
            </a:r>
            <a:endParaRPr lang="en-US" baseline="0" dirty="0" smtClean="0"/>
          </a:p>
        </p:txBody>
      </p:sp>
      <p:sp>
        <p:nvSpPr>
          <p:cNvPr id="4" name="Slide Number Placeholder 3"/>
          <p:cNvSpPr>
            <a:spLocks noGrp="1"/>
          </p:cNvSpPr>
          <p:nvPr>
            <p:ph type="sldNum" sz="quarter" idx="10"/>
          </p:nvPr>
        </p:nvSpPr>
        <p:spPr/>
        <p:txBody>
          <a:bodyPr/>
          <a:lstStyle/>
          <a:p>
            <a:fld id="{B64D7E06-ACBE-4184-A29A-BB2B301296BB}" type="slidenum">
              <a:rPr lang="en-US" smtClean="0"/>
              <a:t>17</a:t>
            </a:fld>
            <a:endParaRPr lang="en-US"/>
          </a:p>
        </p:txBody>
      </p:sp>
    </p:spTree>
    <p:extLst>
      <p:ext uri="{BB962C8B-B14F-4D97-AF65-F5344CB8AC3E}">
        <p14:creationId xmlns:p14="http://schemas.microsoft.com/office/powerpoint/2010/main" val="2274896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Equivalent</a:t>
            </a:r>
            <a:r>
              <a:rPr lang="en-US" baseline="0" dirty="0" smtClean="0"/>
              <a:t> phrases or synonyms should not decrease final score at all</a:t>
            </a:r>
          </a:p>
          <a:p>
            <a:r>
              <a:rPr lang="en-US" baseline="0" dirty="0" smtClean="0"/>
              <a:t>Shifts are rarely a significant problem – almost always with phrases that could be in multiple places in the sentence</a:t>
            </a:r>
          </a:p>
          <a:p>
            <a:r>
              <a:rPr lang="en-US" baseline="0" dirty="0" smtClean="0"/>
              <a:t>Even insertions/deletions aren’t usually problematic – they are usually function words</a:t>
            </a:r>
          </a:p>
          <a:p>
            <a:r>
              <a:rPr lang="en-US" baseline="0" dirty="0" smtClean="0"/>
              <a:t>Main concern: stemming and substitutions</a:t>
            </a:r>
            <a:endParaRPr lang="en-US" dirty="0"/>
          </a:p>
        </p:txBody>
      </p:sp>
      <p:sp>
        <p:nvSpPr>
          <p:cNvPr id="4" name="Slide Number Placeholder 3"/>
          <p:cNvSpPr>
            <a:spLocks noGrp="1"/>
          </p:cNvSpPr>
          <p:nvPr>
            <p:ph type="sldNum" sz="quarter" idx="10"/>
          </p:nvPr>
        </p:nvSpPr>
        <p:spPr/>
        <p:txBody>
          <a:bodyPr/>
          <a:lstStyle/>
          <a:p>
            <a:fld id="{B64D7E06-ACBE-4184-A29A-BB2B301296BB}" type="slidenum">
              <a:rPr lang="en-US" smtClean="0"/>
              <a:t>18</a:t>
            </a:fld>
            <a:endParaRPr lang="en-US"/>
          </a:p>
        </p:txBody>
      </p:sp>
    </p:spTree>
    <p:extLst>
      <p:ext uri="{BB962C8B-B14F-4D97-AF65-F5344CB8AC3E}">
        <p14:creationId xmlns:p14="http://schemas.microsoft.com/office/powerpoint/2010/main" val="278164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D7E06-ACBE-4184-A29A-BB2B301296BB}" type="slidenum">
              <a:rPr lang="en-US" smtClean="0"/>
              <a:t>19</a:t>
            </a:fld>
            <a:endParaRPr lang="en-US"/>
          </a:p>
        </p:txBody>
      </p:sp>
    </p:spTree>
    <p:extLst>
      <p:ext uri="{BB962C8B-B14F-4D97-AF65-F5344CB8AC3E}">
        <p14:creationId xmlns:p14="http://schemas.microsoft.com/office/powerpoint/2010/main" val="278164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1092926"/>
            <a:ext cx="6858000" cy="1728652"/>
          </a:xfrm>
          <a:noFill/>
        </p:spPr>
        <p:txBody>
          <a:bodyPr anchor="t" anchorCtr="0"/>
          <a:lstStyle>
            <a:lvl1pPr algn="r">
              <a:defRPr sz="3200">
                <a:solidFill>
                  <a:schemeClr val="tx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1219200" y="3291840"/>
            <a:ext cx="6858000" cy="2743199"/>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373368" y="6355080"/>
            <a:ext cx="2286000" cy="365760"/>
          </a:xfrm>
          <a:prstGeom prst="rect">
            <a:avLst/>
          </a:prstGeom>
        </p:spPr>
        <p:txBody>
          <a:bodyPr/>
          <a:lstStyle>
            <a:lvl1pPr>
              <a:defRPr sz="1400"/>
            </a:lvl1pPr>
          </a:lstStyle>
          <a:p>
            <a:fld id="{61DB7E73-8990-44B6-8ADF-7DC6EDD3FFCB}" type="datetime1">
              <a:rPr lang="en-US" smtClean="0"/>
              <a:t>6/7/2013</a:t>
            </a:fld>
            <a:endParaRPr lang="en-US" dirty="0" smtClean="0"/>
          </a:p>
        </p:txBody>
      </p:sp>
      <p:sp>
        <p:nvSpPr>
          <p:cNvPr id="17" name="Footer Placeholder 16"/>
          <p:cNvSpPr>
            <a:spLocks noGrp="1"/>
          </p:cNvSpPr>
          <p:nvPr>
            <p:ph type="ftr" sz="quarter" idx="11"/>
          </p:nvPr>
        </p:nvSpPr>
        <p:spPr>
          <a:xfrm>
            <a:off x="2898648" y="6355080"/>
            <a:ext cx="3474720" cy="365760"/>
          </a:xfrm>
        </p:spPr>
        <p:txBody>
          <a:bodyPr/>
          <a:lstStyle/>
          <a:p>
            <a:r>
              <a:rPr lang="en-US" dirty="0" smtClean="0"/>
              <a:t>Michaud and McCoy</a:t>
            </a:r>
          </a:p>
        </p:txBody>
      </p:sp>
      <p:sp>
        <p:nvSpPr>
          <p:cNvPr id="29" name="Slide Number Placeholder 28"/>
          <p:cNvSpPr>
            <a:spLocks noGrp="1"/>
          </p:cNvSpPr>
          <p:nvPr>
            <p:ph type="sldNum" sz="quarter" idx="12"/>
          </p:nvPr>
        </p:nvSpPr>
        <p:spPr>
          <a:xfrm>
            <a:off x="1216152" y="6355080"/>
            <a:ext cx="1219200" cy="365760"/>
          </a:xfrm>
        </p:spPr>
        <p:txBody>
          <a:bodyPr/>
          <a:lstStyle/>
          <a:p>
            <a:fld id="{043E1507-DA76-4C82-90E4-46152DCACD02}" type="slidenum">
              <a:rPr lang="en-US" smtClean="0"/>
              <a:t>‹#›</a:t>
            </a:fld>
            <a:endParaRPr lang="en-US" dirty="0"/>
          </a:p>
        </p:txBody>
      </p:sp>
      <p:sp>
        <p:nvSpPr>
          <p:cNvPr id="21" name="Rectangle 20"/>
          <p:cNvSpPr/>
          <p:nvPr/>
        </p:nvSpPr>
        <p:spPr>
          <a:xfrm>
            <a:off x="904875" y="927463"/>
            <a:ext cx="7315200" cy="2037806"/>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3200400"/>
            <a:ext cx="7315200" cy="2834639"/>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18210" y="927463"/>
            <a:ext cx="211727" cy="2037806"/>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3200400"/>
            <a:ext cx="228600" cy="2834639"/>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7511142" y="6356350"/>
            <a:ext cx="1178705" cy="365760"/>
          </a:xfrm>
          <a:prstGeom prst="rect">
            <a:avLst/>
          </a:prstGeom>
        </p:spPr>
        <p:txBody>
          <a:bodyPr/>
          <a:lstStyle/>
          <a:p>
            <a:fld id="{CA7F822A-7EE2-4AEC-AA5A-0A0A35BE298C}" type="datetime1">
              <a:rPr lang="en-US" smtClean="0"/>
              <a:t>6/7/2013</a:t>
            </a:fld>
            <a:endParaRPr lang="en-US"/>
          </a:p>
        </p:txBody>
      </p:sp>
      <p:sp>
        <p:nvSpPr>
          <p:cNvPr id="5" name="Footer Placeholder 4"/>
          <p:cNvSpPr>
            <a:spLocks noGrp="1"/>
          </p:cNvSpPr>
          <p:nvPr>
            <p:ph type="ftr" sz="quarter" idx="11"/>
          </p:nvPr>
        </p:nvSpPr>
        <p:spPr/>
        <p:txBody>
          <a:bodyPr/>
          <a:lstStyle/>
          <a:p>
            <a:r>
              <a:rPr lang="en-US" smtClean="0"/>
              <a:t>Michaud and McCoy</a:t>
            </a:r>
            <a:endParaRPr lang="en-US"/>
          </a:p>
        </p:txBody>
      </p:sp>
      <p:sp>
        <p:nvSpPr>
          <p:cNvPr id="6" name="Slide Number Placeholder 5"/>
          <p:cNvSpPr>
            <a:spLocks noGrp="1"/>
          </p:cNvSpPr>
          <p:nvPr>
            <p:ph type="sldNum" sz="quarter" idx="12"/>
          </p:nvPr>
        </p:nvSpPr>
        <p:spPr/>
        <p:txBody>
          <a:bodyPr/>
          <a:lstStyle/>
          <a:p>
            <a:fld id="{043E1507-DA76-4C82-90E4-46152DCACD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7511142" y="6356350"/>
            <a:ext cx="1178705" cy="365760"/>
          </a:xfrm>
          <a:prstGeom prst="rect">
            <a:avLst/>
          </a:prstGeom>
        </p:spPr>
        <p:txBody>
          <a:bodyPr/>
          <a:lstStyle/>
          <a:p>
            <a:fld id="{9CAF5771-ABDF-4432-B062-A03417739335}" type="datetime1">
              <a:rPr lang="en-US" smtClean="0"/>
              <a:t>6/7/2013</a:t>
            </a:fld>
            <a:endParaRPr lang="en-US"/>
          </a:p>
        </p:txBody>
      </p:sp>
      <p:sp>
        <p:nvSpPr>
          <p:cNvPr id="5" name="Footer Placeholder 4"/>
          <p:cNvSpPr>
            <a:spLocks noGrp="1"/>
          </p:cNvSpPr>
          <p:nvPr>
            <p:ph type="ftr" sz="quarter" idx="11"/>
          </p:nvPr>
        </p:nvSpPr>
        <p:spPr/>
        <p:txBody>
          <a:bodyPr/>
          <a:lstStyle/>
          <a:p>
            <a:r>
              <a:rPr lang="en-US" smtClean="0"/>
              <a:t>Michaud and McCoy</a:t>
            </a:r>
            <a:endParaRPr lang="en-US"/>
          </a:p>
        </p:txBody>
      </p:sp>
      <p:sp>
        <p:nvSpPr>
          <p:cNvPr id="6" name="Slide Number Placeholder 5"/>
          <p:cNvSpPr>
            <a:spLocks noGrp="1"/>
          </p:cNvSpPr>
          <p:nvPr>
            <p:ph type="sldNum" sz="quarter" idx="12"/>
          </p:nvPr>
        </p:nvSpPr>
        <p:spPr/>
        <p:txBody>
          <a:bodyPr/>
          <a:lstStyle/>
          <a:p>
            <a:fld id="{043E1507-DA76-4C82-90E4-46152DCACD02}"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7511142" y="6356350"/>
            <a:ext cx="1178705" cy="365760"/>
          </a:xfrm>
          <a:prstGeom prst="rect">
            <a:avLst/>
          </a:prstGeom>
        </p:spPr>
        <p:txBody>
          <a:bodyPr/>
          <a:lstStyle/>
          <a:p>
            <a:fld id="{6A84F77E-CFCE-42B2-8798-9D7E4F8F9A97}" type="datetime1">
              <a:rPr lang="en-US" smtClean="0"/>
              <a:t>6/7/2013</a:t>
            </a:fld>
            <a:endParaRPr lang="en-US"/>
          </a:p>
        </p:txBody>
      </p:sp>
      <p:sp>
        <p:nvSpPr>
          <p:cNvPr id="5" name="Footer Placeholder 4"/>
          <p:cNvSpPr>
            <a:spLocks noGrp="1"/>
          </p:cNvSpPr>
          <p:nvPr>
            <p:ph type="ftr" sz="quarter" idx="11"/>
          </p:nvPr>
        </p:nvSpPr>
        <p:spPr/>
        <p:txBody>
          <a:bodyPr/>
          <a:lstStyle/>
          <a:p>
            <a:r>
              <a:rPr lang="en-US" dirty="0" smtClean="0"/>
              <a:t>Michaud and McCoy</a:t>
            </a:r>
            <a:endParaRPr lang="en-US" dirty="0"/>
          </a:p>
        </p:txBody>
      </p:sp>
      <p:sp>
        <p:nvSpPr>
          <p:cNvPr id="6" name="Slide Number Placeholder 5"/>
          <p:cNvSpPr>
            <a:spLocks noGrp="1"/>
          </p:cNvSpPr>
          <p:nvPr>
            <p:ph type="sldNum" sz="quarter" idx="12"/>
          </p:nvPr>
        </p:nvSpPr>
        <p:spPr/>
        <p:txBody>
          <a:bodyPr/>
          <a:lstStyle/>
          <a:p>
            <a:fld id="{043E1507-DA76-4C82-90E4-46152DCACD02}"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a:noFill/>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a:prstGeom prst="rect">
            <a:avLst/>
          </a:prstGeom>
        </p:spPr>
        <p:txBody>
          <a:bodyPr/>
          <a:lstStyle/>
          <a:p>
            <a:fld id="{CD6BEC23-9D07-43B7-A30E-93E0B26D232E}" type="datetime1">
              <a:rPr lang="en-US" smtClean="0"/>
              <a:t>6/7/2013</a:t>
            </a:fld>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Michaud and McCoy</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043E1507-DA76-4C82-90E4-46152DCACD02}"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1" y="0"/>
            <a:ext cx="7770222" cy="685800"/>
          </a:xfrm>
        </p:spPr>
        <p:txBody>
          <a:bodyPr/>
          <a:lstStyle/>
          <a:p>
            <a:r>
              <a:rPr kumimoji="0" lang="en-US" dirty="0" smtClean="0"/>
              <a:t>Click to edit Master title style</a:t>
            </a:r>
            <a:endParaRPr kumimoji="0" lang="en-US" dirty="0"/>
          </a:p>
        </p:txBody>
      </p:sp>
      <p:sp>
        <p:nvSpPr>
          <p:cNvPr id="5" name="Date Placeholder 4"/>
          <p:cNvSpPr>
            <a:spLocks noGrp="1"/>
          </p:cNvSpPr>
          <p:nvPr>
            <p:ph type="dt" sz="half" idx="10"/>
          </p:nvPr>
        </p:nvSpPr>
        <p:spPr>
          <a:xfrm>
            <a:off x="7511142" y="6356350"/>
            <a:ext cx="1178705" cy="365760"/>
          </a:xfrm>
          <a:prstGeom prst="rect">
            <a:avLst/>
          </a:prstGeom>
        </p:spPr>
        <p:txBody>
          <a:bodyPr/>
          <a:lstStyle/>
          <a:p>
            <a:fld id="{60B895B8-516F-4B38-89F1-1890CE0EE210}" type="datetime1">
              <a:rPr lang="en-US" smtClean="0"/>
              <a:t>6/7/2013</a:t>
            </a:fld>
            <a:endParaRPr lang="en-US"/>
          </a:p>
        </p:txBody>
      </p:sp>
      <p:sp>
        <p:nvSpPr>
          <p:cNvPr id="6" name="Footer Placeholder 5"/>
          <p:cNvSpPr>
            <a:spLocks noGrp="1"/>
          </p:cNvSpPr>
          <p:nvPr>
            <p:ph type="ftr" sz="quarter" idx="11"/>
          </p:nvPr>
        </p:nvSpPr>
        <p:spPr/>
        <p:txBody>
          <a:bodyPr/>
          <a:lstStyle/>
          <a:p>
            <a:r>
              <a:rPr lang="en-US" smtClean="0"/>
              <a:t>Michaud and McCoy</a:t>
            </a:r>
            <a:endParaRPr lang="en-US"/>
          </a:p>
        </p:txBody>
      </p:sp>
      <p:sp>
        <p:nvSpPr>
          <p:cNvPr id="7" name="Slide Number Placeholder 6"/>
          <p:cNvSpPr>
            <a:spLocks noGrp="1"/>
          </p:cNvSpPr>
          <p:nvPr>
            <p:ph type="sldNum" sz="quarter" idx="12"/>
          </p:nvPr>
        </p:nvSpPr>
        <p:spPr/>
        <p:txBody>
          <a:bodyPr/>
          <a:lstStyle/>
          <a:p>
            <a:fld id="{043E1507-DA76-4C82-90E4-46152DCACD02}"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7511142" y="6356350"/>
            <a:ext cx="1178705" cy="365760"/>
          </a:xfrm>
          <a:prstGeom prst="rect">
            <a:avLst/>
          </a:prstGeom>
        </p:spPr>
        <p:txBody>
          <a:bodyPr/>
          <a:lstStyle/>
          <a:p>
            <a:fld id="{9CBC05E2-5403-4EF5-89B3-5DD46721020E}" type="datetime1">
              <a:rPr lang="en-US" smtClean="0"/>
              <a:t>6/7/2013</a:t>
            </a:fld>
            <a:endParaRPr lang="en-US"/>
          </a:p>
        </p:txBody>
      </p:sp>
      <p:sp>
        <p:nvSpPr>
          <p:cNvPr id="8" name="Footer Placeholder 7"/>
          <p:cNvSpPr>
            <a:spLocks noGrp="1"/>
          </p:cNvSpPr>
          <p:nvPr>
            <p:ph type="ftr" sz="quarter" idx="11"/>
          </p:nvPr>
        </p:nvSpPr>
        <p:spPr/>
        <p:txBody>
          <a:bodyPr/>
          <a:lstStyle/>
          <a:p>
            <a:r>
              <a:rPr lang="en-US" smtClean="0"/>
              <a:t>Michaud and McCoy</a:t>
            </a:r>
            <a:endParaRPr lang="en-US"/>
          </a:p>
        </p:txBody>
      </p:sp>
      <p:sp>
        <p:nvSpPr>
          <p:cNvPr id="9" name="Slide Number Placeholder 8"/>
          <p:cNvSpPr>
            <a:spLocks noGrp="1"/>
          </p:cNvSpPr>
          <p:nvPr>
            <p:ph type="sldNum" sz="quarter" idx="12"/>
          </p:nvPr>
        </p:nvSpPr>
        <p:spPr/>
        <p:txBody>
          <a:bodyPr/>
          <a:lstStyle/>
          <a:p>
            <a:fld id="{043E1507-DA76-4C82-90E4-46152DCACD02}"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97726" y="0"/>
            <a:ext cx="7746273" cy="666206"/>
          </a:xfrm>
        </p:spPr>
        <p:txBody>
          <a:bodyPr/>
          <a:lstStyle>
            <a:lvl1pPr algn="r">
              <a:defRPr/>
            </a:lvl1p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a:xfrm>
            <a:off x="7511142" y="6356350"/>
            <a:ext cx="1178705" cy="365760"/>
          </a:xfrm>
          <a:prstGeom prst="rect">
            <a:avLst/>
          </a:prstGeom>
        </p:spPr>
        <p:txBody>
          <a:bodyPr/>
          <a:lstStyle/>
          <a:p>
            <a:fld id="{B33D3322-A707-4092-86C4-B9019B0CE06C}" type="datetime1">
              <a:rPr lang="en-US" smtClean="0"/>
              <a:t>6/7/2013</a:t>
            </a:fld>
            <a:endParaRPr lang="en-US"/>
          </a:p>
        </p:txBody>
      </p:sp>
      <p:sp>
        <p:nvSpPr>
          <p:cNvPr id="4" name="Footer Placeholder 3"/>
          <p:cNvSpPr>
            <a:spLocks noGrp="1"/>
          </p:cNvSpPr>
          <p:nvPr>
            <p:ph type="ftr" sz="quarter" idx="11"/>
          </p:nvPr>
        </p:nvSpPr>
        <p:spPr/>
        <p:txBody>
          <a:bodyPr/>
          <a:lstStyle/>
          <a:p>
            <a:r>
              <a:rPr lang="en-US" dirty="0" smtClean="0"/>
              <a:t>Michaud and McCoy</a:t>
            </a:r>
          </a:p>
        </p:txBody>
      </p:sp>
      <p:sp>
        <p:nvSpPr>
          <p:cNvPr id="5" name="Slide Number Placeholder 4"/>
          <p:cNvSpPr>
            <a:spLocks noGrp="1"/>
          </p:cNvSpPr>
          <p:nvPr>
            <p:ph type="sldNum" sz="quarter" idx="12"/>
          </p:nvPr>
        </p:nvSpPr>
        <p:spPr/>
        <p:txBody>
          <a:bodyPr/>
          <a:lstStyle/>
          <a:p>
            <a:fld id="{19DD2289-26C7-45C0-B428-750FFEEEE7C2}" type="slidenum">
              <a:rPr lang="en-US" smtClean="0"/>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511142" y="6356350"/>
            <a:ext cx="1178705" cy="365760"/>
          </a:xfrm>
          <a:prstGeom prst="rect">
            <a:avLst/>
          </a:prstGeom>
        </p:spPr>
        <p:txBody>
          <a:bodyPr/>
          <a:lstStyle/>
          <a:p>
            <a:fld id="{65223BEC-3099-4383-B59D-C7EF3B7A4BD4}" type="datetime1">
              <a:rPr lang="en-US" smtClean="0"/>
              <a:t>6/7/2013</a:t>
            </a:fld>
            <a:endParaRPr lang="en-US"/>
          </a:p>
        </p:txBody>
      </p:sp>
      <p:sp>
        <p:nvSpPr>
          <p:cNvPr id="3" name="Footer Placeholder 2"/>
          <p:cNvSpPr>
            <a:spLocks noGrp="1"/>
          </p:cNvSpPr>
          <p:nvPr>
            <p:ph type="ftr" sz="quarter" idx="11"/>
          </p:nvPr>
        </p:nvSpPr>
        <p:spPr/>
        <p:txBody>
          <a:bodyPr/>
          <a:lstStyle/>
          <a:p>
            <a:r>
              <a:rPr lang="en-US" smtClean="0"/>
              <a:t>Michaud and McCoy</a:t>
            </a:r>
            <a:endParaRPr lang="en-US"/>
          </a:p>
        </p:txBody>
      </p:sp>
      <p:sp>
        <p:nvSpPr>
          <p:cNvPr id="4" name="Slide Number Placeholder 3"/>
          <p:cNvSpPr>
            <a:spLocks noGrp="1"/>
          </p:cNvSpPr>
          <p:nvPr>
            <p:ph type="sldNum" sz="quarter" idx="12"/>
          </p:nvPr>
        </p:nvSpPr>
        <p:spPr/>
        <p:txBody>
          <a:bodyPr/>
          <a:lstStyle/>
          <a:p>
            <a:fld id="{043E1507-DA76-4C82-90E4-46152DCACD02}"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7511142" y="6356350"/>
            <a:ext cx="1178705" cy="365760"/>
          </a:xfrm>
          <a:prstGeom prst="rect">
            <a:avLst/>
          </a:prstGeom>
        </p:spPr>
        <p:txBody>
          <a:bodyPr/>
          <a:lstStyle/>
          <a:p>
            <a:fld id="{F867B0FD-19EC-45B6-A0EF-C6952FAE9787}" type="datetime1">
              <a:rPr lang="en-US" smtClean="0"/>
              <a:t>6/7/2013</a:t>
            </a:fld>
            <a:endParaRPr lang="en-US"/>
          </a:p>
        </p:txBody>
      </p:sp>
      <p:sp>
        <p:nvSpPr>
          <p:cNvPr id="6" name="Footer Placeholder 5"/>
          <p:cNvSpPr>
            <a:spLocks noGrp="1"/>
          </p:cNvSpPr>
          <p:nvPr>
            <p:ph type="ftr" sz="quarter" idx="11"/>
          </p:nvPr>
        </p:nvSpPr>
        <p:spPr/>
        <p:txBody>
          <a:bodyPr/>
          <a:lstStyle/>
          <a:p>
            <a:r>
              <a:rPr lang="en-US" smtClean="0"/>
              <a:t>Michaud and McCoy</a:t>
            </a:r>
            <a:endParaRPr lang="en-US"/>
          </a:p>
        </p:txBody>
      </p:sp>
      <p:sp>
        <p:nvSpPr>
          <p:cNvPr id="7" name="Slide Number Placeholder 6"/>
          <p:cNvSpPr>
            <a:spLocks noGrp="1"/>
          </p:cNvSpPr>
          <p:nvPr>
            <p:ph type="sldNum" sz="quarter" idx="12"/>
          </p:nvPr>
        </p:nvSpPr>
        <p:spPr/>
        <p:txBody>
          <a:bodyPr/>
          <a:lstStyle/>
          <a:p>
            <a:fld id="{043E1507-DA76-4C82-90E4-46152DCACD02}"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7511142" y="6356350"/>
            <a:ext cx="1178705" cy="365760"/>
          </a:xfrm>
          <a:prstGeom prst="rect">
            <a:avLst/>
          </a:prstGeom>
        </p:spPr>
        <p:txBody>
          <a:bodyPr/>
          <a:lstStyle/>
          <a:p>
            <a:fld id="{71ECCCE6-EF90-4BD8-9679-63DFDC8D7500}" type="datetime1">
              <a:rPr lang="en-US" smtClean="0"/>
              <a:t>6/7/2013</a:t>
            </a:fld>
            <a:endParaRPr lang="en-US"/>
          </a:p>
        </p:txBody>
      </p:sp>
      <p:sp>
        <p:nvSpPr>
          <p:cNvPr id="6" name="Footer Placeholder 5"/>
          <p:cNvSpPr>
            <a:spLocks noGrp="1"/>
          </p:cNvSpPr>
          <p:nvPr>
            <p:ph type="ftr" sz="quarter" idx="11"/>
          </p:nvPr>
        </p:nvSpPr>
        <p:spPr/>
        <p:txBody>
          <a:bodyPr/>
          <a:lstStyle/>
          <a:p>
            <a:r>
              <a:rPr lang="en-US" smtClean="0"/>
              <a:t>Michaud and McCoy</a:t>
            </a:r>
            <a:endParaRPr lang="en-US" dirty="0"/>
          </a:p>
        </p:txBody>
      </p:sp>
      <p:sp>
        <p:nvSpPr>
          <p:cNvPr id="7" name="Slide Number Placeholder 6"/>
          <p:cNvSpPr>
            <a:spLocks noGrp="1"/>
          </p:cNvSpPr>
          <p:nvPr>
            <p:ph type="sldNum" sz="quarter" idx="12"/>
          </p:nvPr>
        </p:nvSpPr>
        <p:spPr/>
        <p:txBody>
          <a:bodyPr/>
          <a:lstStyle/>
          <a:p>
            <a:fld id="{043E1507-DA76-4C82-90E4-46152DCACD02}"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410788" y="0"/>
            <a:ext cx="7733211" cy="666751"/>
          </a:xfrm>
          <a:prstGeom prst="rect">
            <a:avLst/>
          </a:prstGeom>
          <a:solidFill>
            <a:srgbClr val="16335B"/>
          </a:solidFill>
        </p:spPr>
        <p:txBody>
          <a:bodyPr vert="horz"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838200"/>
            <a:ext cx="8229600" cy="5291328"/>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3" name="Footer Placeholder 2"/>
          <p:cNvSpPr>
            <a:spLocks noGrp="1"/>
          </p:cNvSpPr>
          <p:nvPr>
            <p:ph type="ftr" sz="quarter" idx="3"/>
          </p:nvPr>
        </p:nvSpPr>
        <p:spPr>
          <a:xfrm>
            <a:off x="2898648" y="6356350"/>
            <a:ext cx="5788152" cy="365760"/>
          </a:xfrm>
          <a:prstGeom prst="rect">
            <a:avLst/>
          </a:prstGeom>
        </p:spPr>
        <p:txBody>
          <a:bodyPr vert="horz"/>
          <a:lstStyle>
            <a:lvl1pPr algn="r" eaLnBrk="1" latinLnBrk="0" hangingPunct="1">
              <a:defRPr kumimoji="0" sz="1400">
                <a:solidFill>
                  <a:schemeClr val="tx2"/>
                </a:solidFill>
              </a:defRPr>
            </a:lvl1pPr>
          </a:lstStyle>
          <a:p>
            <a:r>
              <a:rPr lang="en-US" dirty="0" smtClean="0"/>
              <a:t>Michaud and McCoy</a:t>
            </a:r>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1"/>
                </a:solidFill>
              </a:defRPr>
            </a:lvl1pPr>
          </a:lstStyle>
          <a:p>
            <a:fld id="{043E1507-DA76-4C82-90E4-46152DCACD02}"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026" name="Picture 2" descr="Logo"/>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r="62971"/>
          <a:stretch/>
        </p:blipFill>
        <p:spPr bwMode="auto">
          <a:xfrm>
            <a:off x="0" y="0"/>
            <a:ext cx="1410789" cy="666751"/>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r" rtl="0" eaLnBrk="1" latinLnBrk="0" hangingPunct="1">
        <a:spcBef>
          <a:spcPct val="0"/>
        </a:spcBef>
        <a:buNone/>
        <a:defRPr kumimoji="0" sz="3200" kern="1200">
          <a:solidFill>
            <a:schemeClr val="bg1"/>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Applying Machine Translation Metrics to Student-Written Translations</a:t>
            </a:r>
          </a:p>
        </p:txBody>
      </p:sp>
      <p:sp>
        <p:nvSpPr>
          <p:cNvPr id="3" name="Subtitle 2"/>
          <p:cNvSpPr>
            <a:spLocks noGrp="1"/>
          </p:cNvSpPr>
          <p:nvPr>
            <p:ph type="subTitle" idx="1"/>
          </p:nvPr>
        </p:nvSpPr>
        <p:spPr/>
        <p:txBody>
          <a:bodyPr>
            <a:normAutofit lnSpcReduction="10000"/>
          </a:bodyPr>
          <a:lstStyle/>
          <a:p>
            <a:r>
              <a:rPr lang="en-US" dirty="0" smtClean="0"/>
              <a:t>Lisa N. Michaud</a:t>
            </a:r>
            <a:br>
              <a:rPr lang="en-US" dirty="0" smtClean="0"/>
            </a:br>
            <a:r>
              <a:rPr lang="en-US" dirty="0" smtClean="0"/>
              <a:t>Computer Science Department</a:t>
            </a:r>
            <a:br>
              <a:rPr lang="en-US" dirty="0" smtClean="0"/>
            </a:br>
            <a:r>
              <a:rPr lang="en-US" dirty="0" smtClean="0"/>
              <a:t>Merrimack College</a:t>
            </a:r>
            <a:br>
              <a:rPr lang="en-US" dirty="0" smtClean="0"/>
            </a:br>
            <a:r>
              <a:rPr lang="en-US" dirty="0" smtClean="0"/>
              <a:t>North Andover, Massachusetts, USA</a:t>
            </a:r>
            <a:br>
              <a:rPr lang="en-US" dirty="0" smtClean="0"/>
            </a:br>
            <a:endParaRPr lang="en-US" dirty="0" smtClean="0"/>
          </a:p>
          <a:p>
            <a:r>
              <a:rPr lang="en-US" dirty="0" smtClean="0"/>
              <a:t>Patricia Ann McCoy</a:t>
            </a:r>
            <a:br>
              <a:rPr lang="en-US" dirty="0" smtClean="0"/>
            </a:br>
            <a:r>
              <a:rPr lang="en-US" dirty="0" smtClean="0"/>
              <a:t>Language Department</a:t>
            </a:r>
            <a:br>
              <a:rPr lang="en-US" dirty="0" smtClean="0"/>
            </a:br>
            <a:r>
              <a:rPr lang="es-ES" dirty="0" smtClean="0"/>
              <a:t>Universidad </a:t>
            </a:r>
            <a:r>
              <a:rPr lang="es-ES" dirty="0"/>
              <a:t>de las </a:t>
            </a:r>
            <a:r>
              <a:rPr lang="es-ES" dirty="0" err="1"/>
              <a:t>Americas</a:t>
            </a:r>
            <a:r>
              <a:rPr lang="es-ES" dirty="0"/>
              <a:t> </a:t>
            </a:r>
            <a:r>
              <a:rPr lang="es-ES" dirty="0" smtClean="0"/>
              <a:t>Puebla</a:t>
            </a:r>
            <a:br>
              <a:rPr lang="es-ES" dirty="0" smtClean="0"/>
            </a:br>
            <a:r>
              <a:rPr lang="en-US" dirty="0" smtClean="0"/>
              <a:t>Puebla</a:t>
            </a:r>
            <a:r>
              <a:rPr lang="en-US" dirty="0"/>
              <a:t>, Mexico</a:t>
            </a:r>
            <a:endParaRPr lang="en-US" dirty="0" smtClean="0"/>
          </a:p>
        </p:txBody>
      </p:sp>
    </p:spTree>
    <p:extLst>
      <p:ext uri="{BB962C8B-B14F-4D97-AF65-F5344CB8AC3E}">
        <p14:creationId xmlns:p14="http://schemas.microsoft.com/office/powerpoint/2010/main" val="1434300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boundaries</a:t>
            </a:r>
            <a:endParaRPr lang="en-US" dirty="0"/>
          </a:p>
        </p:txBody>
      </p:sp>
      <p:sp>
        <p:nvSpPr>
          <p:cNvPr id="3" name="Slide Number Placeholder 2"/>
          <p:cNvSpPr>
            <a:spLocks noGrp="1"/>
          </p:cNvSpPr>
          <p:nvPr>
            <p:ph type="sldNum" sz="quarter" idx="12"/>
          </p:nvPr>
        </p:nvSpPr>
        <p:spPr/>
        <p:txBody>
          <a:bodyPr/>
          <a:lstStyle/>
          <a:p>
            <a:fld id="{19DD2289-26C7-45C0-B428-750FFEEEE7C2}" type="slidenum">
              <a:rPr lang="en-US" smtClean="0"/>
              <a:t>10</a:t>
            </a:fld>
            <a:endParaRPr lang="en-US" dirty="0"/>
          </a:p>
        </p:txBody>
      </p:sp>
      <p:sp>
        <p:nvSpPr>
          <p:cNvPr id="4" name="Footer Placeholder 3"/>
          <p:cNvSpPr>
            <a:spLocks noGrp="1"/>
          </p:cNvSpPr>
          <p:nvPr>
            <p:ph type="ftr" sz="quarter" idx="11"/>
          </p:nvPr>
        </p:nvSpPr>
        <p:spPr/>
        <p:txBody>
          <a:bodyPr/>
          <a:lstStyle/>
          <a:p>
            <a:r>
              <a:rPr lang="en-US" smtClean="0"/>
              <a:t>Michaud and McCoy</a:t>
            </a:r>
            <a:endParaRPr lang="en-US"/>
          </a:p>
        </p:txBody>
      </p:sp>
      <p:sp>
        <p:nvSpPr>
          <p:cNvPr id="7" name="Rectangle 6"/>
          <p:cNvSpPr/>
          <p:nvPr/>
        </p:nvSpPr>
        <p:spPr>
          <a:xfrm>
            <a:off x="192505" y="2804606"/>
            <a:ext cx="8646695" cy="1323439"/>
          </a:xfrm>
          <a:prstGeom prst="rect">
            <a:avLst/>
          </a:prstGeom>
        </p:spPr>
        <p:txBody>
          <a:bodyPr wrap="square">
            <a:spAutoFit/>
          </a:bodyPr>
          <a:lstStyle/>
          <a:p>
            <a:r>
              <a:rPr lang="en-US" sz="2000" dirty="0" smtClean="0"/>
              <a:t>EXPERT:</a:t>
            </a:r>
          </a:p>
          <a:p>
            <a:r>
              <a:rPr lang="en-US" sz="2000" dirty="0" smtClean="0"/>
              <a:t>Due </a:t>
            </a:r>
            <a:r>
              <a:rPr lang="en-US" sz="2000" dirty="0"/>
              <a:t>to the fact that previous studies have shown that POMC neurons are linked to obesity,  the scientists believe the findings might also lead to developing treatments to control obesity and other metabolic disorders. </a:t>
            </a:r>
          </a:p>
        </p:txBody>
      </p:sp>
      <p:sp>
        <p:nvSpPr>
          <p:cNvPr id="8" name="Rectangle 7"/>
          <p:cNvSpPr/>
          <p:nvPr/>
        </p:nvSpPr>
        <p:spPr>
          <a:xfrm>
            <a:off x="192505" y="4535578"/>
            <a:ext cx="8646695" cy="1323439"/>
          </a:xfrm>
          <a:prstGeom prst="rect">
            <a:avLst/>
          </a:prstGeom>
        </p:spPr>
        <p:txBody>
          <a:bodyPr wrap="square">
            <a:spAutoFit/>
          </a:bodyPr>
          <a:lstStyle/>
          <a:p>
            <a:r>
              <a:rPr lang="en-US" sz="2000" dirty="0" smtClean="0"/>
              <a:t>STUDENT:</a:t>
            </a:r>
          </a:p>
          <a:p>
            <a:r>
              <a:rPr lang="en-US" sz="2000" dirty="0" smtClean="0"/>
              <a:t>Past </a:t>
            </a:r>
            <a:r>
              <a:rPr lang="en-US" sz="2000" dirty="0"/>
              <a:t>studies have shown that the POMC neurons are involved with obesity. </a:t>
            </a:r>
            <a:r>
              <a:rPr lang="en-US" sz="2000" dirty="0" smtClean="0"/>
              <a:t> </a:t>
            </a:r>
            <a:r>
              <a:rPr lang="en-US" sz="2000" dirty="0" smtClean="0">
                <a:solidFill>
                  <a:srgbClr val="FF0000"/>
                </a:solidFill>
              </a:rPr>
              <a:t>The </a:t>
            </a:r>
            <a:r>
              <a:rPr lang="en-US" sz="2000" dirty="0">
                <a:solidFill>
                  <a:srgbClr val="FF0000"/>
                </a:solidFill>
              </a:rPr>
              <a:t>scientists believe this finding could also help develop treatments for the obese and other metabolic disorders</a:t>
            </a:r>
            <a:r>
              <a:rPr lang="en-US" sz="2000" dirty="0"/>
              <a:t>.</a:t>
            </a:r>
          </a:p>
        </p:txBody>
      </p:sp>
      <p:sp>
        <p:nvSpPr>
          <p:cNvPr id="9" name="Rectangle 8"/>
          <p:cNvSpPr/>
          <p:nvPr/>
        </p:nvSpPr>
        <p:spPr>
          <a:xfrm>
            <a:off x="192505" y="914400"/>
            <a:ext cx="8646695" cy="1631216"/>
          </a:xfrm>
          <a:prstGeom prst="rect">
            <a:avLst/>
          </a:prstGeom>
        </p:spPr>
        <p:txBody>
          <a:bodyPr wrap="square">
            <a:spAutoFit/>
          </a:bodyPr>
          <a:lstStyle/>
          <a:p>
            <a:r>
              <a:rPr lang="es-ES" sz="2000" dirty="0" smtClean="0"/>
              <a:t>ORIGINAL:</a:t>
            </a:r>
          </a:p>
          <a:p>
            <a:r>
              <a:rPr lang="es-ES" sz="2000" dirty="0" smtClean="0"/>
              <a:t>Estudios </a:t>
            </a:r>
            <a:r>
              <a:rPr lang="es-ES" sz="2000" dirty="0"/>
              <a:t>en el pasado han demostrado que las neuronas POMC están involucradas en la obesidad, por lo tanto los científicos creen que el hallazgo también ofrece la posibilidad de desarrollar tratamientos para controlar la obesidad y otros trastornos metabólicos.</a:t>
            </a:r>
            <a:endParaRPr lang="en-US" sz="2000" dirty="0"/>
          </a:p>
        </p:txBody>
      </p:sp>
    </p:spTree>
    <p:extLst>
      <p:ext uri="{BB962C8B-B14F-4D97-AF65-F5344CB8AC3E}">
        <p14:creationId xmlns:p14="http://schemas.microsoft.com/office/powerpoint/2010/main" val="11023128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a:t>
            </a:r>
            <a:r>
              <a:rPr lang="en-US" dirty="0" err="1" smtClean="0"/>
              <a:t>TERp</a:t>
            </a:r>
            <a:r>
              <a:rPr lang="en-US" dirty="0" smtClean="0"/>
              <a:t> agree with an expert?</a:t>
            </a:r>
            <a:endParaRPr lang="en-US" dirty="0"/>
          </a:p>
        </p:txBody>
      </p:sp>
      <p:sp>
        <p:nvSpPr>
          <p:cNvPr id="3" name="Footer Placeholder 2"/>
          <p:cNvSpPr>
            <a:spLocks noGrp="1"/>
          </p:cNvSpPr>
          <p:nvPr>
            <p:ph type="ftr" sz="quarter" idx="11"/>
          </p:nvPr>
        </p:nvSpPr>
        <p:spPr/>
        <p:txBody>
          <a:bodyPr/>
          <a:lstStyle/>
          <a:p>
            <a:r>
              <a:rPr lang="en-US" smtClean="0"/>
              <a:t>Michaud and McCoy</a:t>
            </a:r>
            <a:endParaRPr lang="en-US"/>
          </a:p>
        </p:txBody>
      </p:sp>
      <p:sp>
        <p:nvSpPr>
          <p:cNvPr id="4" name="Slide Number Placeholder 3"/>
          <p:cNvSpPr>
            <a:spLocks noGrp="1"/>
          </p:cNvSpPr>
          <p:nvPr>
            <p:ph type="sldNum" sz="quarter" idx="12"/>
          </p:nvPr>
        </p:nvSpPr>
        <p:spPr/>
        <p:txBody>
          <a:bodyPr/>
          <a:lstStyle/>
          <a:p>
            <a:fld id="{19DD2289-26C7-45C0-B428-750FFEEEE7C2}" type="slidenum">
              <a:rPr lang="en-US" smtClean="0"/>
              <a:t>11</a:t>
            </a:fld>
            <a:endParaRPr lang="en-US" dirty="0"/>
          </a:p>
        </p:txBody>
      </p:sp>
      <p:sp>
        <p:nvSpPr>
          <p:cNvPr id="5" name="TextBox 4"/>
          <p:cNvSpPr txBox="1"/>
          <p:nvPr/>
        </p:nvSpPr>
        <p:spPr>
          <a:xfrm>
            <a:off x="215566" y="1812757"/>
            <a:ext cx="8902630" cy="3785652"/>
          </a:xfrm>
          <a:prstGeom prst="rect">
            <a:avLst/>
          </a:prstGeom>
          <a:noFill/>
        </p:spPr>
        <p:txBody>
          <a:bodyPr wrap="none" rtlCol="0">
            <a:spAutoFit/>
          </a:bodyPr>
          <a:lstStyle/>
          <a:p>
            <a:pPr algn="ctr"/>
            <a:r>
              <a:rPr lang="en-US" sz="4800" dirty="0" smtClean="0"/>
              <a:t>Instructor Scores </a:t>
            </a:r>
            <a:r>
              <a:rPr lang="en-US" sz="4800" dirty="0" err="1" smtClean="0"/>
              <a:t>vs</a:t>
            </a:r>
            <a:r>
              <a:rPr lang="en-US" sz="4800" dirty="0" smtClean="0"/>
              <a:t> Inverted </a:t>
            </a:r>
            <a:r>
              <a:rPr lang="en-US" sz="4800" dirty="0" err="1" smtClean="0"/>
              <a:t>TERp</a:t>
            </a:r>
            <a:endParaRPr lang="en-US" sz="4800" dirty="0" smtClean="0"/>
          </a:p>
          <a:p>
            <a:pPr algn="ctr"/>
            <a:r>
              <a:rPr lang="en-US" sz="4800" dirty="0" smtClean="0"/>
              <a:t>650 sentences (22%)</a:t>
            </a:r>
          </a:p>
          <a:p>
            <a:pPr algn="ctr"/>
            <a:endParaRPr lang="en-US" sz="4800" dirty="0" smtClean="0"/>
          </a:p>
          <a:p>
            <a:pPr algn="ctr"/>
            <a:r>
              <a:rPr lang="en-US" sz="4800" dirty="0" smtClean="0"/>
              <a:t>Pearson Correlation</a:t>
            </a:r>
            <a:endParaRPr lang="en-US" sz="4800" i="1" dirty="0" smtClean="0"/>
          </a:p>
          <a:p>
            <a:pPr algn="ctr"/>
            <a:r>
              <a:rPr lang="en-US" sz="4800" i="1" dirty="0" smtClean="0"/>
              <a:t>r = </a:t>
            </a:r>
            <a:r>
              <a:rPr lang="en-US" sz="4800" dirty="0" smtClean="0"/>
              <a:t>0.232236</a:t>
            </a:r>
            <a:endParaRPr lang="en-US" sz="4800" dirty="0"/>
          </a:p>
        </p:txBody>
      </p:sp>
    </p:spTree>
    <p:extLst>
      <p:ext uri="{BB962C8B-B14F-4D97-AF65-F5344CB8AC3E}">
        <p14:creationId xmlns:p14="http://schemas.microsoft.com/office/powerpoint/2010/main" val="2416993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Score distribution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675323969"/>
              </p:ext>
            </p:extLst>
          </p:nvPr>
        </p:nvGraphicFramePr>
        <p:xfrm>
          <a:off x="414337" y="814388"/>
          <a:ext cx="8243887" cy="542925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19DD2289-26C7-45C0-B428-750FFEEEE7C2}" type="slidenum">
              <a:rPr lang="en-US" smtClean="0"/>
              <a:t>12</a:t>
            </a:fld>
            <a:endParaRPr lang="en-US" dirty="0"/>
          </a:p>
        </p:txBody>
      </p:sp>
      <p:sp>
        <p:nvSpPr>
          <p:cNvPr id="5" name="Footer Placeholder 4"/>
          <p:cNvSpPr>
            <a:spLocks noGrp="1"/>
          </p:cNvSpPr>
          <p:nvPr>
            <p:ph type="ftr" sz="quarter" idx="11"/>
          </p:nvPr>
        </p:nvSpPr>
        <p:spPr/>
        <p:txBody>
          <a:bodyPr/>
          <a:lstStyle/>
          <a:p>
            <a:r>
              <a:rPr lang="en-US" smtClean="0"/>
              <a:t>Michaud and McCoy</a:t>
            </a:r>
            <a:endParaRPr lang="en-US"/>
          </a:p>
        </p:txBody>
      </p:sp>
    </p:spTree>
    <p:extLst>
      <p:ext uri="{BB962C8B-B14F-4D97-AF65-F5344CB8AC3E}">
        <p14:creationId xmlns:p14="http://schemas.microsoft.com/office/powerpoint/2010/main" val="1740036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Instructor rubric (original)</a:t>
            </a:r>
            <a:endParaRPr lang="en-US" dirty="0"/>
          </a:p>
        </p:txBody>
      </p:sp>
      <p:sp>
        <p:nvSpPr>
          <p:cNvPr id="3" name="Footer Placeholder 2"/>
          <p:cNvSpPr>
            <a:spLocks noGrp="1"/>
          </p:cNvSpPr>
          <p:nvPr>
            <p:ph type="ftr" sz="quarter" idx="11"/>
          </p:nvPr>
        </p:nvSpPr>
        <p:spPr/>
        <p:txBody>
          <a:bodyPr/>
          <a:lstStyle/>
          <a:p>
            <a:r>
              <a:rPr lang="en-US" smtClean="0"/>
              <a:t>Michaud and McCoy</a:t>
            </a:r>
            <a:endParaRPr lang="en-US"/>
          </a:p>
        </p:txBody>
      </p:sp>
      <p:sp>
        <p:nvSpPr>
          <p:cNvPr id="4" name="Slide Number Placeholder 3"/>
          <p:cNvSpPr>
            <a:spLocks noGrp="1"/>
          </p:cNvSpPr>
          <p:nvPr>
            <p:ph type="sldNum" sz="quarter" idx="12"/>
          </p:nvPr>
        </p:nvSpPr>
        <p:spPr/>
        <p:txBody>
          <a:bodyPr/>
          <a:lstStyle/>
          <a:p>
            <a:fld id="{19DD2289-26C7-45C0-B428-750FFEEEE7C2}" type="slidenum">
              <a:rPr lang="en-US" smtClean="0"/>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726195260"/>
              </p:ext>
            </p:extLst>
          </p:nvPr>
        </p:nvGraphicFramePr>
        <p:xfrm>
          <a:off x="725189" y="1380964"/>
          <a:ext cx="7765366" cy="2316480"/>
        </p:xfrm>
        <a:graphic>
          <a:graphicData uri="http://schemas.openxmlformats.org/drawingml/2006/table">
            <a:tbl>
              <a:tblPr bandRow="1">
                <a:tableStyleId>{18603FDC-E32A-4AB5-989C-0864C3EAD2B8}</a:tableStyleId>
              </a:tblPr>
              <a:tblGrid>
                <a:gridCol w="6639950"/>
                <a:gridCol w="1125416"/>
              </a:tblGrid>
              <a:tr h="370840">
                <a:tc>
                  <a:txBody>
                    <a:bodyPr/>
                    <a:lstStyle/>
                    <a:p>
                      <a:r>
                        <a:rPr kumimoji="0" lang="en-US" sz="3200" b="0" i="0" u="none" strike="noStrike" kern="1200" baseline="0" dirty="0" smtClean="0">
                          <a:solidFill>
                            <a:schemeClr val="tx1"/>
                          </a:solidFill>
                          <a:latin typeface="+mn-lt"/>
                          <a:ea typeface="+mn-ea"/>
                          <a:cs typeface="+mn-cs"/>
                        </a:rPr>
                        <a:t>Conveys Original Meaning</a:t>
                      </a:r>
                    </a:p>
                  </a:txBody>
                  <a:tcPr/>
                </a:tc>
                <a:tc>
                  <a:txBody>
                    <a:bodyPr/>
                    <a:lstStyle/>
                    <a:p>
                      <a:r>
                        <a:rPr lang="en-US" sz="3200" dirty="0" smtClean="0">
                          <a:solidFill>
                            <a:schemeClr val="tx1"/>
                          </a:solidFill>
                        </a:rPr>
                        <a:t>55%</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Written in Natural Language</a:t>
                      </a:r>
                      <a:endParaRPr lang="en-US" sz="3200" dirty="0">
                        <a:solidFill>
                          <a:schemeClr val="tx1"/>
                        </a:solidFill>
                      </a:endParaRPr>
                    </a:p>
                  </a:txBody>
                  <a:tcPr/>
                </a:tc>
                <a:tc>
                  <a:txBody>
                    <a:bodyPr/>
                    <a:lstStyle/>
                    <a:p>
                      <a:r>
                        <a:rPr lang="en-US" sz="3200" dirty="0" smtClean="0">
                          <a:solidFill>
                            <a:schemeClr val="tx1"/>
                          </a:solidFill>
                        </a:rPr>
                        <a:t>20%</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Uses Appropriate Vocabulary</a:t>
                      </a:r>
                      <a:endParaRPr lang="en-US" sz="3200" dirty="0">
                        <a:solidFill>
                          <a:schemeClr val="tx1"/>
                        </a:solidFill>
                      </a:endParaRPr>
                    </a:p>
                  </a:txBody>
                  <a:tcPr/>
                </a:tc>
                <a:tc>
                  <a:txBody>
                    <a:bodyPr/>
                    <a:lstStyle/>
                    <a:p>
                      <a:r>
                        <a:rPr lang="en-US" sz="3200" dirty="0" smtClean="0">
                          <a:solidFill>
                            <a:schemeClr val="tx1"/>
                          </a:solidFill>
                        </a:rPr>
                        <a:t>10%</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Written in Accurate Language</a:t>
                      </a:r>
                    </a:p>
                  </a:txBody>
                  <a:tcPr/>
                </a:tc>
                <a:tc>
                  <a:txBody>
                    <a:bodyPr/>
                    <a:lstStyle/>
                    <a:p>
                      <a:r>
                        <a:rPr lang="en-US" sz="3200" dirty="0" smtClean="0">
                          <a:solidFill>
                            <a:schemeClr val="tx1"/>
                          </a:solidFill>
                        </a:rPr>
                        <a:t>15%</a:t>
                      </a:r>
                      <a:endParaRPr lang="en-US" sz="3200" dirty="0">
                        <a:solidFill>
                          <a:schemeClr val="tx1"/>
                        </a:solidFill>
                      </a:endParaRPr>
                    </a:p>
                  </a:txBody>
                  <a:tcPr/>
                </a:tc>
              </a:tr>
            </a:tbl>
          </a:graphicData>
        </a:graphic>
      </p:graphicFrame>
      <p:sp>
        <p:nvSpPr>
          <p:cNvPr id="7" name="Rectangle 6"/>
          <p:cNvSpPr/>
          <p:nvPr/>
        </p:nvSpPr>
        <p:spPr>
          <a:xfrm>
            <a:off x="3408947" y="3967806"/>
            <a:ext cx="2602109" cy="1569660"/>
          </a:xfrm>
          <a:prstGeom prst="rect">
            <a:avLst/>
          </a:prstGeom>
        </p:spPr>
        <p:txBody>
          <a:bodyPr wrap="square">
            <a:spAutoFit/>
          </a:bodyPr>
          <a:lstStyle/>
          <a:p>
            <a:r>
              <a:rPr lang="en-US" sz="2400" dirty="0" smtClean="0"/>
              <a:t>10	</a:t>
            </a:r>
            <a:r>
              <a:rPr lang="en-US" sz="2400" i="1" dirty="0" smtClean="0"/>
              <a:t>Excellent</a:t>
            </a:r>
            <a:endParaRPr lang="en-US" sz="2400" dirty="0"/>
          </a:p>
          <a:p>
            <a:r>
              <a:rPr lang="en-US" sz="2400" dirty="0" smtClean="0"/>
              <a:t>9</a:t>
            </a:r>
            <a:r>
              <a:rPr lang="en-US" sz="2400" i="1" dirty="0" smtClean="0"/>
              <a:t>	Good</a:t>
            </a:r>
            <a:endParaRPr lang="en-US" sz="2400" dirty="0"/>
          </a:p>
          <a:p>
            <a:r>
              <a:rPr lang="en-US" sz="2400" dirty="0" smtClean="0"/>
              <a:t>8</a:t>
            </a:r>
            <a:r>
              <a:rPr lang="en-US" sz="2400" i="1" dirty="0" smtClean="0"/>
              <a:t>	</a:t>
            </a:r>
            <a:r>
              <a:rPr lang="en-US" sz="2400" i="1" dirty="0" smtClean="0"/>
              <a:t>Satisfactory</a:t>
            </a:r>
            <a:endParaRPr lang="en-US" sz="2400" dirty="0" smtClean="0"/>
          </a:p>
          <a:p>
            <a:r>
              <a:rPr lang="en-US" sz="2400" dirty="0" smtClean="0"/>
              <a:t>0-7</a:t>
            </a:r>
            <a:r>
              <a:rPr lang="en-US" sz="2400" dirty="0"/>
              <a:t> </a:t>
            </a:r>
            <a:r>
              <a:rPr lang="en-US" sz="2400" dirty="0" smtClean="0"/>
              <a:t>	</a:t>
            </a:r>
            <a:r>
              <a:rPr lang="en-US" sz="2400" i="1" dirty="0" smtClean="0"/>
              <a:t>Deficient</a:t>
            </a:r>
            <a:endParaRPr lang="en-US" sz="2400" dirty="0"/>
          </a:p>
        </p:txBody>
      </p:sp>
    </p:spTree>
    <p:extLst>
      <p:ext uri="{BB962C8B-B14F-4D97-AF65-F5344CB8AC3E}">
        <p14:creationId xmlns:p14="http://schemas.microsoft.com/office/powerpoint/2010/main" val="2225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TERp</a:t>
            </a:r>
            <a:r>
              <a:rPr lang="en-US" dirty="0" smtClean="0"/>
              <a:t> scores over the semester</a:t>
            </a:r>
            <a:endParaRPr lang="en-US" dirty="0"/>
          </a:p>
        </p:txBody>
      </p:sp>
      <p:graphicFrame>
        <p:nvGraphicFramePr>
          <p:cNvPr id="5" name="Chart 4"/>
          <p:cNvGraphicFramePr>
            <a:graphicFrameLocks noGrp="1"/>
          </p:cNvGraphicFramePr>
          <p:nvPr>
            <p:extLst>
              <p:ext uri="{D42A27DB-BD31-4B8C-83A1-F6EECF244321}">
                <p14:modId xmlns:p14="http://schemas.microsoft.com/office/powerpoint/2010/main" val="2916681275"/>
              </p:ext>
            </p:extLst>
          </p:nvPr>
        </p:nvGraphicFramePr>
        <p:xfrm>
          <a:off x="241300" y="885824"/>
          <a:ext cx="8661400" cy="5457825"/>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19DD2289-26C7-45C0-B428-750FFEEEE7C2}" type="slidenum">
              <a:rPr lang="en-US" smtClean="0"/>
              <a:t>14</a:t>
            </a:fld>
            <a:endParaRPr lang="en-US" dirty="0"/>
          </a:p>
        </p:txBody>
      </p:sp>
      <p:sp>
        <p:nvSpPr>
          <p:cNvPr id="4" name="Footer Placeholder 3"/>
          <p:cNvSpPr>
            <a:spLocks noGrp="1"/>
          </p:cNvSpPr>
          <p:nvPr>
            <p:ph type="ftr" sz="quarter" idx="11"/>
          </p:nvPr>
        </p:nvSpPr>
        <p:spPr/>
        <p:txBody>
          <a:bodyPr/>
          <a:lstStyle/>
          <a:p>
            <a:r>
              <a:rPr lang="en-US" smtClean="0"/>
              <a:t>Michaud and McCoy</a:t>
            </a:r>
            <a:endParaRPr lang="en-US"/>
          </a:p>
        </p:txBody>
      </p:sp>
    </p:spTree>
    <p:extLst>
      <p:ext uri="{BB962C8B-B14F-4D97-AF65-F5344CB8AC3E}">
        <p14:creationId xmlns:p14="http://schemas.microsoft.com/office/powerpoint/2010/main" val="13481997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a:t>
            </a:r>
            <a:r>
              <a:rPr lang="en-US" dirty="0" err="1" smtClean="0"/>
              <a:t>TERp</a:t>
            </a:r>
            <a:r>
              <a:rPr lang="en-US" dirty="0" smtClean="0"/>
              <a:t> tags (pilot)</a:t>
            </a:r>
            <a:endParaRPr lang="en-US" dirty="0"/>
          </a:p>
        </p:txBody>
      </p:sp>
      <p:sp>
        <p:nvSpPr>
          <p:cNvPr id="3" name="Footer Placeholder 2"/>
          <p:cNvSpPr>
            <a:spLocks noGrp="1"/>
          </p:cNvSpPr>
          <p:nvPr>
            <p:ph type="ftr" sz="quarter" idx="11"/>
          </p:nvPr>
        </p:nvSpPr>
        <p:spPr/>
        <p:txBody>
          <a:bodyPr/>
          <a:lstStyle/>
          <a:p>
            <a:r>
              <a:rPr lang="en-US" smtClean="0"/>
              <a:t>Michaud and McCoy</a:t>
            </a:r>
            <a:endParaRPr lang="en-US"/>
          </a:p>
        </p:txBody>
      </p:sp>
      <p:sp>
        <p:nvSpPr>
          <p:cNvPr id="4" name="Slide Number Placeholder 3"/>
          <p:cNvSpPr>
            <a:spLocks noGrp="1"/>
          </p:cNvSpPr>
          <p:nvPr>
            <p:ph type="sldNum" sz="quarter" idx="12"/>
          </p:nvPr>
        </p:nvSpPr>
        <p:spPr/>
        <p:txBody>
          <a:bodyPr/>
          <a:lstStyle/>
          <a:p>
            <a:fld id="{19DD2289-26C7-45C0-B428-750FFEEEE7C2}" type="slidenum">
              <a:rPr lang="en-US" smtClean="0"/>
              <a:t>15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95433647"/>
              </p:ext>
            </p:extLst>
          </p:nvPr>
        </p:nvGraphicFramePr>
        <p:xfrm>
          <a:off x="725189" y="1996607"/>
          <a:ext cx="7765366" cy="2895600"/>
        </p:xfrm>
        <a:graphic>
          <a:graphicData uri="http://schemas.openxmlformats.org/drawingml/2006/table">
            <a:tbl>
              <a:tblPr firstRow="1" bandRow="1">
                <a:tableStyleId>{18603FDC-E32A-4AB5-989C-0864C3EAD2B8}</a:tableStyleId>
              </a:tblPr>
              <a:tblGrid>
                <a:gridCol w="4371467"/>
                <a:gridCol w="2008682"/>
                <a:gridCol w="1385217"/>
              </a:tblGrid>
              <a:tr h="370840">
                <a:tc>
                  <a:txBody>
                    <a:bodyPr/>
                    <a:lstStyle/>
                    <a:p>
                      <a:endParaRPr kumimoji="0" lang="en-US" sz="3200" b="0" i="0" u="none" strike="noStrike" kern="1200" baseline="0" dirty="0" smtClean="0">
                        <a:solidFill>
                          <a:schemeClr val="tx1"/>
                        </a:solidFill>
                        <a:latin typeface="+mn-lt"/>
                        <a:ea typeface="+mn-ea"/>
                        <a:cs typeface="+mn-cs"/>
                      </a:endParaRPr>
                    </a:p>
                  </a:txBody>
                  <a:tcPr/>
                </a:tc>
                <a:tc>
                  <a:txBody>
                    <a:bodyPr/>
                    <a:lstStyle/>
                    <a:p>
                      <a:r>
                        <a:rPr lang="en-US" sz="3200" dirty="0" smtClean="0">
                          <a:solidFill>
                            <a:schemeClr val="tx1"/>
                          </a:solidFill>
                        </a:rPr>
                        <a:t>Precision</a:t>
                      </a:r>
                      <a:endParaRPr lang="en-US" sz="3200" dirty="0">
                        <a:solidFill>
                          <a:schemeClr val="tx1"/>
                        </a:solidFill>
                      </a:endParaRPr>
                    </a:p>
                  </a:txBody>
                  <a:tcPr/>
                </a:tc>
                <a:tc>
                  <a:txBody>
                    <a:bodyPr/>
                    <a:lstStyle/>
                    <a:p>
                      <a:r>
                        <a:rPr lang="en-US" sz="3200" dirty="0" smtClean="0">
                          <a:solidFill>
                            <a:schemeClr val="tx1"/>
                          </a:solidFill>
                        </a:rPr>
                        <a:t>Recall</a:t>
                      </a:r>
                      <a:endParaRPr lang="en-US" sz="3200" dirty="0">
                        <a:solidFill>
                          <a:schemeClr val="tx1"/>
                        </a:solidFill>
                      </a:endParaRPr>
                    </a:p>
                  </a:txBody>
                  <a:tcPr/>
                </a:tc>
              </a:tr>
              <a:tr h="370840">
                <a:tc>
                  <a:txBody>
                    <a:bodyPr/>
                    <a:lstStyle/>
                    <a:p>
                      <a:r>
                        <a:rPr kumimoji="0" lang="en-US" sz="3200" b="0" i="0" u="none" strike="noStrike" kern="1200" baseline="0" dirty="0" smtClean="0">
                          <a:solidFill>
                            <a:schemeClr val="tx1"/>
                          </a:solidFill>
                          <a:latin typeface="+mn-lt"/>
                          <a:ea typeface="+mn-ea"/>
                          <a:cs typeface="+mn-cs"/>
                        </a:rPr>
                        <a:t>Phrase equivalence</a:t>
                      </a:r>
                    </a:p>
                  </a:txBody>
                  <a:tcPr/>
                </a:tc>
                <a:tc>
                  <a:txBody>
                    <a:bodyPr/>
                    <a:lstStyle/>
                    <a:p>
                      <a:r>
                        <a:rPr lang="en-US" sz="3200" dirty="0" smtClean="0">
                          <a:solidFill>
                            <a:schemeClr val="tx1"/>
                          </a:solidFill>
                        </a:rPr>
                        <a:t>83%</a:t>
                      </a:r>
                      <a:endParaRPr lang="en-US" sz="3200" dirty="0">
                        <a:solidFill>
                          <a:schemeClr val="tx1"/>
                        </a:solidFill>
                      </a:endParaRPr>
                    </a:p>
                  </a:txBody>
                  <a:tcPr/>
                </a:tc>
                <a:tc>
                  <a:txBody>
                    <a:bodyPr/>
                    <a:lstStyle/>
                    <a:p>
                      <a:r>
                        <a:rPr lang="en-US" sz="3200" dirty="0" smtClean="0">
                          <a:solidFill>
                            <a:schemeClr val="tx1"/>
                          </a:solidFill>
                        </a:rPr>
                        <a:t>68%</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chemeClr val="tx1"/>
                          </a:solidFill>
                        </a:rPr>
                        <a:t>Stemming</a:t>
                      </a:r>
                      <a:endParaRPr lang="en-US" sz="3200" dirty="0">
                        <a:solidFill>
                          <a:schemeClr val="tx1"/>
                        </a:solidFill>
                      </a:endParaRPr>
                    </a:p>
                  </a:txBody>
                  <a:tcPr/>
                </a:tc>
                <a:tc>
                  <a:txBody>
                    <a:bodyPr/>
                    <a:lstStyle/>
                    <a:p>
                      <a:r>
                        <a:rPr lang="en-US" sz="3200" dirty="0" smtClean="0">
                          <a:solidFill>
                            <a:schemeClr val="tx1"/>
                          </a:solidFill>
                        </a:rPr>
                        <a:t>100%</a:t>
                      </a:r>
                      <a:endParaRPr lang="en-US" sz="3200" dirty="0">
                        <a:solidFill>
                          <a:schemeClr val="tx1"/>
                        </a:solidFill>
                      </a:endParaRPr>
                    </a:p>
                  </a:txBody>
                  <a:tcPr/>
                </a:tc>
                <a:tc>
                  <a:txBody>
                    <a:bodyPr/>
                    <a:lstStyle/>
                    <a:p>
                      <a:r>
                        <a:rPr lang="en-US" sz="3200" dirty="0" smtClean="0">
                          <a:solidFill>
                            <a:schemeClr val="tx1"/>
                          </a:solidFill>
                        </a:rPr>
                        <a:t>75%</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chemeClr val="tx1"/>
                          </a:solidFill>
                        </a:rPr>
                        <a:t>Synonymy</a:t>
                      </a:r>
                      <a:endParaRPr lang="en-US" sz="3200" dirty="0">
                        <a:solidFill>
                          <a:schemeClr val="tx1"/>
                        </a:solidFill>
                      </a:endParaRPr>
                    </a:p>
                  </a:txBody>
                  <a:tcPr/>
                </a:tc>
                <a:tc>
                  <a:txBody>
                    <a:bodyPr/>
                    <a:lstStyle/>
                    <a:p>
                      <a:r>
                        <a:rPr lang="en-US" sz="3200" dirty="0" smtClean="0">
                          <a:solidFill>
                            <a:schemeClr val="tx1"/>
                          </a:solidFill>
                        </a:rPr>
                        <a:t>89%</a:t>
                      </a:r>
                      <a:endParaRPr lang="en-US" sz="3200" dirty="0">
                        <a:solidFill>
                          <a:schemeClr val="tx1"/>
                        </a:solidFill>
                      </a:endParaRPr>
                    </a:p>
                  </a:txBody>
                  <a:tcPr/>
                </a:tc>
                <a:tc>
                  <a:txBody>
                    <a:bodyPr/>
                    <a:lstStyle/>
                    <a:p>
                      <a:r>
                        <a:rPr lang="en-US" sz="3200" dirty="0" smtClean="0">
                          <a:solidFill>
                            <a:schemeClr val="tx1"/>
                          </a:solidFill>
                        </a:rPr>
                        <a:t>65%</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chemeClr val="tx1"/>
                          </a:solidFill>
                        </a:rPr>
                        <a:t>Shifts</a:t>
                      </a:r>
                      <a:endParaRPr lang="en-US" sz="3200" dirty="0">
                        <a:solidFill>
                          <a:schemeClr val="tx1"/>
                        </a:solidFill>
                      </a:endParaRPr>
                    </a:p>
                  </a:txBody>
                  <a:tcPr/>
                </a:tc>
                <a:tc>
                  <a:txBody>
                    <a:bodyPr/>
                    <a:lstStyle/>
                    <a:p>
                      <a:r>
                        <a:rPr lang="en-US" sz="3200" dirty="0" smtClean="0">
                          <a:solidFill>
                            <a:schemeClr val="tx1"/>
                          </a:solidFill>
                        </a:rPr>
                        <a:t>92%</a:t>
                      </a:r>
                      <a:endParaRPr lang="en-US" sz="3200" dirty="0">
                        <a:solidFill>
                          <a:schemeClr val="tx1"/>
                        </a:solidFill>
                      </a:endParaRPr>
                    </a:p>
                  </a:txBody>
                  <a:tcPr/>
                </a:tc>
                <a:tc>
                  <a:txBody>
                    <a:bodyPr/>
                    <a:lstStyle/>
                    <a:p>
                      <a:r>
                        <a:rPr lang="en-US" sz="3200" dirty="0" smtClean="0">
                          <a:solidFill>
                            <a:schemeClr val="tx1"/>
                          </a:solidFill>
                        </a:rPr>
                        <a:t>89%</a:t>
                      </a:r>
                      <a:endParaRPr lang="en-US" sz="3200" dirty="0">
                        <a:solidFill>
                          <a:schemeClr val="tx1"/>
                        </a:solidFill>
                      </a:endParaRPr>
                    </a:p>
                  </a:txBody>
                  <a:tcPr/>
                </a:tc>
              </a:tr>
            </a:tbl>
          </a:graphicData>
        </a:graphic>
      </p:graphicFrame>
    </p:spTree>
    <p:extLst>
      <p:ext uri="{BB962C8B-B14F-4D97-AF65-F5344CB8AC3E}">
        <p14:creationId xmlns:p14="http://schemas.microsoft.com/office/powerpoint/2010/main" val="1806878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Footer Placeholder 2"/>
          <p:cNvSpPr>
            <a:spLocks noGrp="1"/>
          </p:cNvSpPr>
          <p:nvPr>
            <p:ph type="ftr" sz="quarter" idx="11"/>
          </p:nvPr>
        </p:nvSpPr>
        <p:spPr/>
        <p:txBody>
          <a:bodyPr/>
          <a:lstStyle/>
          <a:p>
            <a:r>
              <a:rPr lang="en-US" smtClean="0"/>
              <a:t>Michaud and McCoy</a:t>
            </a:r>
            <a:endParaRPr lang="en-US"/>
          </a:p>
        </p:txBody>
      </p:sp>
      <p:sp>
        <p:nvSpPr>
          <p:cNvPr id="4" name="Slide Number Placeholder 3"/>
          <p:cNvSpPr>
            <a:spLocks noGrp="1"/>
          </p:cNvSpPr>
          <p:nvPr>
            <p:ph type="sldNum" sz="quarter" idx="12"/>
          </p:nvPr>
        </p:nvSpPr>
        <p:spPr/>
        <p:txBody>
          <a:bodyPr/>
          <a:lstStyle/>
          <a:p>
            <a:fld id="{19DD2289-26C7-45C0-B428-750FFEEEE7C2}" type="slidenum">
              <a:rPr lang="en-US" smtClean="0"/>
              <a:t>16</a:t>
            </a:fld>
            <a:endParaRPr lang="en-US" dirty="0"/>
          </a:p>
        </p:txBody>
      </p:sp>
      <p:pic>
        <p:nvPicPr>
          <p:cNvPr id="2054" name="Picture 6" descr="C:\Users\michaudl\AppData\Local\Microsoft\Windows\Temporary Internet Files\Content.IE5\CCXJD601\MC900363304[1].wmf"/>
          <p:cNvPicPr>
            <a:picLocks noChangeAspect="1" noChangeArrowheads="1"/>
          </p:cNvPicPr>
          <p:nvPr/>
        </p:nvPicPr>
        <p:blipFill>
          <a:blip r:embed="rId2">
            <a:clrChange>
              <a:clrFrom>
                <a:srgbClr val="004F8E"/>
              </a:clrFrom>
              <a:clrTo>
                <a:srgbClr val="004F8E">
                  <a:alpha val="0"/>
                </a:srgbClr>
              </a:clrTo>
            </a:clrChange>
            <a:extLst>
              <a:ext uri="{28A0092B-C50C-407E-A947-70E740481C1C}">
                <a14:useLocalDpi xmlns:a14="http://schemas.microsoft.com/office/drawing/2010/main" val="0"/>
              </a:ext>
            </a:extLst>
          </a:blip>
          <a:srcRect/>
          <a:stretch>
            <a:fillRect/>
          </a:stretch>
        </p:blipFill>
        <p:spPr bwMode="auto">
          <a:xfrm>
            <a:off x="-128337" y="666206"/>
            <a:ext cx="9459776" cy="7578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151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Instructor rubric (revised)</a:t>
            </a:r>
            <a:endParaRPr lang="en-US" dirty="0"/>
          </a:p>
        </p:txBody>
      </p:sp>
      <p:sp>
        <p:nvSpPr>
          <p:cNvPr id="3" name="Footer Placeholder 2"/>
          <p:cNvSpPr>
            <a:spLocks noGrp="1"/>
          </p:cNvSpPr>
          <p:nvPr>
            <p:ph type="ftr" sz="quarter" idx="11"/>
          </p:nvPr>
        </p:nvSpPr>
        <p:spPr/>
        <p:txBody>
          <a:bodyPr/>
          <a:lstStyle/>
          <a:p>
            <a:r>
              <a:rPr lang="en-US" smtClean="0"/>
              <a:t>Michaud and McCoy</a:t>
            </a:r>
            <a:endParaRPr lang="en-US"/>
          </a:p>
        </p:txBody>
      </p:sp>
      <p:sp>
        <p:nvSpPr>
          <p:cNvPr id="4" name="Slide Number Placeholder 3"/>
          <p:cNvSpPr>
            <a:spLocks noGrp="1"/>
          </p:cNvSpPr>
          <p:nvPr>
            <p:ph type="sldNum" sz="quarter" idx="12"/>
          </p:nvPr>
        </p:nvSpPr>
        <p:spPr/>
        <p:txBody>
          <a:bodyPr/>
          <a:lstStyle/>
          <a:p>
            <a:fld id="{19DD2289-26C7-45C0-B428-750FFEEEE7C2}" type="slidenum">
              <a:rPr lang="en-US" smtClean="0"/>
              <a:t>17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33630477"/>
              </p:ext>
            </p:extLst>
          </p:nvPr>
        </p:nvGraphicFramePr>
        <p:xfrm>
          <a:off x="725189" y="2311400"/>
          <a:ext cx="7765366" cy="1158240"/>
        </p:xfrm>
        <a:graphic>
          <a:graphicData uri="http://schemas.openxmlformats.org/drawingml/2006/table">
            <a:tbl>
              <a:tblPr bandRow="1">
                <a:tableStyleId>{18603FDC-E32A-4AB5-989C-0864C3EAD2B8}</a:tableStyleId>
              </a:tblPr>
              <a:tblGrid>
                <a:gridCol w="6639950"/>
                <a:gridCol w="1125416"/>
              </a:tblGrid>
              <a:tr h="370840">
                <a:tc>
                  <a:txBody>
                    <a:bodyPr/>
                    <a:lstStyle/>
                    <a:p>
                      <a:r>
                        <a:rPr kumimoji="0" lang="en-US" sz="3200" b="0" i="0" u="none" strike="noStrike" kern="1200" baseline="0" dirty="0" smtClean="0">
                          <a:solidFill>
                            <a:schemeClr val="tx1"/>
                          </a:solidFill>
                          <a:latin typeface="+mn-lt"/>
                          <a:ea typeface="+mn-ea"/>
                          <a:cs typeface="+mn-cs"/>
                        </a:rPr>
                        <a:t>Uses Grammatical Language</a:t>
                      </a:r>
                    </a:p>
                  </a:txBody>
                  <a:tcPr/>
                </a:tc>
                <a:tc>
                  <a:txBody>
                    <a:bodyPr/>
                    <a:lstStyle/>
                    <a:p>
                      <a:r>
                        <a:rPr lang="en-US" sz="3200" dirty="0" smtClean="0">
                          <a:solidFill>
                            <a:schemeClr val="tx1"/>
                          </a:solidFill>
                        </a:rPr>
                        <a:t>50%</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Conveys Original Meaning</a:t>
                      </a:r>
                      <a:endParaRPr lang="en-US" sz="3200" dirty="0">
                        <a:solidFill>
                          <a:schemeClr val="tx1"/>
                        </a:solidFill>
                      </a:endParaRPr>
                    </a:p>
                  </a:txBody>
                  <a:tcPr/>
                </a:tc>
                <a:tc>
                  <a:txBody>
                    <a:bodyPr/>
                    <a:lstStyle/>
                    <a:p>
                      <a:r>
                        <a:rPr lang="en-US" sz="3200" dirty="0" smtClean="0">
                          <a:solidFill>
                            <a:schemeClr val="tx1"/>
                          </a:solidFill>
                        </a:rPr>
                        <a:t>50%</a:t>
                      </a:r>
                      <a:endParaRPr lang="en-US" sz="3200" dirty="0">
                        <a:solidFill>
                          <a:schemeClr val="tx1"/>
                        </a:solidFill>
                      </a:endParaRPr>
                    </a:p>
                  </a:txBody>
                  <a:tcPr/>
                </a:tc>
              </a:tr>
            </a:tbl>
          </a:graphicData>
        </a:graphic>
      </p:graphicFrame>
      <p:sp>
        <p:nvSpPr>
          <p:cNvPr id="7" name="Rectangle 6"/>
          <p:cNvSpPr/>
          <p:nvPr/>
        </p:nvSpPr>
        <p:spPr>
          <a:xfrm>
            <a:off x="3473116" y="4215063"/>
            <a:ext cx="2622884" cy="1569660"/>
          </a:xfrm>
          <a:prstGeom prst="rect">
            <a:avLst/>
          </a:prstGeom>
        </p:spPr>
        <p:txBody>
          <a:bodyPr wrap="square">
            <a:spAutoFit/>
          </a:bodyPr>
          <a:lstStyle/>
          <a:p>
            <a:r>
              <a:rPr lang="en-US" sz="2400" dirty="0" smtClean="0"/>
              <a:t>100 	</a:t>
            </a:r>
            <a:r>
              <a:rPr lang="en-US" sz="2400" i="1" dirty="0" smtClean="0"/>
              <a:t>Excellent</a:t>
            </a:r>
            <a:endParaRPr lang="en-US" sz="2400" dirty="0"/>
          </a:p>
          <a:p>
            <a:r>
              <a:rPr lang="en-US" sz="2400" dirty="0" smtClean="0"/>
              <a:t>90</a:t>
            </a:r>
            <a:r>
              <a:rPr lang="en-US" sz="2400" i="1" dirty="0" smtClean="0"/>
              <a:t>	Good</a:t>
            </a:r>
            <a:endParaRPr lang="en-US" sz="2400" dirty="0"/>
          </a:p>
          <a:p>
            <a:r>
              <a:rPr lang="en-US" sz="2400" dirty="0" smtClean="0"/>
              <a:t>80</a:t>
            </a:r>
            <a:r>
              <a:rPr lang="en-US" sz="2400" i="1" dirty="0" smtClean="0"/>
              <a:t>	Satisfactory</a:t>
            </a:r>
            <a:endParaRPr lang="en-US" sz="2400" dirty="0" smtClean="0"/>
          </a:p>
          <a:p>
            <a:r>
              <a:rPr lang="en-US" sz="2400" dirty="0" smtClean="0"/>
              <a:t>0-70 	</a:t>
            </a:r>
            <a:r>
              <a:rPr lang="en-US" sz="2400" i="1" dirty="0" smtClean="0"/>
              <a:t>Deficient</a:t>
            </a:r>
            <a:endParaRPr lang="en-US" sz="2400" dirty="0"/>
          </a:p>
        </p:txBody>
      </p:sp>
    </p:spTree>
    <p:extLst>
      <p:ext uri="{BB962C8B-B14F-4D97-AF65-F5344CB8AC3E}">
        <p14:creationId xmlns:p14="http://schemas.microsoft.com/office/powerpoint/2010/main" val="895890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Modifying the </a:t>
            </a:r>
            <a:r>
              <a:rPr lang="en-US" dirty="0" err="1" smtClean="0"/>
              <a:t>TERp</a:t>
            </a:r>
            <a:r>
              <a:rPr lang="en-US" dirty="0" smtClean="0"/>
              <a:t> Score</a:t>
            </a:r>
            <a:endParaRPr lang="en-US" dirty="0"/>
          </a:p>
        </p:txBody>
      </p:sp>
      <p:sp>
        <p:nvSpPr>
          <p:cNvPr id="3" name="Slide Number Placeholder 2"/>
          <p:cNvSpPr>
            <a:spLocks noGrp="1"/>
          </p:cNvSpPr>
          <p:nvPr>
            <p:ph type="sldNum" sz="quarter" idx="12"/>
          </p:nvPr>
        </p:nvSpPr>
        <p:spPr/>
        <p:txBody>
          <a:bodyPr/>
          <a:lstStyle/>
          <a:p>
            <a:fld id="{19DD2289-26C7-45C0-B428-750FFEEEE7C2}" type="slidenum">
              <a:rPr lang="en-US" smtClean="0"/>
              <a:t>18</a:t>
            </a:fld>
            <a:endParaRPr lang="en-US" dirty="0"/>
          </a:p>
        </p:txBody>
      </p:sp>
      <p:sp>
        <p:nvSpPr>
          <p:cNvPr id="4" name="Footer Placeholder 3"/>
          <p:cNvSpPr>
            <a:spLocks noGrp="1"/>
          </p:cNvSpPr>
          <p:nvPr>
            <p:ph type="ftr" sz="quarter" idx="11"/>
          </p:nvPr>
        </p:nvSpPr>
        <p:spPr/>
        <p:txBody>
          <a:bodyPr/>
          <a:lstStyle/>
          <a:p>
            <a:r>
              <a:rPr lang="en-US" smtClean="0"/>
              <a:t>Michaud and McCoy</a:t>
            </a:r>
            <a:endParaRPr lang="en-US"/>
          </a:p>
        </p:txBody>
      </p:sp>
      <p:sp>
        <p:nvSpPr>
          <p:cNvPr id="6" name="Rounded Rectangle 5"/>
          <p:cNvSpPr/>
          <p:nvPr/>
        </p:nvSpPr>
        <p:spPr>
          <a:xfrm>
            <a:off x="5436615" y="1909998"/>
            <a:ext cx="2253306"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493539" y="1909998"/>
            <a:ext cx="1219900"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719161" y="1909998"/>
            <a:ext cx="717453" cy="464234"/>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395873" y="1924929"/>
            <a:ext cx="1853887" cy="464234"/>
          </a:xfrm>
          <a:prstGeom prst="roundRect">
            <a:avLst>
              <a:gd name="adj" fmla="val 5000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95873" y="1299904"/>
            <a:ext cx="1806905" cy="523220"/>
          </a:xfrm>
          <a:prstGeom prst="rect">
            <a:avLst/>
          </a:prstGeom>
          <a:noFill/>
        </p:spPr>
        <p:txBody>
          <a:bodyPr wrap="none" rtlCol="0">
            <a:spAutoFit/>
          </a:bodyPr>
          <a:lstStyle/>
          <a:p>
            <a:r>
              <a:rPr lang="en-US" sz="2800" dirty="0" smtClean="0"/>
              <a:t>Hypothesis</a:t>
            </a:r>
            <a:endParaRPr lang="en-US" sz="2800" dirty="0"/>
          </a:p>
        </p:txBody>
      </p:sp>
      <p:sp>
        <p:nvSpPr>
          <p:cNvPr id="15" name="TextBox 14"/>
          <p:cNvSpPr txBox="1"/>
          <p:nvPr/>
        </p:nvSpPr>
        <p:spPr>
          <a:xfrm>
            <a:off x="395871" y="5315726"/>
            <a:ext cx="2572051" cy="523220"/>
          </a:xfrm>
          <a:prstGeom prst="rect">
            <a:avLst/>
          </a:prstGeom>
          <a:noFill/>
        </p:spPr>
        <p:txBody>
          <a:bodyPr wrap="none" rtlCol="0">
            <a:spAutoFit/>
          </a:bodyPr>
          <a:lstStyle/>
          <a:p>
            <a:r>
              <a:rPr lang="en-US" sz="2800" dirty="0" smtClean="0"/>
              <a:t>Single Reference</a:t>
            </a:r>
            <a:endParaRPr lang="en-US" sz="2800" dirty="0"/>
          </a:p>
        </p:txBody>
      </p:sp>
      <p:sp>
        <p:nvSpPr>
          <p:cNvPr id="16" name="Rounded Rectangle 15"/>
          <p:cNvSpPr/>
          <p:nvPr/>
        </p:nvSpPr>
        <p:spPr>
          <a:xfrm>
            <a:off x="395872" y="4776959"/>
            <a:ext cx="1853889"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7689921" y="4793001"/>
            <a:ext cx="1237828"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Down Arrow 4"/>
          <p:cNvSpPr/>
          <p:nvPr/>
        </p:nvSpPr>
        <p:spPr>
          <a:xfrm>
            <a:off x="1079428" y="2389163"/>
            <a:ext cx="385011" cy="2387795"/>
          </a:xfrm>
          <a:prstGeom prst="upDownArrow">
            <a:avLst/>
          </a:prstGeom>
          <a:solidFill>
            <a:srgbClr val="7030A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5436615" y="4778070"/>
            <a:ext cx="2253306"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Up-Down Arrow 24"/>
          <p:cNvSpPr/>
          <p:nvPr/>
        </p:nvSpPr>
        <p:spPr>
          <a:xfrm rot="-3600000">
            <a:off x="6078885" y="1319098"/>
            <a:ext cx="362766" cy="4521521"/>
          </a:xfrm>
          <a:prstGeom prst="upDownArrow">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Down Arrow 22"/>
          <p:cNvSpPr/>
          <p:nvPr/>
        </p:nvSpPr>
        <p:spPr>
          <a:xfrm>
            <a:off x="6370761" y="2389163"/>
            <a:ext cx="385011" cy="2372864"/>
          </a:xfrm>
          <a:prstGeom prst="upDownArrow">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Up-Down Arrow 23"/>
          <p:cNvSpPr/>
          <p:nvPr/>
        </p:nvSpPr>
        <p:spPr>
          <a:xfrm>
            <a:off x="4885381" y="2374233"/>
            <a:ext cx="385011" cy="2387794"/>
          </a:xfrm>
          <a:prstGeom prst="upDownArrow">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79682" y="2921340"/>
            <a:ext cx="1839285" cy="1323439"/>
          </a:xfrm>
          <a:prstGeom prst="rect">
            <a:avLst/>
          </a:prstGeom>
          <a:noFill/>
        </p:spPr>
        <p:txBody>
          <a:bodyPr wrap="none" rtlCol="0">
            <a:spAutoFit/>
          </a:bodyPr>
          <a:lstStyle/>
          <a:p>
            <a:pPr algn="ctr"/>
            <a:r>
              <a:rPr lang="en-US" sz="2000" dirty="0" smtClean="0"/>
              <a:t>PHRASAL</a:t>
            </a:r>
            <a:br>
              <a:rPr lang="en-US" sz="2000" dirty="0" smtClean="0"/>
            </a:br>
            <a:r>
              <a:rPr lang="en-US" sz="2000" dirty="0" smtClean="0"/>
              <a:t>EQUIVALENCE</a:t>
            </a:r>
          </a:p>
          <a:p>
            <a:pPr algn="ctr"/>
            <a:r>
              <a:rPr lang="en-US" sz="2000" dirty="0" smtClean="0"/>
              <a:t>or</a:t>
            </a:r>
          </a:p>
          <a:p>
            <a:pPr algn="ctr"/>
            <a:r>
              <a:rPr lang="en-US" sz="2000" dirty="0" smtClean="0"/>
              <a:t>SYNONYM</a:t>
            </a:r>
            <a:endParaRPr lang="en-US" sz="2000" dirty="0"/>
          </a:p>
        </p:txBody>
      </p:sp>
      <p:sp>
        <p:nvSpPr>
          <p:cNvPr id="27" name="TextBox 26"/>
          <p:cNvSpPr txBox="1"/>
          <p:nvPr/>
        </p:nvSpPr>
        <p:spPr>
          <a:xfrm>
            <a:off x="7219574" y="3750273"/>
            <a:ext cx="829073" cy="400110"/>
          </a:xfrm>
          <a:prstGeom prst="rect">
            <a:avLst/>
          </a:prstGeom>
          <a:noFill/>
        </p:spPr>
        <p:txBody>
          <a:bodyPr wrap="none" rtlCol="0">
            <a:spAutoFit/>
          </a:bodyPr>
          <a:lstStyle/>
          <a:p>
            <a:pPr algn="ctr"/>
            <a:r>
              <a:rPr lang="en-US" sz="2000" dirty="0" smtClean="0"/>
              <a:t>SHIFT</a:t>
            </a:r>
            <a:endParaRPr lang="en-US" sz="2000" dirty="0"/>
          </a:p>
        </p:txBody>
      </p:sp>
      <p:sp>
        <p:nvSpPr>
          <p:cNvPr id="28" name="TextBox 27"/>
          <p:cNvSpPr txBox="1"/>
          <p:nvPr/>
        </p:nvSpPr>
        <p:spPr>
          <a:xfrm>
            <a:off x="4111917" y="3750273"/>
            <a:ext cx="1931940" cy="400110"/>
          </a:xfrm>
          <a:prstGeom prst="rect">
            <a:avLst/>
          </a:prstGeom>
          <a:noFill/>
        </p:spPr>
        <p:txBody>
          <a:bodyPr wrap="none" rtlCol="0">
            <a:spAutoFit/>
          </a:bodyPr>
          <a:lstStyle/>
          <a:p>
            <a:pPr algn="ctr"/>
            <a:r>
              <a:rPr lang="en-US" sz="2000" dirty="0" smtClean="0"/>
              <a:t>SUBSTITUTION</a:t>
            </a:r>
            <a:endParaRPr lang="en-US" sz="2000" dirty="0"/>
          </a:p>
        </p:txBody>
      </p:sp>
      <p:sp>
        <p:nvSpPr>
          <p:cNvPr id="29" name="Rounded Rectangle 28"/>
          <p:cNvSpPr/>
          <p:nvPr/>
        </p:nvSpPr>
        <p:spPr>
          <a:xfrm>
            <a:off x="7689921" y="1913942"/>
            <a:ext cx="717453" cy="464234"/>
          </a:xfrm>
          <a:prstGeom prst="roundRect">
            <a:avLst>
              <a:gd name="adj" fmla="val 50000"/>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4713438" y="4793001"/>
            <a:ext cx="723176"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319409" y="2576314"/>
            <a:ext cx="1458476" cy="400110"/>
          </a:xfrm>
          <a:prstGeom prst="rect">
            <a:avLst/>
          </a:prstGeom>
          <a:noFill/>
        </p:spPr>
        <p:txBody>
          <a:bodyPr wrap="none" rtlCol="0">
            <a:spAutoFit/>
          </a:bodyPr>
          <a:lstStyle/>
          <a:p>
            <a:pPr algn="ctr"/>
            <a:r>
              <a:rPr lang="en-US" sz="2000" dirty="0" smtClean="0"/>
              <a:t>INSERTION</a:t>
            </a:r>
            <a:endParaRPr lang="en-US" sz="2000" dirty="0"/>
          </a:p>
        </p:txBody>
      </p:sp>
      <p:sp>
        <p:nvSpPr>
          <p:cNvPr id="32" name="Rounded Rectangle 31"/>
          <p:cNvSpPr/>
          <p:nvPr/>
        </p:nvSpPr>
        <p:spPr>
          <a:xfrm>
            <a:off x="2258649" y="1924929"/>
            <a:ext cx="1219900" cy="464234"/>
          </a:xfrm>
          <a:prstGeom prst="roundRect">
            <a:avLst>
              <a:gd name="adj" fmla="val 50000"/>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2258718" y="4776958"/>
            <a:ext cx="1219900"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Up-Down Arrow 36"/>
          <p:cNvSpPr/>
          <p:nvPr/>
        </p:nvSpPr>
        <p:spPr>
          <a:xfrm>
            <a:off x="2676093" y="2393426"/>
            <a:ext cx="385011" cy="2372864"/>
          </a:xfrm>
          <a:prstGeom prst="upDownArrow">
            <a:avLst/>
          </a:prstGeom>
          <a:pattFill prst="zigZag">
            <a:fgClr>
              <a:schemeClr val="accent1">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2467686" y="3257527"/>
            <a:ext cx="801823" cy="707886"/>
          </a:xfrm>
          <a:prstGeom prst="rect">
            <a:avLst/>
          </a:prstGeom>
          <a:noFill/>
        </p:spPr>
        <p:txBody>
          <a:bodyPr wrap="none" rtlCol="0">
            <a:spAutoFit/>
          </a:bodyPr>
          <a:lstStyle/>
          <a:p>
            <a:pPr algn="ctr"/>
            <a:r>
              <a:rPr lang="en-US" sz="2000" dirty="0" smtClean="0"/>
              <a:t>SAME</a:t>
            </a:r>
            <a:br>
              <a:rPr lang="en-US" sz="2000" dirty="0" smtClean="0"/>
            </a:br>
            <a:r>
              <a:rPr lang="en-US" sz="2000" dirty="0" smtClean="0"/>
              <a:t>STEM</a:t>
            </a:r>
            <a:endParaRPr lang="en-US" sz="2000" dirty="0"/>
          </a:p>
        </p:txBody>
      </p:sp>
      <p:pic>
        <p:nvPicPr>
          <p:cNvPr id="4098" name="Picture 2" descr="C:\Users\michaudl\AppData\Local\Microsoft\Windows\Temporary Internet Files\Content.IE5\SUETRMW6\MC900432530[1].png"/>
          <p:cNvPicPr>
            <a:picLocks noChangeAspect="1" noChangeArrowheads="1"/>
          </p:cNvPicPr>
          <p:nvPr/>
        </p:nvPicPr>
        <p:blipFill>
          <a:blip r:embed="rId3">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1736813" y="1625128"/>
            <a:ext cx="730873" cy="77385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C:\Users\michaudl\AppData\Local\Microsoft\Windows\Temporary Internet Files\Content.IE5\SUETRMW6\MC900432530[1].png"/>
          <p:cNvPicPr>
            <a:picLocks noChangeAspect="1" noChangeArrowheads="1"/>
          </p:cNvPicPr>
          <p:nvPr/>
        </p:nvPicPr>
        <p:blipFill>
          <a:blip r:embed="rId3">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4202729" y="1625128"/>
            <a:ext cx="730873" cy="77385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C:\Users\michaudl\AppData\Local\Microsoft\Windows\Temporary Internet Files\Content.IE5\SUETRMW6\MC900432530[1].png"/>
          <p:cNvPicPr>
            <a:picLocks noChangeAspect="1" noChangeArrowheads="1"/>
          </p:cNvPicPr>
          <p:nvPr/>
        </p:nvPicPr>
        <p:blipFill>
          <a:blip r:embed="rId3">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7143287" y="1600382"/>
            <a:ext cx="730873" cy="77385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michaudl\AppData\Local\Microsoft\Windows\Temporary Internet Files\Content.IE5\TO4Q1D2E\MC90043253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4733" y="1349964"/>
            <a:ext cx="547870" cy="54787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 descr="C:\Users\michaudl\AppData\Local\Microsoft\Windows\Temporary Internet Files\Content.IE5\TO4Q1D2E\MC90043253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3774" y="1358764"/>
            <a:ext cx="547870" cy="547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19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false cognates</a:t>
            </a:r>
            <a:endParaRPr lang="en-US" dirty="0"/>
          </a:p>
        </p:txBody>
      </p:sp>
      <p:sp>
        <p:nvSpPr>
          <p:cNvPr id="3" name="Slide Number Placeholder 2"/>
          <p:cNvSpPr>
            <a:spLocks noGrp="1"/>
          </p:cNvSpPr>
          <p:nvPr>
            <p:ph type="sldNum" sz="quarter" idx="12"/>
          </p:nvPr>
        </p:nvSpPr>
        <p:spPr/>
        <p:txBody>
          <a:bodyPr/>
          <a:lstStyle/>
          <a:p>
            <a:fld id="{19DD2289-26C7-45C0-B428-750FFEEEE7C2}" type="slidenum">
              <a:rPr lang="en-US" smtClean="0"/>
              <a:t>19</a:t>
            </a:fld>
            <a:endParaRPr lang="en-US" dirty="0"/>
          </a:p>
        </p:txBody>
      </p:sp>
      <p:sp>
        <p:nvSpPr>
          <p:cNvPr id="4" name="Footer Placeholder 3"/>
          <p:cNvSpPr>
            <a:spLocks noGrp="1"/>
          </p:cNvSpPr>
          <p:nvPr>
            <p:ph type="ftr" sz="quarter" idx="11"/>
          </p:nvPr>
        </p:nvSpPr>
        <p:spPr/>
        <p:txBody>
          <a:bodyPr/>
          <a:lstStyle/>
          <a:p>
            <a:r>
              <a:rPr lang="en-US" smtClean="0"/>
              <a:t>Michaud and McCoy</a:t>
            </a:r>
            <a:endParaRPr lang="en-US"/>
          </a:p>
        </p:txBody>
      </p:sp>
      <p:sp>
        <p:nvSpPr>
          <p:cNvPr id="11" name="Rounded Rectangle 10"/>
          <p:cNvSpPr/>
          <p:nvPr/>
        </p:nvSpPr>
        <p:spPr>
          <a:xfrm>
            <a:off x="4719161" y="1909998"/>
            <a:ext cx="717453" cy="464234"/>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95873" y="1299904"/>
            <a:ext cx="1806905" cy="523220"/>
          </a:xfrm>
          <a:prstGeom prst="rect">
            <a:avLst/>
          </a:prstGeom>
          <a:noFill/>
        </p:spPr>
        <p:txBody>
          <a:bodyPr wrap="none" rtlCol="0">
            <a:spAutoFit/>
          </a:bodyPr>
          <a:lstStyle/>
          <a:p>
            <a:r>
              <a:rPr lang="en-US" sz="2800" dirty="0" smtClean="0"/>
              <a:t>Hypothesis</a:t>
            </a:r>
            <a:endParaRPr lang="en-US" sz="2800" dirty="0"/>
          </a:p>
        </p:txBody>
      </p:sp>
      <p:sp>
        <p:nvSpPr>
          <p:cNvPr id="15" name="TextBox 14"/>
          <p:cNvSpPr txBox="1"/>
          <p:nvPr/>
        </p:nvSpPr>
        <p:spPr>
          <a:xfrm>
            <a:off x="395871" y="5315726"/>
            <a:ext cx="2572051" cy="523220"/>
          </a:xfrm>
          <a:prstGeom prst="rect">
            <a:avLst/>
          </a:prstGeom>
          <a:noFill/>
        </p:spPr>
        <p:txBody>
          <a:bodyPr wrap="none" rtlCol="0">
            <a:spAutoFit/>
          </a:bodyPr>
          <a:lstStyle/>
          <a:p>
            <a:r>
              <a:rPr lang="en-US" sz="2800" dirty="0" smtClean="0"/>
              <a:t>Single Reference</a:t>
            </a:r>
            <a:endParaRPr lang="en-US" sz="2800" dirty="0"/>
          </a:p>
        </p:txBody>
      </p:sp>
      <p:sp>
        <p:nvSpPr>
          <p:cNvPr id="24" name="Up-Down Arrow 23"/>
          <p:cNvSpPr/>
          <p:nvPr/>
        </p:nvSpPr>
        <p:spPr>
          <a:xfrm>
            <a:off x="4885381" y="2374233"/>
            <a:ext cx="385011" cy="2387794"/>
          </a:xfrm>
          <a:prstGeom prst="upDownArrow">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4111917" y="3750273"/>
            <a:ext cx="1931940" cy="400110"/>
          </a:xfrm>
          <a:prstGeom prst="rect">
            <a:avLst/>
          </a:prstGeom>
          <a:noFill/>
        </p:spPr>
        <p:txBody>
          <a:bodyPr wrap="none" rtlCol="0">
            <a:spAutoFit/>
          </a:bodyPr>
          <a:lstStyle/>
          <a:p>
            <a:pPr algn="ctr"/>
            <a:r>
              <a:rPr lang="en-US" sz="2000" dirty="0" smtClean="0"/>
              <a:t>SUBSTITUTION</a:t>
            </a:r>
            <a:endParaRPr lang="en-US" sz="2000" dirty="0"/>
          </a:p>
        </p:txBody>
      </p:sp>
      <p:sp>
        <p:nvSpPr>
          <p:cNvPr id="30" name="Rounded Rectangle 29"/>
          <p:cNvSpPr/>
          <p:nvPr/>
        </p:nvSpPr>
        <p:spPr>
          <a:xfrm>
            <a:off x="4713438" y="4793001"/>
            <a:ext cx="723176"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 descr="C:\Users\michaudl\AppData\Local\Microsoft\Windows\Temporary Internet Files\Content.IE5\TO4Q1D2E\MC90043253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3774" y="1358764"/>
            <a:ext cx="547870" cy="547870"/>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p:cNvSpPr txBox="1"/>
          <p:nvPr/>
        </p:nvSpPr>
        <p:spPr>
          <a:xfrm>
            <a:off x="2982061" y="1851013"/>
            <a:ext cx="1146468" cy="523220"/>
          </a:xfrm>
          <a:prstGeom prst="rect">
            <a:avLst/>
          </a:prstGeom>
          <a:noFill/>
        </p:spPr>
        <p:txBody>
          <a:bodyPr wrap="none" rtlCol="0">
            <a:spAutoFit/>
          </a:bodyPr>
          <a:lstStyle/>
          <a:p>
            <a:r>
              <a:rPr lang="en-US" sz="2800" dirty="0" smtClean="0"/>
              <a:t>cynical</a:t>
            </a:r>
            <a:endParaRPr lang="en-US" sz="2800" dirty="0"/>
          </a:p>
        </p:txBody>
      </p:sp>
      <p:sp>
        <p:nvSpPr>
          <p:cNvPr id="40" name="TextBox 39"/>
          <p:cNvSpPr txBox="1"/>
          <p:nvPr/>
        </p:nvSpPr>
        <p:spPr>
          <a:xfrm>
            <a:off x="2974848" y="4792506"/>
            <a:ext cx="1160895" cy="523220"/>
          </a:xfrm>
          <a:prstGeom prst="rect">
            <a:avLst/>
          </a:prstGeom>
          <a:noFill/>
        </p:spPr>
        <p:txBody>
          <a:bodyPr wrap="none" rtlCol="0">
            <a:spAutoFit/>
          </a:bodyPr>
          <a:lstStyle/>
          <a:p>
            <a:r>
              <a:rPr lang="en-US" sz="2800" dirty="0" smtClean="0"/>
              <a:t>brazen</a:t>
            </a:r>
            <a:endParaRPr lang="en-US" sz="2800" dirty="0"/>
          </a:p>
        </p:txBody>
      </p:sp>
      <p:sp>
        <p:nvSpPr>
          <p:cNvPr id="41" name="TextBox 40"/>
          <p:cNvSpPr txBox="1"/>
          <p:nvPr/>
        </p:nvSpPr>
        <p:spPr>
          <a:xfrm>
            <a:off x="395873" y="3044910"/>
            <a:ext cx="1190454" cy="523220"/>
          </a:xfrm>
          <a:prstGeom prst="rect">
            <a:avLst/>
          </a:prstGeom>
          <a:noFill/>
        </p:spPr>
        <p:txBody>
          <a:bodyPr wrap="none" rtlCol="0">
            <a:spAutoFit/>
          </a:bodyPr>
          <a:lstStyle/>
          <a:p>
            <a:r>
              <a:rPr lang="en-US" sz="2800" dirty="0" smtClean="0"/>
              <a:t>Source</a:t>
            </a:r>
            <a:endParaRPr lang="en-US" sz="2800" dirty="0"/>
          </a:p>
        </p:txBody>
      </p:sp>
      <p:sp>
        <p:nvSpPr>
          <p:cNvPr id="42" name="TextBox 41"/>
          <p:cNvSpPr txBox="1"/>
          <p:nvPr/>
        </p:nvSpPr>
        <p:spPr>
          <a:xfrm>
            <a:off x="3038167" y="3427108"/>
            <a:ext cx="1034257" cy="523220"/>
          </a:xfrm>
          <a:prstGeom prst="rect">
            <a:avLst/>
          </a:prstGeom>
          <a:noFill/>
        </p:spPr>
        <p:txBody>
          <a:bodyPr wrap="none" rtlCol="0">
            <a:spAutoFit/>
          </a:bodyPr>
          <a:lstStyle/>
          <a:p>
            <a:r>
              <a:rPr lang="en-US" sz="2800" dirty="0" err="1"/>
              <a:t>cínico</a:t>
            </a:r>
            <a:endParaRPr lang="en-US" sz="2800" dirty="0"/>
          </a:p>
        </p:txBody>
      </p:sp>
    </p:spTree>
    <p:extLst>
      <p:ext uri="{BB962C8B-B14F-4D97-AF65-F5344CB8AC3E}">
        <p14:creationId xmlns:p14="http://schemas.microsoft.com/office/powerpoint/2010/main" val="226359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learner </a:t>
            </a:r>
            <a:r>
              <a:rPr lang="en-US" dirty="0" smtClean="0"/>
              <a:t>translation</a:t>
            </a:r>
            <a:endParaRPr lang="en-US" dirty="0"/>
          </a:p>
        </p:txBody>
      </p:sp>
      <p:sp>
        <p:nvSpPr>
          <p:cNvPr id="3" name="Footer Placeholder 2"/>
          <p:cNvSpPr>
            <a:spLocks noGrp="1"/>
          </p:cNvSpPr>
          <p:nvPr>
            <p:ph type="ftr" sz="quarter" idx="11"/>
          </p:nvPr>
        </p:nvSpPr>
        <p:spPr/>
        <p:txBody>
          <a:bodyPr/>
          <a:lstStyle/>
          <a:p>
            <a:r>
              <a:rPr lang="en-US" smtClean="0"/>
              <a:t>Michaud and McCoy</a:t>
            </a:r>
            <a:endParaRPr lang="en-US" dirty="0"/>
          </a:p>
        </p:txBody>
      </p:sp>
      <p:sp>
        <p:nvSpPr>
          <p:cNvPr id="4" name="Slide Number Placeholder 3"/>
          <p:cNvSpPr>
            <a:spLocks noGrp="1"/>
          </p:cNvSpPr>
          <p:nvPr>
            <p:ph type="sldNum" sz="quarter" idx="12"/>
          </p:nvPr>
        </p:nvSpPr>
        <p:spPr/>
        <p:txBody>
          <a:bodyPr/>
          <a:lstStyle/>
          <a:p>
            <a:fld id="{19DD2289-26C7-45C0-B428-750FFEEEE7C2}" type="slidenum">
              <a:rPr lang="en-US" smtClean="0"/>
              <a:t>2</a:t>
            </a:fld>
            <a:endParaRPr lang="en-US" dirty="0"/>
          </a:p>
        </p:txBody>
      </p:sp>
      <p:pic>
        <p:nvPicPr>
          <p:cNvPr id="1026" name="Picture 2" descr="http://www.essentially-england.com/images/book_of_durrow_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6467" y="1159208"/>
            <a:ext cx="2686050" cy="4000501"/>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28" name="Picture 4" descr="Predictvs Horribilvs Extremima. Latin manuscript by Maternus. A medieval misguided malefic mockery of a horosco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2898" y="3039538"/>
            <a:ext cx="2000250" cy="2619375"/>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23290" y="881952"/>
            <a:ext cx="3967240" cy="1384995"/>
          </a:xfrm>
          <a:prstGeom prst="rect">
            <a:avLst/>
          </a:prstGeom>
          <a:noFill/>
        </p:spPr>
        <p:txBody>
          <a:bodyPr wrap="square" rtlCol="0">
            <a:spAutoFit/>
          </a:bodyPr>
          <a:lstStyle/>
          <a:p>
            <a:r>
              <a:rPr lang="en-US" sz="2800" dirty="0" smtClean="0"/>
              <a:t>Translating ancient </a:t>
            </a:r>
            <a:r>
              <a:rPr lang="en-US" sz="2800" dirty="0" smtClean="0"/>
              <a:t>texts and doing what MT cannot do yet</a:t>
            </a:r>
            <a:endParaRPr lang="en-US" sz="2800" dirty="0"/>
          </a:p>
        </p:txBody>
      </p:sp>
    </p:spTree>
    <p:extLst>
      <p:ext uri="{BB962C8B-B14F-4D97-AF65-F5344CB8AC3E}">
        <p14:creationId xmlns:p14="http://schemas.microsoft.com/office/powerpoint/2010/main" val="40301066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Extracting mistranslation pairs</a:t>
            </a:r>
            <a:endParaRPr lang="en-US" dirty="0"/>
          </a:p>
        </p:txBody>
      </p:sp>
      <p:sp>
        <p:nvSpPr>
          <p:cNvPr id="3" name="Footer Placeholder 2"/>
          <p:cNvSpPr>
            <a:spLocks noGrp="1"/>
          </p:cNvSpPr>
          <p:nvPr>
            <p:ph type="ftr" sz="quarter" idx="11"/>
          </p:nvPr>
        </p:nvSpPr>
        <p:spPr/>
        <p:txBody>
          <a:bodyPr/>
          <a:lstStyle/>
          <a:p>
            <a:r>
              <a:rPr lang="en-US" smtClean="0"/>
              <a:t>Michaud and McCoy</a:t>
            </a:r>
            <a:endParaRPr lang="en-US" dirty="0" smtClean="0"/>
          </a:p>
        </p:txBody>
      </p:sp>
      <p:sp>
        <p:nvSpPr>
          <p:cNvPr id="4" name="Slide Number Placeholder 3"/>
          <p:cNvSpPr>
            <a:spLocks noGrp="1"/>
          </p:cNvSpPr>
          <p:nvPr>
            <p:ph type="sldNum" sz="quarter" idx="12"/>
          </p:nvPr>
        </p:nvSpPr>
        <p:spPr/>
        <p:txBody>
          <a:bodyPr/>
          <a:lstStyle/>
          <a:p>
            <a:fld id="{19DD2289-26C7-45C0-B428-750FFEEEE7C2}" type="slidenum">
              <a:rPr lang="en-US" smtClean="0"/>
              <a:t>20</a:t>
            </a:fld>
            <a:endParaRPr lang="en-US" dirty="0"/>
          </a:p>
        </p:txBody>
      </p:sp>
      <p:sp>
        <p:nvSpPr>
          <p:cNvPr id="6" name="Rectangle 5"/>
          <p:cNvSpPr/>
          <p:nvPr/>
        </p:nvSpPr>
        <p:spPr>
          <a:xfrm>
            <a:off x="663165" y="988360"/>
            <a:ext cx="2413417" cy="505267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chemeClr val="tx1"/>
                </a:solidFill>
              </a:rPr>
              <a:t>SPANISH</a:t>
            </a:r>
            <a:br>
              <a:rPr lang="en-US" dirty="0" smtClean="0">
                <a:solidFill>
                  <a:schemeClr val="tx1"/>
                </a:solidFill>
              </a:rPr>
            </a:br>
            <a:r>
              <a:rPr lang="en-US" dirty="0" smtClean="0">
                <a:solidFill>
                  <a:schemeClr val="tx1"/>
                </a:solidFill>
              </a:rPr>
              <a:t>DICTIONARY</a:t>
            </a:r>
            <a:endParaRPr lang="en-US" dirty="0">
              <a:solidFill>
                <a:schemeClr val="tx1"/>
              </a:solidFill>
            </a:endParaRPr>
          </a:p>
        </p:txBody>
      </p:sp>
      <p:sp>
        <p:nvSpPr>
          <p:cNvPr id="7" name="Rectangle 6"/>
          <p:cNvSpPr/>
          <p:nvPr/>
        </p:nvSpPr>
        <p:spPr>
          <a:xfrm>
            <a:off x="3768628" y="988360"/>
            <a:ext cx="2413417" cy="5052676"/>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chemeClr val="tx1"/>
                </a:solidFill>
              </a:rPr>
              <a:t>ENGLISH</a:t>
            </a:r>
            <a:br>
              <a:rPr lang="en-US" dirty="0" smtClean="0">
                <a:solidFill>
                  <a:schemeClr val="tx1"/>
                </a:solidFill>
              </a:rPr>
            </a:br>
            <a:r>
              <a:rPr lang="en-US" dirty="0" smtClean="0">
                <a:solidFill>
                  <a:schemeClr val="tx1"/>
                </a:solidFill>
              </a:rPr>
              <a:t>DICTIONARY</a:t>
            </a:r>
            <a:endParaRPr lang="en-US" dirty="0">
              <a:solidFill>
                <a:schemeClr val="tx1"/>
              </a:solidFill>
            </a:endParaRPr>
          </a:p>
        </p:txBody>
      </p:sp>
      <p:sp>
        <p:nvSpPr>
          <p:cNvPr id="18" name="Rectangle 17"/>
          <p:cNvSpPr/>
          <p:nvPr/>
        </p:nvSpPr>
        <p:spPr>
          <a:xfrm>
            <a:off x="4122216" y="1665967"/>
            <a:ext cx="1723869" cy="4231693"/>
          </a:xfrm>
          <a:prstGeom prst="rect">
            <a:avLst/>
          </a:prstGeom>
          <a:pattFill prst="narHorz">
            <a:fgClr>
              <a:schemeClr val="accent3">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402102" y="2272866"/>
            <a:ext cx="1146468" cy="523220"/>
          </a:xfrm>
          <a:prstGeom prst="rect">
            <a:avLst/>
          </a:prstGeom>
          <a:noFill/>
        </p:spPr>
        <p:txBody>
          <a:bodyPr wrap="none" rtlCol="0">
            <a:spAutoFit/>
          </a:bodyPr>
          <a:lstStyle/>
          <a:p>
            <a:r>
              <a:rPr lang="en-US" sz="2800" dirty="0" smtClean="0"/>
              <a:t>cynical</a:t>
            </a:r>
            <a:endParaRPr lang="en-US" sz="2800" dirty="0"/>
          </a:p>
        </p:txBody>
      </p:sp>
      <p:sp>
        <p:nvSpPr>
          <p:cNvPr id="17" name="Rectangle 16"/>
          <p:cNvSpPr/>
          <p:nvPr/>
        </p:nvSpPr>
        <p:spPr>
          <a:xfrm>
            <a:off x="989351" y="1663908"/>
            <a:ext cx="1723869" cy="4231693"/>
          </a:xfrm>
          <a:prstGeom prst="rect">
            <a:avLst/>
          </a:prstGeom>
          <a:pattFill prst="narHorz">
            <a:fgClr>
              <a:schemeClr val="accent2">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352744" y="3442806"/>
            <a:ext cx="1034257" cy="523220"/>
          </a:xfrm>
          <a:prstGeom prst="rect">
            <a:avLst/>
          </a:prstGeom>
          <a:noFill/>
        </p:spPr>
        <p:txBody>
          <a:bodyPr wrap="none" rtlCol="0">
            <a:spAutoFit/>
          </a:bodyPr>
          <a:lstStyle/>
          <a:p>
            <a:r>
              <a:rPr lang="en-US" sz="2800" dirty="0" err="1"/>
              <a:t>cínico</a:t>
            </a:r>
            <a:endParaRPr lang="en-US" sz="2800" dirty="0"/>
          </a:p>
        </p:txBody>
      </p:sp>
      <p:sp>
        <p:nvSpPr>
          <p:cNvPr id="9" name="TextBox 8"/>
          <p:cNvSpPr txBox="1"/>
          <p:nvPr/>
        </p:nvSpPr>
        <p:spPr>
          <a:xfrm>
            <a:off x="7684946" y="2826066"/>
            <a:ext cx="1160895" cy="954107"/>
          </a:xfrm>
          <a:prstGeom prst="rect">
            <a:avLst/>
          </a:prstGeom>
          <a:noFill/>
        </p:spPr>
        <p:txBody>
          <a:bodyPr wrap="none" rtlCol="0">
            <a:spAutoFit/>
          </a:bodyPr>
          <a:lstStyle/>
          <a:p>
            <a:r>
              <a:rPr lang="en-US" sz="2800" dirty="0" smtClean="0"/>
              <a:t>cynical</a:t>
            </a:r>
            <a:br>
              <a:rPr lang="en-US" sz="2800" dirty="0" smtClean="0"/>
            </a:br>
            <a:r>
              <a:rPr lang="en-US" sz="2800" dirty="0" smtClean="0"/>
              <a:t>brazen</a:t>
            </a:r>
            <a:endParaRPr lang="en-US" sz="2800" dirty="0"/>
          </a:p>
        </p:txBody>
      </p:sp>
      <p:sp>
        <p:nvSpPr>
          <p:cNvPr id="10" name="Right Arrow 9"/>
          <p:cNvSpPr/>
          <p:nvPr/>
        </p:nvSpPr>
        <p:spPr>
          <a:xfrm>
            <a:off x="6490741" y="3087974"/>
            <a:ext cx="1064302" cy="4267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Down Arrow 12"/>
          <p:cNvSpPr/>
          <p:nvPr/>
        </p:nvSpPr>
        <p:spPr>
          <a:xfrm rot="3944677">
            <a:off x="3213477" y="2031752"/>
            <a:ext cx="472814" cy="21753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436901" y="5368391"/>
            <a:ext cx="865943" cy="523220"/>
          </a:xfrm>
          <a:prstGeom prst="rect">
            <a:avLst/>
          </a:prstGeom>
          <a:noFill/>
        </p:spPr>
        <p:txBody>
          <a:bodyPr wrap="none" rtlCol="0">
            <a:spAutoFit/>
          </a:bodyPr>
          <a:lstStyle/>
          <a:p>
            <a:r>
              <a:rPr lang="en-US" sz="2800" dirty="0" err="1" smtClean="0"/>
              <a:t>zona</a:t>
            </a:r>
            <a:endParaRPr lang="en-US" sz="2800" dirty="0"/>
          </a:p>
        </p:txBody>
      </p:sp>
      <p:sp>
        <p:nvSpPr>
          <p:cNvPr id="15" name="TextBox 14"/>
          <p:cNvSpPr txBox="1"/>
          <p:nvPr/>
        </p:nvSpPr>
        <p:spPr>
          <a:xfrm>
            <a:off x="4542364" y="5368391"/>
            <a:ext cx="883575" cy="523220"/>
          </a:xfrm>
          <a:prstGeom prst="rect">
            <a:avLst/>
          </a:prstGeom>
          <a:noFill/>
        </p:spPr>
        <p:txBody>
          <a:bodyPr wrap="none" rtlCol="0">
            <a:spAutoFit/>
          </a:bodyPr>
          <a:lstStyle/>
          <a:p>
            <a:r>
              <a:rPr lang="en-US" sz="2800" dirty="0" smtClean="0"/>
              <a:t>zone</a:t>
            </a:r>
            <a:endParaRPr lang="en-US" sz="2800" dirty="0"/>
          </a:p>
        </p:txBody>
      </p:sp>
      <p:sp>
        <p:nvSpPr>
          <p:cNvPr id="16" name="Up-Down Arrow 15"/>
          <p:cNvSpPr/>
          <p:nvPr/>
        </p:nvSpPr>
        <p:spPr>
          <a:xfrm rot="5400000">
            <a:off x="3226433" y="4583355"/>
            <a:ext cx="472814" cy="2151677"/>
          </a:xfrm>
          <a:prstGeom prst="up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037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subTnLst>
                                    <p:set>
                                      <p:cBhvr override="childStyle">
                                        <p:cTn dur="1" fill="hold" display="0" masterRel="nextClick" afterEffect="1"/>
                                        <p:tgtEl>
                                          <p:spTgt spid="16"/>
                                        </p:tgtEl>
                                        <p:attrNameLst>
                                          <p:attrName>style.visibility</p:attrName>
                                        </p:attrNameLst>
                                      </p:cBhvr>
                                      <p:to>
                                        <p:strVal val="hidden"/>
                                      </p:to>
                                    </p:set>
                                  </p:subTnLst>
                                </p:cTn>
                              </p:par>
                              <p:par>
                                <p:cTn id="16" presetID="22" presetClass="entr" presetSubtype="8"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animBg="1"/>
      <p:bldP spid="13" grpId="0" animBg="1"/>
      <p:bldP spid="15" grpId="0"/>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for judging translations</a:t>
            </a:r>
            <a:endParaRPr lang="en-US" dirty="0"/>
          </a:p>
        </p:txBody>
      </p:sp>
      <p:sp>
        <p:nvSpPr>
          <p:cNvPr id="3" name="Content Placeholder 2"/>
          <p:cNvSpPr>
            <a:spLocks noGrp="1"/>
          </p:cNvSpPr>
          <p:nvPr>
            <p:ph sz="quarter" idx="1"/>
          </p:nvPr>
        </p:nvSpPr>
        <p:spPr/>
        <p:txBody>
          <a:bodyPr>
            <a:normAutofit/>
          </a:bodyPr>
          <a:lstStyle/>
          <a:p>
            <a:pPr marL="0" indent="0" algn="ctr">
              <a:buNone/>
            </a:pPr>
            <a:r>
              <a:rPr lang="en-US" sz="4000" dirty="0" smtClean="0"/>
              <a:t>fluency</a:t>
            </a:r>
            <a:r>
              <a:rPr lang="en-US" sz="4000" i="1" dirty="0" smtClean="0"/>
              <a:t> </a:t>
            </a:r>
            <a:r>
              <a:rPr lang="en-US" i="1" dirty="0" smtClean="0"/>
              <a:t/>
            </a:r>
            <a:br>
              <a:rPr lang="en-US" i="1" dirty="0" smtClean="0"/>
            </a:br>
            <a:r>
              <a:rPr lang="en-US" dirty="0" smtClean="0"/>
              <a:t>(</a:t>
            </a:r>
            <a:r>
              <a:rPr lang="en-US" dirty="0"/>
              <a:t>is it well-formed</a:t>
            </a:r>
            <a:r>
              <a:rPr lang="en-US" dirty="0" smtClean="0"/>
              <a:t>?)</a:t>
            </a:r>
          </a:p>
          <a:p>
            <a:pPr marL="0" indent="0" algn="ctr">
              <a:buNone/>
            </a:pPr>
            <a:endParaRPr lang="en-US" dirty="0" smtClean="0"/>
          </a:p>
          <a:p>
            <a:pPr marL="0" indent="0" algn="ctr">
              <a:buNone/>
            </a:pPr>
            <a:r>
              <a:rPr lang="en-US" sz="4000" dirty="0" smtClean="0"/>
              <a:t>fidelity </a:t>
            </a:r>
            <a:r>
              <a:rPr lang="en-US" i="1" dirty="0" smtClean="0"/>
              <a:t/>
            </a:r>
            <a:br>
              <a:rPr lang="en-US" i="1" dirty="0" smtClean="0"/>
            </a:br>
            <a:r>
              <a:rPr lang="en-US" dirty="0" smtClean="0"/>
              <a:t>(</a:t>
            </a:r>
            <a:r>
              <a:rPr lang="en-US" dirty="0"/>
              <a:t>does it </a:t>
            </a:r>
            <a:r>
              <a:rPr lang="en-US" dirty="0" smtClean="0"/>
              <a:t>convey original </a:t>
            </a:r>
            <a:r>
              <a:rPr lang="en-US" dirty="0"/>
              <a:t>meaning?) </a:t>
            </a:r>
            <a:endParaRPr lang="en-US" dirty="0" smtClean="0"/>
          </a:p>
          <a:p>
            <a:pPr marL="0" indent="0" algn="ctr">
              <a:buNone/>
            </a:pPr>
            <a:endParaRPr lang="en-US" dirty="0" smtClean="0"/>
          </a:p>
          <a:p>
            <a:pPr marL="0" indent="0" algn="ctr">
              <a:buNone/>
            </a:pPr>
            <a:r>
              <a:rPr lang="en-US" sz="2000" dirty="0" smtClean="0"/>
              <a:t>(</a:t>
            </a:r>
            <a:r>
              <a:rPr lang="en-US" sz="2000" dirty="0" err="1"/>
              <a:t>Hovy</a:t>
            </a:r>
            <a:r>
              <a:rPr lang="en-US" sz="2000" dirty="0"/>
              <a:t> et al., 2002</a:t>
            </a:r>
            <a:r>
              <a:rPr lang="en-US" sz="2000" dirty="0" smtClean="0"/>
              <a:t>)</a:t>
            </a:r>
            <a:endParaRPr lang="en-US" sz="2000" dirty="0" smtClean="0"/>
          </a:p>
        </p:txBody>
      </p:sp>
      <p:sp>
        <p:nvSpPr>
          <p:cNvPr id="4" name="Slide Number Placeholder 3"/>
          <p:cNvSpPr>
            <a:spLocks noGrp="1"/>
          </p:cNvSpPr>
          <p:nvPr>
            <p:ph type="sldNum" sz="quarter" idx="12"/>
          </p:nvPr>
        </p:nvSpPr>
        <p:spPr/>
        <p:txBody>
          <a:bodyPr/>
          <a:lstStyle/>
          <a:p>
            <a:fld id="{043E1507-DA76-4C82-90E4-46152DCACD02}" type="slidenum">
              <a:rPr lang="en-US" smtClean="0"/>
              <a:t>3</a:t>
            </a:fld>
            <a:endParaRPr lang="en-US"/>
          </a:p>
        </p:txBody>
      </p:sp>
      <p:sp>
        <p:nvSpPr>
          <p:cNvPr id="5" name="Footer Placeholder 4"/>
          <p:cNvSpPr>
            <a:spLocks noGrp="1"/>
          </p:cNvSpPr>
          <p:nvPr>
            <p:ph type="ftr" sz="quarter" idx="11"/>
          </p:nvPr>
        </p:nvSpPr>
        <p:spPr/>
        <p:txBody>
          <a:bodyPr/>
          <a:lstStyle/>
          <a:p>
            <a:r>
              <a:rPr lang="en-US" smtClean="0"/>
              <a:t>Michaud and McCoy</a:t>
            </a:r>
            <a:endParaRPr lang="en-US" dirty="0"/>
          </a:p>
        </p:txBody>
      </p:sp>
    </p:spTree>
    <p:extLst>
      <p:ext uri="{BB962C8B-B14F-4D97-AF65-F5344CB8AC3E}">
        <p14:creationId xmlns:p14="http://schemas.microsoft.com/office/powerpoint/2010/main" val="177928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Multiplicity of translations</a:t>
            </a:r>
            <a:endParaRPr lang="en-US" dirty="0"/>
          </a:p>
        </p:txBody>
      </p:sp>
      <p:sp>
        <p:nvSpPr>
          <p:cNvPr id="4" name="Content Placeholder 3"/>
          <p:cNvSpPr>
            <a:spLocks noGrp="1"/>
          </p:cNvSpPr>
          <p:nvPr>
            <p:ph sz="quarter" idx="1"/>
          </p:nvPr>
        </p:nvSpPr>
        <p:spPr/>
        <p:txBody>
          <a:bodyPr>
            <a:normAutofit lnSpcReduction="10000"/>
          </a:bodyPr>
          <a:lstStyle/>
          <a:p>
            <a:r>
              <a:rPr lang="en-US" dirty="0"/>
              <a:t>In each one of these jobs the professor could have agreed to work 6 hours a day and therefore would not be surpassing the working day hour limit. </a:t>
            </a:r>
          </a:p>
          <a:p>
            <a:r>
              <a:rPr lang="en-US" dirty="0"/>
              <a:t>In each one of these jobs the teacher could have agreed to work 6 hours per day and therefore he wouldn't be bound by the limits of the working day.</a:t>
            </a:r>
          </a:p>
          <a:p>
            <a:r>
              <a:rPr lang="en-US" dirty="0"/>
              <a:t>In each of these examples the teaching could have been arranged so that he/she works six hours a day and would not be affected by any workday limitations. </a:t>
            </a:r>
          </a:p>
          <a:p>
            <a:r>
              <a:rPr lang="en-US" dirty="0"/>
              <a:t>In both of these jobs the professor could have agreed to work six hours daily and therefore he wouldn't be affecting his work shift limit. </a:t>
            </a:r>
          </a:p>
        </p:txBody>
      </p:sp>
      <p:sp>
        <p:nvSpPr>
          <p:cNvPr id="5" name="Slide Number Placeholder 4"/>
          <p:cNvSpPr>
            <a:spLocks noGrp="1"/>
          </p:cNvSpPr>
          <p:nvPr>
            <p:ph type="sldNum" sz="quarter" idx="12"/>
          </p:nvPr>
        </p:nvSpPr>
        <p:spPr/>
        <p:txBody>
          <a:bodyPr/>
          <a:lstStyle/>
          <a:p>
            <a:fld id="{043E1507-DA76-4C82-90E4-46152DCACD02}" type="slidenum">
              <a:rPr lang="en-US" smtClean="0"/>
              <a:t>4</a:t>
            </a:fld>
            <a:endParaRPr lang="en-US"/>
          </a:p>
        </p:txBody>
      </p:sp>
      <p:sp>
        <p:nvSpPr>
          <p:cNvPr id="6" name="Footer Placeholder 5"/>
          <p:cNvSpPr>
            <a:spLocks noGrp="1"/>
          </p:cNvSpPr>
          <p:nvPr>
            <p:ph type="ftr" sz="quarter" idx="11"/>
          </p:nvPr>
        </p:nvSpPr>
        <p:spPr/>
        <p:txBody>
          <a:bodyPr/>
          <a:lstStyle/>
          <a:p>
            <a:r>
              <a:rPr lang="en-US" smtClean="0"/>
              <a:t>Michaud and McCoy</a:t>
            </a:r>
            <a:endParaRPr lang="en-US" dirty="0"/>
          </a:p>
        </p:txBody>
      </p:sp>
    </p:spTree>
    <p:extLst>
      <p:ext uri="{BB962C8B-B14F-4D97-AF65-F5344CB8AC3E}">
        <p14:creationId xmlns:p14="http://schemas.microsoft.com/office/powerpoint/2010/main" val="240578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Multiplicity of translations</a:t>
            </a:r>
            <a:endParaRPr lang="en-US" dirty="0"/>
          </a:p>
        </p:txBody>
      </p:sp>
      <p:sp>
        <p:nvSpPr>
          <p:cNvPr id="4" name="Content Placeholder 3"/>
          <p:cNvSpPr>
            <a:spLocks noGrp="1"/>
          </p:cNvSpPr>
          <p:nvPr>
            <p:ph sz="quarter" idx="1"/>
          </p:nvPr>
        </p:nvSpPr>
        <p:spPr/>
        <p:txBody>
          <a:bodyPr>
            <a:normAutofit lnSpcReduction="10000"/>
          </a:bodyPr>
          <a:lstStyle/>
          <a:p>
            <a:r>
              <a:rPr lang="en-US" dirty="0"/>
              <a:t>In each one of these jobs the professor could have agreed to work 6 hours a day and therefore would not be surpassing </a:t>
            </a:r>
            <a:r>
              <a:rPr lang="en-US" dirty="0">
                <a:solidFill>
                  <a:srgbClr val="FF0000"/>
                </a:solidFill>
              </a:rPr>
              <a:t>the working day hour limit</a:t>
            </a:r>
            <a:r>
              <a:rPr lang="en-US" dirty="0"/>
              <a:t>. </a:t>
            </a:r>
          </a:p>
          <a:p>
            <a:r>
              <a:rPr lang="en-US" dirty="0"/>
              <a:t>In each one of these jobs the teacher could have agreed to work 6 hours per day and therefore he wouldn't be bound by </a:t>
            </a:r>
            <a:r>
              <a:rPr lang="en-US" dirty="0">
                <a:solidFill>
                  <a:srgbClr val="FF0000"/>
                </a:solidFill>
              </a:rPr>
              <a:t>the limits of the working day</a:t>
            </a:r>
            <a:r>
              <a:rPr lang="en-US" dirty="0"/>
              <a:t>.</a:t>
            </a:r>
          </a:p>
          <a:p>
            <a:r>
              <a:rPr lang="en-US" dirty="0"/>
              <a:t>In each of these examples the teaching could have been arranged so that he/she works six hours a day and would not be affected by </a:t>
            </a:r>
            <a:r>
              <a:rPr lang="en-US" dirty="0">
                <a:solidFill>
                  <a:srgbClr val="FF0000"/>
                </a:solidFill>
              </a:rPr>
              <a:t>any workday limitations</a:t>
            </a:r>
            <a:r>
              <a:rPr lang="en-US" dirty="0"/>
              <a:t>. </a:t>
            </a:r>
          </a:p>
          <a:p>
            <a:r>
              <a:rPr lang="en-US" dirty="0"/>
              <a:t>In both of these jobs the professor could have agreed to work six hours daily and therefore he wouldn't be affecting </a:t>
            </a:r>
            <a:r>
              <a:rPr lang="en-US" dirty="0">
                <a:solidFill>
                  <a:srgbClr val="FF0000"/>
                </a:solidFill>
              </a:rPr>
              <a:t>his work shift limit</a:t>
            </a:r>
            <a:r>
              <a:rPr lang="en-US" dirty="0"/>
              <a:t>. </a:t>
            </a:r>
          </a:p>
        </p:txBody>
      </p:sp>
      <p:sp>
        <p:nvSpPr>
          <p:cNvPr id="5" name="Slide Number Placeholder 4"/>
          <p:cNvSpPr>
            <a:spLocks noGrp="1"/>
          </p:cNvSpPr>
          <p:nvPr>
            <p:ph type="sldNum" sz="quarter" idx="12"/>
          </p:nvPr>
        </p:nvSpPr>
        <p:spPr/>
        <p:txBody>
          <a:bodyPr/>
          <a:lstStyle/>
          <a:p>
            <a:fld id="{043E1507-DA76-4C82-90E4-46152DCACD02}" type="slidenum">
              <a:rPr lang="en-US" smtClean="0"/>
              <a:t>5</a:t>
            </a:fld>
            <a:endParaRPr lang="en-US"/>
          </a:p>
        </p:txBody>
      </p:sp>
      <p:sp>
        <p:nvSpPr>
          <p:cNvPr id="6" name="Footer Placeholder 5"/>
          <p:cNvSpPr>
            <a:spLocks noGrp="1"/>
          </p:cNvSpPr>
          <p:nvPr>
            <p:ph type="ftr" sz="quarter" idx="11"/>
          </p:nvPr>
        </p:nvSpPr>
        <p:spPr/>
        <p:txBody>
          <a:bodyPr/>
          <a:lstStyle/>
          <a:p>
            <a:r>
              <a:rPr lang="en-US" smtClean="0"/>
              <a:t>Michaud and McCoy</a:t>
            </a:r>
            <a:endParaRPr lang="en-US" dirty="0"/>
          </a:p>
        </p:txBody>
      </p:sp>
    </p:spTree>
    <p:extLst>
      <p:ext uri="{BB962C8B-B14F-4D97-AF65-F5344CB8AC3E}">
        <p14:creationId xmlns:p14="http://schemas.microsoft.com/office/powerpoint/2010/main" val="620480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BLEU</a:t>
            </a:r>
            <a:endParaRPr lang="en-US" dirty="0"/>
          </a:p>
        </p:txBody>
      </p:sp>
      <p:sp>
        <p:nvSpPr>
          <p:cNvPr id="3" name="Slide Number Placeholder 2"/>
          <p:cNvSpPr>
            <a:spLocks noGrp="1"/>
          </p:cNvSpPr>
          <p:nvPr>
            <p:ph type="sldNum" sz="quarter" idx="12"/>
          </p:nvPr>
        </p:nvSpPr>
        <p:spPr/>
        <p:txBody>
          <a:bodyPr/>
          <a:lstStyle/>
          <a:p>
            <a:fld id="{19DD2289-26C7-45C0-B428-750FFEEEE7C2}" type="slidenum">
              <a:rPr lang="en-US" smtClean="0"/>
              <a:t>6</a:t>
            </a:fld>
            <a:endParaRPr lang="en-US" dirty="0"/>
          </a:p>
        </p:txBody>
      </p:sp>
      <p:sp>
        <p:nvSpPr>
          <p:cNvPr id="4" name="Footer Placeholder 3"/>
          <p:cNvSpPr>
            <a:spLocks noGrp="1"/>
          </p:cNvSpPr>
          <p:nvPr>
            <p:ph type="ftr" sz="quarter" idx="11"/>
          </p:nvPr>
        </p:nvSpPr>
        <p:spPr/>
        <p:txBody>
          <a:bodyPr/>
          <a:lstStyle/>
          <a:p>
            <a:r>
              <a:rPr lang="en-US" smtClean="0"/>
              <a:t>Michaud and McCoy</a:t>
            </a:r>
            <a:endParaRPr lang="en-US"/>
          </a:p>
        </p:txBody>
      </p:sp>
      <p:sp>
        <p:nvSpPr>
          <p:cNvPr id="6" name="Rounded Rectangle 5"/>
          <p:cNvSpPr/>
          <p:nvPr/>
        </p:nvSpPr>
        <p:spPr>
          <a:xfrm>
            <a:off x="551687" y="3734973"/>
            <a:ext cx="7877909"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551687" y="4300807"/>
            <a:ext cx="7877909" cy="464234"/>
          </a:xfrm>
          <a:prstGeom prst="roundRect">
            <a:avLst>
              <a:gd name="adj" fmla="val 5000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551687" y="4887743"/>
            <a:ext cx="7877909" cy="464234"/>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51687" y="5474678"/>
            <a:ext cx="7877909" cy="464234"/>
          </a:xfrm>
          <a:prstGeom prst="roundRect">
            <a:avLst>
              <a:gd name="adj" fmla="val 50000"/>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2405575" y="1924929"/>
            <a:ext cx="2011680"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417255" y="1924929"/>
            <a:ext cx="717453" cy="464234"/>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5134708" y="1924929"/>
            <a:ext cx="3294888" cy="464234"/>
          </a:xfrm>
          <a:prstGeom prst="roundRect">
            <a:avLst>
              <a:gd name="adj" fmla="val 50000"/>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551687" y="1924929"/>
            <a:ext cx="1853887" cy="464234"/>
          </a:xfrm>
          <a:prstGeom prst="roundRect">
            <a:avLst>
              <a:gd name="adj" fmla="val 5000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51687" y="1299904"/>
            <a:ext cx="1806905" cy="523220"/>
          </a:xfrm>
          <a:prstGeom prst="rect">
            <a:avLst/>
          </a:prstGeom>
          <a:noFill/>
        </p:spPr>
        <p:txBody>
          <a:bodyPr wrap="none" rtlCol="0">
            <a:spAutoFit/>
          </a:bodyPr>
          <a:lstStyle/>
          <a:p>
            <a:r>
              <a:rPr lang="en-US" sz="2800" dirty="0" smtClean="0"/>
              <a:t>Hypothesis</a:t>
            </a:r>
            <a:endParaRPr lang="en-US" sz="2800" dirty="0"/>
          </a:p>
        </p:txBody>
      </p:sp>
      <p:sp>
        <p:nvSpPr>
          <p:cNvPr id="15" name="TextBox 14"/>
          <p:cNvSpPr txBox="1"/>
          <p:nvPr/>
        </p:nvSpPr>
        <p:spPr>
          <a:xfrm>
            <a:off x="551686" y="3027886"/>
            <a:ext cx="3049746" cy="523220"/>
          </a:xfrm>
          <a:prstGeom prst="rect">
            <a:avLst/>
          </a:prstGeom>
          <a:noFill/>
        </p:spPr>
        <p:txBody>
          <a:bodyPr wrap="none" rtlCol="0">
            <a:spAutoFit/>
          </a:bodyPr>
          <a:lstStyle/>
          <a:p>
            <a:r>
              <a:rPr lang="en-US" sz="2800" dirty="0" smtClean="0"/>
              <a:t>Multiple References</a:t>
            </a:r>
            <a:endParaRPr lang="en-US" sz="2800" dirty="0"/>
          </a:p>
        </p:txBody>
      </p:sp>
    </p:spTree>
    <p:extLst>
      <p:ext uri="{BB962C8B-B14F-4D97-AF65-F5344CB8AC3E}">
        <p14:creationId xmlns:p14="http://schemas.microsoft.com/office/powerpoint/2010/main" val="4222551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TERp</a:t>
            </a:r>
            <a:endParaRPr lang="en-US" dirty="0"/>
          </a:p>
        </p:txBody>
      </p:sp>
      <p:sp>
        <p:nvSpPr>
          <p:cNvPr id="3" name="Slide Number Placeholder 2"/>
          <p:cNvSpPr>
            <a:spLocks noGrp="1"/>
          </p:cNvSpPr>
          <p:nvPr>
            <p:ph type="sldNum" sz="quarter" idx="12"/>
          </p:nvPr>
        </p:nvSpPr>
        <p:spPr/>
        <p:txBody>
          <a:bodyPr/>
          <a:lstStyle/>
          <a:p>
            <a:fld id="{19DD2289-26C7-45C0-B428-750FFEEEE7C2}" type="slidenum">
              <a:rPr lang="en-US" smtClean="0"/>
              <a:t>7</a:t>
            </a:fld>
            <a:endParaRPr lang="en-US" dirty="0"/>
          </a:p>
        </p:txBody>
      </p:sp>
      <p:sp>
        <p:nvSpPr>
          <p:cNvPr id="4" name="Footer Placeholder 3"/>
          <p:cNvSpPr>
            <a:spLocks noGrp="1"/>
          </p:cNvSpPr>
          <p:nvPr>
            <p:ph type="ftr" sz="quarter" idx="11"/>
          </p:nvPr>
        </p:nvSpPr>
        <p:spPr/>
        <p:txBody>
          <a:bodyPr/>
          <a:lstStyle/>
          <a:p>
            <a:r>
              <a:rPr lang="en-US" smtClean="0"/>
              <a:t>Michaud and McCoy</a:t>
            </a:r>
            <a:endParaRPr lang="en-US"/>
          </a:p>
        </p:txBody>
      </p:sp>
      <p:sp>
        <p:nvSpPr>
          <p:cNvPr id="6" name="Rounded Rectangle 5"/>
          <p:cNvSpPr/>
          <p:nvPr/>
        </p:nvSpPr>
        <p:spPr>
          <a:xfrm>
            <a:off x="5436615" y="1909998"/>
            <a:ext cx="2253306"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493539" y="1909998"/>
            <a:ext cx="1219900"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719161" y="1909998"/>
            <a:ext cx="717453" cy="464234"/>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395873" y="1924929"/>
            <a:ext cx="1853887" cy="464234"/>
          </a:xfrm>
          <a:prstGeom prst="roundRect">
            <a:avLst>
              <a:gd name="adj" fmla="val 5000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95873" y="1299904"/>
            <a:ext cx="1806905" cy="523220"/>
          </a:xfrm>
          <a:prstGeom prst="rect">
            <a:avLst/>
          </a:prstGeom>
          <a:noFill/>
        </p:spPr>
        <p:txBody>
          <a:bodyPr wrap="none" rtlCol="0">
            <a:spAutoFit/>
          </a:bodyPr>
          <a:lstStyle/>
          <a:p>
            <a:r>
              <a:rPr lang="en-US" sz="2800" dirty="0" smtClean="0"/>
              <a:t>Hypothesis</a:t>
            </a:r>
            <a:endParaRPr lang="en-US" sz="2800" dirty="0"/>
          </a:p>
        </p:txBody>
      </p:sp>
      <p:sp>
        <p:nvSpPr>
          <p:cNvPr id="15" name="TextBox 14"/>
          <p:cNvSpPr txBox="1"/>
          <p:nvPr/>
        </p:nvSpPr>
        <p:spPr>
          <a:xfrm>
            <a:off x="395871" y="5315726"/>
            <a:ext cx="2572051" cy="523220"/>
          </a:xfrm>
          <a:prstGeom prst="rect">
            <a:avLst/>
          </a:prstGeom>
          <a:noFill/>
        </p:spPr>
        <p:txBody>
          <a:bodyPr wrap="none" rtlCol="0">
            <a:spAutoFit/>
          </a:bodyPr>
          <a:lstStyle/>
          <a:p>
            <a:r>
              <a:rPr lang="en-US" sz="2800" dirty="0" smtClean="0"/>
              <a:t>Single Reference</a:t>
            </a:r>
            <a:endParaRPr lang="en-US" sz="2800" dirty="0"/>
          </a:p>
        </p:txBody>
      </p:sp>
      <p:sp>
        <p:nvSpPr>
          <p:cNvPr id="16" name="Rounded Rectangle 15"/>
          <p:cNvSpPr/>
          <p:nvPr/>
        </p:nvSpPr>
        <p:spPr>
          <a:xfrm>
            <a:off x="395872" y="4776959"/>
            <a:ext cx="1853889"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7689921" y="4793001"/>
            <a:ext cx="1237828"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Down Arrow 4"/>
          <p:cNvSpPr/>
          <p:nvPr/>
        </p:nvSpPr>
        <p:spPr>
          <a:xfrm>
            <a:off x="1079428" y="2389163"/>
            <a:ext cx="385011" cy="2387795"/>
          </a:xfrm>
          <a:prstGeom prst="upDownArrow">
            <a:avLst/>
          </a:prstGeom>
          <a:solidFill>
            <a:srgbClr val="7030A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5436615" y="4778070"/>
            <a:ext cx="2253306"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Up-Down Arrow 24"/>
          <p:cNvSpPr/>
          <p:nvPr/>
        </p:nvSpPr>
        <p:spPr>
          <a:xfrm rot="-3600000">
            <a:off x="6078885" y="1319098"/>
            <a:ext cx="362766" cy="4521521"/>
          </a:xfrm>
          <a:prstGeom prst="upDownArrow">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Down Arrow 22"/>
          <p:cNvSpPr/>
          <p:nvPr/>
        </p:nvSpPr>
        <p:spPr>
          <a:xfrm>
            <a:off x="6370761" y="2389163"/>
            <a:ext cx="385011" cy="2372864"/>
          </a:xfrm>
          <a:prstGeom prst="upDownArrow">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Up-Down Arrow 23"/>
          <p:cNvSpPr/>
          <p:nvPr/>
        </p:nvSpPr>
        <p:spPr>
          <a:xfrm>
            <a:off x="4885381" y="2374233"/>
            <a:ext cx="385011" cy="2387794"/>
          </a:xfrm>
          <a:prstGeom prst="upDownArrow">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79682" y="2921340"/>
            <a:ext cx="1839285" cy="1323439"/>
          </a:xfrm>
          <a:prstGeom prst="rect">
            <a:avLst/>
          </a:prstGeom>
          <a:noFill/>
        </p:spPr>
        <p:txBody>
          <a:bodyPr wrap="none" rtlCol="0">
            <a:spAutoFit/>
          </a:bodyPr>
          <a:lstStyle/>
          <a:p>
            <a:pPr algn="ctr"/>
            <a:r>
              <a:rPr lang="en-US" sz="2000" dirty="0" smtClean="0"/>
              <a:t>PHRASAL</a:t>
            </a:r>
            <a:br>
              <a:rPr lang="en-US" sz="2000" dirty="0" smtClean="0"/>
            </a:br>
            <a:r>
              <a:rPr lang="en-US" sz="2000" dirty="0" smtClean="0"/>
              <a:t>EQUIVALENCE</a:t>
            </a:r>
          </a:p>
          <a:p>
            <a:pPr algn="ctr"/>
            <a:r>
              <a:rPr lang="en-US" sz="2000" dirty="0" smtClean="0"/>
              <a:t>or</a:t>
            </a:r>
          </a:p>
          <a:p>
            <a:pPr algn="ctr"/>
            <a:r>
              <a:rPr lang="en-US" sz="2000" dirty="0" smtClean="0"/>
              <a:t>SYNONYM</a:t>
            </a:r>
            <a:endParaRPr lang="en-US" sz="2000" dirty="0"/>
          </a:p>
        </p:txBody>
      </p:sp>
      <p:sp>
        <p:nvSpPr>
          <p:cNvPr id="27" name="TextBox 26"/>
          <p:cNvSpPr txBox="1"/>
          <p:nvPr/>
        </p:nvSpPr>
        <p:spPr>
          <a:xfrm>
            <a:off x="7219574" y="3750273"/>
            <a:ext cx="829073" cy="400110"/>
          </a:xfrm>
          <a:prstGeom prst="rect">
            <a:avLst/>
          </a:prstGeom>
          <a:noFill/>
        </p:spPr>
        <p:txBody>
          <a:bodyPr wrap="none" rtlCol="0">
            <a:spAutoFit/>
          </a:bodyPr>
          <a:lstStyle/>
          <a:p>
            <a:pPr algn="ctr"/>
            <a:r>
              <a:rPr lang="en-US" sz="2000" dirty="0" smtClean="0"/>
              <a:t>SHIFT</a:t>
            </a:r>
            <a:endParaRPr lang="en-US" sz="2000" dirty="0"/>
          </a:p>
        </p:txBody>
      </p:sp>
      <p:sp>
        <p:nvSpPr>
          <p:cNvPr id="28" name="TextBox 27"/>
          <p:cNvSpPr txBox="1"/>
          <p:nvPr/>
        </p:nvSpPr>
        <p:spPr>
          <a:xfrm>
            <a:off x="4111917" y="3750273"/>
            <a:ext cx="1931940" cy="400110"/>
          </a:xfrm>
          <a:prstGeom prst="rect">
            <a:avLst/>
          </a:prstGeom>
          <a:noFill/>
        </p:spPr>
        <p:txBody>
          <a:bodyPr wrap="none" rtlCol="0">
            <a:spAutoFit/>
          </a:bodyPr>
          <a:lstStyle/>
          <a:p>
            <a:pPr algn="ctr"/>
            <a:r>
              <a:rPr lang="en-US" sz="2000" dirty="0" smtClean="0"/>
              <a:t>SUBSTITUTION</a:t>
            </a:r>
            <a:endParaRPr lang="en-US" sz="2000" dirty="0"/>
          </a:p>
        </p:txBody>
      </p:sp>
      <p:sp>
        <p:nvSpPr>
          <p:cNvPr id="29" name="Rounded Rectangle 28"/>
          <p:cNvSpPr/>
          <p:nvPr/>
        </p:nvSpPr>
        <p:spPr>
          <a:xfrm>
            <a:off x="7689921" y="1913942"/>
            <a:ext cx="717453" cy="464234"/>
          </a:xfrm>
          <a:prstGeom prst="roundRect">
            <a:avLst>
              <a:gd name="adj" fmla="val 50000"/>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4713438" y="4793001"/>
            <a:ext cx="723176"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319409" y="2576314"/>
            <a:ext cx="1458476" cy="400110"/>
          </a:xfrm>
          <a:prstGeom prst="rect">
            <a:avLst/>
          </a:prstGeom>
          <a:noFill/>
        </p:spPr>
        <p:txBody>
          <a:bodyPr wrap="none" rtlCol="0">
            <a:spAutoFit/>
          </a:bodyPr>
          <a:lstStyle/>
          <a:p>
            <a:pPr algn="ctr"/>
            <a:r>
              <a:rPr lang="en-US" sz="2000" dirty="0" smtClean="0"/>
              <a:t>INSERTION</a:t>
            </a:r>
            <a:endParaRPr lang="en-US" sz="2000" dirty="0"/>
          </a:p>
        </p:txBody>
      </p:sp>
      <p:sp>
        <p:nvSpPr>
          <p:cNvPr id="32" name="Rounded Rectangle 31"/>
          <p:cNvSpPr/>
          <p:nvPr/>
        </p:nvSpPr>
        <p:spPr>
          <a:xfrm>
            <a:off x="2258649" y="1924929"/>
            <a:ext cx="1219900" cy="464234"/>
          </a:xfrm>
          <a:prstGeom prst="roundRect">
            <a:avLst>
              <a:gd name="adj" fmla="val 50000"/>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2258718" y="4776958"/>
            <a:ext cx="1219900" cy="46423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Up-Down Arrow 36"/>
          <p:cNvSpPr/>
          <p:nvPr/>
        </p:nvSpPr>
        <p:spPr>
          <a:xfrm>
            <a:off x="2676093" y="2393426"/>
            <a:ext cx="385011" cy="2372864"/>
          </a:xfrm>
          <a:prstGeom prst="upDownArrow">
            <a:avLst/>
          </a:prstGeom>
          <a:pattFill prst="zigZag">
            <a:fgClr>
              <a:schemeClr val="accent1">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2467686" y="3257527"/>
            <a:ext cx="801823" cy="707886"/>
          </a:xfrm>
          <a:prstGeom prst="rect">
            <a:avLst/>
          </a:prstGeom>
          <a:noFill/>
        </p:spPr>
        <p:txBody>
          <a:bodyPr wrap="none" rtlCol="0">
            <a:spAutoFit/>
          </a:bodyPr>
          <a:lstStyle/>
          <a:p>
            <a:pPr algn="ctr"/>
            <a:r>
              <a:rPr lang="en-US" sz="2000" dirty="0" smtClean="0"/>
              <a:t>SAME</a:t>
            </a:r>
            <a:br>
              <a:rPr lang="en-US" sz="2000" dirty="0" smtClean="0"/>
            </a:br>
            <a:r>
              <a:rPr lang="en-US" sz="2000" dirty="0" smtClean="0"/>
              <a:t>STEM</a:t>
            </a:r>
            <a:endParaRPr lang="en-US" sz="2000" dirty="0"/>
          </a:p>
        </p:txBody>
      </p:sp>
    </p:spTree>
    <p:extLst>
      <p:ext uri="{BB962C8B-B14F-4D97-AF65-F5344CB8AC3E}">
        <p14:creationId xmlns:p14="http://schemas.microsoft.com/office/powerpoint/2010/main" val="2676773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TERp</a:t>
            </a:r>
            <a:r>
              <a:rPr lang="en-US" dirty="0" smtClean="0"/>
              <a:t> alignment and tags</a:t>
            </a:r>
            <a:endParaRPr lang="en-US"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0672"/>
          <a:stretch/>
        </p:blipFill>
        <p:spPr bwMode="auto">
          <a:xfrm>
            <a:off x="1038386" y="1530349"/>
            <a:ext cx="7092844" cy="122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a:stretch/>
        </p:blipFill>
        <p:spPr bwMode="auto">
          <a:xfrm>
            <a:off x="1038386" y="3544529"/>
            <a:ext cx="7189470" cy="122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19DD2289-26C7-45C0-B428-750FFEEEE7C2}" type="slidenum">
              <a:rPr lang="en-US" smtClean="0"/>
              <a:t>8</a:t>
            </a:fld>
            <a:endParaRPr lang="en-US" dirty="0"/>
          </a:p>
        </p:txBody>
      </p:sp>
      <p:sp>
        <p:nvSpPr>
          <p:cNvPr id="4" name="Footer Placeholder 3"/>
          <p:cNvSpPr>
            <a:spLocks noGrp="1"/>
          </p:cNvSpPr>
          <p:nvPr>
            <p:ph type="ftr" sz="quarter" idx="11"/>
          </p:nvPr>
        </p:nvSpPr>
        <p:spPr/>
        <p:txBody>
          <a:bodyPr/>
          <a:lstStyle/>
          <a:p>
            <a:r>
              <a:rPr lang="en-US" smtClean="0"/>
              <a:t>Michaud and McCoy</a:t>
            </a:r>
            <a:endParaRPr lang="en-US"/>
          </a:p>
        </p:txBody>
      </p:sp>
    </p:spTree>
    <p:extLst>
      <p:ext uri="{BB962C8B-B14F-4D97-AF65-F5344CB8AC3E}">
        <p14:creationId xmlns:p14="http://schemas.microsoft.com/office/powerpoint/2010/main" val="232118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translation corpus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33721192"/>
              </p:ext>
            </p:extLst>
          </p:nvPr>
        </p:nvGraphicFramePr>
        <p:xfrm>
          <a:off x="661182" y="1776828"/>
          <a:ext cx="7765366" cy="3474720"/>
        </p:xfrm>
        <a:graphic>
          <a:graphicData uri="http://schemas.openxmlformats.org/drawingml/2006/table">
            <a:tbl>
              <a:tblPr bandRow="1">
                <a:tableStyleId>{18603FDC-E32A-4AB5-989C-0864C3EAD2B8}</a:tableStyleId>
              </a:tblPr>
              <a:tblGrid>
                <a:gridCol w="6639950"/>
                <a:gridCol w="1125416"/>
              </a:tblGrid>
              <a:tr h="370840">
                <a:tc>
                  <a:txBody>
                    <a:bodyPr/>
                    <a:lstStyle/>
                    <a:p>
                      <a:r>
                        <a:rPr kumimoji="0" lang="en-US" sz="3200" b="0" i="0" u="none" strike="noStrike" kern="1200" baseline="0" dirty="0" smtClean="0">
                          <a:solidFill>
                            <a:schemeClr val="tx1"/>
                          </a:solidFill>
                          <a:latin typeface="+mn-lt"/>
                          <a:ea typeface="+mn-ea"/>
                          <a:cs typeface="+mn-cs"/>
                        </a:rPr>
                        <a:t>Number of Subjects</a:t>
                      </a:r>
                    </a:p>
                  </a:txBody>
                  <a:tcPr/>
                </a:tc>
                <a:tc>
                  <a:txBody>
                    <a:bodyPr/>
                    <a:lstStyle/>
                    <a:p>
                      <a:r>
                        <a:rPr lang="en-US" sz="3200" dirty="0" smtClean="0">
                          <a:solidFill>
                            <a:schemeClr val="tx1"/>
                          </a:solidFill>
                        </a:rPr>
                        <a:t>13</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Native English Speakers</a:t>
                      </a:r>
                      <a:endParaRPr lang="en-US" sz="3200" dirty="0">
                        <a:solidFill>
                          <a:schemeClr val="tx1"/>
                        </a:solidFill>
                      </a:endParaRPr>
                    </a:p>
                  </a:txBody>
                  <a:tcPr/>
                </a:tc>
                <a:tc>
                  <a:txBody>
                    <a:bodyPr/>
                    <a:lstStyle/>
                    <a:p>
                      <a:r>
                        <a:rPr lang="en-US" sz="3200" dirty="0" smtClean="0">
                          <a:solidFill>
                            <a:schemeClr val="tx1"/>
                          </a:solidFill>
                        </a:rPr>
                        <a:t>3</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Native Spanish Speakers</a:t>
                      </a:r>
                      <a:endParaRPr lang="en-US" sz="3200" dirty="0">
                        <a:solidFill>
                          <a:schemeClr val="tx1"/>
                        </a:solidFill>
                      </a:endParaRPr>
                    </a:p>
                  </a:txBody>
                  <a:tcPr/>
                </a:tc>
                <a:tc>
                  <a:txBody>
                    <a:bodyPr/>
                    <a:lstStyle/>
                    <a:p>
                      <a:r>
                        <a:rPr lang="en-US" sz="3200" dirty="0" smtClean="0">
                          <a:solidFill>
                            <a:schemeClr val="tx1"/>
                          </a:solidFill>
                        </a:rPr>
                        <a:t>10</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Number of Articles Translated</a:t>
                      </a:r>
                    </a:p>
                  </a:txBody>
                  <a:tcPr/>
                </a:tc>
                <a:tc>
                  <a:txBody>
                    <a:bodyPr/>
                    <a:lstStyle/>
                    <a:p>
                      <a:r>
                        <a:rPr lang="en-US" sz="3200" dirty="0" smtClean="0">
                          <a:solidFill>
                            <a:schemeClr val="tx1"/>
                          </a:solidFill>
                        </a:rPr>
                        <a:t>11</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err="1" smtClean="0">
                          <a:solidFill>
                            <a:schemeClr val="tx1"/>
                          </a:solidFill>
                          <a:latin typeface="+mn-lt"/>
                          <a:ea typeface="+mn-ea"/>
                          <a:cs typeface="+mn-cs"/>
                        </a:rPr>
                        <a:t>Avg</a:t>
                      </a:r>
                      <a:r>
                        <a:rPr kumimoji="0" lang="en-US" sz="3200" b="0" i="0" u="none" strike="noStrike" kern="1200" baseline="0" dirty="0" smtClean="0">
                          <a:solidFill>
                            <a:schemeClr val="tx1"/>
                          </a:solidFill>
                          <a:latin typeface="+mn-lt"/>
                          <a:ea typeface="+mn-ea"/>
                          <a:cs typeface="+mn-cs"/>
                        </a:rPr>
                        <a:t> Number of Sentences per Article</a:t>
                      </a:r>
                    </a:p>
                  </a:txBody>
                  <a:tcPr/>
                </a:tc>
                <a:tc>
                  <a:txBody>
                    <a:bodyPr/>
                    <a:lstStyle/>
                    <a:p>
                      <a:r>
                        <a:rPr lang="en-US" sz="3200" dirty="0" smtClean="0">
                          <a:solidFill>
                            <a:schemeClr val="tx1"/>
                          </a:solidFill>
                        </a:rPr>
                        <a:t>28</a:t>
                      </a:r>
                      <a:endParaRPr lang="en-US" sz="32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baseline="0" dirty="0" smtClean="0">
                          <a:solidFill>
                            <a:schemeClr val="tx1"/>
                          </a:solidFill>
                          <a:latin typeface="+mn-lt"/>
                          <a:ea typeface="+mn-ea"/>
                          <a:cs typeface="+mn-cs"/>
                        </a:rPr>
                        <a:t>Total Translated Sentences</a:t>
                      </a:r>
                    </a:p>
                  </a:txBody>
                  <a:tcPr/>
                </a:tc>
                <a:tc>
                  <a:txBody>
                    <a:bodyPr/>
                    <a:lstStyle/>
                    <a:p>
                      <a:r>
                        <a:rPr lang="en-US" sz="3200" dirty="0" smtClean="0">
                          <a:solidFill>
                            <a:schemeClr val="tx1"/>
                          </a:solidFill>
                        </a:rPr>
                        <a:t>2,982</a:t>
                      </a:r>
                      <a:endParaRPr lang="en-US" sz="3200" dirty="0">
                        <a:solidFill>
                          <a:schemeClr val="tx1"/>
                        </a:solidFill>
                      </a:endParaRPr>
                    </a:p>
                  </a:txBody>
                  <a:tcPr/>
                </a:tc>
              </a:tr>
            </a:tbl>
          </a:graphicData>
        </a:graphic>
      </p:graphicFrame>
      <p:sp>
        <p:nvSpPr>
          <p:cNvPr id="3" name="Slide Number Placeholder 2"/>
          <p:cNvSpPr>
            <a:spLocks noGrp="1"/>
          </p:cNvSpPr>
          <p:nvPr>
            <p:ph type="sldNum" sz="quarter" idx="12"/>
          </p:nvPr>
        </p:nvSpPr>
        <p:spPr/>
        <p:txBody>
          <a:bodyPr/>
          <a:lstStyle/>
          <a:p>
            <a:fld id="{19DD2289-26C7-45C0-B428-750FFEEEE7C2}" type="slidenum">
              <a:rPr lang="en-US" smtClean="0"/>
              <a:t>9</a:t>
            </a:fld>
            <a:endParaRPr lang="en-US" dirty="0"/>
          </a:p>
        </p:txBody>
      </p:sp>
      <p:sp>
        <p:nvSpPr>
          <p:cNvPr id="5" name="Footer Placeholder 4"/>
          <p:cNvSpPr>
            <a:spLocks noGrp="1"/>
          </p:cNvSpPr>
          <p:nvPr>
            <p:ph type="ftr" sz="quarter" idx="11"/>
          </p:nvPr>
        </p:nvSpPr>
        <p:spPr/>
        <p:txBody>
          <a:bodyPr/>
          <a:lstStyle/>
          <a:p>
            <a:r>
              <a:rPr lang="en-US" smtClean="0"/>
              <a:t>Michaud and McCoy</a:t>
            </a:r>
            <a:endParaRPr lang="en-US"/>
          </a:p>
        </p:txBody>
      </p:sp>
    </p:spTree>
    <p:extLst>
      <p:ext uri="{BB962C8B-B14F-4D97-AF65-F5344CB8AC3E}">
        <p14:creationId xmlns:p14="http://schemas.microsoft.com/office/powerpoint/2010/main" val="5463513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3596</TotalTime>
  <Words>782</Words>
  <Application>Microsoft Office PowerPoint</Application>
  <PresentationFormat>On-screen Show (4:3)</PresentationFormat>
  <Paragraphs>194</Paragraphs>
  <Slides>20</Slides>
  <Notes>7</Notes>
  <HiddenSlides>3</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Origin</vt:lpstr>
      <vt:lpstr>Applying Machine Translation Metrics to Student-Written Translations</vt:lpstr>
      <vt:lpstr>Evaluating learner translation</vt:lpstr>
      <vt:lpstr>Criteria for judging translations</vt:lpstr>
      <vt:lpstr>Multiplicity of translations</vt:lpstr>
      <vt:lpstr>Multiplicity of translations</vt:lpstr>
      <vt:lpstr>BLEU</vt:lpstr>
      <vt:lpstr>TERp</vt:lpstr>
      <vt:lpstr>TERp alignment and tags</vt:lpstr>
      <vt:lpstr>Student translation corpus</vt:lpstr>
      <vt:lpstr>Sentence boundaries</vt:lpstr>
      <vt:lpstr>Does TERp agree with an expert?</vt:lpstr>
      <vt:lpstr>Score distribution</vt:lpstr>
      <vt:lpstr>Instructor rubric (original)</vt:lpstr>
      <vt:lpstr>TERp scores over the semester</vt:lpstr>
      <vt:lpstr>Evaluating TERp tags (pilot)</vt:lpstr>
      <vt:lpstr>Future work</vt:lpstr>
      <vt:lpstr>Instructor rubric (revised)</vt:lpstr>
      <vt:lpstr>Modifying the TERp Score</vt:lpstr>
      <vt:lpstr>Recognizing false cognates</vt:lpstr>
      <vt:lpstr>Extracting mistranslation pairs</vt:lpstr>
    </vt:vector>
  </TitlesOfParts>
  <Company>Merrimack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N. Michaud</dc:creator>
  <cp:lastModifiedBy>Lisa N. Michaud</cp:lastModifiedBy>
  <cp:revision>39</cp:revision>
  <dcterms:created xsi:type="dcterms:W3CDTF">2013-05-31T14:38:18Z</dcterms:created>
  <dcterms:modified xsi:type="dcterms:W3CDTF">2013-06-08T18:43:44Z</dcterms:modified>
</cp:coreProperties>
</file>