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3A87B52-2B28-4A17-9228-78843A637612}">
          <p14:sldIdLst>
            <p14:sldId id="2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26" d="100"/>
          <a:sy n="26" d="100"/>
        </p:scale>
        <p:origin x="-1192" y="-104"/>
      </p:cViewPr>
      <p:guideLst>
        <p:guide orient="horz" pos="10368"/>
        <p:guide pos="13824"/>
      </p:guideLst>
    </p:cSldViewPr>
  </p:slideViewPr>
  <p:notesTextViewPr>
    <p:cViewPr>
      <p:scale>
        <a:sx n="1" d="1"/>
        <a:sy n="1" d="1"/>
      </p:scale>
      <p:origin x="0" y="0"/>
    </p:cViewPr>
  </p:notesTextViewPr>
  <p:gridSpacing cx="914400" cy="9144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E1777F-CDE6-44E1-8F16-FCA8830181B7}"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9B63D-48D5-4163-9722-D171E3B9D092}" type="slidenum">
              <a:rPr lang="en-US" smtClean="0"/>
              <a:t>‹#›</a:t>
            </a:fld>
            <a:endParaRPr lang="en-US"/>
          </a:p>
        </p:txBody>
      </p:sp>
    </p:spTree>
    <p:extLst>
      <p:ext uri="{BB962C8B-B14F-4D97-AF65-F5344CB8AC3E}">
        <p14:creationId xmlns:p14="http://schemas.microsoft.com/office/powerpoint/2010/main" val="3547427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1777F-CDE6-44E1-8F16-FCA8830181B7}"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9B63D-48D5-4163-9722-D171E3B9D092}" type="slidenum">
              <a:rPr lang="en-US" smtClean="0"/>
              <a:t>‹#›</a:t>
            </a:fld>
            <a:endParaRPr lang="en-US"/>
          </a:p>
        </p:txBody>
      </p:sp>
    </p:spTree>
    <p:extLst>
      <p:ext uri="{BB962C8B-B14F-4D97-AF65-F5344CB8AC3E}">
        <p14:creationId xmlns:p14="http://schemas.microsoft.com/office/powerpoint/2010/main" val="3462234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1777F-CDE6-44E1-8F16-FCA8830181B7}"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9B63D-48D5-4163-9722-D171E3B9D092}" type="slidenum">
              <a:rPr lang="en-US" smtClean="0"/>
              <a:t>‹#›</a:t>
            </a:fld>
            <a:endParaRPr lang="en-US"/>
          </a:p>
        </p:txBody>
      </p:sp>
    </p:spTree>
    <p:extLst>
      <p:ext uri="{BB962C8B-B14F-4D97-AF65-F5344CB8AC3E}">
        <p14:creationId xmlns:p14="http://schemas.microsoft.com/office/powerpoint/2010/main" val="316490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1777F-CDE6-44E1-8F16-FCA8830181B7}"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9B63D-48D5-4163-9722-D171E3B9D092}" type="slidenum">
              <a:rPr lang="en-US" smtClean="0"/>
              <a:t>‹#›</a:t>
            </a:fld>
            <a:endParaRPr lang="en-US"/>
          </a:p>
        </p:txBody>
      </p:sp>
    </p:spTree>
    <p:extLst>
      <p:ext uri="{BB962C8B-B14F-4D97-AF65-F5344CB8AC3E}">
        <p14:creationId xmlns:p14="http://schemas.microsoft.com/office/powerpoint/2010/main" val="328842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1777F-CDE6-44E1-8F16-FCA8830181B7}"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9B63D-48D5-4163-9722-D171E3B9D092}" type="slidenum">
              <a:rPr lang="en-US" smtClean="0"/>
              <a:t>‹#›</a:t>
            </a:fld>
            <a:endParaRPr lang="en-US"/>
          </a:p>
        </p:txBody>
      </p:sp>
    </p:spTree>
    <p:extLst>
      <p:ext uri="{BB962C8B-B14F-4D97-AF65-F5344CB8AC3E}">
        <p14:creationId xmlns:p14="http://schemas.microsoft.com/office/powerpoint/2010/main" val="307515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E1777F-CDE6-44E1-8F16-FCA8830181B7}" type="datetimeFigureOut">
              <a:rPr lang="en-US" smtClean="0"/>
              <a:t>6/7/13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9B63D-48D5-4163-9722-D171E3B9D092}" type="slidenum">
              <a:rPr lang="en-US" smtClean="0"/>
              <a:t>‹#›</a:t>
            </a:fld>
            <a:endParaRPr lang="en-US"/>
          </a:p>
        </p:txBody>
      </p:sp>
    </p:spTree>
    <p:extLst>
      <p:ext uri="{BB962C8B-B14F-4D97-AF65-F5344CB8AC3E}">
        <p14:creationId xmlns:p14="http://schemas.microsoft.com/office/powerpoint/2010/main" val="505084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E1777F-CDE6-44E1-8F16-FCA8830181B7}" type="datetimeFigureOut">
              <a:rPr lang="en-US" smtClean="0"/>
              <a:t>6/7/13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59B63D-48D5-4163-9722-D171E3B9D092}" type="slidenum">
              <a:rPr lang="en-US" smtClean="0"/>
              <a:t>‹#›</a:t>
            </a:fld>
            <a:endParaRPr lang="en-US"/>
          </a:p>
        </p:txBody>
      </p:sp>
    </p:spTree>
    <p:extLst>
      <p:ext uri="{BB962C8B-B14F-4D97-AF65-F5344CB8AC3E}">
        <p14:creationId xmlns:p14="http://schemas.microsoft.com/office/powerpoint/2010/main" val="774868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E1777F-CDE6-44E1-8F16-FCA8830181B7}" type="datetimeFigureOut">
              <a:rPr lang="en-US" smtClean="0"/>
              <a:t>6/7/13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59B63D-48D5-4163-9722-D171E3B9D092}" type="slidenum">
              <a:rPr lang="en-US" smtClean="0"/>
              <a:t>‹#›</a:t>
            </a:fld>
            <a:endParaRPr lang="en-US"/>
          </a:p>
        </p:txBody>
      </p:sp>
    </p:spTree>
    <p:extLst>
      <p:ext uri="{BB962C8B-B14F-4D97-AF65-F5344CB8AC3E}">
        <p14:creationId xmlns:p14="http://schemas.microsoft.com/office/powerpoint/2010/main" val="364482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1777F-CDE6-44E1-8F16-FCA8830181B7}" type="datetimeFigureOut">
              <a:rPr lang="en-US" smtClean="0"/>
              <a:t>6/7/13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59B63D-48D5-4163-9722-D171E3B9D092}" type="slidenum">
              <a:rPr lang="en-US" smtClean="0"/>
              <a:t>‹#›</a:t>
            </a:fld>
            <a:endParaRPr lang="en-US"/>
          </a:p>
        </p:txBody>
      </p:sp>
    </p:spTree>
    <p:extLst>
      <p:ext uri="{BB962C8B-B14F-4D97-AF65-F5344CB8AC3E}">
        <p14:creationId xmlns:p14="http://schemas.microsoft.com/office/powerpoint/2010/main" val="5804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1777F-CDE6-44E1-8F16-FCA8830181B7}" type="datetimeFigureOut">
              <a:rPr lang="en-US" smtClean="0"/>
              <a:t>6/7/13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9B63D-48D5-4163-9722-D171E3B9D092}" type="slidenum">
              <a:rPr lang="en-US" smtClean="0"/>
              <a:t>‹#›</a:t>
            </a:fld>
            <a:endParaRPr lang="en-US"/>
          </a:p>
        </p:txBody>
      </p:sp>
    </p:spTree>
    <p:extLst>
      <p:ext uri="{BB962C8B-B14F-4D97-AF65-F5344CB8AC3E}">
        <p14:creationId xmlns:p14="http://schemas.microsoft.com/office/powerpoint/2010/main" val="391581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1777F-CDE6-44E1-8F16-FCA8830181B7}" type="datetimeFigureOut">
              <a:rPr lang="en-US" smtClean="0"/>
              <a:t>6/7/13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9B63D-48D5-4163-9722-D171E3B9D092}" type="slidenum">
              <a:rPr lang="en-US" smtClean="0"/>
              <a:t>‹#›</a:t>
            </a:fld>
            <a:endParaRPr lang="en-US"/>
          </a:p>
        </p:txBody>
      </p:sp>
    </p:spTree>
    <p:extLst>
      <p:ext uri="{BB962C8B-B14F-4D97-AF65-F5344CB8AC3E}">
        <p14:creationId xmlns:p14="http://schemas.microsoft.com/office/powerpoint/2010/main" val="1209996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0DE1777F-CDE6-44E1-8F16-FCA8830181B7}" type="datetimeFigureOut">
              <a:rPr lang="en-US" smtClean="0"/>
              <a:t>6/7/13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BD59B63D-48D5-4163-9722-D171E3B9D092}" type="slidenum">
              <a:rPr lang="en-US" smtClean="0"/>
              <a:t>‹#›</a:t>
            </a:fld>
            <a:endParaRPr lang="en-US"/>
          </a:p>
        </p:txBody>
      </p:sp>
    </p:spTree>
    <p:extLst>
      <p:ext uri="{BB962C8B-B14F-4D97-AF65-F5344CB8AC3E}">
        <p14:creationId xmlns:p14="http://schemas.microsoft.com/office/powerpoint/2010/main" val="352059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121704"/>
            <a:ext cx="43891200" cy="4647426"/>
          </a:xfrm>
          <a:prstGeom prst="rect">
            <a:avLst/>
          </a:prstGeom>
          <a:solidFill>
            <a:schemeClr val="bg2">
              <a:lumMod val="90000"/>
            </a:schemeClr>
          </a:solidFill>
        </p:spPr>
        <p:txBody>
          <a:bodyPr wrap="square" rtlCol="0">
            <a:spAutoFit/>
          </a:bodyPr>
          <a:lstStyle/>
          <a:p>
            <a:pPr algn="ctr"/>
            <a:r>
              <a:rPr lang="en-US" sz="8000" b="1" dirty="0" smtClean="0">
                <a:solidFill>
                  <a:srgbClr val="FF0000"/>
                </a:solidFill>
                <a:effectLst>
                  <a:outerShdw blurRad="50800" dist="38100" dir="2700000" algn="tl" rotWithShape="0">
                    <a:prstClr val="black">
                      <a:alpha val="40000"/>
                    </a:prstClr>
                  </a:outerShdw>
                </a:effectLst>
                <a:cs typeface="Times New Roman" pitchFamily="18" charset="0"/>
              </a:rPr>
              <a:t>Using N-gram and Word Network Features for Native Language Identification</a:t>
            </a:r>
          </a:p>
          <a:p>
            <a:pPr algn="ctr"/>
            <a:r>
              <a:rPr lang="en-US" sz="7200" dirty="0" err="1" smtClean="0">
                <a:solidFill>
                  <a:srgbClr val="000090"/>
                </a:solidFill>
                <a:cs typeface="Times New Roman" pitchFamily="18" charset="0"/>
              </a:rPr>
              <a:t>Shibamouli</a:t>
            </a:r>
            <a:r>
              <a:rPr lang="en-US" sz="7200" dirty="0" smtClean="0">
                <a:solidFill>
                  <a:srgbClr val="000090"/>
                </a:solidFill>
                <a:cs typeface="Times New Roman" pitchFamily="18" charset="0"/>
              </a:rPr>
              <a:t> </a:t>
            </a:r>
            <a:r>
              <a:rPr lang="en-US" sz="7200" dirty="0" err="1" smtClean="0">
                <a:solidFill>
                  <a:srgbClr val="000090"/>
                </a:solidFill>
                <a:cs typeface="Times New Roman" pitchFamily="18" charset="0"/>
              </a:rPr>
              <a:t>Lahiri</a:t>
            </a:r>
            <a:r>
              <a:rPr lang="en-US" sz="7200" dirty="0">
                <a:solidFill>
                  <a:srgbClr val="000090"/>
                </a:solidFill>
                <a:cs typeface="Times New Roman" pitchFamily="18" charset="0"/>
              </a:rPr>
              <a:t>		</a:t>
            </a:r>
            <a:r>
              <a:rPr lang="en-US" sz="7200" dirty="0" err="1" smtClean="0">
                <a:solidFill>
                  <a:srgbClr val="000090"/>
                </a:solidFill>
                <a:cs typeface="Times New Roman" pitchFamily="18" charset="0"/>
              </a:rPr>
              <a:t>Rada</a:t>
            </a:r>
            <a:r>
              <a:rPr lang="en-US" sz="7200" dirty="0" smtClean="0">
                <a:solidFill>
                  <a:srgbClr val="000090"/>
                </a:solidFill>
                <a:cs typeface="Times New Roman" pitchFamily="18" charset="0"/>
              </a:rPr>
              <a:t> </a:t>
            </a:r>
            <a:r>
              <a:rPr lang="en-US" sz="7200" dirty="0" err="1" smtClean="0">
                <a:solidFill>
                  <a:srgbClr val="000090"/>
                </a:solidFill>
                <a:cs typeface="Times New Roman" pitchFamily="18" charset="0"/>
              </a:rPr>
              <a:t>Mihalcea</a:t>
            </a:r>
            <a:endParaRPr lang="en-US" sz="7200" dirty="0" smtClean="0">
              <a:solidFill>
                <a:srgbClr val="000090"/>
              </a:solidFill>
              <a:cs typeface="Times New Roman" pitchFamily="18" charset="0"/>
            </a:endParaRPr>
          </a:p>
          <a:p>
            <a:pPr algn="ctr"/>
            <a:r>
              <a:rPr lang="en-US" sz="7200" dirty="0" smtClean="0">
                <a:solidFill>
                  <a:srgbClr val="000090"/>
                </a:solidFill>
                <a:cs typeface="Times New Roman" pitchFamily="18" charset="0"/>
              </a:rPr>
              <a:t>Computer Science and Engineering, University of North Texas, Denton, TX 76207, USA</a:t>
            </a:r>
          </a:p>
          <a:p>
            <a:pPr algn="ctr"/>
            <a:r>
              <a:rPr lang="en-US" sz="7200" dirty="0" smtClean="0">
                <a:solidFill>
                  <a:srgbClr val="000090"/>
                </a:solidFill>
                <a:cs typeface="Times New Roman" pitchFamily="18" charset="0"/>
              </a:rPr>
              <a:t>shibamoulilahiri@my.unt.edu, rada@cs.unt.edu</a:t>
            </a:r>
            <a:endParaRPr lang="en-US" sz="7200" dirty="0">
              <a:solidFill>
                <a:srgbClr val="000090"/>
              </a:solidFill>
              <a:cs typeface="Times New Roman" pitchFamily="18"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039"/>
            <a:ext cx="4480009" cy="4525912"/>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81968" y="-65163"/>
            <a:ext cx="4609232" cy="4568442"/>
          </a:xfrm>
          <a:prstGeom prst="rect">
            <a:avLst/>
          </a:prstGeom>
        </p:spPr>
      </p:pic>
      <p:sp>
        <p:nvSpPr>
          <p:cNvPr id="11" name="TextBox 10"/>
          <p:cNvSpPr txBox="1"/>
          <p:nvPr/>
        </p:nvSpPr>
        <p:spPr>
          <a:xfrm>
            <a:off x="581891" y="5039474"/>
            <a:ext cx="13549745" cy="4708981"/>
          </a:xfrm>
          <a:prstGeom prst="rect">
            <a:avLst/>
          </a:prstGeom>
          <a:noFill/>
        </p:spPr>
        <p:txBody>
          <a:bodyPr wrap="square" rtlCol="0">
            <a:spAutoFit/>
          </a:bodyPr>
          <a:lstStyle/>
          <a:p>
            <a:pPr algn="ctr"/>
            <a:r>
              <a:rPr lang="en-US" sz="6000" b="1" dirty="0" smtClean="0">
                <a:solidFill>
                  <a:srgbClr val="FF0000"/>
                </a:solidFill>
                <a:cs typeface="Times New Roman" pitchFamily="18" charset="0"/>
              </a:rPr>
              <a:t>Native Language Identification</a:t>
            </a:r>
            <a:endParaRPr lang="en-US" sz="6000" dirty="0" smtClean="0">
              <a:cs typeface="Times New Roman" pitchFamily="18" charset="0"/>
            </a:endParaRPr>
          </a:p>
          <a:p>
            <a:pPr marL="857250" indent="-857250" algn="just">
              <a:buFont typeface="Wingdings" charset="2"/>
              <a:buChar char="§"/>
            </a:pPr>
            <a:r>
              <a:rPr lang="en-US" sz="6000" dirty="0" smtClean="0">
                <a:cs typeface="Times New Roman" pitchFamily="18" charset="0"/>
              </a:rPr>
              <a:t>Native speakers of L1 speaking L2.</a:t>
            </a:r>
          </a:p>
          <a:p>
            <a:pPr marL="857250" indent="-857250" algn="just">
              <a:buFont typeface="Wingdings" charset="2"/>
              <a:buChar char="§"/>
            </a:pPr>
            <a:r>
              <a:rPr lang="en-US" sz="6000" dirty="0" smtClean="0">
                <a:cs typeface="Times New Roman" pitchFamily="18" charset="0"/>
              </a:rPr>
              <a:t>Classify L2 samples according to L1.</a:t>
            </a:r>
          </a:p>
          <a:p>
            <a:pPr marL="857250" indent="-857250">
              <a:buFont typeface="Wingdings" charset="2"/>
              <a:buChar char="§"/>
            </a:pPr>
            <a:r>
              <a:rPr lang="en-US" sz="6000" dirty="0" smtClean="0">
                <a:cs typeface="Times New Roman" pitchFamily="18" charset="0"/>
              </a:rPr>
              <a:t>Related to </a:t>
            </a:r>
            <a:r>
              <a:rPr lang="en-US" sz="6000" i="1" dirty="0" smtClean="0">
                <a:cs typeface="Times New Roman" pitchFamily="18" charset="0"/>
              </a:rPr>
              <a:t>author profiling</a:t>
            </a:r>
            <a:r>
              <a:rPr lang="en-US" sz="6000" dirty="0" smtClean="0">
                <a:cs typeface="Times New Roman" pitchFamily="18" charset="0"/>
              </a:rPr>
              <a:t> and </a:t>
            </a:r>
            <a:r>
              <a:rPr lang="en-US" sz="6000" i="1" dirty="0" smtClean="0">
                <a:cs typeface="Times New Roman" pitchFamily="18" charset="0"/>
              </a:rPr>
              <a:t>authorship attribution</a:t>
            </a:r>
            <a:r>
              <a:rPr lang="en-US" sz="6000" dirty="0" smtClean="0">
                <a:cs typeface="Times New Roman" pitchFamily="18" charset="0"/>
              </a:rPr>
              <a:t>.</a:t>
            </a:r>
            <a:endParaRPr lang="en-US" sz="6000" dirty="0">
              <a:cs typeface="Times New Roman" pitchFamily="18" charset="0"/>
            </a:endParaRPr>
          </a:p>
        </p:txBody>
      </p:sp>
      <p:sp>
        <p:nvSpPr>
          <p:cNvPr id="14" name="TextBox 13"/>
          <p:cNvSpPr txBox="1"/>
          <p:nvPr/>
        </p:nvSpPr>
        <p:spPr>
          <a:xfrm>
            <a:off x="540327" y="9897998"/>
            <a:ext cx="13549745" cy="7663636"/>
          </a:xfrm>
          <a:prstGeom prst="rect">
            <a:avLst/>
          </a:prstGeom>
          <a:noFill/>
        </p:spPr>
        <p:txBody>
          <a:bodyPr wrap="square" rtlCol="0">
            <a:spAutoFit/>
          </a:bodyPr>
          <a:lstStyle/>
          <a:p>
            <a:pPr algn="ctr"/>
            <a:r>
              <a:rPr lang="en-US" sz="6000" b="1" dirty="0" smtClean="0">
                <a:solidFill>
                  <a:srgbClr val="FF0000"/>
                </a:solidFill>
                <a:cs typeface="Times New Roman" pitchFamily="18" charset="0"/>
              </a:rPr>
              <a:t>Dataset</a:t>
            </a:r>
            <a:endParaRPr lang="en-US" sz="6000" dirty="0" smtClean="0">
              <a:cs typeface="Times New Roman" pitchFamily="18" charset="0"/>
            </a:endParaRPr>
          </a:p>
          <a:p>
            <a:r>
              <a:rPr lang="en-US" sz="6000" dirty="0" smtClean="0">
                <a:cs typeface="Times New Roman" pitchFamily="18" charset="0"/>
              </a:rPr>
              <a:t>TOEFL11 corpus contains 12,100 English essays (L2), of which 9,900 are for training, 1,100 are for test, and 1,100 are for validation. There are 11 L1’s (Arabic, Chinese, French, German, Hindi, Italian, Japanese, Korean, Spanish, Telugu and Turkish).</a:t>
            </a:r>
          </a:p>
        </p:txBody>
      </p:sp>
      <p:sp>
        <p:nvSpPr>
          <p:cNvPr id="17" name="TextBox 16"/>
          <p:cNvSpPr txBox="1"/>
          <p:nvPr/>
        </p:nvSpPr>
        <p:spPr>
          <a:xfrm>
            <a:off x="387927" y="17356166"/>
            <a:ext cx="13549745" cy="6740307"/>
          </a:xfrm>
          <a:prstGeom prst="rect">
            <a:avLst/>
          </a:prstGeom>
          <a:noFill/>
        </p:spPr>
        <p:txBody>
          <a:bodyPr wrap="square" rtlCol="0">
            <a:spAutoFit/>
          </a:bodyPr>
          <a:lstStyle/>
          <a:p>
            <a:pPr algn="ctr"/>
            <a:r>
              <a:rPr lang="en-US" sz="6000" b="1" dirty="0" smtClean="0">
                <a:solidFill>
                  <a:srgbClr val="FF0000"/>
                </a:solidFill>
                <a:cs typeface="Times New Roman" pitchFamily="18" charset="0"/>
              </a:rPr>
              <a:t>N-gram Features</a:t>
            </a:r>
            <a:endParaRPr lang="en-US" sz="6000" dirty="0" smtClean="0">
              <a:cs typeface="Times New Roman" pitchFamily="18" charset="0"/>
            </a:endParaRPr>
          </a:p>
          <a:p>
            <a:pPr marL="857250" indent="-857250">
              <a:buFont typeface="Wingdings" charset="2"/>
              <a:buChar char="§"/>
            </a:pPr>
            <a:r>
              <a:rPr lang="en-US" sz="6000" dirty="0" smtClean="0">
                <a:cs typeface="Times New Roman" pitchFamily="18" charset="0"/>
              </a:rPr>
              <a:t>Word, POS, and character n-grams</a:t>
            </a:r>
          </a:p>
          <a:p>
            <a:pPr marL="857250" indent="-857250">
              <a:buFont typeface="Wingdings" charset="2"/>
              <a:buChar char="§"/>
            </a:pPr>
            <a:r>
              <a:rPr lang="en-US" sz="6000" dirty="0">
                <a:cs typeface="Times New Roman" pitchFamily="18" charset="0"/>
              </a:rPr>
              <a:t> </a:t>
            </a:r>
            <a:r>
              <a:rPr lang="en-US" sz="6000" dirty="0" smtClean="0">
                <a:cs typeface="Times New Roman" pitchFamily="18" charset="0"/>
              </a:rPr>
              <a:t>    (</a:t>
            </a:r>
            <a:r>
              <a:rPr lang="en-US" sz="6000" i="1" dirty="0" smtClean="0">
                <a:cs typeface="Times New Roman" pitchFamily="18" charset="0"/>
              </a:rPr>
              <a:t>n = 1, 2, 3</a:t>
            </a:r>
            <a:r>
              <a:rPr lang="en-US" sz="6000" dirty="0" smtClean="0">
                <a:cs typeface="Times New Roman" pitchFamily="18" charset="0"/>
              </a:rPr>
              <a:t>).</a:t>
            </a:r>
          </a:p>
          <a:p>
            <a:pPr marL="857250" indent="-857250">
              <a:buFont typeface="Wingdings" charset="2"/>
              <a:buChar char="§"/>
            </a:pPr>
            <a:r>
              <a:rPr lang="en-US" sz="6000" dirty="0" smtClean="0">
                <a:cs typeface="Times New Roman" pitchFamily="18" charset="0"/>
              </a:rPr>
              <a:t>Explored variations including and excluding punctuations and spaces.</a:t>
            </a:r>
          </a:p>
          <a:p>
            <a:pPr marL="857250" indent="-857250">
              <a:buFont typeface="Wingdings" charset="2"/>
              <a:buChar char="§"/>
            </a:pPr>
            <a:r>
              <a:rPr lang="en-US" sz="6000" dirty="0" smtClean="0">
                <a:cs typeface="Times New Roman" pitchFamily="18" charset="0"/>
              </a:rPr>
              <a:t>Most frequent 100, 200, 500, 1000 n-grams on the train + development set</a:t>
            </a:r>
            <a:r>
              <a:rPr lang="en-US" sz="6000" dirty="0" smtClean="0">
                <a:latin typeface="Times New Roman" pitchFamily="18" charset="0"/>
                <a:cs typeface="Times New Roman" pitchFamily="18" charset="0"/>
              </a:rPr>
              <a:t>.</a:t>
            </a:r>
          </a:p>
        </p:txBody>
      </p:sp>
      <p:sp>
        <p:nvSpPr>
          <p:cNvPr id="18" name="TextBox 17"/>
          <p:cNvSpPr txBox="1"/>
          <p:nvPr/>
        </p:nvSpPr>
        <p:spPr>
          <a:xfrm>
            <a:off x="13082570" y="17347299"/>
            <a:ext cx="14381018" cy="6774871"/>
          </a:xfrm>
          <a:prstGeom prst="rect">
            <a:avLst/>
          </a:prstGeom>
          <a:noFill/>
        </p:spPr>
        <p:txBody>
          <a:bodyPr wrap="square" rtlCol="0">
            <a:spAutoFit/>
          </a:bodyPr>
          <a:lstStyle/>
          <a:p>
            <a:pPr algn="ctr"/>
            <a:r>
              <a:rPr lang="en-US" sz="6000" b="1" dirty="0" smtClean="0">
                <a:solidFill>
                  <a:srgbClr val="FF0000"/>
                </a:solidFill>
                <a:cs typeface="Times New Roman" pitchFamily="18" charset="0"/>
              </a:rPr>
              <a:t>Word Network Features</a:t>
            </a:r>
            <a:endParaRPr lang="en-US" sz="6000" dirty="0" smtClean="0">
              <a:cs typeface="Times New Roman" pitchFamily="18" charset="0"/>
            </a:endParaRPr>
          </a:p>
          <a:p>
            <a:pPr marL="857250" indent="-857250">
              <a:buFont typeface="Wingdings" charset="2"/>
              <a:buChar char="§"/>
            </a:pPr>
            <a:r>
              <a:rPr lang="en-US" sz="6000" dirty="0" smtClean="0">
                <a:cs typeface="Times New Roman" pitchFamily="18" charset="0"/>
              </a:rPr>
              <a:t>Degree, </a:t>
            </a:r>
            <a:r>
              <a:rPr lang="en-US" sz="6000" dirty="0" err="1" smtClean="0">
                <a:cs typeface="Times New Roman" pitchFamily="18" charset="0"/>
              </a:rPr>
              <a:t>coreness</a:t>
            </a:r>
            <a:r>
              <a:rPr lang="en-US" sz="6000" dirty="0" smtClean="0">
                <a:cs typeface="Times New Roman" pitchFamily="18" charset="0"/>
              </a:rPr>
              <a:t>, neighborhood size and clustering coefficient of words.</a:t>
            </a:r>
          </a:p>
          <a:p>
            <a:pPr marL="857250" indent="-857250">
              <a:buFont typeface="Wingdings" charset="2"/>
              <a:buChar char="§"/>
            </a:pPr>
            <a:r>
              <a:rPr lang="en-US" sz="6000" dirty="0" smtClean="0">
                <a:cs typeface="Times New Roman" pitchFamily="18" charset="0"/>
              </a:rPr>
              <a:t>Explored variations including directed and undirected versions of the above.</a:t>
            </a:r>
          </a:p>
          <a:p>
            <a:pPr marL="857250" indent="-857250">
              <a:buFont typeface="Wingdings" charset="2"/>
              <a:buChar char="§"/>
            </a:pPr>
            <a:r>
              <a:rPr lang="en-US" sz="6000" dirty="0" smtClean="0">
                <a:cs typeface="Times New Roman" pitchFamily="18" charset="0"/>
              </a:rPr>
              <a:t>Most frequent 100, 200, 500, 1000 words on the train + development set.</a:t>
            </a:r>
          </a:p>
        </p:txBody>
      </p:sp>
      <p:sp>
        <p:nvSpPr>
          <p:cNvPr id="19" name="TextBox 18"/>
          <p:cNvSpPr txBox="1"/>
          <p:nvPr/>
        </p:nvSpPr>
        <p:spPr>
          <a:xfrm>
            <a:off x="26005536" y="5140038"/>
            <a:ext cx="16915845" cy="1754326"/>
          </a:xfrm>
          <a:prstGeom prst="rect">
            <a:avLst/>
          </a:prstGeom>
          <a:noFill/>
        </p:spPr>
        <p:txBody>
          <a:bodyPr wrap="square" rtlCol="0">
            <a:spAutoFit/>
          </a:bodyPr>
          <a:lstStyle/>
          <a:p>
            <a:pPr algn="ctr"/>
            <a:r>
              <a:rPr lang="en-US" sz="6000" b="1" dirty="0" smtClean="0">
                <a:solidFill>
                  <a:srgbClr val="FF0000"/>
                </a:solidFill>
                <a:cs typeface="Times New Roman" pitchFamily="18" charset="0"/>
              </a:rPr>
              <a:t>Results on Training Set</a:t>
            </a:r>
          </a:p>
          <a:p>
            <a:pPr algn="ctr"/>
            <a:r>
              <a:rPr lang="en-US" sz="4800" dirty="0" smtClean="0">
                <a:solidFill>
                  <a:srgbClr val="C00000"/>
                </a:solidFill>
                <a:cs typeface="Times New Roman" pitchFamily="18" charset="0"/>
              </a:rPr>
              <a:t>(10-fold Cross-validation Accuracy (%))</a:t>
            </a:r>
          </a:p>
        </p:txBody>
      </p:sp>
      <p:sp>
        <p:nvSpPr>
          <p:cNvPr id="2" name="Oval 1"/>
          <p:cNvSpPr/>
          <p:nvPr/>
        </p:nvSpPr>
        <p:spPr>
          <a:xfrm>
            <a:off x="17812512" y="10959798"/>
            <a:ext cx="2779776" cy="26334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smtClean="0">
                <a:solidFill>
                  <a:srgbClr val="FFFF00"/>
                </a:solidFill>
              </a:rPr>
              <a:t>the</a:t>
            </a:r>
            <a:endParaRPr lang="en-US" sz="9600" dirty="0">
              <a:solidFill>
                <a:srgbClr val="FFFF00"/>
              </a:solidFill>
            </a:endParaRPr>
          </a:p>
        </p:txBody>
      </p:sp>
      <p:sp>
        <p:nvSpPr>
          <p:cNvPr id="20" name="Oval 19"/>
          <p:cNvSpPr/>
          <p:nvPr/>
        </p:nvSpPr>
        <p:spPr>
          <a:xfrm>
            <a:off x="13795248" y="10965894"/>
            <a:ext cx="2779776" cy="263347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solidFill>
                  <a:srgbClr val="FFFF00"/>
                </a:solidFill>
              </a:rPr>
              <a:t>quick</a:t>
            </a:r>
            <a:endParaRPr lang="en-US" sz="6000" dirty="0">
              <a:solidFill>
                <a:srgbClr val="FFFF00"/>
              </a:solidFill>
            </a:endParaRPr>
          </a:p>
        </p:txBody>
      </p:sp>
      <p:sp>
        <p:nvSpPr>
          <p:cNvPr id="24" name="Oval 23"/>
          <p:cNvSpPr/>
          <p:nvPr/>
        </p:nvSpPr>
        <p:spPr>
          <a:xfrm>
            <a:off x="13789152" y="7131510"/>
            <a:ext cx="2779776" cy="263347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FF00"/>
                </a:solidFill>
              </a:rPr>
              <a:t>brown</a:t>
            </a:r>
            <a:endParaRPr lang="en-US" sz="4800" dirty="0">
              <a:solidFill>
                <a:srgbClr val="FFFF00"/>
              </a:solidFill>
            </a:endParaRPr>
          </a:p>
        </p:txBody>
      </p:sp>
      <p:sp>
        <p:nvSpPr>
          <p:cNvPr id="25" name="Oval 24"/>
          <p:cNvSpPr/>
          <p:nvPr/>
        </p:nvSpPr>
        <p:spPr>
          <a:xfrm>
            <a:off x="21945600" y="7137606"/>
            <a:ext cx="2779776" cy="263347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rgbClr val="FFFF00"/>
                </a:solidFill>
              </a:rPr>
              <a:t>jumped</a:t>
            </a:r>
            <a:endParaRPr lang="en-US" sz="4400" dirty="0">
              <a:solidFill>
                <a:srgbClr val="FFFF00"/>
              </a:solidFill>
            </a:endParaRPr>
          </a:p>
        </p:txBody>
      </p:sp>
      <p:sp>
        <p:nvSpPr>
          <p:cNvPr id="26" name="Oval 25"/>
          <p:cNvSpPr/>
          <p:nvPr/>
        </p:nvSpPr>
        <p:spPr>
          <a:xfrm>
            <a:off x="17849088" y="7143702"/>
            <a:ext cx="2828544" cy="263347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smtClean="0">
                <a:solidFill>
                  <a:srgbClr val="FFFF00"/>
                </a:solidFill>
              </a:rPr>
              <a:t>fox</a:t>
            </a:r>
            <a:endParaRPr lang="en-US" sz="9600" dirty="0">
              <a:solidFill>
                <a:srgbClr val="FFFF00"/>
              </a:solidFill>
            </a:endParaRPr>
          </a:p>
        </p:txBody>
      </p:sp>
      <p:sp>
        <p:nvSpPr>
          <p:cNvPr id="27" name="Oval 26"/>
          <p:cNvSpPr/>
          <p:nvPr/>
        </p:nvSpPr>
        <p:spPr>
          <a:xfrm>
            <a:off x="21945600" y="10947606"/>
            <a:ext cx="2779776" cy="263347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solidFill>
                  <a:srgbClr val="FFFF00"/>
                </a:solidFill>
              </a:rPr>
              <a:t>over</a:t>
            </a:r>
            <a:endParaRPr lang="en-US" sz="7200" dirty="0">
              <a:solidFill>
                <a:srgbClr val="FFFF00"/>
              </a:solidFill>
            </a:endParaRPr>
          </a:p>
        </p:txBody>
      </p:sp>
      <p:sp>
        <p:nvSpPr>
          <p:cNvPr id="28" name="Oval 27"/>
          <p:cNvSpPr/>
          <p:nvPr/>
        </p:nvSpPr>
        <p:spPr>
          <a:xfrm>
            <a:off x="15221712" y="13684710"/>
            <a:ext cx="2779776" cy="263347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solidFill>
                  <a:srgbClr val="FFFF00"/>
                </a:solidFill>
              </a:rPr>
              <a:t>lazy</a:t>
            </a:r>
            <a:endParaRPr lang="en-US" sz="8800" dirty="0">
              <a:solidFill>
                <a:srgbClr val="FFFF00"/>
              </a:solidFill>
            </a:endParaRPr>
          </a:p>
        </p:txBody>
      </p:sp>
      <p:sp>
        <p:nvSpPr>
          <p:cNvPr id="29" name="Oval 28"/>
          <p:cNvSpPr/>
          <p:nvPr/>
        </p:nvSpPr>
        <p:spPr>
          <a:xfrm>
            <a:off x="20555712" y="13702998"/>
            <a:ext cx="2779776" cy="263347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solidFill>
                  <a:srgbClr val="FFFF00"/>
                </a:solidFill>
              </a:rPr>
              <a:t>dog</a:t>
            </a:r>
            <a:endParaRPr lang="en-US" sz="8800" dirty="0">
              <a:solidFill>
                <a:srgbClr val="FFFF00"/>
              </a:solidFill>
            </a:endParaRPr>
          </a:p>
        </p:txBody>
      </p:sp>
      <p:cxnSp>
        <p:nvCxnSpPr>
          <p:cNvPr id="6" name="Straight Arrow Connector 5"/>
          <p:cNvCxnSpPr>
            <a:stCxn id="2" idx="2"/>
            <a:endCxn id="20" idx="6"/>
          </p:cNvCxnSpPr>
          <p:nvPr/>
        </p:nvCxnSpPr>
        <p:spPr>
          <a:xfrm flipH="1">
            <a:off x="16575024" y="12276534"/>
            <a:ext cx="1237488" cy="6096"/>
          </a:xfrm>
          <a:prstGeom prst="straightConnector1">
            <a:avLst/>
          </a:prstGeom>
          <a:ln w="76200">
            <a:solidFill>
              <a:schemeClr val="tx1"/>
            </a:solidFill>
            <a:headEnd type="none" w="med" len="med"/>
            <a:tailEnd type="stealth" w="lg" len="lg"/>
          </a:ln>
        </p:spPr>
        <p:style>
          <a:lnRef idx="3">
            <a:schemeClr val="dk1"/>
          </a:lnRef>
          <a:fillRef idx="0">
            <a:schemeClr val="dk1"/>
          </a:fillRef>
          <a:effectRef idx="2">
            <a:schemeClr val="dk1"/>
          </a:effectRef>
          <a:fontRef idx="minor">
            <a:schemeClr val="tx1"/>
          </a:fontRef>
        </p:style>
      </p:cxnSp>
      <p:cxnSp>
        <p:nvCxnSpPr>
          <p:cNvPr id="30" name="Straight Arrow Connector 29"/>
          <p:cNvCxnSpPr>
            <a:stCxn id="20" idx="0"/>
            <a:endCxn id="24" idx="4"/>
          </p:cNvCxnSpPr>
          <p:nvPr/>
        </p:nvCxnSpPr>
        <p:spPr>
          <a:xfrm flipH="1" flipV="1">
            <a:off x="15179040" y="9764982"/>
            <a:ext cx="6096" cy="1200912"/>
          </a:xfrm>
          <a:prstGeom prst="straightConnector1">
            <a:avLst/>
          </a:prstGeom>
          <a:ln w="76200">
            <a:solidFill>
              <a:schemeClr val="tx1"/>
            </a:solidFill>
            <a:headEnd type="none" w="med" len="med"/>
            <a:tailEnd type="stealth" w="lg" len="lg"/>
          </a:ln>
        </p:spPr>
        <p:style>
          <a:lnRef idx="3">
            <a:schemeClr val="dk1"/>
          </a:lnRef>
          <a:fillRef idx="0">
            <a:schemeClr val="dk1"/>
          </a:fillRef>
          <a:effectRef idx="2">
            <a:schemeClr val="dk1"/>
          </a:effectRef>
          <a:fontRef idx="minor">
            <a:schemeClr val="tx1"/>
          </a:fontRef>
        </p:style>
      </p:cxnSp>
      <p:cxnSp>
        <p:nvCxnSpPr>
          <p:cNvPr id="36" name="Straight Arrow Connector 35"/>
          <p:cNvCxnSpPr>
            <a:stCxn id="24" idx="6"/>
            <a:endCxn id="26" idx="2"/>
          </p:cNvCxnSpPr>
          <p:nvPr/>
        </p:nvCxnSpPr>
        <p:spPr>
          <a:xfrm>
            <a:off x="16568928" y="8448246"/>
            <a:ext cx="1280160" cy="12192"/>
          </a:xfrm>
          <a:prstGeom prst="straightConnector1">
            <a:avLst/>
          </a:prstGeom>
          <a:ln w="76200">
            <a:solidFill>
              <a:schemeClr val="tx1"/>
            </a:solidFill>
            <a:headEnd type="none" w="med" len="med"/>
            <a:tailEnd type="stealth" w="lg" len="lg"/>
          </a:ln>
        </p:spPr>
        <p:style>
          <a:lnRef idx="3">
            <a:schemeClr val="dk1"/>
          </a:lnRef>
          <a:fillRef idx="0">
            <a:schemeClr val="dk1"/>
          </a:fillRef>
          <a:effectRef idx="2">
            <a:schemeClr val="dk1"/>
          </a:effectRef>
          <a:fontRef idx="minor">
            <a:schemeClr val="tx1"/>
          </a:fontRef>
        </p:style>
      </p:cxnSp>
      <p:cxnSp>
        <p:nvCxnSpPr>
          <p:cNvPr id="41" name="Straight Arrow Connector 40"/>
          <p:cNvCxnSpPr>
            <a:stCxn id="26" idx="6"/>
            <a:endCxn id="25" idx="2"/>
          </p:cNvCxnSpPr>
          <p:nvPr/>
        </p:nvCxnSpPr>
        <p:spPr>
          <a:xfrm flipV="1">
            <a:off x="20677632" y="8454342"/>
            <a:ext cx="1267968" cy="6096"/>
          </a:xfrm>
          <a:prstGeom prst="straightConnector1">
            <a:avLst/>
          </a:prstGeom>
          <a:ln w="76200">
            <a:solidFill>
              <a:schemeClr val="tx1"/>
            </a:solidFill>
            <a:headEnd type="none" w="med" len="med"/>
            <a:tailEnd type="stealth" w="lg" len="lg"/>
          </a:ln>
        </p:spPr>
        <p:style>
          <a:lnRef idx="3">
            <a:schemeClr val="dk1"/>
          </a:lnRef>
          <a:fillRef idx="0">
            <a:schemeClr val="dk1"/>
          </a:fillRef>
          <a:effectRef idx="2">
            <a:schemeClr val="dk1"/>
          </a:effectRef>
          <a:fontRef idx="minor">
            <a:schemeClr val="tx1"/>
          </a:fontRef>
        </p:style>
      </p:cxnSp>
      <p:cxnSp>
        <p:nvCxnSpPr>
          <p:cNvPr id="46" name="Straight Arrow Connector 45"/>
          <p:cNvCxnSpPr>
            <a:stCxn id="25" idx="4"/>
            <a:endCxn id="27" idx="0"/>
          </p:cNvCxnSpPr>
          <p:nvPr/>
        </p:nvCxnSpPr>
        <p:spPr>
          <a:xfrm>
            <a:off x="23335488" y="9771078"/>
            <a:ext cx="0" cy="1176528"/>
          </a:xfrm>
          <a:prstGeom prst="straightConnector1">
            <a:avLst/>
          </a:prstGeom>
          <a:ln w="76200">
            <a:solidFill>
              <a:schemeClr val="tx1"/>
            </a:solidFill>
            <a:headEnd type="none" w="med" len="med"/>
            <a:tailEnd type="stealth" w="lg" len="lg"/>
          </a:ln>
        </p:spPr>
        <p:style>
          <a:lnRef idx="3">
            <a:schemeClr val="dk1"/>
          </a:lnRef>
          <a:fillRef idx="0">
            <a:schemeClr val="dk1"/>
          </a:fillRef>
          <a:effectRef idx="2">
            <a:schemeClr val="dk1"/>
          </a:effectRef>
          <a:fontRef idx="minor">
            <a:schemeClr val="tx1"/>
          </a:fontRef>
        </p:style>
      </p:cxnSp>
      <p:cxnSp>
        <p:nvCxnSpPr>
          <p:cNvPr id="49" name="Straight Arrow Connector 48"/>
          <p:cNvCxnSpPr>
            <a:stCxn id="27" idx="2"/>
            <a:endCxn id="2" idx="6"/>
          </p:cNvCxnSpPr>
          <p:nvPr/>
        </p:nvCxnSpPr>
        <p:spPr>
          <a:xfrm flipH="1">
            <a:off x="20592288" y="12264342"/>
            <a:ext cx="1353312" cy="12192"/>
          </a:xfrm>
          <a:prstGeom prst="straightConnector1">
            <a:avLst/>
          </a:prstGeom>
          <a:ln w="76200">
            <a:solidFill>
              <a:schemeClr val="tx1"/>
            </a:solidFill>
            <a:headEnd type="none" w="med" len="med"/>
            <a:tailEnd type="stealth" w="lg" len="lg"/>
          </a:ln>
        </p:spPr>
        <p:style>
          <a:lnRef idx="3">
            <a:schemeClr val="dk1"/>
          </a:lnRef>
          <a:fillRef idx="0">
            <a:schemeClr val="dk1"/>
          </a:fillRef>
          <a:effectRef idx="2">
            <a:schemeClr val="dk1"/>
          </a:effectRef>
          <a:fontRef idx="minor">
            <a:schemeClr val="tx1"/>
          </a:fontRef>
        </p:style>
      </p:cxnSp>
      <p:cxnSp>
        <p:nvCxnSpPr>
          <p:cNvPr id="56" name="Straight Arrow Connector 55"/>
          <p:cNvCxnSpPr>
            <a:stCxn id="2" idx="3"/>
            <a:endCxn id="28" idx="7"/>
          </p:cNvCxnSpPr>
          <p:nvPr/>
        </p:nvCxnSpPr>
        <p:spPr>
          <a:xfrm flipH="1">
            <a:off x="17594399" y="13207607"/>
            <a:ext cx="625202" cy="862766"/>
          </a:xfrm>
          <a:prstGeom prst="straightConnector1">
            <a:avLst/>
          </a:prstGeom>
          <a:ln w="76200">
            <a:solidFill>
              <a:schemeClr val="tx1"/>
            </a:solidFill>
            <a:headEnd type="none" w="med" len="med"/>
            <a:tailEnd type="stealth" w="lg" len="lg"/>
          </a:ln>
        </p:spPr>
        <p:style>
          <a:lnRef idx="3">
            <a:schemeClr val="dk1"/>
          </a:lnRef>
          <a:fillRef idx="0">
            <a:schemeClr val="dk1"/>
          </a:fillRef>
          <a:effectRef idx="2">
            <a:schemeClr val="dk1"/>
          </a:effectRef>
          <a:fontRef idx="minor">
            <a:schemeClr val="tx1"/>
          </a:fontRef>
        </p:style>
      </p:cxnSp>
      <p:cxnSp>
        <p:nvCxnSpPr>
          <p:cNvPr id="60" name="Straight Arrow Connector 59"/>
          <p:cNvCxnSpPr>
            <a:endCxn id="29" idx="2"/>
          </p:cNvCxnSpPr>
          <p:nvPr/>
        </p:nvCxnSpPr>
        <p:spPr>
          <a:xfrm>
            <a:off x="18105120" y="15019734"/>
            <a:ext cx="2450592" cy="0"/>
          </a:xfrm>
          <a:prstGeom prst="straightConnector1">
            <a:avLst/>
          </a:prstGeom>
          <a:ln w="76200">
            <a:solidFill>
              <a:schemeClr val="tx1"/>
            </a:solidFill>
            <a:headEnd type="none" w="med" len="med"/>
            <a:tailEnd type="stealth" w="lg" len="lg"/>
          </a:ln>
        </p:spPr>
        <p:style>
          <a:lnRef idx="3">
            <a:schemeClr val="dk1"/>
          </a:lnRef>
          <a:fillRef idx="0">
            <a:schemeClr val="dk1"/>
          </a:fillRef>
          <a:effectRef idx="2">
            <a:schemeClr val="dk1"/>
          </a:effectRef>
          <a:fontRef idx="minor">
            <a:schemeClr val="tx1"/>
          </a:fontRef>
        </p:style>
      </p:cxnSp>
      <p:sp>
        <p:nvSpPr>
          <p:cNvPr id="64" name="TextBox 63"/>
          <p:cNvSpPr txBox="1"/>
          <p:nvPr/>
        </p:nvSpPr>
        <p:spPr>
          <a:xfrm>
            <a:off x="13645619" y="5191874"/>
            <a:ext cx="11116333" cy="1015663"/>
          </a:xfrm>
          <a:prstGeom prst="rect">
            <a:avLst/>
          </a:prstGeom>
          <a:noFill/>
        </p:spPr>
        <p:txBody>
          <a:bodyPr wrap="square" rtlCol="0">
            <a:spAutoFit/>
          </a:bodyPr>
          <a:lstStyle/>
          <a:p>
            <a:pPr algn="ctr"/>
            <a:r>
              <a:rPr lang="en-US" sz="6000" b="1" dirty="0" smtClean="0">
                <a:solidFill>
                  <a:srgbClr val="FF0000"/>
                </a:solidFill>
                <a:cs typeface="Times New Roman" pitchFamily="18" charset="0"/>
              </a:rPr>
              <a:t>A Word Network</a:t>
            </a:r>
            <a:endParaRPr lang="en-US" sz="6000" dirty="0">
              <a:cs typeface="Times New Roman" pitchFamily="18" charset="0"/>
            </a:endParaRPr>
          </a:p>
        </p:txBody>
      </p:sp>
      <p:graphicFrame>
        <p:nvGraphicFramePr>
          <p:cNvPr id="65" name="Table 64"/>
          <p:cNvGraphicFramePr>
            <a:graphicFrameLocks noGrp="1"/>
          </p:cNvGraphicFramePr>
          <p:nvPr>
            <p:extLst>
              <p:ext uri="{D42A27DB-BD31-4B8C-83A1-F6EECF244321}">
                <p14:modId xmlns:p14="http://schemas.microsoft.com/office/powerpoint/2010/main" val="722342529"/>
              </p:ext>
            </p:extLst>
          </p:nvPr>
        </p:nvGraphicFramePr>
        <p:xfrm>
          <a:off x="694944" y="24522408"/>
          <a:ext cx="26172234" cy="8103384"/>
        </p:xfrm>
        <a:graphic>
          <a:graphicData uri="http://schemas.openxmlformats.org/drawingml/2006/table">
            <a:tbl>
              <a:tblPr firstRow="1" bandRow="1">
                <a:tableStyleId>{5C22544A-7EE6-4342-B048-85BDC9FD1C3A}</a:tableStyleId>
              </a:tblPr>
              <a:tblGrid>
                <a:gridCol w="5824042"/>
                <a:gridCol w="7154223"/>
                <a:gridCol w="4753601"/>
                <a:gridCol w="8440368"/>
              </a:tblGrid>
              <a:tr h="2025846">
                <a:tc>
                  <a:txBody>
                    <a:bodyPr/>
                    <a:lstStyle/>
                    <a:p>
                      <a:pPr algn="ctr"/>
                      <a:r>
                        <a:rPr lang="en-US" sz="6000" dirty="0" smtClean="0"/>
                        <a:t>Submitted</a:t>
                      </a:r>
                      <a:r>
                        <a:rPr lang="en-US" sz="6000" baseline="0" dirty="0" smtClean="0"/>
                        <a:t> Systems</a:t>
                      </a:r>
                      <a:endParaRPr lang="en-US" sz="6000" dirty="0"/>
                    </a:p>
                  </a:txBody>
                  <a:tcPr/>
                </a:tc>
                <a:tc>
                  <a:txBody>
                    <a:bodyPr/>
                    <a:lstStyle/>
                    <a:p>
                      <a:pPr algn="ctr"/>
                      <a:r>
                        <a:rPr lang="en-US" sz="6000" dirty="0" smtClean="0"/>
                        <a:t>10-fold CV Accuracy on Training set (%)</a:t>
                      </a:r>
                      <a:endParaRPr lang="en-US" sz="6000" dirty="0"/>
                    </a:p>
                  </a:txBody>
                  <a:tcPr/>
                </a:tc>
                <a:tc>
                  <a:txBody>
                    <a:bodyPr/>
                    <a:lstStyle/>
                    <a:p>
                      <a:pPr algn="ctr"/>
                      <a:r>
                        <a:rPr lang="en-US" sz="6000" dirty="0" smtClean="0"/>
                        <a:t>Accuracy on Test Set (%)</a:t>
                      </a:r>
                      <a:endParaRPr lang="en-US" sz="6000" dirty="0"/>
                    </a:p>
                  </a:txBody>
                  <a:tcPr/>
                </a:tc>
                <a:tc>
                  <a:txBody>
                    <a:bodyPr/>
                    <a:lstStyle/>
                    <a:p>
                      <a:pPr algn="ctr"/>
                      <a:r>
                        <a:rPr lang="en-US" sz="6000" dirty="0" smtClean="0"/>
                        <a:t>System Description</a:t>
                      </a:r>
                      <a:endParaRPr lang="en-US" sz="6000" dirty="0"/>
                    </a:p>
                  </a:txBody>
                  <a:tcPr/>
                </a:tc>
              </a:tr>
              <a:tr h="2025846">
                <a:tc>
                  <a:txBody>
                    <a:bodyPr/>
                    <a:lstStyle/>
                    <a:p>
                      <a:pPr algn="ctr"/>
                      <a:r>
                        <a:rPr lang="en-US" sz="4800" dirty="0" smtClean="0"/>
                        <a:t>UNT-closed-1.csv</a:t>
                      </a:r>
                      <a:endParaRPr lang="en-US" sz="4800" dirty="0"/>
                    </a:p>
                  </a:txBody>
                  <a:tcPr/>
                </a:tc>
                <a:tc>
                  <a:txBody>
                    <a:bodyPr/>
                    <a:lstStyle/>
                    <a:p>
                      <a:pPr algn="ctr"/>
                      <a:r>
                        <a:rPr lang="en-US" sz="4800" dirty="0" smtClean="0"/>
                        <a:t>64.50</a:t>
                      </a:r>
                      <a:endParaRPr lang="en-US" sz="4800" dirty="0"/>
                    </a:p>
                  </a:txBody>
                  <a:tcPr/>
                </a:tc>
                <a:tc>
                  <a:txBody>
                    <a:bodyPr/>
                    <a:lstStyle/>
                    <a:p>
                      <a:pPr algn="ctr"/>
                      <a:r>
                        <a:rPr lang="en-US" sz="4800" dirty="0" smtClean="0"/>
                        <a:t>63.20</a:t>
                      </a:r>
                      <a:endParaRPr lang="en-US" sz="4800" dirty="0"/>
                    </a:p>
                  </a:txBody>
                  <a:tcPr/>
                </a:tc>
                <a:tc>
                  <a:txBody>
                    <a:bodyPr/>
                    <a:lstStyle/>
                    <a:p>
                      <a:pPr algn="ctr"/>
                      <a:r>
                        <a:rPr lang="en-US" sz="4000" dirty="0" smtClean="0"/>
                        <a:t>Raw frequency of all words in the training set including stop words. Naïve Bayes classifier.</a:t>
                      </a:r>
                      <a:endParaRPr lang="en-US" sz="4000" dirty="0"/>
                    </a:p>
                  </a:txBody>
                  <a:tcPr/>
                </a:tc>
              </a:tr>
              <a:tr h="2025846">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4800" dirty="0" smtClean="0"/>
                        <a:t>UNT-closed-2.csv</a:t>
                      </a:r>
                    </a:p>
                  </a:txBody>
                  <a:tcPr/>
                </a:tc>
                <a:tc>
                  <a:txBody>
                    <a:bodyPr/>
                    <a:lstStyle/>
                    <a:p>
                      <a:pPr algn="ctr"/>
                      <a:r>
                        <a:rPr lang="en-US" sz="4800" b="1" dirty="0" smtClean="0"/>
                        <a:t>65.10</a:t>
                      </a:r>
                      <a:endParaRPr lang="en-US" sz="4800" b="1" dirty="0"/>
                    </a:p>
                  </a:txBody>
                  <a:tcPr/>
                </a:tc>
                <a:tc>
                  <a:txBody>
                    <a:bodyPr/>
                    <a:lstStyle/>
                    <a:p>
                      <a:pPr algn="ctr"/>
                      <a:r>
                        <a:rPr lang="en-US" sz="4800" dirty="0" smtClean="0"/>
                        <a:t>63.70</a:t>
                      </a:r>
                      <a:endParaRPr lang="en-US" sz="4800" dirty="0"/>
                    </a:p>
                  </a:txBody>
                  <a:tcPr/>
                </a:tc>
                <a:tc>
                  <a:txBody>
                    <a:bodyPr/>
                    <a:lstStyle/>
                    <a:p>
                      <a:pPr algn="ctr"/>
                      <a:r>
                        <a:rPr lang="en-US" sz="4000" dirty="0" smtClean="0"/>
                        <a:t>Raw frequency of all words in the training</a:t>
                      </a:r>
                      <a:r>
                        <a:rPr lang="en-US" sz="4000" baseline="0" dirty="0" smtClean="0"/>
                        <a:t> set except stop words. Naïve Bayes classifier.</a:t>
                      </a:r>
                      <a:endParaRPr lang="en-US" sz="4000" dirty="0"/>
                    </a:p>
                  </a:txBody>
                  <a:tcPr/>
                </a:tc>
              </a:tr>
              <a:tr h="2025846">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4800" dirty="0" smtClean="0"/>
                        <a:t>UNT-closed-3.csv</a:t>
                      </a:r>
                    </a:p>
                  </a:txBody>
                  <a:tcPr/>
                </a:tc>
                <a:tc>
                  <a:txBody>
                    <a:bodyPr/>
                    <a:lstStyle/>
                    <a:p>
                      <a:pPr algn="ctr"/>
                      <a:r>
                        <a:rPr lang="en-US" sz="4800" dirty="0" smtClean="0"/>
                        <a:t>62.46</a:t>
                      </a:r>
                      <a:endParaRPr lang="en-US" sz="4800" dirty="0"/>
                    </a:p>
                  </a:txBody>
                  <a:tcPr/>
                </a:tc>
                <a:tc>
                  <a:txBody>
                    <a:bodyPr/>
                    <a:lstStyle/>
                    <a:p>
                      <a:pPr algn="ctr"/>
                      <a:r>
                        <a:rPr lang="en-US" sz="4800" b="1" dirty="0" smtClean="0"/>
                        <a:t>64.50</a:t>
                      </a:r>
                      <a:endParaRPr lang="en-US" sz="4800" b="1" dirty="0"/>
                    </a:p>
                  </a:txBody>
                  <a:tcPr/>
                </a:tc>
                <a:tc>
                  <a:txBody>
                    <a:bodyPr/>
                    <a:lstStyle/>
                    <a:p>
                      <a:pPr algn="ctr"/>
                      <a:r>
                        <a:rPr lang="en-US" sz="4000" dirty="0" smtClean="0"/>
                        <a:t>Raw frequency of 1000 most frequent</a:t>
                      </a:r>
                      <a:r>
                        <a:rPr lang="en-US" sz="4000" baseline="0" dirty="0" smtClean="0"/>
                        <a:t> words in the </a:t>
                      </a:r>
                      <a:r>
                        <a:rPr lang="en-US" sz="4000" baseline="0" dirty="0" err="1" smtClean="0"/>
                        <a:t>training+dev</a:t>
                      </a:r>
                      <a:r>
                        <a:rPr lang="en-US" sz="4000" baseline="0" dirty="0" smtClean="0"/>
                        <a:t> set including punctuation. SVM (SMO) classifier.</a:t>
                      </a:r>
                      <a:endParaRPr lang="en-US" sz="4000" dirty="0"/>
                    </a:p>
                  </a:txBody>
                  <a:tcPr/>
                </a:tc>
              </a:tr>
            </a:tbl>
          </a:graphicData>
        </a:graphic>
      </p:graphicFrame>
      <p:graphicFrame>
        <p:nvGraphicFramePr>
          <p:cNvPr id="66" name="Table 65"/>
          <p:cNvGraphicFramePr>
            <a:graphicFrameLocks noGrp="1"/>
          </p:cNvGraphicFramePr>
          <p:nvPr>
            <p:extLst>
              <p:ext uri="{D42A27DB-BD31-4B8C-83A1-F6EECF244321}">
                <p14:modId xmlns:p14="http://schemas.microsoft.com/office/powerpoint/2010/main" val="3524416261"/>
              </p:ext>
            </p:extLst>
          </p:nvPr>
        </p:nvGraphicFramePr>
        <p:xfrm>
          <a:off x="27209124" y="7242048"/>
          <a:ext cx="15877402" cy="6336792"/>
        </p:xfrm>
        <a:graphic>
          <a:graphicData uri="http://schemas.openxmlformats.org/drawingml/2006/table">
            <a:tbl>
              <a:tblPr firstRow="1" bandRow="1">
                <a:tableStyleId>{5C22544A-7EE6-4342-B048-85BDC9FD1C3A}</a:tableStyleId>
              </a:tblPr>
              <a:tblGrid>
                <a:gridCol w="4317838"/>
                <a:gridCol w="2821894"/>
                <a:gridCol w="2821894"/>
                <a:gridCol w="2740295"/>
                <a:gridCol w="3175481"/>
              </a:tblGrid>
              <a:tr h="1472184">
                <a:tc>
                  <a:txBody>
                    <a:bodyPr/>
                    <a:lstStyle/>
                    <a:p>
                      <a:pPr algn="ctr"/>
                      <a:r>
                        <a:rPr lang="en-US" sz="6000" dirty="0" smtClean="0"/>
                        <a:t>N-gram Feature</a:t>
                      </a:r>
                      <a:endParaRPr lang="en-US" sz="6000" dirty="0"/>
                    </a:p>
                  </a:txBody>
                  <a:tcPr/>
                </a:tc>
                <a:tc>
                  <a:txBody>
                    <a:bodyPr/>
                    <a:lstStyle/>
                    <a:p>
                      <a:pPr algn="ctr"/>
                      <a:r>
                        <a:rPr lang="en-US" sz="6000" dirty="0" smtClean="0"/>
                        <a:t>Top 100</a:t>
                      </a:r>
                      <a:endParaRPr lang="en-US" sz="6000" dirty="0"/>
                    </a:p>
                  </a:txBody>
                  <a:tcPr/>
                </a:tc>
                <a:tc>
                  <a:txBody>
                    <a:bodyPr/>
                    <a:lstStyle/>
                    <a:p>
                      <a:pPr algn="ctr"/>
                      <a:r>
                        <a:rPr lang="en-US" sz="6000" dirty="0" smtClean="0"/>
                        <a:t>Top 200</a:t>
                      </a:r>
                      <a:endParaRPr lang="en-US" sz="6000" dirty="0"/>
                    </a:p>
                  </a:txBody>
                  <a:tcPr/>
                </a:tc>
                <a:tc>
                  <a:txBody>
                    <a:bodyPr/>
                    <a:lstStyle/>
                    <a:p>
                      <a:pPr algn="ctr"/>
                      <a:r>
                        <a:rPr lang="en-US" sz="6000" dirty="0" smtClean="0"/>
                        <a:t>Top 500</a:t>
                      </a:r>
                      <a:endParaRPr lang="en-US" sz="6000" dirty="0"/>
                    </a:p>
                  </a:txBody>
                  <a:tcPr/>
                </a:tc>
                <a:tc>
                  <a:txBody>
                    <a:bodyPr/>
                    <a:lstStyle/>
                    <a:p>
                      <a:pPr algn="ctr"/>
                      <a:r>
                        <a:rPr lang="en-US" sz="6000" dirty="0" smtClean="0"/>
                        <a:t>Top 1000</a:t>
                      </a:r>
                      <a:endParaRPr lang="en-US" sz="6000" dirty="0"/>
                    </a:p>
                  </a:txBody>
                  <a:tcPr/>
                </a:tc>
              </a:tr>
              <a:tr h="1472184">
                <a:tc>
                  <a:txBody>
                    <a:bodyPr/>
                    <a:lstStyle/>
                    <a:p>
                      <a:r>
                        <a:rPr lang="en-US" sz="4800" dirty="0" smtClean="0"/>
                        <a:t>Word unigram</a:t>
                      </a:r>
                      <a:endParaRPr lang="en-US" sz="4800" dirty="0"/>
                    </a:p>
                  </a:txBody>
                  <a:tcPr/>
                </a:tc>
                <a:tc>
                  <a:txBody>
                    <a:bodyPr/>
                    <a:lstStyle/>
                    <a:p>
                      <a:pPr algn="ctr"/>
                      <a:r>
                        <a:rPr lang="en-US" sz="4800" b="1" dirty="0" smtClean="0"/>
                        <a:t>45.07</a:t>
                      </a:r>
                      <a:endParaRPr lang="en-US" sz="4800" b="1" dirty="0"/>
                    </a:p>
                  </a:txBody>
                  <a:tcPr/>
                </a:tc>
                <a:tc>
                  <a:txBody>
                    <a:bodyPr/>
                    <a:lstStyle/>
                    <a:p>
                      <a:pPr algn="ctr"/>
                      <a:r>
                        <a:rPr lang="en-US" sz="4800" b="1" dirty="0" smtClean="0"/>
                        <a:t>52.85</a:t>
                      </a:r>
                      <a:endParaRPr lang="en-US" sz="4800" b="1" dirty="0"/>
                    </a:p>
                  </a:txBody>
                  <a:tcPr/>
                </a:tc>
                <a:tc>
                  <a:txBody>
                    <a:bodyPr/>
                    <a:lstStyle/>
                    <a:p>
                      <a:pPr algn="ctr"/>
                      <a:r>
                        <a:rPr lang="en-US" sz="4800" b="1" dirty="0" smtClean="0"/>
                        <a:t>60.14</a:t>
                      </a:r>
                      <a:endParaRPr lang="en-US" sz="4800" b="1" dirty="0"/>
                    </a:p>
                  </a:txBody>
                  <a:tcPr/>
                </a:tc>
                <a:tc>
                  <a:txBody>
                    <a:bodyPr/>
                    <a:lstStyle/>
                    <a:p>
                      <a:pPr algn="ctr"/>
                      <a:r>
                        <a:rPr lang="en-US" sz="4800" b="1" dirty="0" smtClean="0"/>
                        <a:t>62.46</a:t>
                      </a:r>
                      <a:endParaRPr lang="en-US" sz="4800" b="1" dirty="0"/>
                    </a:p>
                  </a:txBody>
                  <a:tcPr/>
                </a:tc>
              </a:tr>
              <a:tr h="1472184">
                <a:tc>
                  <a:txBody>
                    <a:bodyPr/>
                    <a:lstStyle/>
                    <a:p>
                      <a:r>
                        <a:rPr lang="en-US" sz="4800" dirty="0" smtClean="0"/>
                        <a:t>Word bigram</a:t>
                      </a:r>
                      <a:endParaRPr lang="en-US" sz="4800" dirty="0"/>
                    </a:p>
                  </a:txBody>
                  <a:tcPr/>
                </a:tc>
                <a:tc>
                  <a:txBody>
                    <a:bodyPr/>
                    <a:lstStyle/>
                    <a:p>
                      <a:pPr algn="ctr"/>
                      <a:r>
                        <a:rPr lang="en-US" sz="4800" dirty="0" smtClean="0"/>
                        <a:t>39.54</a:t>
                      </a:r>
                      <a:endParaRPr lang="en-US" sz="4800" dirty="0"/>
                    </a:p>
                  </a:txBody>
                  <a:tcPr/>
                </a:tc>
                <a:tc>
                  <a:txBody>
                    <a:bodyPr/>
                    <a:lstStyle/>
                    <a:p>
                      <a:pPr algn="ctr"/>
                      <a:r>
                        <a:rPr lang="en-US" sz="4800" dirty="0" smtClean="0"/>
                        <a:t>44.75</a:t>
                      </a:r>
                      <a:endParaRPr lang="en-US" sz="4800" dirty="0"/>
                    </a:p>
                  </a:txBody>
                  <a:tcPr/>
                </a:tc>
                <a:tc>
                  <a:txBody>
                    <a:bodyPr/>
                    <a:lstStyle/>
                    <a:p>
                      <a:pPr algn="ctr"/>
                      <a:r>
                        <a:rPr lang="en-US" sz="4800" dirty="0" smtClean="0"/>
                        <a:t>51.70</a:t>
                      </a:r>
                      <a:endParaRPr lang="en-US" sz="4800" dirty="0"/>
                    </a:p>
                  </a:txBody>
                  <a:tcPr/>
                </a:tc>
                <a:tc>
                  <a:txBody>
                    <a:bodyPr/>
                    <a:lstStyle/>
                    <a:p>
                      <a:pPr algn="ctr"/>
                      <a:r>
                        <a:rPr lang="en-US" sz="4800" dirty="0" smtClean="0"/>
                        <a:t>56.06</a:t>
                      </a:r>
                      <a:endParaRPr lang="en-US" sz="4800" dirty="0"/>
                    </a:p>
                  </a:txBody>
                  <a:tcPr/>
                </a:tc>
              </a:tr>
              <a:tr h="1472184">
                <a:tc>
                  <a:txBody>
                    <a:bodyPr/>
                    <a:lstStyle/>
                    <a:p>
                      <a:r>
                        <a:rPr lang="en-US" sz="4800" dirty="0" smtClean="0"/>
                        <a:t>Word trigram</a:t>
                      </a:r>
                      <a:endParaRPr lang="en-US" sz="4800" dirty="0"/>
                    </a:p>
                  </a:txBody>
                  <a:tcPr/>
                </a:tc>
                <a:tc>
                  <a:txBody>
                    <a:bodyPr/>
                    <a:lstStyle/>
                    <a:p>
                      <a:pPr algn="ctr"/>
                      <a:r>
                        <a:rPr lang="en-US" sz="4800" dirty="0" smtClean="0"/>
                        <a:t>30.62</a:t>
                      </a:r>
                      <a:endParaRPr lang="en-US" sz="4800" dirty="0"/>
                    </a:p>
                  </a:txBody>
                  <a:tcPr/>
                </a:tc>
                <a:tc>
                  <a:txBody>
                    <a:bodyPr/>
                    <a:lstStyle/>
                    <a:p>
                      <a:pPr algn="ctr"/>
                      <a:r>
                        <a:rPr lang="en-US" sz="4800" dirty="0" smtClean="0"/>
                        <a:t>35.26</a:t>
                      </a:r>
                      <a:endParaRPr lang="en-US" sz="4800" dirty="0"/>
                    </a:p>
                  </a:txBody>
                  <a:tcPr/>
                </a:tc>
                <a:tc>
                  <a:txBody>
                    <a:bodyPr/>
                    <a:lstStyle/>
                    <a:p>
                      <a:pPr algn="ctr"/>
                      <a:r>
                        <a:rPr lang="en-US" sz="4800" dirty="0" smtClean="0"/>
                        <a:t>41.56</a:t>
                      </a:r>
                      <a:endParaRPr lang="en-US" sz="4800" dirty="0"/>
                    </a:p>
                  </a:txBody>
                  <a:tcPr/>
                </a:tc>
                <a:tc>
                  <a:txBody>
                    <a:bodyPr/>
                    <a:lstStyle/>
                    <a:p>
                      <a:pPr algn="ctr"/>
                      <a:r>
                        <a:rPr lang="en-US" sz="4800" dirty="0" smtClean="0"/>
                        <a:t>44.97</a:t>
                      </a:r>
                      <a:endParaRPr lang="en-US" sz="4800" dirty="0"/>
                    </a:p>
                  </a:txBody>
                  <a:tcPr/>
                </a:tc>
              </a:tr>
            </a:tbl>
          </a:graphicData>
        </a:graphic>
      </p:graphicFrame>
      <p:graphicFrame>
        <p:nvGraphicFramePr>
          <p:cNvPr id="67" name="Table 66"/>
          <p:cNvGraphicFramePr>
            <a:graphicFrameLocks noGrp="1"/>
          </p:cNvGraphicFramePr>
          <p:nvPr>
            <p:extLst>
              <p:ext uri="{D42A27DB-BD31-4B8C-83A1-F6EECF244321}">
                <p14:modId xmlns:p14="http://schemas.microsoft.com/office/powerpoint/2010/main" val="452314175"/>
              </p:ext>
            </p:extLst>
          </p:nvPr>
        </p:nvGraphicFramePr>
        <p:xfrm>
          <a:off x="27212546" y="14270737"/>
          <a:ext cx="15843500" cy="7831838"/>
        </p:xfrm>
        <a:graphic>
          <a:graphicData uri="http://schemas.openxmlformats.org/drawingml/2006/table">
            <a:tbl>
              <a:tblPr firstRow="1" bandRow="1">
                <a:tableStyleId>{5C22544A-7EE6-4342-B048-85BDC9FD1C3A}</a:tableStyleId>
              </a:tblPr>
              <a:tblGrid>
                <a:gridCol w="4308618"/>
                <a:gridCol w="2815869"/>
                <a:gridCol w="2815869"/>
                <a:gridCol w="2734444"/>
                <a:gridCol w="3168700"/>
              </a:tblGrid>
              <a:tr h="2930654">
                <a:tc>
                  <a:txBody>
                    <a:bodyPr/>
                    <a:lstStyle/>
                    <a:p>
                      <a:pPr algn="ctr"/>
                      <a:r>
                        <a:rPr lang="en-US" sz="6000" dirty="0" smtClean="0"/>
                        <a:t>Word Network Feature</a:t>
                      </a:r>
                      <a:endParaRPr lang="en-US" sz="6000" dirty="0"/>
                    </a:p>
                  </a:txBody>
                  <a:tcPr/>
                </a:tc>
                <a:tc>
                  <a:txBody>
                    <a:bodyPr/>
                    <a:lstStyle/>
                    <a:p>
                      <a:pPr algn="ctr"/>
                      <a:r>
                        <a:rPr lang="en-US" sz="6000" dirty="0" smtClean="0"/>
                        <a:t>Top 100 Words</a:t>
                      </a:r>
                      <a:endParaRPr lang="en-US" sz="6000" dirty="0"/>
                    </a:p>
                  </a:txBody>
                  <a:tcPr/>
                </a:tc>
                <a:tc>
                  <a:txBody>
                    <a:bodyPr/>
                    <a:lstStyle/>
                    <a:p>
                      <a:pPr algn="ctr"/>
                      <a:r>
                        <a:rPr lang="en-US" sz="6000" dirty="0" smtClean="0"/>
                        <a:t>Top 200 Words</a:t>
                      </a:r>
                      <a:endParaRPr lang="en-US" sz="6000" dirty="0"/>
                    </a:p>
                  </a:txBody>
                  <a:tcPr/>
                </a:tc>
                <a:tc>
                  <a:txBody>
                    <a:bodyPr/>
                    <a:lstStyle/>
                    <a:p>
                      <a:pPr algn="ctr"/>
                      <a:r>
                        <a:rPr lang="en-US" sz="6000" dirty="0" smtClean="0"/>
                        <a:t>Top 500 Words</a:t>
                      </a:r>
                      <a:endParaRPr lang="en-US" sz="6000" dirty="0"/>
                    </a:p>
                  </a:txBody>
                  <a:tcPr/>
                </a:tc>
                <a:tc>
                  <a:txBody>
                    <a:bodyPr/>
                    <a:lstStyle/>
                    <a:p>
                      <a:pPr algn="ctr"/>
                      <a:r>
                        <a:rPr lang="en-US" sz="6000" dirty="0" smtClean="0"/>
                        <a:t>Top 1000 Words</a:t>
                      </a:r>
                      <a:endParaRPr lang="en-US" sz="6000" dirty="0"/>
                    </a:p>
                  </a:txBody>
                  <a:tcPr/>
                </a:tc>
              </a:tr>
              <a:tr h="903729">
                <a:tc>
                  <a:txBody>
                    <a:bodyPr/>
                    <a:lstStyle/>
                    <a:p>
                      <a:r>
                        <a:rPr lang="en-US" sz="4800" dirty="0" smtClean="0"/>
                        <a:t>Clustering coefficient</a:t>
                      </a:r>
                      <a:endParaRPr lang="en-US" sz="4800" dirty="0"/>
                    </a:p>
                  </a:txBody>
                  <a:tcPr/>
                </a:tc>
                <a:tc>
                  <a:txBody>
                    <a:bodyPr/>
                    <a:lstStyle/>
                    <a:p>
                      <a:pPr algn="ctr"/>
                      <a:r>
                        <a:rPr lang="en-US" sz="4800" dirty="0" smtClean="0"/>
                        <a:t>15.31</a:t>
                      </a:r>
                      <a:endParaRPr lang="en-US" sz="4800" dirty="0"/>
                    </a:p>
                  </a:txBody>
                  <a:tcPr/>
                </a:tc>
                <a:tc>
                  <a:txBody>
                    <a:bodyPr/>
                    <a:lstStyle/>
                    <a:p>
                      <a:pPr algn="ctr"/>
                      <a:r>
                        <a:rPr lang="en-US" sz="4800" dirty="0" smtClean="0"/>
                        <a:t>17.73</a:t>
                      </a:r>
                      <a:endParaRPr lang="en-US" sz="4800" dirty="0"/>
                    </a:p>
                  </a:txBody>
                  <a:tcPr/>
                </a:tc>
                <a:tc>
                  <a:txBody>
                    <a:bodyPr/>
                    <a:lstStyle/>
                    <a:p>
                      <a:pPr algn="ctr"/>
                      <a:r>
                        <a:rPr lang="en-US" sz="4800" dirty="0" smtClean="0"/>
                        <a:t>19.96</a:t>
                      </a:r>
                      <a:endParaRPr lang="en-US" sz="4800" dirty="0"/>
                    </a:p>
                  </a:txBody>
                  <a:tcPr/>
                </a:tc>
                <a:tc>
                  <a:txBody>
                    <a:bodyPr/>
                    <a:lstStyle/>
                    <a:p>
                      <a:pPr algn="ctr"/>
                      <a:r>
                        <a:rPr lang="en-US" sz="4800" dirty="0" smtClean="0"/>
                        <a:t>20.71</a:t>
                      </a:r>
                      <a:endParaRPr lang="en-US" sz="4800" dirty="0"/>
                    </a:p>
                  </a:txBody>
                  <a:tcPr/>
                </a:tc>
              </a:tr>
              <a:tr h="914400">
                <a:tc>
                  <a:txBody>
                    <a:bodyPr/>
                    <a:lstStyle/>
                    <a:p>
                      <a:r>
                        <a:rPr lang="en-US" sz="4800" dirty="0" smtClean="0"/>
                        <a:t>Degree</a:t>
                      </a:r>
                      <a:endParaRPr lang="en-US" sz="4800" dirty="0"/>
                    </a:p>
                  </a:txBody>
                  <a:tcPr/>
                </a:tc>
                <a:tc>
                  <a:txBody>
                    <a:bodyPr/>
                    <a:lstStyle/>
                    <a:p>
                      <a:pPr algn="ctr"/>
                      <a:r>
                        <a:rPr lang="en-US" sz="4800" dirty="0" smtClean="0"/>
                        <a:t>41.05</a:t>
                      </a:r>
                      <a:endParaRPr lang="en-US" sz="4800" dirty="0"/>
                    </a:p>
                  </a:txBody>
                  <a:tcPr/>
                </a:tc>
                <a:tc>
                  <a:txBody>
                    <a:bodyPr/>
                    <a:lstStyle/>
                    <a:p>
                      <a:pPr algn="ctr"/>
                      <a:r>
                        <a:rPr lang="en-US" sz="4800" b="1" dirty="0" smtClean="0"/>
                        <a:t>50.74</a:t>
                      </a:r>
                      <a:endParaRPr lang="en-US" sz="4800" b="1" dirty="0"/>
                    </a:p>
                  </a:txBody>
                  <a:tcPr/>
                </a:tc>
                <a:tc>
                  <a:txBody>
                    <a:bodyPr/>
                    <a:lstStyle/>
                    <a:p>
                      <a:pPr algn="ctr"/>
                      <a:r>
                        <a:rPr lang="en-US" sz="4800" b="1" dirty="0" smtClean="0"/>
                        <a:t>58.17</a:t>
                      </a:r>
                      <a:endParaRPr lang="en-US" sz="4800" b="1" dirty="0"/>
                    </a:p>
                  </a:txBody>
                  <a:tcPr/>
                </a:tc>
                <a:tc>
                  <a:txBody>
                    <a:bodyPr/>
                    <a:lstStyle/>
                    <a:p>
                      <a:pPr algn="ctr"/>
                      <a:r>
                        <a:rPr lang="en-US" sz="4800" dirty="0" smtClean="0"/>
                        <a:t>60.21</a:t>
                      </a:r>
                      <a:endParaRPr lang="en-US" sz="4800" dirty="0"/>
                    </a:p>
                  </a:txBody>
                  <a:tcPr/>
                </a:tc>
              </a:tr>
              <a:tr h="877824">
                <a:tc>
                  <a:txBody>
                    <a:bodyPr/>
                    <a:lstStyle/>
                    <a:p>
                      <a:r>
                        <a:rPr lang="en-US" sz="4800" dirty="0" err="1" smtClean="0"/>
                        <a:t>Coreness</a:t>
                      </a:r>
                      <a:endParaRPr lang="en-US" sz="4800" dirty="0"/>
                    </a:p>
                  </a:txBody>
                  <a:tcPr/>
                </a:tc>
                <a:tc>
                  <a:txBody>
                    <a:bodyPr/>
                    <a:lstStyle/>
                    <a:p>
                      <a:pPr algn="ctr"/>
                      <a:r>
                        <a:rPr lang="en-US" sz="4800" dirty="0" smtClean="0"/>
                        <a:t>35.32</a:t>
                      </a:r>
                      <a:endParaRPr lang="en-US" sz="4800" dirty="0"/>
                    </a:p>
                  </a:txBody>
                  <a:tcPr/>
                </a:tc>
                <a:tc>
                  <a:txBody>
                    <a:bodyPr/>
                    <a:lstStyle/>
                    <a:p>
                      <a:pPr algn="ctr"/>
                      <a:r>
                        <a:rPr lang="en-US" sz="4800" dirty="0" smtClean="0"/>
                        <a:t>45.84</a:t>
                      </a:r>
                      <a:endParaRPr lang="en-US" sz="4800" dirty="0"/>
                    </a:p>
                  </a:txBody>
                  <a:tcPr/>
                </a:tc>
                <a:tc>
                  <a:txBody>
                    <a:bodyPr/>
                    <a:lstStyle/>
                    <a:p>
                      <a:pPr algn="ctr"/>
                      <a:r>
                        <a:rPr lang="en-US" sz="4800" dirty="0" smtClean="0"/>
                        <a:t>53.54</a:t>
                      </a:r>
                      <a:endParaRPr lang="en-US" sz="4800" dirty="0"/>
                    </a:p>
                  </a:txBody>
                  <a:tcPr/>
                </a:tc>
                <a:tc>
                  <a:txBody>
                    <a:bodyPr/>
                    <a:lstStyle/>
                    <a:p>
                      <a:pPr algn="ctr"/>
                      <a:r>
                        <a:rPr lang="en-US" sz="4800" dirty="0" smtClean="0"/>
                        <a:t>57.18</a:t>
                      </a:r>
                      <a:endParaRPr lang="en-US" sz="4800" dirty="0"/>
                    </a:p>
                  </a:txBody>
                  <a:tcPr/>
                </a:tc>
              </a:tr>
              <a:tr h="877824">
                <a:tc>
                  <a:txBody>
                    <a:bodyPr/>
                    <a:lstStyle/>
                    <a:p>
                      <a:r>
                        <a:rPr lang="en-US" sz="4800" dirty="0" smtClean="0"/>
                        <a:t>Neighborhood size (order 1)</a:t>
                      </a:r>
                      <a:endParaRPr lang="en-US" sz="4800" dirty="0"/>
                    </a:p>
                  </a:txBody>
                  <a:tcPr/>
                </a:tc>
                <a:tc>
                  <a:txBody>
                    <a:bodyPr/>
                    <a:lstStyle/>
                    <a:p>
                      <a:pPr algn="ctr"/>
                      <a:r>
                        <a:rPr lang="en-US" sz="4800" b="1" dirty="0" smtClean="0"/>
                        <a:t>41.83</a:t>
                      </a:r>
                      <a:endParaRPr lang="en-US" sz="4800" b="1" dirty="0"/>
                    </a:p>
                  </a:txBody>
                  <a:tcPr/>
                </a:tc>
                <a:tc>
                  <a:txBody>
                    <a:bodyPr/>
                    <a:lstStyle/>
                    <a:p>
                      <a:pPr algn="ctr"/>
                      <a:r>
                        <a:rPr lang="en-US" sz="4800" dirty="0" smtClean="0"/>
                        <a:t>50.68</a:t>
                      </a:r>
                      <a:endParaRPr lang="en-US" sz="4800" dirty="0"/>
                    </a:p>
                  </a:txBody>
                  <a:tcPr/>
                </a:tc>
                <a:tc>
                  <a:txBody>
                    <a:bodyPr/>
                    <a:lstStyle/>
                    <a:p>
                      <a:pPr algn="ctr"/>
                      <a:r>
                        <a:rPr lang="en-US" sz="4800" dirty="0" smtClean="0"/>
                        <a:t>57.40</a:t>
                      </a:r>
                      <a:endParaRPr lang="en-US" sz="4800" dirty="0"/>
                    </a:p>
                  </a:txBody>
                  <a:tcPr/>
                </a:tc>
                <a:tc>
                  <a:txBody>
                    <a:bodyPr/>
                    <a:lstStyle/>
                    <a:p>
                      <a:pPr algn="ctr"/>
                      <a:r>
                        <a:rPr lang="en-US" sz="4800" b="1" dirty="0" smtClean="0"/>
                        <a:t>60.41</a:t>
                      </a:r>
                      <a:endParaRPr lang="en-US" sz="4800" b="1" dirty="0"/>
                    </a:p>
                  </a:txBody>
                  <a:tcPr/>
                </a:tc>
              </a:tr>
            </a:tbl>
          </a:graphicData>
        </a:graphic>
      </p:graphicFrame>
      <p:graphicFrame>
        <p:nvGraphicFramePr>
          <p:cNvPr id="68" name="Table 67"/>
          <p:cNvGraphicFramePr>
            <a:graphicFrameLocks noGrp="1"/>
          </p:cNvGraphicFramePr>
          <p:nvPr>
            <p:extLst>
              <p:ext uri="{D42A27DB-BD31-4B8C-83A1-F6EECF244321}">
                <p14:modId xmlns:p14="http://schemas.microsoft.com/office/powerpoint/2010/main" val="986171040"/>
              </p:ext>
            </p:extLst>
          </p:nvPr>
        </p:nvGraphicFramePr>
        <p:xfrm>
          <a:off x="27209125" y="24505919"/>
          <a:ext cx="16170011" cy="8119875"/>
        </p:xfrm>
        <a:graphic>
          <a:graphicData uri="http://schemas.openxmlformats.org/drawingml/2006/table">
            <a:tbl>
              <a:tblPr firstRow="1" bandRow="1">
                <a:tableStyleId>{5C22544A-7EE6-4342-B048-85BDC9FD1C3A}</a:tableStyleId>
              </a:tblPr>
              <a:tblGrid>
                <a:gridCol w="2102101"/>
                <a:gridCol w="8677906"/>
                <a:gridCol w="5390004"/>
              </a:tblGrid>
              <a:tr h="1932385">
                <a:tc>
                  <a:txBody>
                    <a:bodyPr/>
                    <a:lstStyle/>
                    <a:p>
                      <a:pPr algn="ctr"/>
                      <a:r>
                        <a:rPr lang="en-US" sz="6000" dirty="0" smtClean="0"/>
                        <a:t>Rank</a:t>
                      </a:r>
                      <a:endParaRPr lang="en-US" sz="6000" dirty="0"/>
                    </a:p>
                  </a:txBody>
                  <a:tcPr/>
                </a:tc>
                <a:tc>
                  <a:txBody>
                    <a:bodyPr/>
                    <a:lstStyle/>
                    <a:p>
                      <a:pPr algn="ctr"/>
                      <a:r>
                        <a:rPr lang="en-US" sz="6000" dirty="0" smtClean="0"/>
                        <a:t>Word Network</a:t>
                      </a:r>
                      <a:r>
                        <a:rPr lang="en-US" sz="6000" baseline="0" dirty="0" smtClean="0"/>
                        <a:t> Feature</a:t>
                      </a:r>
                      <a:endParaRPr lang="en-US" sz="6000" dirty="0"/>
                    </a:p>
                  </a:txBody>
                  <a:tcPr/>
                </a:tc>
                <a:tc>
                  <a:txBody>
                    <a:bodyPr/>
                    <a:lstStyle/>
                    <a:p>
                      <a:pPr algn="ctr"/>
                      <a:r>
                        <a:rPr lang="en-US" sz="6000" dirty="0" smtClean="0"/>
                        <a:t>Information Gain</a:t>
                      </a:r>
                      <a:endParaRPr lang="en-US" sz="6000" dirty="0"/>
                    </a:p>
                  </a:txBody>
                  <a:tcPr/>
                </a:tc>
              </a:tr>
              <a:tr h="1237498">
                <a:tc>
                  <a:txBody>
                    <a:bodyPr/>
                    <a:lstStyle/>
                    <a:p>
                      <a:pPr algn="ctr"/>
                      <a:r>
                        <a:rPr lang="en-US" sz="4800" dirty="0" smtClean="0"/>
                        <a:t>1</a:t>
                      </a:r>
                      <a:endParaRPr lang="en-US" sz="4800" dirty="0"/>
                    </a:p>
                  </a:txBody>
                  <a:tcPr/>
                </a:tc>
                <a:tc>
                  <a:txBody>
                    <a:bodyPr/>
                    <a:lstStyle/>
                    <a:p>
                      <a:pPr algn="ctr"/>
                      <a:r>
                        <a:rPr lang="en-US" sz="4800" dirty="0" smtClean="0"/>
                        <a:t>Degree of “a”</a:t>
                      </a:r>
                      <a:endParaRPr lang="en-US" sz="4800" dirty="0"/>
                    </a:p>
                  </a:txBody>
                  <a:tcPr/>
                </a:tc>
                <a:tc>
                  <a:txBody>
                    <a:bodyPr/>
                    <a:lstStyle/>
                    <a:p>
                      <a:pPr algn="ctr"/>
                      <a:r>
                        <a:rPr lang="en-US" sz="4800" dirty="0" smtClean="0"/>
                        <a:t>0.1058</a:t>
                      </a:r>
                      <a:endParaRPr lang="en-US" sz="4800" dirty="0"/>
                    </a:p>
                  </a:txBody>
                  <a:tcPr/>
                </a:tc>
              </a:tr>
              <a:tr h="1237498">
                <a:tc>
                  <a:txBody>
                    <a:bodyPr/>
                    <a:lstStyle/>
                    <a:p>
                      <a:pPr algn="ctr"/>
                      <a:r>
                        <a:rPr lang="en-US" sz="4800" dirty="0" smtClean="0"/>
                        <a:t>2</a:t>
                      </a:r>
                      <a:endParaRPr lang="en-US" sz="4800" dirty="0"/>
                    </a:p>
                  </a:txBody>
                  <a:tcPr/>
                </a:tc>
                <a:tc>
                  <a:txBody>
                    <a:bodyPr/>
                    <a:lstStyle/>
                    <a:p>
                      <a:pPr algn="ctr"/>
                      <a:r>
                        <a:rPr lang="en-US" sz="4800" dirty="0" smtClean="0"/>
                        <a:t>Neighborhood size of “a”</a:t>
                      </a:r>
                      <a:endParaRPr lang="en-US" sz="4800" dirty="0"/>
                    </a:p>
                  </a:txBody>
                  <a:tcPr/>
                </a:tc>
                <a:tc>
                  <a:txBody>
                    <a:bodyPr/>
                    <a:lstStyle/>
                    <a:p>
                      <a:pPr algn="ctr"/>
                      <a:r>
                        <a:rPr lang="en-US" sz="4800" dirty="0" smtClean="0"/>
                        <a:t>0.1054</a:t>
                      </a:r>
                      <a:endParaRPr lang="en-US" sz="4800" dirty="0"/>
                    </a:p>
                  </a:txBody>
                  <a:tcPr/>
                </a:tc>
              </a:tr>
              <a:tr h="1237498">
                <a:tc>
                  <a:txBody>
                    <a:bodyPr/>
                    <a:lstStyle/>
                    <a:p>
                      <a:pPr algn="ctr"/>
                      <a:r>
                        <a:rPr lang="en-US" sz="4800" dirty="0" smtClean="0"/>
                        <a:t>3</a:t>
                      </a:r>
                      <a:endParaRPr lang="en-US" sz="4800" dirty="0"/>
                    </a:p>
                  </a:txBody>
                  <a:tcPr/>
                </a:tc>
                <a:tc>
                  <a:txBody>
                    <a:bodyPr/>
                    <a:lstStyle/>
                    <a:p>
                      <a:pPr algn="ctr"/>
                      <a:r>
                        <a:rPr lang="en-US" sz="4800" dirty="0" smtClean="0"/>
                        <a:t>Out-neighborhood size of “a”</a:t>
                      </a:r>
                      <a:endParaRPr lang="en-US" sz="4800" dirty="0"/>
                    </a:p>
                  </a:txBody>
                  <a:tcPr/>
                </a:tc>
                <a:tc>
                  <a:txBody>
                    <a:bodyPr/>
                    <a:lstStyle/>
                    <a:p>
                      <a:pPr algn="ctr"/>
                      <a:r>
                        <a:rPr lang="en-US" sz="4800" dirty="0" smtClean="0"/>
                        <a:t>0.1050</a:t>
                      </a:r>
                      <a:endParaRPr lang="en-US" sz="4800" dirty="0"/>
                    </a:p>
                  </a:txBody>
                  <a:tcPr/>
                </a:tc>
              </a:tr>
              <a:tr h="1237498">
                <a:tc>
                  <a:txBody>
                    <a:bodyPr/>
                    <a:lstStyle/>
                    <a:p>
                      <a:pPr algn="ctr"/>
                      <a:r>
                        <a:rPr lang="en-US" sz="4800" dirty="0" smtClean="0"/>
                        <a:t>4</a:t>
                      </a:r>
                      <a:endParaRPr lang="en-US" sz="4800" dirty="0"/>
                    </a:p>
                  </a:txBody>
                  <a:tcPr/>
                </a:tc>
                <a:tc>
                  <a:txBody>
                    <a:bodyPr/>
                    <a:lstStyle/>
                    <a:p>
                      <a:pPr algn="ctr"/>
                      <a:r>
                        <a:rPr lang="en-US" sz="4800" dirty="0" smtClean="0"/>
                        <a:t>Out-degree of “a”</a:t>
                      </a:r>
                      <a:endParaRPr lang="en-US" sz="4800" dirty="0"/>
                    </a:p>
                  </a:txBody>
                  <a:tcPr/>
                </a:tc>
                <a:tc>
                  <a:txBody>
                    <a:bodyPr/>
                    <a:lstStyle/>
                    <a:p>
                      <a:pPr algn="ctr"/>
                      <a:r>
                        <a:rPr lang="en-US" sz="4800" dirty="0" smtClean="0"/>
                        <a:t>0.1049</a:t>
                      </a:r>
                      <a:endParaRPr lang="en-US" sz="4800" dirty="0"/>
                    </a:p>
                  </a:txBody>
                  <a:tcPr/>
                </a:tc>
              </a:tr>
              <a:tr h="1237498">
                <a:tc>
                  <a:txBody>
                    <a:bodyPr/>
                    <a:lstStyle/>
                    <a:p>
                      <a:pPr algn="ctr"/>
                      <a:r>
                        <a:rPr lang="en-US" sz="4800" dirty="0" smtClean="0"/>
                        <a:t>5</a:t>
                      </a:r>
                      <a:endParaRPr lang="en-US" sz="4800" dirty="0"/>
                    </a:p>
                  </a:txBody>
                  <a:tcPr/>
                </a:tc>
                <a:tc>
                  <a:txBody>
                    <a:bodyPr/>
                    <a:lstStyle/>
                    <a:p>
                      <a:pPr algn="ctr"/>
                      <a:r>
                        <a:rPr lang="en-US" sz="4800" dirty="0" smtClean="0"/>
                        <a:t>In-neighborhood size of “a”</a:t>
                      </a:r>
                      <a:endParaRPr lang="en-US" sz="4800" dirty="0"/>
                    </a:p>
                  </a:txBody>
                  <a:tcPr/>
                </a:tc>
                <a:tc>
                  <a:txBody>
                    <a:bodyPr/>
                    <a:lstStyle/>
                    <a:p>
                      <a:pPr algn="ctr"/>
                      <a:r>
                        <a:rPr lang="en-US" sz="4800" dirty="0" smtClean="0"/>
                        <a:t>0.1017</a:t>
                      </a:r>
                      <a:endParaRPr lang="en-US" sz="4800" dirty="0"/>
                    </a:p>
                  </a:txBody>
                  <a:tcPr/>
                </a:tc>
              </a:tr>
            </a:tbl>
          </a:graphicData>
        </a:graphic>
      </p:graphicFrame>
      <p:sp>
        <p:nvSpPr>
          <p:cNvPr id="69" name="TextBox 68"/>
          <p:cNvSpPr txBox="1"/>
          <p:nvPr/>
        </p:nvSpPr>
        <p:spPr>
          <a:xfrm>
            <a:off x="28163519" y="22438268"/>
            <a:ext cx="15142465" cy="1938992"/>
          </a:xfrm>
          <a:prstGeom prst="rect">
            <a:avLst/>
          </a:prstGeom>
          <a:noFill/>
        </p:spPr>
        <p:txBody>
          <a:bodyPr wrap="square" rtlCol="0">
            <a:spAutoFit/>
          </a:bodyPr>
          <a:lstStyle/>
          <a:p>
            <a:pPr algn="ctr"/>
            <a:r>
              <a:rPr lang="en-US" sz="6000" b="1" dirty="0" smtClean="0">
                <a:solidFill>
                  <a:srgbClr val="FF0000"/>
                </a:solidFill>
                <a:cs typeface="Times New Roman" pitchFamily="18" charset="0"/>
              </a:rPr>
              <a:t>Information Gain Ranking of</a:t>
            </a:r>
          </a:p>
          <a:p>
            <a:pPr algn="ctr"/>
            <a:r>
              <a:rPr lang="en-US" sz="6000" b="1" dirty="0" smtClean="0">
                <a:solidFill>
                  <a:srgbClr val="FF0000"/>
                </a:solidFill>
                <a:cs typeface="Times New Roman" pitchFamily="18" charset="0"/>
              </a:rPr>
              <a:t>Word Network Features on Training Set</a:t>
            </a:r>
            <a:endParaRPr lang="en-US" sz="6000" dirty="0">
              <a:cs typeface="Times New Roman" pitchFamily="18" charset="0"/>
            </a:endParaRPr>
          </a:p>
        </p:txBody>
      </p:sp>
    </p:spTree>
    <p:extLst>
      <p:ext uri="{BB962C8B-B14F-4D97-AF65-F5344CB8AC3E}">
        <p14:creationId xmlns:p14="http://schemas.microsoft.com/office/powerpoint/2010/main" val="2045674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456</Words>
  <Application>Microsoft Macintosh PowerPoint</Application>
  <PresentationFormat>Custom</PresentationFormat>
  <Paragraphs>111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College of Information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Lahiri, Shibamouli</dc:creator>
  <cp:lastModifiedBy>RADA MIHALCEA</cp:lastModifiedBy>
  <cp:revision>41</cp:revision>
  <dcterms:created xsi:type="dcterms:W3CDTF">2013-06-05T19:30:48Z</dcterms:created>
  <dcterms:modified xsi:type="dcterms:W3CDTF">2013-06-07T11:10:52Z</dcterms:modified>
</cp:coreProperties>
</file>