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/>
        <a:ea typeface="+mn-ea"/>
        <a:cs typeface="+mn-cs"/>
      </a:defRPr>
    </a:lvl1pPr>
    <a:lvl2pPr marL="326532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/>
        <a:ea typeface="+mn-ea"/>
        <a:cs typeface="+mn-cs"/>
      </a:defRPr>
    </a:lvl2pPr>
    <a:lvl3pPr marL="653064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/>
        <a:ea typeface="+mn-ea"/>
        <a:cs typeface="+mn-cs"/>
      </a:defRPr>
    </a:lvl3pPr>
    <a:lvl4pPr marL="979597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/>
        <a:ea typeface="+mn-ea"/>
        <a:cs typeface="+mn-cs"/>
      </a:defRPr>
    </a:lvl4pPr>
    <a:lvl5pPr marL="1306129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/>
        <a:ea typeface="+mn-ea"/>
        <a:cs typeface="+mn-cs"/>
      </a:defRPr>
    </a:lvl5pPr>
    <a:lvl6pPr marL="1632661" algn="l" defTabSz="653064" rtl="0" eaLnBrk="1" latinLnBrk="0" hangingPunct="1">
      <a:defRPr sz="2100" kern="1200">
        <a:solidFill>
          <a:schemeClr val="tx1"/>
        </a:solidFill>
        <a:latin typeface="Arial"/>
        <a:ea typeface="+mn-ea"/>
        <a:cs typeface="+mn-cs"/>
      </a:defRPr>
    </a:lvl6pPr>
    <a:lvl7pPr marL="1959193" algn="l" defTabSz="653064" rtl="0" eaLnBrk="1" latinLnBrk="0" hangingPunct="1">
      <a:defRPr sz="2100" kern="1200">
        <a:solidFill>
          <a:schemeClr val="tx1"/>
        </a:solidFill>
        <a:latin typeface="Arial"/>
        <a:ea typeface="+mn-ea"/>
        <a:cs typeface="+mn-cs"/>
      </a:defRPr>
    </a:lvl7pPr>
    <a:lvl8pPr marL="2285726" algn="l" defTabSz="653064" rtl="0" eaLnBrk="1" latinLnBrk="0" hangingPunct="1">
      <a:defRPr sz="2100" kern="1200">
        <a:solidFill>
          <a:schemeClr val="tx1"/>
        </a:solidFill>
        <a:latin typeface="Arial"/>
        <a:ea typeface="+mn-ea"/>
        <a:cs typeface="+mn-cs"/>
      </a:defRPr>
    </a:lvl8pPr>
    <a:lvl9pPr marL="2612258" algn="l" defTabSz="653064" rtl="0" eaLnBrk="1" latinLnBrk="0" hangingPunct="1">
      <a:defRPr sz="21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  <p15:guide id="3" orient="horz" pos="6912">
          <p15:clr>
            <a:srgbClr val="A4A3A4"/>
          </p15:clr>
        </p15:guide>
        <p15:guide id="4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68A"/>
    <a:srgbClr val="18FF3E"/>
    <a:srgbClr val="FF7C6C"/>
    <a:srgbClr val="62AA32"/>
    <a:srgbClr val="FF6666"/>
    <a:srgbClr val="FF8000"/>
    <a:srgbClr val="B9EC44"/>
    <a:srgbClr val="5F5F5F"/>
    <a:srgbClr val="3333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56" d="100"/>
          <a:sy n="56" d="100"/>
        </p:scale>
        <p:origin x="-1768" y="32"/>
      </p:cViewPr>
      <p:guideLst>
        <p:guide orient="horz" pos="10368"/>
        <p:guide orient="horz" pos="6912"/>
        <p:guide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/>
            </a:lvl1pPr>
          </a:lstStyle>
          <a:p>
            <a:pPr>
              <a:defRPr/>
            </a:pPr>
            <a:fld id="{DC7FF369-15CD-4AE8-AD6F-0DD9E71D9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86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2653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53064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979597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06129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632661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C5E13FED-D575-44BD-985D-CE780F31FB99}" type="slidenum">
              <a:rPr lang="en-US" sz="1200" smtClean="0"/>
              <a:pPr eaLnBrk="1" hangingPunct="1"/>
              <a:t>1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093" y="6817784"/>
            <a:ext cx="27980218" cy="470323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8184" y="12435417"/>
            <a:ext cx="23042033" cy="5609167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326532" indent="0" algn="ctr">
              <a:buNone/>
              <a:defRPr/>
            </a:lvl2pPr>
            <a:lvl3pPr marL="653064" indent="0" algn="ctr">
              <a:buNone/>
              <a:defRPr/>
            </a:lvl3pPr>
            <a:lvl4pPr marL="979597" indent="0" algn="ctr">
              <a:buNone/>
              <a:defRPr/>
            </a:lvl4pPr>
            <a:lvl5pPr marL="1306129" indent="0" algn="ctr">
              <a:buNone/>
              <a:defRPr/>
            </a:lvl5pPr>
            <a:lvl6pPr marL="1632661" indent="0" algn="ctr">
              <a:buNone/>
              <a:defRPr/>
            </a:lvl6pPr>
            <a:lvl7pPr marL="1959193" indent="0" algn="ctr">
              <a:buNone/>
              <a:defRPr/>
            </a:lvl7pPr>
            <a:lvl8pPr marL="2285726" indent="0" algn="ctr">
              <a:buNone/>
              <a:defRPr/>
            </a:lvl8pPr>
            <a:lvl9pPr marL="261225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1FCB089F-6037-4808-A5EC-726053647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2252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AF7A044-11FD-4E27-B513-0D458FB4B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81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6" y="879476"/>
            <a:ext cx="7406217" cy="18725092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767" y="879476"/>
            <a:ext cx="22118108" cy="18725092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C4A8B09D-F957-4A06-AF1F-2E1E112D5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49889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641C0E7-0C39-489E-BBEB-8384BC9D7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0345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293"/>
            <a:ext cx="27980218" cy="4358217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2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692"/>
            <a:ext cx="27980218" cy="48006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326532" indent="0">
              <a:buNone/>
              <a:defRPr sz="1300"/>
            </a:lvl2pPr>
            <a:lvl3pPr marL="653064" indent="0">
              <a:buNone/>
              <a:defRPr sz="1100"/>
            </a:lvl3pPr>
            <a:lvl4pPr marL="979597" indent="0">
              <a:buNone/>
              <a:defRPr sz="1000"/>
            </a:lvl4pPr>
            <a:lvl5pPr marL="1306129" indent="0">
              <a:buNone/>
              <a:defRPr sz="1000"/>
            </a:lvl5pPr>
            <a:lvl6pPr marL="1632661" indent="0">
              <a:buNone/>
              <a:defRPr sz="1000"/>
            </a:lvl6pPr>
            <a:lvl7pPr marL="1959193" indent="0">
              <a:buNone/>
              <a:defRPr sz="1000"/>
            </a:lvl7pPr>
            <a:lvl8pPr marL="2285726" indent="0">
              <a:buNone/>
              <a:defRPr sz="1000"/>
            </a:lvl8pPr>
            <a:lvl9pPr marL="261225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11F452E-A8E4-4CE1-9655-29125E889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83345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767" y="5121276"/>
            <a:ext cx="14761634" cy="14483292"/>
          </a:xfrm>
        </p:spPr>
        <p:txBody>
          <a:bodyPr/>
          <a:lstStyle>
            <a:defPPr>
              <a:defRPr kern="1200" smtId="4294967295"/>
            </a:defPPr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0001" y="5121276"/>
            <a:ext cx="14762692" cy="14483292"/>
          </a:xfrm>
        </p:spPr>
        <p:txBody>
          <a:bodyPr/>
          <a:lstStyle>
            <a:defPPr>
              <a:defRPr kern="1200" smtId="4294967295"/>
            </a:defPPr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F3D9962-47D2-455B-8692-003D58807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64776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10" y="878417"/>
            <a:ext cx="29626982" cy="36576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09" y="4912784"/>
            <a:ext cx="14544675" cy="204681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709" y="6959601"/>
            <a:ext cx="14544675" cy="12643908"/>
          </a:xfrm>
        </p:spPr>
        <p:txBody>
          <a:bodyPr/>
          <a:lstStyle>
            <a:defPPr>
              <a:defRPr kern="1200" smtId="4294967295"/>
            </a:defPPr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1666" y="4912784"/>
            <a:ext cx="14551026" cy="204681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1666" y="6959601"/>
            <a:ext cx="14551026" cy="12643908"/>
          </a:xfrm>
        </p:spPr>
        <p:txBody>
          <a:bodyPr/>
          <a:lstStyle>
            <a:defPPr>
              <a:defRPr kern="1200" smtId="4294967295"/>
            </a:defPPr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EC449C7-2544-4411-A6D9-A7181026B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8251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E03D6AC-E1AB-4462-989E-5A0865C23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364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ABF8EBA-EBC0-4AA1-85C3-834763B2A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9935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09" y="874184"/>
            <a:ext cx="10829925" cy="371792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392" y="874184"/>
            <a:ext cx="18402300" cy="18729325"/>
          </a:xfrm>
        </p:spPr>
        <p:txBody>
          <a:bodyPr/>
          <a:lstStyle>
            <a:defPPr>
              <a:defRPr kern="1200" smtId="4294967295"/>
            </a:defPPr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709" y="4592109"/>
            <a:ext cx="10829925" cy="150114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32F5167-8CBC-4FF1-941C-FB4C9DC0C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5265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659" y="15361710"/>
            <a:ext cx="19750618" cy="1813983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659" y="1961093"/>
            <a:ext cx="19750618" cy="1316672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300"/>
            </a:lvl1pPr>
            <a:lvl2pPr marL="326532" indent="0">
              <a:buNone/>
              <a:defRPr sz="2000"/>
            </a:lvl2pPr>
            <a:lvl3pPr marL="653064" indent="0">
              <a:buNone/>
              <a:defRPr sz="1700"/>
            </a:lvl3pPr>
            <a:lvl4pPr marL="979597" indent="0">
              <a:buNone/>
              <a:defRPr sz="1400"/>
            </a:lvl4pPr>
            <a:lvl5pPr marL="1306129" indent="0">
              <a:buNone/>
              <a:defRPr sz="1400"/>
            </a:lvl5pPr>
            <a:lvl6pPr marL="1632661" indent="0">
              <a:buNone/>
              <a:defRPr sz="1400"/>
            </a:lvl6pPr>
            <a:lvl7pPr marL="1959193" indent="0">
              <a:buNone/>
              <a:defRPr sz="1400"/>
            </a:lvl7pPr>
            <a:lvl8pPr marL="2285726" indent="0">
              <a:buNone/>
              <a:defRPr sz="1400"/>
            </a:lvl8pPr>
            <a:lvl9pPr marL="2612258" indent="0">
              <a:buNone/>
              <a:defRPr sz="1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659" y="17175693"/>
            <a:ext cx="19750618" cy="257492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B5629D8C-964D-4531-AEEF-CACEBA47F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9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635" y="879475"/>
            <a:ext cx="2962632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5855" tIns="167928" rIns="335855" bIns="167928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635" y="5121275"/>
            <a:ext cx="29626322" cy="1448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5855" tIns="167928" rIns="335855" bIns="167928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635" y="19985567"/>
            <a:ext cx="76807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5855" tIns="167928" rIns="335855" bIns="167928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3359428">
              <a:defRPr sz="5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834" y="19985567"/>
            <a:ext cx="104239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5855" tIns="167928" rIns="335855" bIns="167928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3359428">
              <a:defRPr sz="5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2234" y="19985567"/>
            <a:ext cx="76807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5855" tIns="167928" rIns="335855" bIns="167928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3359428">
              <a:defRPr sz="5100"/>
            </a:lvl1pPr>
          </a:lstStyle>
          <a:p>
            <a:pPr>
              <a:defRPr/>
            </a:pPr>
            <a:fld id="{7920789E-004F-4528-BD99-83C2E37E8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6293909" y="10907713"/>
            <a:ext cx="10244667" cy="1171575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28967642" y="10907713"/>
            <a:ext cx="10244667" cy="1171575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42863" y="22284267"/>
            <a:ext cx="32832675" cy="13462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42862" y="22665267"/>
            <a:ext cx="16459200" cy="846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>
            <a:defPPr>
              <a:defRPr kern="1200" smtId="4294967295"/>
            </a:defPPr>
          </a:lstStyle>
          <a:p>
            <a:pPr algn="l"/>
            <a:r>
              <a:rPr sz="4500">
                <a:solidFill>
                  <a:srgbClr val="808080"/>
                </a:solidFill>
              </a:rPr>
              <a:t>Template ID: greenapple  Size: 36x48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txStyles>
    <p:titleStyle>
      <a:defPPr>
        <a:defRPr kern="1200" smtId="4294967295"/>
      </a:defPPr>
      <a:lvl1pPr algn="ctr" defTabSz="3359428" rtl="0" eaLnBrk="0" fontAlgn="base" hangingPunct="0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359428" rtl="0" eaLnBrk="0" fontAlgn="base" hangingPunct="0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2pPr>
      <a:lvl3pPr algn="ctr" defTabSz="3359428" rtl="0" eaLnBrk="0" fontAlgn="base" hangingPunct="0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3pPr>
      <a:lvl4pPr algn="ctr" defTabSz="3359428" rtl="0" eaLnBrk="0" fontAlgn="base" hangingPunct="0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4pPr>
      <a:lvl5pPr algn="ctr" defTabSz="3359428" rtl="0" eaLnBrk="0" fontAlgn="base" hangingPunct="0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5pPr>
      <a:lvl6pPr marL="326532" algn="ctr" defTabSz="3359428" rtl="0" fontAlgn="base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6pPr>
      <a:lvl7pPr marL="653064" algn="ctr" defTabSz="3359428" rtl="0" fontAlgn="base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7pPr>
      <a:lvl8pPr marL="979597" algn="ctr" defTabSz="3359428" rtl="0" fontAlgn="base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8pPr>
      <a:lvl9pPr marL="1306129" algn="ctr" defTabSz="3359428" rtl="0" fontAlgn="base">
        <a:spcBef>
          <a:spcPct val="0"/>
        </a:spcBef>
        <a:spcAft>
          <a:spcPct val="0"/>
        </a:spcAft>
        <a:defRPr sz="16200">
          <a:solidFill>
            <a:schemeClr val="tx2"/>
          </a:solidFill>
          <a:latin typeface="Arial"/>
        </a:defRPr>
      </a:lvl9pPr>
    </p:titleStyle>
    <p:bodyStyle>
      <a:defPPr>
        <a:defRPr kern="1200" smtId="4294967295"/>
      </a:defPPr>
      <a:lvl1pPr marL="1260777" indent="-1260777" algn="l" defTabSz="3359428" rtl="0" eaLnBrk="0" fontAlgn="base" hangingPunct="0">
        <a:spcBef>
          <a:spcPct val="20000"/>
        </a:spcBef>
        <a:spcAft>
          <a:spcPct val="0"/>
        </a:spcAft>
        <a:buChar char="•"/>
        <a:defRPr sz="11800">
          <a:solidFill>
            <a:schemeClr val="tx1"/>
          </a:solidFill>
          <a:latin typeface="+mn-lt"/>
          <a:ea typeface="+mn-ea"/>
          <a:cs typeface="+mn-cs"/>
        </a:defRPr>
      </a:lvl1pPr>
      <a:lvl2pPr marL="2730172" indent="-1051026" algn="l" defTabSz="3359428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2pPr>
      <a:lvl3pPr marL="4199567" indent="-840141" algn="l" defTabSz="3359428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</a:defRPr>
      </a:lvl3pPr>
      <a:lvl4pPr marL="5877580" indent="-840141" algn="l" defTabSz="3359428" rtl="0" eaLnBrk="0" fontAlgn="base" hangingPunct="0">
        <a:spcBef>
          <a:spcPct val="20000"/>
        </a:spcBef>
        <a:spcAft>
          <a:spcPct val="0"/>
        </a:spcAft>
        <a:buChar char="–"/>
        <a:defRPr sz="7400">
          <a:solidFill>
            <a:schemeClr val="tx1"/>
          </a:solidFill>
          <a:latin typeface="+mn-lt"/>
        </a:defRPr>
      </a:lvl4pPr>
      <a:lvl5pPr marL="7556727" indent="-839006" algn="l" defTabSz="3359428" rtl="0" eaLnBrk="0" fontAlgn="base" hangingPunct="0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5pPr>
      <a:lvl6pPr marL="7883260" indent="-839006" algn="l" defTabSz="3359428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6pPr>
      <a:lvl7pPr marL="8209792" indent="-839006" algn="l" defTabSz="3359428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7pPr>
      <a:lvl8pPr marL="8536324" indent="-839006" algn="l" defTabSz="3359428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8pPr>
      <a:lvl9pPr marL="8862856" indent="-839006" algn="l" defTabSz="3359428" rtl="0" fontAlgn="base">
        <a:spcBef>
          <a:spcPct val="20000"/>
        </a:spcBef>
        <a:spcAft>
          <a:spcPct val="0"/>
        </a:spcAft>
        <a:buChar char="»"/>
        <a:defRPr sz="7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ormal_hom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870400" y="8305800"/>
            <a:ext cx="3124200" cy="9884409"/>
          </a:xfrm>
          <a:prstGeom prst="rect">
            <a:avLst/>
          </a:prstGeom>
        </p:spPr>
      </p:pic>
      <p:pic>
        <p:nvPicPr>
          <p:cNvPr id="11" name="Picture 10" descr="informal_homer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00" t="3833" r="27000"/>
          <a:stretch/>
        </p:blipFill>
        <p:spPr>
          <a:xfrm flipH="1">
            <a:off x="-1" y="7848600"/>
            <a:ext cx="4223882" cy="10423387"/>
          </a:xfrm>
          <a:prstGeom prst="rect">
            <a:avLst/>
          </a:prstGeom>
        </p:spPr>
      </p:pic>
      <p:sp>
        <p:nvSpPr>
          <p:cNvPr id="403" name="Text Box 402"/>
          <p:cNvSpPr txBox="1">
            <a:spLocks noChangeArrowheads="1"/>
          </p:cNvSpPr>
          <p:nvPr/>
        </p:nvSpPr>
        <p:spPr bwMode="auto">
          <a:xfrm>
            <a:off x="20878800" y="4800600"/>
            <a:ext cx="7239000" cy="134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Rule-based method (RBM)</a:t>
            </a:r>
            <a:r>
              <a:rPr lang="en-US" sz="2700" b="1" dirty="0">
                <a:solidFill>
                  <a:srgbClr val="B8551D"/>
                </a:solidFill>
                <a:latin typeface="Rockwell"/>
                <a:cs typeface="Rockwell"/>
              </a:rPr>
              <a:t>:  </a:t>
            </a:r>
            <a:r>
              <a:rPr lang="en-US" sz="2700" dirty="0">
                <a:latin typeface="Rockwell"/>
                <a:cs typeface="Rockwell"/>
              </a:rPr>
              <a:t>Capitalization, remove repeated punctuations, expand contractions, </a:t>
            </a:r>
            <a:r>
              <a:rPr lang="en-US" sz="2700" dirty="0" err="1">
                <a:latin typeface="Rockwell"/>
                <a:cs typeface="Rockwell"/>
              </a:rPr>
              <a:t>etc</a:t>
            </a:r>
            <a:endParaRPr lang="en-US" sz="2700" dirty="0">
              <a:latin typeface="Rockwell"/>
              <a:cs typeface="Rockwell"/>
            </a:endParaRPr>
          </a:p>
        </p:txBody>
      </p:sp>
      <p:sp>
        <p:nvSpPr>
          <p:cNvPr id="417" name="Text Box 402"/>
          <p:cNvSpPr txBox="1">
            <a:spLocks noChangeArrowheads="1"/>
          </p:cNvSpPr>
          <p:nvPr/>
        </p:nvSpPr>
        <p:spPr bwMode="auto">
          <a:xfrm>
            <a:off x="3581400" y="13411200"/>
            <a:ext cx="7772400" cy="657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Human-based evaluation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Use Amazon Mechanical Turk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500 sentences, 5 judgments per sentence</a:t>
            </a:r>
            <a:endParaRPr lang="en-US" sz="2700" b="1" dirty="0">
              <a:solidFill>
                <a:schemeClr val="accent5">
                  <a:lumMod val="75000"/>
                </a:schemeClr>
              </a:solidFill>
              <a:latin typeface="Rockwell"/>
              <a:cs typeface="Rockwell"/>
            </a:endParaRP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latin typeface="Rockwell"/>
                <a:cs typeface="Rockwell"/>
              </a:rPr>
              <a:t>Criteria:  </a:t>
            </a:r>
            <a:r>
              <a:rPr lang="en-US" sz="2700" i="1" dirty="0">
                <a:latin typeface="Rockwell"/>
                <a:cs typeface="Rockwell"/>
              </a:rPr>
              <a:t>Formality,  Fluency, Meaning preservation and Overall Ranking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sz="2700" i="1" dirty="0">
              <a:latin typeface="Rockwell"/>
              <a:cs typeface="Rockwell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Automatic metric based evaluation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Rockwell"/>
              <a:cs typeface="Rockwell"/>
            </a:endParaRP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Formality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:  Pavlick &amp; Tetreault (2016)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Fluency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:  </a:t>
            </a:r>
            <a:r>
              <a:rPr lang="en-US" sz="2700" dirty="0" err="1">
                <a:solidFill>
                  <a:srgbClr val="000000"/>
                </a:solidFill>
                <a:latin typeface="Rockwell"/>
                <a:cs typeface="Rockwell"/>
              </a:rPr>
              <a:t>Heilman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et al. (2014)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Meaning Preservation: 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He et al. (2015)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Overall: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 BLEU,  </a:t>
            </a:r>
            <a:r>
              <a:rPr lang="en-US" sz="2700" dirty="0" err="1">
                <a:solidFill>
                  <a:srgbClr val="000000"/>
                </a:solidFill>
                <a:latin typeface="Rockwell"/>
                <a:cs typeface="Rockwell"/>
              </a:rPr>
              <a:t>TERp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 and  PINC</a:t>
            </a:r>
            <a:endParaRPr lang="en-US" sz="2700" dirty="0">
              <a:latin typeface="Rockwell"/>
              <a:cs typeface="Rockwell"/>
            </a:endParaRPr>
          </a:p>
        </p:txBody>
      </p:sp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-9220"/>
            <a:ext cx="32918400" cy="351442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</a:ln>
        </p:spPr>
        <p:txBody>
          <a:bodyPr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6000" b="1" dirty="0">
                <a:solidFill>
                  <a:srgbClr val="333333"/>
                </a:solidFill>
                <a:latin typeface="Rockwell"/>
                <a:cs typeface="Rockwell"/>
              </a:rPr>
              <a:t>Dear Sir or Madam, May I Introduce the GYAFC Dataset:</a:t>
            </a:r>
          </a:p>
          <a:p>
            <a:pPr algn="ctr" defTabSz="3359428"/>
            <a:r>
              <a:rPr lang="en-US" sz="6000" b="1" dirty="0">
                <a:solidFill>
                  <a:srgbClr val="333333"/>
                </a:solidFill>
                <a:latin typeface="Rockwell"/>
                <a:cs typeface="Rockwell"/>
              </a:rPr>
              <a:t>Corpus, Benchmarks and Metrics for Formality Style Transfer</a:t>
            </a:r>
          </a:p>
          <a:p>
            <a:pPr algn="ctr" defTabSz="3359428"/>
            <a:r>
              <a:rPr lang="en-US" sz="4100" dirty="0">
                <a:latin typeface="Rockwell"/>
                <a:cs typeface="Rockwell"/>
              </a:rPr>
              <a:t>Sudha Rao			Joel Tetreault</a:t>
            </a:r>
          </a:p>
          <a:p>
            <a:pPr defTabSz="3359428"/>
            <a:r>
              <a:rPr lang="en-US" sz="3900" dirty="0">
                <a:latin typeface="Rockwell"/>
                <a:cs typeface="Rockwell"/>
              </a:rPr>
              <a:t>		</a:t>
            </a:r>
            <a:r>
              <a:rPr lang="en-US" sz="3900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University of Maryland, College Park*</a:t>
            </a:r>
            <a:r>
              <a:rPr lang="en-US" sz="3900" b="1" dirty="0">
                <a:latin typeface="Rockwell"/>
                <a:cs typeface="Rockwell"/>
              </a:rPr>
              <a:t>	                 </a:t>
            </a:r>
            <a:r>
              <a:rPr lang="en-US" sz="3900" b="1" dirty="0">
                <a:solidFill>
                  <a:srgbClr val="B8551D"/>
                </a:solidFill>
                <a:latin typeface="Rockwell"/>
                <a:cs typeface="Rockwell"/>
              </a:rPr>
              <a:t>        Grammarly</a:t>
            </a:r>
          </a:p>
        </p:txBody>
      </p:sp>
      <p:pic>
        <p:nvPicPr>
          <p:cNvPr id="5" name="Picture 4" descr="umd-bal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00" y="534416"/>
            <a:ext cx="2971800" cy="2641600"/>
          </a:xfrm>
          <a:prstGeom prst="rect">
            <a:avLst/>
          </a:prstGeom>
        </p:spPr>
      </p:pic>
      <p:sp>
        <p:nvSpPr>
          <p:cNvPr id="387" name="Text Box 402"/>
          <p:cNvSpPr txBox="1">
            <a:spLocks noChangeArrowheads="1"/>
          </p:cNvSpPr>
          <p:nvPr/>
        </p:nvSpPr>
        <p:spPr bwMode="auto">
          <a:xfrm>
            <a:off x="3886200" y="4572000"/>
            <a:ext cx="7467600" cy="326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Motivation: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  </a:t>
            </a:r>
          </a:p>
          <a:p>
            <a:pPr marL="244865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latin typeface="Rockwell"/>
                <a:cs typeface="Rockwell"/>
              </a:rPr>
              <a:t>Accurate expression of style or tone is important for effective communication</a:t>
            </a:r>
          </a:p>
          <a:p>
            <a:pPr marL="244865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latin typeface="Rockwell"/>
                <a:cs typeface="Rockwell"/>
              </a:rPr>
              <a:t>Formality is an important form of style</a:t>
            </a:r>
          </a:p>
          <a:p>
            <a:pPr marL="244865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dirty="0">
                <a:latin typeface="Rockwell"/>
                <a:cs typeface="Rockwell"/>
              </a:rPr>
              <a:t>Automatically making content more formal is a useful writing assistance tool</a:t>
            </a:r>
          </a:p>
        </p:txBody>
      </p:sp>
      <p:sp>
        <p:nvSpPr>
          <p:cNvPr id="390" name="Rectangle 7"/>
          <p:cNvSpPr>
            <a:spLocks noChangeArrowheads="1"/>
          </p:cNvSpPr>
          <p:nvPr/>
        </p:nvSpPr>
        <p:spPr bwMode="auto">
          <a:xfrm>
            <a:off x="11506200" y="3683000"/>
            <a:ext cx="8972550" cy="787400"/>
          </a:xfrm>
          <a:prstGeom prst="rect">
            <a:avLst/>
          </a:prstGeom>
          <a:solidFill>
            <a:srgbClr val="FFDA52"/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000" b="1" dirty="0">
                <a:solidFill>
                  <a:srgbClr val="000000"/>
                </a:solidFill>
                <a:latin typeface="Rockwell"/>
                <a:cs typeface="Rockwell"/>
              </a:rPr>
              <a:t>2. Corpus</a:t>
            </a:r>
          </a:p>
        </p:txBody>
      </p:sp>
      <p:sp>
        <p:nvSpPr>
          <p:cNvPr id="392" name="Rectangle 7"/>
          <p:cNvSpPr>
            <a:spLocks noChangeArrowheads="1"/>
          </p:cNvSpPr>
          <p:nvPr/>
        </p:nvSpPr>
        <p:spPr bwMode="auto">
          <a:xfrm>
            <a:off x="3581400" y="3657600"/>
            <a:ext cx="7696200" cy="812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200" b="1" dirty="0">
                <a:solidFill>
                  <a:srgbClr val="000000"/>
                </a:solidFill>
                <a:latin typeface="Rockwell"/>
                <a:cs typeface="Rockwell"/>
              </a:rPr>
              <a:t>1. Introduction</a:t>
            </a:r>
          </a:p>
        </p:txBody>
      </p:sp>
      <p:sp>
        <p:nvSpPr>
          <p:cNvPr id="398" name="Rectangle 7"/>
          <p:cNvSpPr>
            <a:spLocks noChangeArrowheads="1"/>
          </p:cNvSpPr>
          <p:nvPr/>
        </p:nvSpPr>
        <p:spPr bwMode="auto">
          <a:xfrm>
            <a:off x="20726400" y="3657600"/>
            <a:ext cx="9220200" cy="812800"/>
          </a:xfrm>
          <a:prstGeom prst="rect">
            <a:avLst/>
          </a:prstGeom>
          <a:solidFill>
            <a:srgbClr val="FFDA52"/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200" b="1" dirty="0">
                <a:solidFill>
                  <a:srgbClr val="000000"/>
                </a:solidFill>
                <a:latin typeface="Rockwell"/>
                <a:cs typeface="Rockwell"/>
              </a:rPr>
              <a:t>3. Models</a:t>
            </a:r>
          </a:p>
        </p:txBody>
      </p:sp>
      <p:sp>
        <p:nvSpPr>
          <p:cNvPr id="408" name="Text Box 402"/>
          <p:cNvSpPr txBox="1">
            <a:spLocks noChangeArrowheads="1"/>
          </p:cNvSpPr>
          <p:nvPr/>
        </p:nvSpPr>
        <p:spPr bwMode="auto">
          <a:xfrm>
            <a:off x="11430000" y="4927601"/>
            <a:ext cx="9448800" cy="4792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Rockwell"/>
                <a:cs typeface="Rockwell"/>
              </a:rPr>
              <a:t>GYAFC:  </a:t>
            </a:r>
            <a:r>
              <a:rPr lang="en-US" sz="2600" dirty="0" err="1" smtClean="0">
                <a:solidFill>
                  <a:srgbClr val="000000"/>
                </a:solidFill>
                <a:latin typeface="Rockwell"/>
                <a:cs typeface="Rockwell"/>
              </a:rPr>
              <a:t>Grammarly’s</a:t>
            </a:r>
            <a:r>
              <a:rPr lang="en-US" sz="2600" dirty="0" smtClean="0">
                <a:solidFill>
                  <a:srgbClr val="000000"/>
                </a:solidFill>
                <a:latin typeface="Rockwell"/>
                <a:cs typeface="Rockwell"/>
              </a:rPr>
              <a:t>  Yahoo Answers Formality Corpus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Rockwell"/>
                <a:cs typeface="Rockwell"/>
              </a:rPr>
              <a:t>Extract </a:t>
            </a:r>
            <a:r>
              <a:rPr lang="en-US" sz="2600" dirty="0">
                <a:solidFill>
                  <a:srgbClr val="000000"/>
                </a:solidFill>
                <a:latin typeface="Rockwell"/>
                <a:cs typeface="Rockwell"/>
              </a:rPr>
              <a:t>informal sentences from Yahoo Answers (Entertainment &amp; Music, Family &amp; Relationships)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Rockwell"/>
                <a:cs typeface="Rockwell"/>
              </a:rPr>
              <a:t>Collect formal rewrite for each informal sentence using Amazon Mechanical Turk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Rockwell"/>
                <a:cs typeface="Rockwell"/>
              </a:rPr>
              <a:t>Each domain: 52k train, 3k tune, 1.5k </a:t>
            </a:r>
            <a:r>
              <a:rPr lang="en-US" sz="2600" dirty="0" smtClean="0">
                <a:solidFill>
                  <a:srgbClr val="000000"/>
                </a:solidFill>
                <a:latin typeface="Rockwell"/>
                <a:cs typeface="Rockwell"/>
              </a:rPr>
              <a:t>test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Rockwell"/>
                <a:cs typeface="Rockwell"/>
              </a:rPr>
              <a:t>For access to GYAFC see: </a:t>
            </a:r>
            <a:r>
              <a:rPr lang="en-US" sz="2600" dirty="0">
                <a:solidFill>
                  <a:srgbClr val="0070C0"/>
                </a:solidFill>
                <a:latin typeface="Rockwell"/>
                <a:cs typeface="Rockwell"/>
              </a:rPr>
              <a:t>https://</a:t>
            </a:r>
            <a:r>
              <a:rPr lang="en-US" sz="2600" dirty="0" err="1">
                <a:solidFill>
                  <a:srgbClr val="0070C0"/>
                </a:solidFill>
                <a:latin typeface="Rockwell"/>
                <a:cs typeface="Rockwell"/>
              </a:rPr>
              <a:t>github.com</a:t>
            </a:r>
            <a:r>
              <a:rPr lang="en-US" sz="2600" dirty="0">
                <a:solidFill>
                  <a:srgbClr val="0070C0"/>
                </a:solidFill>
                <a:latin typeface="Rockwell"/>
                <a:cs typeface="Rockwell"/>
              </a:rPr>
              <a:t>/raosudha89/GYAFC-corpus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Rockwell"/>
              <a:cs typeface="Rockwell"/>
            </a:endParaRPr>
          </a:p>
        </p:txBody>
      </p:sp>
      <p:sp>
        <p:nvSpPr>
          <p:cNvPr id="413" name="Rectangle 7"/>
          <p:cNvSpPr>
            <a:spLocks noChangeArrowheads="1"/>
          </p:cNvSpPr>
          <p:nvPr/>
        </p:nvSpPr>
        <p:spPr bwMode="auto">
          <a:xfrm>
            <a:off x="3733800" y="12344400"/>
            <a:ext cx="7543800" cy="762000"/>
          </a:xfrm>
          <a:prstGeom prst="rect">
            <a:avLst/>
          </a:prstGeom>
          <a:solidFill>
            <a:srgbClr val="FFDA52"/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200" b="1" dirty="0">
                <a:solidFill>
                  <a:srgbClr val="000000"/>
                </a:solidFill>
                <a:latin typeface="Rockwell"/>
                <a:cs typeface="Rockwell"/>
              </a:rPr>
              <a:t>4. Evaluation Metrics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13125450" y="16137467"/>
            <a:ext cx="131888" cy="389109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 descr="grammarly_logo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 t="17785" r="66923" b="19085"/>
          <a:stretch/>
        </p:blipFill>
        <p:spPr>
          <a:xfrm>
            <a:off x="0" y="-74246"/>
            <a:ext cx="4486679" cy="36302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21370045"/>
            <a:ext cx="9486900" cy="389109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US" dirty="0"/>
              <a:t>* Work done while first author was at Grammarly for a research internship.</a:t>
            </a:r>
          </a:p>
        </p:txBody>
      </p:sp>
      <p:sp>
        <p:nvSpPr>
          <p:cNvPr id="44" name="Text Box 402"/>
          <p:cNvSpPr txBox="1">
            <a:spLocks noChangeArrowheads="1"/>
          </p:cNvSpPr>
          <p:nvPr/>
        </p:nvSpPr>
        <p:spPr bwMode="auto">
          <a:xfrm>
            <a:off x="20878800" y="9372600"/>
            <a:ext cx="9753600" cy="383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Neural Machine Translation (NMT)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Baseline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 </a:t>
            </a:r>
            <a:r>
              <a:rPr lang="en-US" sz="2700" dirty="0">
                <a:latin typeface="Rockwell"/>
                <a:cs typeface="Rockwell"/>
              </a:rPr>
              <a:t>Bi-directional LSTM (long-short term memory) encoder-decoder model with attention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Copy mechanism 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</a:t>
            </a:r>
            <a:r>
              <a:rPr lang="en-US" sz="2700" dirty="0">
                <a:latin typeface="Rockwell"/>
                <a:cs typeface="Rockwell"/>
              </a:rPr>
              <a:t>learns when to copy from source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Use PBMT model output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 </a:t>
            </a:r>
            <a:r>
              <a:rPr lang="en-US" sz="2700" dirty="0">
                <a:latin typeface="Rockwell"/>
                <a:cs typeface="Rockwell"/>
              </a:rPr>
              <a:t>to increase data size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Back-translation 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to translate large amount of </a:t>
            </a:r>
            <a:r>
              <a:rPr lang="en-US" sz="2700" i="1" dirty="0">
                <a:solidFill>
                  <a:srgbClr val="000000"/>
                </a:solidFill>
                <a:latin typeface="Rockwell"/>
                <a:cs typeface="Rockwell"/>
              </a:rPr>
              <a:t>formal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to </a:t>
            </a:r>
            <a:r>
              <a:rPr lang="en-US" sz="2700" i="1" dirty="0">
                <a:solidFill>
                  <a:srgbClr val="000000"/>
                </a:solidFill>
                <a:latin typeface="Rockwell"/>
                <a:cs typeface="Rockwell"/>
              </a:rPr>
              <a:t>informal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and use these as additional training data</a:t>
            </a:r>
            <a:endParaRPr lang="en-US" sz="2700" b="1" dirty="0">
              <a:solidFill>
                <a:schemeClr val="accent5">
                  <a:lumMod val="75000"/>
                </a:schemeClr>
              </a:solidFill>
              <a:latin typeface="Rockwell"/>
              <a:cs typeface="Rockwel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57006"/>
              </p:ext>
            </p:extLst>
          </p:nvPr>
        </p:nvGraphicFramePr>
        <p:xfrm>
          <a:off x="11658600" y="15594148"/>
          <a:ext cx="8915401" cy="452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1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85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8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9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987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Model</a:t>
                      </a: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Formality </a:t>
                      </a:r>
                    </a:p>
                    <a:p>
                      <a:pPr algn="ctr"/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 [ -3 to +3]</a:t>
                      </a:r>
                      <a:endParaRPr lang="en-US" sz="210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Fluency</a:t>
                      </a:r>
                    </a:p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[1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 to 5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]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Meaning</a:t>
                      </a:r>
                    </a:p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[1 to 6]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endParaRPr lang="en-US" sz="210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Human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PT16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Human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H14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Human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He15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Original</a:t>
                      </a:r>
                      <a:r>
                        <a:rPr lang="en-US" sz="21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 Informal</a:t>
                      </a:r>
                      <a:endParaRPr lang="en-US" sz="21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-1.23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-1.00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3.90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2.89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--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--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Formal </a:t>
                      </a:r>
                    </a:p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Reference</a:t>
                      </a: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0.38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0.17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4.45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3.32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4.57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3.64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RBM</a:t>
                      </a: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-0.59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-0.34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4.00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3.09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4.85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4.41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PBMT</a:t>
                      </a: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-0.19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0.00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3.96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3.28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4.64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4.19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2343">
                <a:tc>
                  <a:txBody>
                    <a:bodyPr/>
                    <a:lstStyle/>
                    <a:p>
                      <a:r>
                        <a:rPr lang="en-US" sz="21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Rockwell"/>
                          <a:cs typeface="Rockwell"/>
                        </a:rPr>
                        <a:t>NMT</a:t>
                      </a:r>
                    </a:p>
                  </a:txBody>
                  <a:tcPr marL="68580" marR="68580" marT="30480" marB="3048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-0.16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0.00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4.09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3.27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4.46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4.20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27998"/>
              </p:ext>
            </p:extLst>
          </p:nvPr>
        </p:nvGraphicFramePr>
        <p:xfrm>
          <a:off x="11582400" y="10610450"/>
          <a:ext cx="4724400" cy="25603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82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1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E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 &amp; M</a:t>
                      </a:r>
                      <a:endParaRPr lang="en-US" sz="200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F &amp; R</a:t>
                      </a:r>
                    </a:p>
                  </a:txBody>
                  <a:tcPr marL="68580" marR="68580" marT="30480" marB="304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(2.03) Reference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(2.13) Reference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(2.47) PBMT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(2.38) PBMT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(2.48) NMT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(2.38) NMT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(2.54) RBM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ckwell"/>
                          <a:cs typeface="Rockwell"/>
                        </a:rPr>
                        <a:t>(2.56) RBM</a:t>
                      </a:r>
                      <a:endParaRPr lang="en-US" sz="2000" dirty="0">
                        <a:solidFill>
                          <a:schemeClr val="tx1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84819"/>
              </p:ext>
            </p:extLst>
          </p:nvPr>
        </p:nvGraphicFramePr>
        <p:xfrm>
          <a:off x="16459200" y="10579970"/>
          <a:ext cx="4114800" cy="381556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1917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E &amp; M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 F &amp; R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68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Formality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0.47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0.45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87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Fluency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0.48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0.46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Meaning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0.33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0.30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5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BLEU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0.48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0.43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5"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TERp</a:t>
                      </a:r>
                      <a:endParaRPr lang="en-US" sz="200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0.31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0.30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2895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PINC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-0.11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Rockwell"/>
                          <a:cs typeface="Rockwell"/>
                        </a:rPr>
                        <a:t>-0.08</a:t>
                      </a:r>
                    </a:p>
                  </a:txBody>
                  <a:tcPr marL="68580" marR="68580" marT="30480" marB="304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002000" y="14466170"/>
            <a:ext cx="4648200" cy="773830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US" sz="2300" b="1" dirty="0">
                <a:latin typeface="Rockwell"/>
                <a:cs typeface="Rockwell"/>
              </a:rPr>
              <a:t>Spearman rank correlation between human &amp; automatic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582400" y="13323170"/>
            <a:ext cx="4724400" cy="450664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US" sz="2500" b="1" dirty="0">
                <a:latin typeface="Rockwell"/>
                <a:cs typeface="Rockwell"/>
              </a:rPr>
              <a:t>Overall system ranking</a:t>
            </a:r>
          </a:p>
        </p:txBody>
      </p:sp>
      <p:sp>
        <p:nvSpPr>
          <p:cNvPr id="29" name="Text Box 402"/>
          <p:cNvSpPr txBox="1">
            <a:spLocks noChangeArrowheads="1"/>
          </p:cNvSpPr>
          <p:nvPr/>
        </p:nvSpPr>
        <p:spPr bwMode="auto">
          <a:xfrm>
            <a:off x="3733800" y="8001000"/>
            <a:ext cx="7543800" cy="3861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Rockwell"/>
                <a:cs typeface="Rockwell"/>
              </a:rPr>
              <a:t>Key Contributions: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latin typeface="Rockwell"/>
                <a:cs typeface="Rockwell"/>
              </a:rPr>
              <a:t>Largest style transfer dataset</a:t>
            </a:r>
            <a:r>
              <a:rPr lang="en-US" sz="2700" dirty="0">
                <a:latin typeface="Rockwell"/>
                <a:cs typeface="Rockwell"/>
              </a:rPr>
              <a:t> containing 110K informal-formal pairs.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latin typeface="Rockwell"/>
                <a:cs typeface="Rockwell"/>
              </a:rPr>
              <a:t>Benchmarks</a:t>
            </a:r>
            <a:r>
              <a:rPr lang="en-US" sz="2700" dirty="0">
                <a:latin typeface="Rockwell"/>
                <a:cs typeface="Rockwell"/>
              </a:rPr>
              <a:t> inspired by work in low resource machine translation (MT)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700" b="1" dirty="0">
                <a:latin typeface="Rockwell"/>
                <a:cs typeface="Rockwell"/>
              </a:rPr>
              <a:t>Assess evaluation metrics </a:t>
            </a:r>
            <a:r>
              <a:rPr lang="en-US" sz="2700" dirty="0">
                <a:latin typeface="Rockwell"/>
                <a:cs typeface="Rockwell"/>
              </a:rPr>
              <a:t>for measuring </a:t>
            </a:r>
            <a:r>
              <a:rPr lang="en-US" sz="2700" i="1" dirty="0">
                <a:latin typeface="Rockwell"/>
                <a:cs typeface="Rockwell"/>
              </a:rPr>
              <a:t>formality, fluency </a:t>
            </a:r>
            <a:r>
              <a:rPr lang="en-US" sz="2700" dirty="0">
                <a:latin typeface="Rockwell"/>
                <a:cs typeface="Rockwell"/>
              </a:rPr>
              <a:t>and </a:t>
            </a:r>
            <a:r>
              <a:rPr lang="en-US" sz="2700" i="1" dirty="0">
                <a:latin typeface="Rockwell"/>
                <a:cs typeface="Rockwell"/>
              </a:rPr>
              <a:t>meaning preservation.</a:t>
            </a:r>
            <a:endParaRPr lang="en-US" sz="2700" dirty="0">
              <a:latin typeface="Rockwell"/>
              <a:cs typeface="Rockwell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304800" y="4521200"/>
            <a:ext cx="2743200" cy="1371600"/>
          </a:xfrm>
          <a:prstGeom prst="wedgeRoundRectCallout">
            <a:avLst>
              <a:gd name="adj1" fmla="val -20833"/>
              <a:gd name="adj2" fmla="val 83718"/>
              <a:gd name="adj3" fmla="val 16667"/>
            </a:avLst>
          </a:prstGeom>
          <a:solidFill>
            <a:srgbClr val="E2CA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703763"/>
            <a:r>
              <a:rPr lang="en-US" sz="3000" i="1" dirty="0">
                <a:latin typeface="Rockwell"/>
                <a:cs typeface="Rockwell"/>
              </a:rPr>
              <a:t>I’d say it is punk though.</a:t>
            </a:r>
          </a:p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ckwell"/>
              <a:cs typeface="Rockwell"/>
            </a:endParaRPr>
          </a:p>
        </p:txBody>
      </p:sp>
      <p:sp>
        <p:nvSpPr>
          <p:cNvPr id="30" name="Rounded Rectangular Callout 29"/>
          <p:cNvSpPr/>
          <p:nvPr/>
        </p:nvSpPr>
        <p:spPr bwMode="auto">
          <a:xfrm>
            <a:off x="304800" y="6096000"/>
            <a:ext cx="3352800" cy="1524000"/>
          </a:xfrm>
          <a:prstGeom prst="wedgeRoundRectCallout">
            <a:avLst>
              <a:gd name="adj1" fmla="val -21459"/>
              <a:gd name="adj2" fmla="val 78015"/>
              <a:gd name="adj3" fmla="val 16667"/>
            </a:avLst>
          </a:prstGeom>
          <a:solidFill>
            <a:srgbClr val="E2CA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703763"/>
            <a:r>
              <a:rPr lang="en-US" sz="3000" i="1" dirty="0" err="1">
                <a:latin typeface="Rockwell"/>
                <a:cs typeface="Rockwell"/>
              </a:rPr>
              <a:t>Gotta</a:t>
            </a:r>
            <a:r>
              <a:rPr lang="en-US" sz="3000" i="1" dirty="0">
                <a:latin typeface="Rockwell"/>
                <a:cs typeface="Rockwell"/>
              </a:rPr>
              <a:t> see both sides of the story.</a:t>
            </a:r>
          </a:p>
          <a:p>
            <a:pPr marL="0" marR="0" indent="0" algn="l" defTabSz="4703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ckwell"/>
              <a:cs typeface="Rockwell"/>
            </a:endParaRPr>
          </a:p>
        </p:txBody>
      </p:sp>
      <p:sp>
        <p:nvSpPr>
          <p:cNvPr id="31" name="Rounded Rectangular Callout 30"/>
          <p:cNvSpPr/>
          <p:nvPr/>
        </p:nvSpPr>
        <p:spPr bwMode="auto">
          <a:xfrm>
            <a:off x="28346400" y="4953000"/>
            <a:ext cx="4495800" cy="1676400"/>
          </a:xfrm>
          <a:prstGeom prst="wedgeRoundRectCallout">
            <a:avLst>
              <a:gd name="adj1" fmla="val 49284"/>
              <a:gd name="adj2" fmla="val 74073"/>
              <a:gd name="adj3" fmla="val 16667"/>
            </a:avLst>
          </a:prstGeom>
          <a:solidFill>
            <a:srgbClr val="E2CA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703763"/>
            <a:r>
              <a:rPr lang="en-US" sz="3000" i="1" dirty="0">
                <a:latin typeface="Rockwell"/>
                <a:cs typeface="Rockwell"/>
              </a:rPr>
              <a:t>However, I do believe it to be punk.</a:t>
            </a: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ckwell"/>
              <a:cs typeface="Rockwell"/>
            </a:endParaRPr>
          </a:p>
        </p:txBody>
      </p:sp>
      <p:sp>
        <p:nvSpPr>
          <p:cNvPr id="33" name="Text Box 402"/>
          <p:cNvSpPr txBox="1">
            <a:spLocks noChangeArrowheads="1"/>
          </p:cNvSpPr>
          <p:nvPr/>
        </p:nvSpPr>
        <p:spPr bwMode="auto">
          <a:xfrm>
            <a:off x="20878800" y="6324600"/>
            <a:ext cx="9220200" cy="279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b="1" dirty="0">
                <a:solidFill>
                  <a:srgbClr val="B8551D"/>
                </a:solidFill>
                <a:latin typeface="Rockwell"/>
                <a:cs typeface="Rockwell"/>
              </a:rPr>
              <a:t>Phrase-based Machine Translation (PBMT)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Self-training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 </a:t>
            </a:r>
            <a:r>
              <a:rPr lang="en-US" sz="2700" dirty="0">
                <a:latin typeface="Rockwell"/>
                <a:cs typeface="Rockwell"/>
              </a:rPr>
              <a:t>train on ~50K &amp; translate large      amount of informal to formal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Sub-selection </a:t>
            </a:r>
            <a:r>
              <a:rPr lang="en-US" sz="2700" dirty="0">
                <a:latin typeface="Rockwell"/>
                <a:cs typeface="Rockwell"/>
              </a:rPr>
              <a:t>using edit distance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b="1" dirty="0">
                <a:solidFill>
                  <a:srgbClr val="000000"/>
                </a:solidFill>
                <a:latin typeface="Rockwell"/>
                <a:cs typeface="Rockwell"/>
              </a:rPr>
              <a:t>Data duplication </a:t>
            </a: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by up-weighing original ~50K</a:t>
            </a: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0878800" y="13462000"/>
            <a:ext cx="9144000" cy="711200"/>
          </a:xfrm>
          <a:prstGeom prst="rect">
            <a:avLst/>
          </a:prstGeom>
          <a:solidFill>
            <a:srgbClr val="FFDA52"/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200" b="1" dirty="0">
                <a:solidFill>
                  <a:srgbClr val="000000"/>
                </a:solidFill>
                <a:latin typeface="Rockwell"/>
                <a:cs typeface="Rockwell"/>
              </a:rPr>
              <a:t>6. Conclusion</a:t>
            </a:r>
          </a:p>
        </p:txBody>
      </p:sp>
      <p:sp>
        <p:nvSpPr>
          <p:cNvPr id="35" name="Text Box 402"/>
          <p:cNvSpPr txBox="1">
            <a:spLocks noChangeArrowheads="1"/>
          </p:cNvSpPr>
          <p:nvPr/>
        </p:nvSpPr>
        <p:spPr bwMode="auto">
          <a:xfrm>
            <a:off x="20878800" y="17907000"/>
            <a:ext cx="11201400" cy="217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960" tIns="48980" rIns="97960" bIns="4898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Low-resource MT techniques effective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Training on more data obtained artificially helps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Rockwell"/>
                <a:cs typeface="Rockwell"/>
              </a:rPr>
              <a:t>Automatic metrics correlate moderately with humans, but more work </a:t>
            </a:r>
            <a:r>
              <a:rPr lang="en-US" sz="2700" dirty="0" smtClean="0">
                <a:solidFill>
                  <a:srgbClr val="000000"/>
                </a:solidFill>
                <a:latin typeface="Rockwell"/>
                <a:cs typeface="Rockwell"/>
              </a:rPr>
              <a:t>necessary</a:t>
            </a:r>
            <a:endParaRPr lang="en-US" sz="2700" dirty="0">
              <a:solidFill>
                <a:srgbClr val="000000"/>
              </a:solidFill>
              <a:latin typeface="Rockwell"/>
              <a:cs typeface="Rockwell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23821"/>
              </p:ext>
            </p:extLst>
          </p:nvPr>
        </p:nvGraphicFramePr>
        <p:xfrm>
          <a:off x="21412200" y="14571292"/>
          <a:ext cx="8305800" cy="318330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461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59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2981">
                <a:tc>
                  <a:txBody>
                    <a:bodyPr/>
                    <a:lstStyle/>
                    <a:p>
                      <a:r>
                        <a:rPr lang="en-US" sz="2200" b="1" dirty="0"/>
                        <a:t>Original</a:t>
                      </a:r>
                      <a:r>
                        <a:rPr lang="en-US" sz="2200" b="1" baseline="0" dirty="0"/>
                        <a:t> Informal</a:t>
                      </a:r>
                      <a:endParaRPr lang="en-US" sz="2200" b="1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err="1">
                          <a:latin typeface="Rockwell"/>
                          <a:cs typeface="Rockwell"/>
                        </a:rPr>
                        <a:t>i</a:t>
                      </a:r>
                      <a:r>
                        <a:rPr lang="en-US" sz="2200" b="0" dirty="0">
                          <a:latin typeface="Rockwell"/>
                          <a:cs typeface="Rockwell"/>
                        </a:rPr>
                        <a:t> hardly </a:t>
                      </a:r>
                      <a:r>
                        <a:rPr lang="en-US" sz="2200" b="0" dirty="0" err="1">
                          <a:latin typeface="Rockwell"/>
                          <a:cs typeface="Rockwell"/>
                        </a:rPr>
                        <a:t>everrr</a:t>
                      </a:r>
                      <a:r>
                        <a:rPr lang="en-US" sz="2200" b="0" dirty="0">
                          <a:latin typeface="Rockwell"/>
                          <a:cs typeface="Rockwell"/>
                        </a:rPr>
                        <a:t> see him in school either usually </a:t>
                      </a:r>
                      <a:r>
                        <a:rPr lang="en-US" sz="2200" b="0" dirty="0" err="1">
                          <a:latin typeface="Rockwell"/>
                          <a:cs typeface="Rockwell"/>
                        </a:rPr>
                        <a:t>i</a:t>
                      </a:r>
                      <a:r>
                        <a:rPr lang="en-US" sz="2200" b="0" dirty="0">
                          <a:latin typeface="Rockwell"/>
                          <a:cs typeface="Rockwell"/>
                        </a:rPr>
                        <a:t> see </a:t>
                      </a:r>
                      <a:r>
                        <a:rPr lang="en-US" sz="2200" b="0" dirty="0" err="1">
                          <a:latin typeface="Rockwell"/>
                          <a:cs typeface="Rockwell"/>
                        </a:rPr>
                        <a:t>hima</a:t>
                      </a:r>
                      <a:r>
                        <a:rPr lang="en-US" sz="2200" b="0" dirty="0">
                          <a:latin typeface="Rockwell"/>
                          <a:cs typeface="Rockwell"/>
                        </a:rPr>
                        <a:t> t my brothers basketball games.</a:t>
                      </a:r>
                      <a:endParaRPr lang="en-US" sz="2200" b="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2981">
                <a:tc>
                  <a:txBody>
                    <a:bodyPr/>
                    <a:lstStyle/>
                    <a:p>
                      <a:r>
                        <a:rPr lang="en-US" sz="2200" b="1" dirty="0"/>
                        <a:t>Reference</a:t>
                      </a:r>
                      <a:r>
                        <a:rPr lang="en-US" sz="2200" b="1" baseline="0" dirty="0"/>
                        <a:t> Formal</a:t>
                      </a:r>
                      <a:endParaRPr lang="en-US" sz="2200" b="1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Rockwell"/>
                          <a:cs typeface="Rockwell"/>
                        </a:rPr>
                        <a:t>I hardly ever see him in school. I usually see him with my brothers playing basketball.</a:t>
                      </a:r>
                      <a:endParaRPr lang="en-US" sz="2200" b="0" baseline="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729">
                <a:tc>
                  <a:txBody>
                    <a:bodyPr/>
                    <a:lstStyle/>
                    <a:p>
                      <a:r>
                        <a:rPr lang="en-US" sz="2200" b="1" dirty="0"/>
                        <a:t>PBMT</a:t>
                      </a:r>
                    </a:p>
                    <a:p>
                      <a:endParaRPr lang="en-US" sz="2200" b="1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Rockwell"/>
                          <a:cs typeface="Rockwell"/>
                        </a:rPr>
                        <a:t>I hardly see him in school as well, but my brothers basketball games.</a:t>
                      </a:r>
                      <a:endParaRPr lang="en-US" sz="2200" b="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7308">
                <a:tc>
                  <a:txBody>
                    <a:bodyPr/>
                    <a:lstStyle/>
                    <a:p>
                      <a:r>
                        <a:rPr lang="en-US" sz="2200" b="1" dirty="0"/>
                        <a:t>NMT</a:t>
                      </a:r>
                      <a:endParaRPr lang="en-US" sz="2200" b="1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Rockwell"/>
                          <a:cs typeface="Rockwell"/>
                        </a:rPr>
                        <a:t>I rarely see him in school either usually I see him at my brothers basketball games.</a:t>
                      </a:r>
                      <a:endParaRPr lang="en-US" sz="2200" b="0" baseline="0" dirty="0">
                        <a:solidFill>
                          <a:srgbClr val="000000"/>
                        </a:solidFill>
                        <a:latin typeface="Rockwell"/>
                        <a:cs typeface="Rockwel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2" name="Rounded Rectangular Callout 31"/>
          <p:cNvSpPr/>
          <p:nvPr/>
        </p:nvSpPr>
        <p:spPr bwMode="auto">
          <a:xfrm>
            <a:off x="29413200" y="6400800"/>
            <a:ext cx="3505200" cy="1752600"/>
          </a:xfrm>
          <a:prstGeom prst="wedgeRoundRectCallout">
            <a:avLst>
              <a:gd name="adj1" fmla="val 34712"/>
              <a:gd name="adj2" fmla="val 68539"/>
              <a:gd name="adj3" fmla="val 16667"/>
            </a:avLst>
          </a:prstGeom>
          <a:solidFill>
            <a:srgbClr val="E2CA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703763"/>
            <a:r>
              <a:rPr lang="en-US" sz="3000" i="1" dirty="0">
                <a:latin typeface="Rockwell"/>
                <a:cs typeface="Rockwell"/>
              </a:rPr>
              <a:t>You have to consider both sides of the story.</a:t>
            </a: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Rockwell"/>
              <a:cs typeface="Rockwell"/>
            </a:endParaRPr>
          </a:p>
        </p:txBody>
      </p:sp>
      <p:sp>
        <p:nvSpPr>
          <p:cNvPr id="36" name="Rectangle 7">
            <a:extLst>
              <a:ext uri="{FF2B5EF4-FFF2-40B4-BE49-F238E27FC236}">
                <a16:creationId xmlns:a16="http://schemas.microsoft.com/office/drawing/2014/main" xmlns="" id="{44D7CD67-38FA-6D49-95E1-56D207263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00" y="9423400"/>
            <a:ext cx="9144000" cy="787400"/>
          </a:xfrm>
          <a:prstGeom prst="rect">
            <a:avLst/>
          </a:prstGeom>
          <a:solidFill>
            <a:srgbClr val="FFDA52"/>
          </a:solidFill>
          <a:ln>
            <a:noFill/>
          </a:ln>
        </p:spPr>
        <p:txBody>
          <a:bodyPr wrap="none" lIns="97960" tIns="48980" rIns="97960" bIns="48980" anchor="ctr"/>
          <a:lstStyle>
            <a:defPPr>
              <a:defRPr kern="1200" smtId="4294967295"/>
            </a:defPPr>
          </a:lstStyle>
          <a:p>
            <a:pPr algn="ctr" defTabSz="3359428"/>
            <a:r>
              <a:rPr lang="en-US" sz="3000" b="1" dirty="0">
                <a:solidFill>
                  <a:srgbClr val="000000"/>
                </a:solidFill>
                <a:latin typeface="Rockwell"/>
                <a:cs typeface="Rockwell"/>
              </a:rPr>
              <a:t>5. Results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Default Desig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646</Words>
  <Application>Microsoft Macintosh PowerPoint</Application>
  <PresentationFormat>Custom</PresentationFormat>
  <Paragraphs>141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Manager/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Example Of A Sample Research Poster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Sudha Rao</cp:lastModifiedBy>
  <cp:revision>151</cp:revision>
  <dcterms:modified xsi:type="dcterms:W3CDTF">2018-05-30T20:56:19Z</dcterms:modified>
  <cp:category>science research poster</cp:category>
</cp:coreProperties>
</file>