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3" r:id="rId3"/>
    <p:sldId id="280" r:id="rId4"/>
    <p:sldId id="282" r:id="rId5"/>
    <p:sldId id="301" r:id="rId6"/>
    <p:sldId id="297" r:id="rId7"/>
    <p:sldId id="299" r:id="rId8"/>
    <p:sldId id="311" r:id="rId9"/>
    <p:sldId id="259" r:id="rId10"/>
    <p:sldId id="316" r:id="rId11"/>
    <p:sldId id="264" r:id="rId12"/>
    <p:sldId id="290" r:id="rId13"/>
    <p:sldId id="314" r:id="rId14"/>
    <p:sldId id="315" r:id="rId15"/>
    <p:sldId id="310" r:id="rId16"/>
    <p:sldId id="289" r:id="rId17"/>
    <p:sldId id="313" r:id="rId18"/>
    <p:sldId id="273" r:id="rId19"/>
    <p:sldId id="309" r:id="rId20"/>
    <p:sldId id="270" r:id="rId21"/>
    <p:sldId id="275" r:id="rId22"/>
    <p:sldId id="306" r:id="rId23"/>
    <p:sldId id="307" r:id="rId24"/>
    <p:sldId id="308" r:id="rId25"/>
    <p:sldId id="312" r:id="rId26"/>
    <p:sldId id="276" r:id="rId27"/>
    <p:sldId id="277" r:id="rId28"/>
    <p:sldId id="287" r:id="rId29"/>
    <p:sldId id="278" r:id="rId30"/>
    <p:sldId id="272" r:id="rId31"/>
    <p:sldId id="258" r:id="rId32"/>
    <p:sldId id="288" r:id="rId33"/>
    <p:sldId id="300" r:id="rId34"/>
    <p:sldId id="302" r:id="rId35"/>
    <p:sldId id="30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917" autoAdjust="0"/>
  </p:normalViewPr>
  <p:slideViewPr>
    <p:cSldViewPr>
      <p:cViewPr>
        <p:scale>
          <a:sx n="66" d="100"/>
          <a:sy n="66" d="100"/>
        </p:scale>
        <p:origin x="-120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F:\mheilman\papers\REAPsearchPaper\comparison_to_tutor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a:t>Post-Test Cloze</a:t>
            </a:r>
            <a:r>
              <a:rPr lang="en-US" sz="1600" baseline="0"/>
              <a:t> Question Performance</a:t>
            </a:r>
            <a:endParaRPr lang="en-US" sz="1600"/>
          </a:p>
        </c:rich>
      </c:tx>
    </c:title>
    <c:plotArea>
      <c:layout/>
      <c:barChart>
        <c:barDir val="col"/>
        <c:grouping val="clustered"/>
        <c:ser>
          <c:idx val="0"/>
          <c:order val="0"/>
          <c:errBars>
            <c:errBarType val="both"/>
            <c:errValType val="cust"/>
            <c:plus>
              <c:numRef>
                <c:f>Sheet1!$H$7:$H$8</c:f>
                <c:numCache>
                  <c:formatCode>General</c:formatCode>
                  <c:ptCount val="2"/>
                  <c:pt idx="0">
                    <c:v>5.163977794943244E-2</c:v>
                  </c:pt>
                  <c:pt idx="1">
                    <c:v>2.4127173477222829E-2</c:v>
                  </c:pt>
                </c:numCache>
              </c:numRef>
            </c:plus>
            <c:minus>
              <c:numRef>
                <c:f>Sheet1!$H$7:$H$8</c:f>
                <c:numCache>
                  <c:formatCode>General</c:formatCode>
                  <c:ptCount val="2"/>
                  <c:pt idx="0">
                    <c:v>5.163977794943244E-2</c:v>
                  </c:pt>
                  <c:pt idx="1">
                    <c:v>2.4127173477222829E-2</c:v>
                  </c:pt>
                </c:numCache>
              </c:numRef>
            </c:minus>
          </c:errBars>
          <c:cat>
            <c:strRef>
              <c:f>Sheet1!$D$7:$D$8</c:f>
              <c:strCache>
                <c:ptCount val="2"/>
                <c:pt idx="0">
                  <c:v>REAP Tutor (Fall 2006)</c:v>
                </c:pt>
                <c:pt idx="1">
                  <c:v>REAP Search (Spring 2008)</c:v>
                </c:pt>
              </c:strCache>
            </c:strRef>
          </c:cat>
          <c:val>
            <c:numRef>
              <c:f>Sheet1!$E$7:$E$8</c:f>
              <c:numCache>
                <c:formatCode>0%</c:formatCode>
                <c:ptCount val="2"/>
                <c:pt idx="0">
                  <c:v>0.49000000000000032</c:v>
                </c:pt>
                <c:pt idx="1">
                  <c:v>0.88810000000000167</c:v>
                </c:pt>
              </c:numCache>
            </c:numRef>
          </c:val>
        </c:ser>
        <c:axId val="63388672"/>
        <c:axId val="63607552"/>
      </c:barChart>
      <c:catAx>
        <c:axId val="63388672"/>
        <c:scaling>
          <c:orientation val="minMax"/>
        </c:scaling>
        <c:axPos val="b"/>
        <c:tickLblPos val="nextTo"/>
        <c:txPr>
          <a:bodyPr/>
          <a:lstStyle/>
          <a:p>
            <a:pPr>
              <a:defRPr sz="1200"/>
            </a:pPr>
            <a:endParaRPr lang="en-US"/>
          </a:p>
        </c:txPr>
        <c:crossAx val="63607552"/>
        <c:crosses val="autoZero"/>
        <c:auto val="1"/>
        <c:lblAlgn val="ctr"/>
        <c:lblOffset val="100"/>
        <c:tickLblSkip val="1"/>
      </c:catAx>
      <c:valAx>
        <c:axId val="63607552"/>
        <c:scaling>
          <c:orientation val="minMax"/>
          <c:max val="1"/>
          <c:min val="0"/>
        </c:scaling>
        <c:axPos val="l"/>
        <c:majorGridlines/>
        <c:numFmt formatCode="0%" sourceLinked="1"/>
        <c:tickLblPos val="nextTo"/>
        <c:txPr>
          <a:bodyPr/>
          <a:lstStyle/>
          <a:p>
            <a:pPr>
              <a:defRPr sz="1200"/>
            </a:pPr>
            <a:endParaRPr lang="en-US"/>
          </a:p>
        </c:txPr>
        <c:crossAx val="63388672"/>
        <c:crosses val="autoZero"/>
        <c:crossBetween val="between"/>
        <c:majorUnit val="0.2"/>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A67EE-52C4-4CBE-90BA-5783EE1A19CD}" type="datetimeFigureOut">
              <a:rPr lang="en-US" smtClean="0"/>
              <a:pPr/>
              <a:t>6/18/2008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0981E-EAA7-4D91-89F4-EDE7AB4E68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80981E-EAA7-4D91-89F4-EDE7AB4E680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80981E-EAA7-4D91-89F4-EDE7AB4E680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the REAP Search system, reading materials take a path from the Web to students through various intermediate steps as depicted in Figure 1. First, a crawling program issues queries to large-scale commercial search engines to retrieve candidate documents. These documents are annotated, filtered, and stored in a digital library, or corpus. This digital library creation process is done offline. A customized search interface facilitates the retrieval of useful reading materials by teachers, who have particular curricular goals and constraints as part of their information needs. The teachers organize their selected readings through a curriculum manager. The reading interface for students accesses the curriculum manager’s database and provides the texts along with support in the form of dictionary definitions and practice exercises.</a:t>
            </a:r>
            <a:endParaRPr lang="en-US" dirty="0"/>
          </a:p>
        </p:txBody>
      </p:sp>
      <p:sp>
        <p:nvSpPr>
          <p:cNvPr id="4" name="Slide Number Placeholder 3"/>
          <p:cNvSpPr>
            <a:spLocks noGrp="1"/>
          </p:cNvSpPr>
          <p:nvPr>
            <p:ph type="sldNum" sz="quarter" idx="10"/>
          </p:nvPr>
        </p:nvSpPr>
        <p:spPr/>
        <p:txBody>
          <a:bodyPr/>
          <a:lstStyle/>
          <a:p>
            <a:fld id="{2C80981E-EAA7-4D91-89F4-EDE7AB4E680D}"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a:t>
            </a:r>
            <a:r>
              <a:rPr lang="en-US" baseline="0" dirty="0" smtClean="0"/>
              <a:t> an annotated database of potential readings, or “library”</a:t>
            </a:r>
            <a:endParaRPr lang="en-US" dirty="0"/>
          </a:p>
        </p:txBody>
      </p:sp>
      <p:sp>
        <p:nvSpPr>
          <p:cNvPr id="4" name="Slide Number Placeholder 3"/>
          <p:cNvSpPr>
            <a:spLocks noGrp="1"/>
          </p:cNvSpPr>
          <p:nvPr>
            <p:ph type="sldNum" sz="quarter" idx="10"/>
          </p:nvPr>
        </p:nvSpPr>
        <p:spPr/>
        <p:txBody>
          <a:bodyPr/>
          <a:lstStyle/>
          <a:p>
            <a:fld id="{2C80981E-EAA7-4D91-89F4-EDE7AB4E680D}"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Ideally we would like to have one quer</a:t>
            </a:r>
            <a:r>
              <a:rPr lang="en-US" baseline="0" dirty="0" smtClean="0"/>
              <a:t>y or less per selected text…</a:t>
            </a:r>
            <a:endParaRPr lang="en-US" dirty="0"/>
          </a:p>
        </p:txBody>
      </p:sp>
      <p:sp>
        <p:nvSpPr>
          <p:cNvPr id="4" name="Slide Number Placeholder 3"/>
          <p:cNvSpPr>
            <a:spLocks noGrp="1"/>
          </p:cNvSpPr>
          <p:nvPr>
            <p:ph type="sldNum" sz="quarter" idx="10"/>
          </p:nvPr>
        </p:nvSpPr>
        <p:spPr/>
        <p:txBody>
          <a:bodyPr/>
          <a:lstStyle/>
          <a:p>
            <a:fld id="{2C80981E-EAA7-4D91-89F4-EDE7AB4E680D}"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A05089-90AE-4102-93DB-79705409B683}" type="datetime1">
              <a:rPr lang="en-US" smtClean="0"/>
              <a:pPr/>
              <a:t>6/18/2008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D47D6-4CDD-48BE-8A4E-CDBA029A462A}" type="datetime1">
              <a:rPr lang="en-US" smtClean="0"/>
              <a:pPr/>
              <a:t>6/18/2008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FEA46-6271-4AD1-8216-2A722E57340D}" type="datetime1">
              <a:rPr lang="en-US" smtClean="0"/>
              <a:pPr/>
              <a:t>6/18/2008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0CC7BF-94B2-48DD-BF4D-5DFD24E1C2F3}" type="datetime1">
              <a:rPr lang="en-US" smtClean="0"/>
              <a:pPr/>
              <a:t>6/18/2008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AA393-9624-46E9-97D1-EF31A16E0CB5}" type="datetime1">
              <a:rPr lang="en-US" smtClean="0"/>
              <a:pPr/>
              <a:t>6/18/2008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C8F5F4-5C95-4831-87D4-520216509D17}" type="datetime1">
              <a:rPr lang="en-US" smtClean="0"/>
              <a:pPr/>
              <a:t>6/18/2008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DD0C60-FD04-4FBE-BFB1-66F3D83261B1}" type="datetime1">
              <a:rPr lang="en-US" smtClean="0"/>
              <a:pPr/>
              <a:t>6/18/2008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B8700F-2AB4-475E-ABA6-5EB8C8FFA7AD}" type="datetime1">
              <a:rPr lang="en-US" smtClean="0"/>
              <a:pPr/>
              <a:t>6/18/2008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949D1-29AA-4108-AF39-80D9D320C93F}" type="datetime1">
              <a:rPr lang="en-US" smtClean="0"/>
              <a:pPr/>
              <a:t>6/18/2008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51846-F4FC-4340-9EB7-3355A52287C2}" type="datetime1">
              <a:rPr lang="en-US" smtClean="0"/>
              <a:pPr/>
              <a:t>6/18/2008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0793D-AF5D-4E9F-A31F-AFA73B59B98C}" type="datetime1">
              <a:rPr lang="en-US" smtClean="0"/>
              <a:pPr/>
              <a:t>6/18/2008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0B32E-2436-4B65-A9B3-15A366EF6BB8}" type="datetime1">
              <a:rPr lang="en-US" smtClean="0"/>
              <a:pPr/>
              <a:t>6/18/2008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t>Retrieval of Reading Materials for Vocabulary and Reading Practice</a:t>
            </a:r>
            <a:endParaRPr lang="en-US" b="1" dirty="0"/>
          </a:p>
        </p:txBody>
      </p:sp>
      <p:sp>
        <p:nvSpPr>
          <p:cNvPr id="3" name="Subtitle 2"/>
          <p:cNvSpPr>
            <a:spLocks noGrp="1"/>
          </p:cNvSpPr>
          <p:nvPr>
            <p:ph type="subTitle" idx="1"/>
          </p:nvPr>
        </p:nvSpPr>
        <p:spPr>
          <a:xfrm>
            <a:off x="533400" y="2667000"/>
            <a:ext cx="8153400" cy="1676400"/>
          </a:xfrm>
        </p:spPr>
        <p:txBody>
          <a:bodyPr>
            <a:normAutofit/>
          </a:bodyPr>
          <a:lstStyle/>
          <a:p>
            <a:r>
              <a:rPr lang="en-US" sz="2800" dirty="0" smtClean="0">
                <a:solidFill>
                  <a:schemeClr val="tx1"/>
                </a:solidFill>
              </a:rPr>
              <a:t>Michael Heilman, Le Zhao, Juan </a:t>
            </a:r>
            <a:r>
              <a:rPr lang="en-US" sz="2800" dirty="0" err="1" smtClean="0">
                <a:solidFill>
                  <a:schemeClr val="tx1"/>
                </a:solidFill>
              </a:rPr>
              <a:t>Pino</a:t>
            </a:r>
            <a:r>
              <a:rPr lang="en-US" sz="2800" dirty="0" smtClean="0">
                <a:solidFill>
                  <a:schemeClr val="tx1"/>
                </a:solidFill>
              </a:rPr>
              <a:t>, Maxine Eskenazi</a:t>
            </a:r>
          </a:p>
          <a:p>
            <a:r>
              <a:rPr lang="en-US" sz="2800" i="1" dirty="0" smtClean="0">
                <a:solidFill>
                  <a:schemeClr val="tx1"/>
                </a:solidFill>
              </a:rPr>
              <a:t>Language Technologies Institute</a:t>
            </a:r>
          </a:p>
          <a:p>
            <a:r>
              <a:rPr lang="en-US" sz="2800" i="1" dirty="0" smtClean="0">
                <a:solidFill>
                  <a:schemeClr val="tx1"/>
                </a:solidFill>
              </a:rPr>
              <a:t>Carnegie Mellon University</a:t>
            </a:r>
            <a:endParaRPr lang="en-US" sz="2800" i="1" dirty="0">
              <a:solidFill>
                <a:schemeClr val="tx1"/>
              </a:solidFill>
            </a:endParaRPr>
          </a:p>
        </p:txBody>
      </p:sp>
      <p:sp>
        <p:nvSpPr>
          <p:cNvPr id="4" name="Slide Number Placeholder 3"/>
          <p:cNvSpPr>
            <a:spLocks noGrp="1"/>
          </p:cNvSpPr>
          <p:nvPr>
            <p:ph type="sldNum" sz="quarter" idx="12"/>
          </p:nvPr>
        </p:nvSpPr>
        <p:spPr>
          <a:xfrm>
            <a:off x="7245362" y="6452651"/>
            <a:ext cx="1441438" cy="268824"/>
          </a:xfrm>
        </p:spPr>
        <p:txBody>
          <a:bodyPr/>
          <a:lstStyle/>
          <a:p>
            <a:fld id="{B6F15528-21DE-4FAA-801E-634DDDAF4B2B}" type="slidenum">
              <a:rPr lang="en-US" smtClean="0"/>
              <a:pPr/>
              <a:t>1</a:t>
            </a:fld>
            <a:endParaRPr lang="en-US"/>
          </a:p>
        </p:txBody>
      </p:sp>
      <p:pic>
        <p:nvPicPr>
          <p:cNvPr id="5" name="Picture 4" descr="IES_logo2.gif"/>
          <p:cNvPicPr>
            <a:picLocks noChangeAspect="1"/>
          </p:cNvPicPr>
          <p:nvPr/>
        </p:nvPicPr>
        <p:blipFill>
          <a:blip r:embed="rId3"/>
          <a:stretch>
            <a:fillRect/>
          </a:stretch>
        </p:blipFill>
        <p:spPr>
          <a:xfrm>
            <a:off x="5410200" y="5943600"/>
            <a:ext cx="1462519" cy="356712"/>
          </a:xfrm>
          <a:prstGeom prst="rect">
            <a:avLst/>
          </a:prstGeom>
        </p:spPr>
      </p:pic>
      <p:pic>
        <p:nvPicPr>
          <p:cNvPr id="6" name="Picture 5" descr="cmu_seal.jpg"/>
          <p:cNvPicPr>
            <a:picLocks noChangeAspect="1"/>
          </p:cNvPicPr>
          <p:nvPr/>
        </p:nvPicPr>
        <p:blipFill>
          <a:blip r:embed="rId4"/>
          <a:stretch>
            <a:fillRect/>
          </a:stretch>
        </p:blipFill>
        <p:spPr>
          <a:xfrm>
            <a:off x="1219200" y="5715000"/>
            <a:ext cx="1371600" cy="948046"/>
          </a:xfrm>
          <a:prstGeom prst="rect">
            <a:avLst/>
          </a:prstGeom>
        </p:spPr>
      </p:pic>
      <p:pic>
        <p:nvPicPr>
          <p:cNvPr id="7" name="Picture 6" descr="lti_logo.jpg"/>
          <p:cNvPicPr>
            <a:picLocks noChangeAspect="1"/>
          </p:cNvPicPr>
          <p:nvPr/>
        </p:nvPicPr>
        <p:blipFill>
          <a:blip r:embed="rId5" cstate="print"/>
          <a:stretch>
            <a:fillRect/>
          </a:stretch>
        </p:blipFill>
        <p:spPr>
          <a:xfrm>
            <a:off x="304800" y="5943600"/>
            <a:ext cx="864683" cy="425424"/>
          </a:xfrm>
          <a:prstGeom prst="rect">
            <a:avLst/>
          </a:prstGeom>
        </p:spPr>
      </p:pic>
      <p:pic>
        <p:nvPicPr>
          <p:cNvPr id="8" name="Picture 7" descr="nsf_logo2.png"/>
          <p:cNvPicPr>
            <a:picLocks noChangeAspect="1"/>
          </p:cNvPicPr>
          <p:nvPr/>
        </p:nvPicPr>
        <p:blipFill>
          <a:blip r:embed="rId6"/>
          <a:stretch>
            <a:fillRect/>
          </a:stretch>
        </p:blipFill>
        <p:spPr>
          <a:xfrm>
            <a:off x="2590800" y="5791200"/>
            <a:ext cx="838200" cy="812282"/>
          </a:xfrm>
          <a:prstGeom prst="rect">
            <a:avLst/>
          </a:prstGeom>
        </p:spPr>
      </p:pic>
      <p:pic>
        <p:nvPicPr>
          <p:cNvPr id="9" name="Picture 8" descr="pslc.jpg"/>
          <p:cNvPicPr>
            <a:picLocks noChangeAspect="1"/>
          </p:cNvPicPr>
          <p:nvPr/>
        </p:nvPicPr>
        <p:blipFill>
          <a:blip r:embed="rId7"/>
          <a:stretch>
            <a:fillRect/>
          </a:stretch>
        </p:blipFill>
        <p:spPr>
          <a:xfrm>
            <a:off x="6934200" y="5943600"/>
            <a:ext cx="1577934" cy="398787"/>
          </a:xfrm>
          <a:prstGeom prst="rect">
            <a:avLst/>
          </a:prstGeom>
        </p:spPr>
      </p:pic>
      <p:pic>
        <p:nvPicPr>
          <p:cNvPr id="10" name="Picture 9" descr="seibel_logo.jpg"/>
          <p:cNvPicPr>
            <a:picLocks noChangeAspect="1"/>
          </p:cNvPicPr>
          <p:nvPr/>
        </p:nvPicPr>
        <p:blipFill>
          <a:blip r:embed="rId8"/>
          <a:stretch>
            <a:fillRect/>
          </a:stretch>
        </p:blipFill>
        <p:spPr>
          <a:xfrm>
            <a:off x="3733800" y="6096000"/>
            <a:ext cx="1437623" cy="2033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Digital Library</a:t>
            </a:r>
            <a:endParaRPr lang="en-US" dirty="0"/>
          </a:p>
        </p:txBody>
      </p:sp>
      <p:sp>
        <p:nvSpPr>
          <p:cNvPr id="3" name="Content Placeholder 2"/>
          <p:cNvSpPr>
            <a:spLocks noGrp="1"/>
          </p:cNvSpPr>
          <p:nvPr>
            <p:ph idx="1"/>
          </p:nvPr>
        </p:nvSpPr>
        <p:spPr>
          <a:xfrm>
            <a:off x="457200" y="1600201"/>
            <a:ext cx="8229600" cy="380999"/>
          </a:xfrm>
        </p:spPr>
        <p:txBody>
          <a:bodyPr>
            <a:normAutofit fontScale="62500" lnSpcReduction="20000"/>
          </a:bodyPr>
          <a:lstStyle/>
          <a:p>
            <a:pPr>
              <a:buNone/>
            </a:pPr>
            <a:r>
              <a:rPr lang="en-US" dirty="0" smtClean="0"/>
              <a:t>To support the search interface, we create an annotated database of texts.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366"/>
          <p:cNvPicPr>
            <a:picLocks noChangeAspect="1" noChangeArrowheads="1"/>
          </p:cNvPicPr>
          <p:nvPr/>
        </p:nvPicPr>
        <p:blipFill>
          <a:blip r:embed="rId4"/>
          <a:srcRect/>
          <a:stretch>
            <a:fillRect/>
          </a:stretch>
        </p:blipFill>
        <p:spPr bwMode="auto">
          <a:xfrm>
            <a:off x="1828800" y="2895600"/>
            <a:ext cx="1371249" cy="533400"/>
          </a:xfrm>
          <a:prstGeom prst="rect">
            <a:avLst/>
          </a:prstGeom>
          <a:noFill/>
          <a:ln w="9525" algn="ctr">
            <a:noFill/>
            <a:miter lim="800000"/>
            <a:headEnd/>
            <a:tailEnd/>
          </a:ln>
          <a:effectLst/>
        </p:spPr>
      </p:pic>
      <p:sp>
        <p:nvSpPr>
          <p:cNvPr id="6" name="TextBox 5"/>
          <p:cNvSpPr txBox="1"/>
          <p:nvPr/>
        </p:nvSpPr>
        <p:spPr>
          <a:xfrm>
            <a:off x="1219200" y="5791200"/>
            <a:ext cx="2803075"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List of possible target words</a:t>
            </a:r>
          </a:p>
          <a:p>
            <a:r>
              <a:rPr lang="en-US" dirty="0" smtClean="0"/>
              <a:t>(e.g., Academic Word List)</a:t>
            </a:r>
            <a:endParaRPr lang="en-US" dirty="0"/>
          </a:p>
        </p:txBody>
      </p:sp>
      <p:sp>
        <p:nvSpPr>
          <p:cNvPr id="8" name="TextBox 7"/>
          <p:cNvSpPr txBox="1"/>
          <p:nvPr/>
        </p:nvSpPr>
        <p:spPr>
          <a:xfrm>
            <a:off x="1752600" y="4953000"/>
            <a:ext cx="177490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Query Generator</a:t>
            </a:r>
            <a:endParaRPr lang="en-US" dirty="0"/>
          </a:p>
        </p:txBody>
      </p:sp>
      <p:sp>
        <p:nvSpPr>
          <p:cNvPr id="9" name="TextBox 8"/>
          <p:cNvSpPr txBox="1"/>
          <p:nvPr/>
        </p:nvSpPr>
        <p:spPr>
          <a:xfrm>
            <a:off x="3733800" y="2971800"/>
            <a:ext cx="142737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Local Storage</a:t>
            </a:r>
            <a:endParaRPr lang="en-US" dirty="0"/>
          </a:p>
        </p:txBody>
      </p:sp>
      <p:sp>
        <p:nvSpPr>
          <p:cNvPr id="10" name="TextBox 9"/>
          <p:cNvSpPr txBox="1"/>
          <p:nvPr/>
        </p:nvSpPr>
        <p:spPr>
          <a:xfrm>
            <a:off x="5486400" y="2819400"/>
            <a:ext cx="1228285"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Annotators</a:t>
            </a:r>
          </a:p>
          <a:p>
            <a:r>
              <a:rPr lang="en-US" dirty="0" smtClean="0"/>
              <a:t>&amp; Filters</a:t>
            </a:r>
            <a:endParaRPr lang="en-US" dirty="0"/>
          </a:p>
        </p:txBody>
      </p:sp>
      <p:sp>
        <p:nvSpPr>
          <p:cNvPr id="11" name="TextBox 10"/>
          <p:cNvSpPr txBox="1"/>
          <p:nvPr/>
        </p:nvSpPr>
        <p:spPr>
          <a:xfrm>
            <a:off x="7391400" y="3733800"/>
            <a:ext cx="1752600" cy="369332"/>
          </a:xfrm>
          <a:prstGeom prst="rect">
            <a:avLst/>
          </a:prstGeom>
          <a:noFill/>
        </p:spPr>
        <p:txBody>
          <a:bodyPr wrap="square" rtlCol="0">
            <a:spAutoFit/>
          </a:bodyPr>
          <a:lstStyle/>
          <a:p>
            <a:r>
              <a:rPr lang="en-US" dirty="0" smtClean="0"/>
              <a:t>Full-Text Index</a:t>
            </a:r>
            <a:endParaRPr lang="en-US" dirty="0"/>
          </a:p>
        </p:txBody>
      </p:sp>
      <p:grpSp>
        <p:nvGrpSpPr>
          <p:cNvPr id="12" name="Group 302"/>
          <p:cNvGrpSpPr>
            <a:grpSpLocks/>
          </p:cNvGrpSpPr>
          <p:nvPr/>
        </p:nvGrpSpPr>
        <p:grpSpPr bwMode="auto">
          <a:xfrm>
            <a:off x="7239000" y="2514600"/>
            <a:ext cx="1698172" cy="1219200"/>
            <a:chOff x="21408" y="9360"/>
            <a:chExt cx="2352" cy="1680"/>
          </a:xfrm>
        </p:grpSpPr>
        <p:sp>
          <p:nvSpPr>
            <p:cNvPr id="13" name="AutoShape 303"/>
            <p:cNvSpPr>
              <a:spLocks noChangeArrowheads="1"/>
            </p:cNvSpPr>
            <p:nvPr/>
          </p:nvSpPr>
          <p:spPr bwMode="auto">
            <a:xfrm>
              <a:off x="21408" y="9360"/>
              <a:ext cx="2352" cy="1680"/>
            </a:xfrm>
            <a:prstGeom prst="flowChartMagneticDisk">
              <a:avLst/>
            </a:prstGeom>
            <a:noFill/>
            <a:ln w="9525">
              <a:solidFill>
                <a:srgbClr val="FF0000"/>
              </a:solidFill>
              <a:round/>
              <a:headEnd/>
              <a:tailEnd/>
            </a:ln>
            <a:effectLst/>
          </p:spPr>
          <p:txBody>
            <a:bodyPr wrap="none" anchor="ctr"/>
            <a:lstStyle/>
            <a:p>
              <a:endParaRPr lang="en-US"/>
            </a:p>
          </p:txBody>
        </p:sp>
        <p:pic>
          <p:nvPicPr>
            <p:cNvPr id="16" name="Picture 306" descr="image-doc"/>
            <p:cNvPicPr>
              <a:picLocks noChangeAspect="1" noChangeArrowheads="1"/>
            </p:cNvPicPr>
            <p:nvPr/>
          </p:nvPicPr>
          <p:blipFill>
            <a:blip r:embed="rId5"/>
            <a:srcRect/>
            <a:stretch>
              <a:fillRect/>
            </a:stretch>
          </p:blipFill>
          <p:spPr bwMode="auto">
            <a:xfrm>
              <a:off x="22320" y="10032"/>
              <a:ext cx="149" cy="231"/>
            </a:xfrm>
            <a:prstGeom prst="rect">
              <a:avLst/>
            </a:prstGeom>
            <a:noFill/>
            <a:ln w="25400">
              <a:solidFill>
                <a:srgbClr val="800080"/>
              </a:solidFill>
              <a:miter lim="800000"/>
              <a:headEnd/>
              <a:tailEnd/>
            </a:ln>
          </p:spPr>
        </p:pic>
        <p:pic>
          <p:nvPicPr>
            <p:cNvPr id="17" name="Picture 307" descr="image-doc"/>
            <p:cNvPicPr>
              <a:picLocks noChangeAspect="1" noChangeArrowheads="1"/>
            </p:cNvPicPr>
            <p:nvPr/>
          </p:nvPicPr>
          <p:blipFill>
            <a:blip r:embed="rId5"/>
            <a:srcRect/>
            <a:stretch>
              <a:fillRect/>
            </a:stretch>
          </p:blipFill>
          <p:spPr bwMode="auto">
            <a:xfrm>
              <a:off x="22320" y="10416"/>
              <a:ext cx="149" cy="231"/>
            </a:xfrm>
            <a:prstGeom prst="rect">
              <a:avLst/>
            </a:prstGeom>
            <a:noFill/>
            <a:ln w="25400">
              <a:solidFill>
                <a:srgbClr val="00FFFF"/>
              </a:solidFill>
              <a:miter lim="800000"/>
              <a:headEnd/>
              <a:tailEnd/>
            </a:ln>
          </p:spPr>
        </p:pic>
        <p:pic>
          <p:nvPicPr>
            <p:cNvPr id="18" name="Picture 308" descr="image-doc"/>
            <p:cNvPicPr>
              <a:picLocks noChangeAspect="1" noChangeArrowheads="1"/>
            </p:cNvPicPr>
            <p:nvPr/>
          </p:nvPicPr>
          <p:blipFill>
            <a:blip r:embed="rId5"/>
            <a:srcRect/>
            <a:stretch>
              <a:fillRect/>
            </a:stretch>
          </p:blipFill>
          <p:spPr bwMode="auto">
            <a:xfrm>
              <a:off x="22656" y="10368"/>
              <a:ext cx="149" cy="231"/>
            </a:xfrm>
            <a:prstGeom prst="rect">
              <a:avLst/>
            </a:prstGeom>
            <a:noFill/>
            <a:ln w="25400">
              <a:solidFill>
                <a:srgbClr val="FF0000"/>
              </a:solidFill>
              <a:miter lim="800000"/>
              <a:headEnd/>
              <a:tailEnd/>
            </a:ln>
          </p:spPr>
        </p:pic>
        <p:pic>
          <p:nvPicPr>
            <p:cNvPr id="19" name="Picture 309" descr="image-doc"/>
            <p:cNvPicPr>
              <a:picLocks noChangeAspect="1" noChangeArrowheads="1"/>
            </p:cNvPicPr>
            <p:nvPr/>
          </p:nvPicPr>
          <p:blipFill>
            <a:blip r:embed="rId5"/>
            <a:srcRect/>
            <a:stretch>
              <a:fillRect/>
            </a:stretch>
          </p:blipFill>
          <p:spPr bwMode="auto">
            <a:xfrm>
              <a:off x="21744" y="10512"/>
              <a:ext cx="149" cy="231"/>
            </a:xfrm>
            <a:prstGeom prst="rect">
              <a:avLst/>
            </a:prstGeom>
            <a:noFill/>
            <a:ln w="25400">
              <a:solidFill>
                <a:srgbClr val="008000"/>
              </a:solidFill>
              <a:miter lim="800000"/>
              <a:headEnd/>
              <a:tailEnd/>
            </a:ln>
          </p:spPr>
        </p:pic>
        <p:pic>
          <p:nvPicPr>
            <p:cNvPr id="20" name="Picture 310" descr="image-doc"/>
            <p:cNvPicPr>
              <a:picLocks noChangeAspect="1" noChangeArrowheads="1"/>
            </p:cNvPicPr>
            <p:nvPr/>
          </p:nvPicPr>
          <p:blipFill>
            <a:blip r:embed="rId5"/>
            <a:srcRect/>
            <a:stretch>
              <a:fillRect/>
            </a:stretch>
          </p:blipFill>
          <p:spPr bwMode="auto">
            <a:xfrm>
              <a:off x="22752" y="9984"/>
              <a:ext cx="149" cy="231"/>
            </a:xfrm>
            <a:prstGeom prst="rect">
              <a:avLst/>
            </a:prstGeom>
            <a:noFill/>
            <a:ln w="25400">
              <a:solidFill>
                <a:srgbClr val="008000"/>
              </a:solidFill>
              <a:miter lim="800000"/>
              <a:headEnd/>
              <a:tailEnd/>
            </a:ln>
          </p:spPr>
        </p:pic>
        <p:pic>
          <p:nvPicPr>
            <p:cNvPr id="21" name="Picture 311" descr="image-doc"/>
            <p:cNvPicPr>
              <a:picLocks noChangeAspect="1" noChangeArrowheads="1"/>
            </p:cNvPicPr>
            <p:nvPr/>
          </p:nvPicPr>
          <p:blipFill>
            <a:blip r:embed="rId5"/>
            <a:srcRect/>
            <a:stretch>
              <a:fillRect/>
            </a:stretch>
          </p:blipFill>
          <p:spPr bwMode="auto">
            <a:xfrm>
              <a:off x="22944" y="10320"/>
              <a:ext cx="149" cy="231"/>
            </a:xfrm>
            <a:prstGeom prst="rect">
              <a:avLst/>
            </a:prstGeom>
            <a:noFill/>
            <a:ln w="25400">
              <a:solidFill>
                <a:srgbClr val="00FFFF"/>
              </a:solidFill>
              <a:miter lim="800000"/>
              <a:headEnd/>
              <a:tailEnd/>
            </a:ln>
          </p:spPr>
        </p:pic>
        <p:pic>
          <p:nvPicPr>
            <p:cNvPr id="22" name="Picture 312" descr="image-doc"/>
            <p:cNvPicPr>
              <a:picLocks noChangeAspect="1" noChangeArrowheads="1"/>
            </p:cNvPicPr>
            <p:nvPr/>
          </p:nvPicPr>
          <p:blipFill>
            <a:blip r:embed="rId5"/>
            <a:srcRect/>
            <a:stretch>
              <a:fillRect/>
            </a:stretch>
          </p:blipFill>
          <p:spPr bwMode="auto">
            <a:xfrm>
              <a:off x="23232" y="9984"/>
              <a:ext cx="149" cy="231"/>
            </a:xfrm>
            <a:prstGeom prst="rect">
              <a:avLst/>
            </a:prstGeom>
            <a:noFill/>
            <a:ln w="25400">
              <a:solidFill>
                <a:srgbClr val="800080"/>
              </a:solidFill>
              <a:miter lim="800000"/>
              <a:headEnd/>
              <a:tailEnd/>
            </a:ln>
          </p:spPr>
        </p:pic>
        <p:pic>
          <p:nvPicPr>
            <p:cNvPr id="23" name="Picture 313" descr="image-doc"/>
            <p:cNvPicPr>
              <a:picLocks noChangeAspect="1" noChangeArrowheads="1"/>
            </p:cNvPicPr>
            <p:nvPr/>
          </p:nvPicPr>
          <p:blipFill>
            <a:blip r:embed="rId5"/>
            <a:srcRect/>
            <a:stretch>
              <a:fillRect/>
            </a:stretch>
          </p:blipFill>
          <p:spPr bwMode="auto">
            <a:xfrm>
              <a:off x="22080" y="10464"/>
              <a:ext cx="149" cy="231"/>
            </a:xfrm>
            <a:prstGeom prst="rect">
              <a:avLst/>
            </a:prstGeom>
            <a:noFill/>
            <a:ln w="25400">
              <a:solidFill>
                <a:srgbClr val="800080"/>
              </a:solidFill>
              <a:miter lim="800000"/>
              <a:headEnd/>
              <a:tailEnd/>
            </a:ln>
          </p:spPr>
        </p:pic>
        <p:pic>
          <p:nvPicPr>
            <p:cNvPr id="24" name="Picture 314" descr="image-doc"/>
            <p:cNvPicPr>
              <a:picLocks noChangeAspect="1" noChangeArrowheads="1"/>
            </p:cNvPicPr>
            <p:nvPr/>
          </p:nvPicPr>
          <p:blipFill>
            <a:blip r:embed="rId5"/>
            <a:srcRect/>
            <a:stretch>
              <a:fillRect/>
            </a:stretch>
          </p:blipFill>
          <p:spPr bwMode="auto">
            <a:xfrm>
              <a:off x="23472" y="10272"/>
              <a:ext cx="149" cy="231"/>
            </a:xfrm>
            <a:prstGeom prst="rect">
              <a:avLst/>
            </a:prstGeom>
            <a:noFill/>
            <a:ln w="25400">
              <a:solidFill>
                <a:srgbClr val="00FFFF"/>
              </a:solidFill>
              <a:miter lim="800000"/>
              <a:headEnd/>
              <a:tailEnd/>
            </a:ln>
          </p:spPr>
        </p:pic>
        <p:pic>
          <p:nvPicPr>
            <p:cNvPr id="25" name="Picture 315" descr="image-doc"/>
            <p:cNvPicPr>
              <a:picLocks noChangeAspect="1" noChangeArrowheads="1"/>
            </p:cNvPicPr>
            <p:nvPr/>
          </p:nvPicPr>
          <p:blipFill>
            <a:blip r:embed="rId5"/>
            <a:srcRect/>
            <a:stretch>
              <a:fillRect/>
            </a:stretch>
          </p:blipFill>
          <p:spPr bwMode="auto">
            <a:xfrm>
              <a:off x="23184" y="10416"/>
              <a:ext cx="149" cy="231"/>
            </a:xfrm>
            <a:prstGeom prst="rect">
              <a:avLst/>
            </a:prstGeom>
            <a:noFill/>
            <a:ln w="25400">
              <a:solidFill>
                <a:srgbClr val="008000"/>
              </a:solidFill>
              <a:miter lim="800000"/>
              <a:headEnd/>
              <a:tailEnd/>
            </a:ln>
          </p:spPr>
        </p:pic>
        <p:pic>
          <p:nvPicPr>
            <p:cNvPr id="26" name="Picture 316" descr="image-doc"/>
            <p:cNvPicPr>
              <a:picLocks noChangeAspect="1" noChangeArrowheads="1"/>
            </p:cNvPicPr>
            <p:nvPr/>
          </p:nvPicPr>
          <p:blipFill>
            <a:blip r:embed="rId5"/>
            <a:srcRect/>
            <a:stretch>
              <a:fillRect/>
            </a:stretch>
          </p:blipFill>
          <p:spPr bwMode="auto">
            <a:xfrm>
              <a:off x="21936" y="10704"/>
              <a:ext cx="149" cy="231"/>
            </a:xfrm>
            <a:prstGeom prst="rect">
              <a:avLst/>
            </a:prstGeom>
            <a:noFill/>
            <a:ln w="25400">
              <a:solidFill>
                <a:srgbClr val="00FFFF"/>
              </a:solidFill>
              <a:miter lim="800000"/>
              <a:headEnd/>
              <a:tailEnd/>
            </a:ln>
          </p:spPr>
        </p:pic>
        <p:pic>
          <p:nvPicPr>
            <p:cNvPr id="27" name="Picture 317" descr="image-doc"/>
            <p:cNvPicPr>
              <a:picLocks noChangeAspect="1" noChangeArrowheads="1"/>
            </p:cNvPicPr>
            <p:nvPr/>
          </p:nvPicPr>
          <p:blipFill>
            <a:blip r:embed="rId5"/>
            <a:srcRect/>
            <a:stretch>
              <a:fillRect/>
            </a:stretch>
          </p:blipFill>
          <p:spPr bwMode="auto">
            <a:xfrm>
              <a:off x="22848" y="10608"/>
              <a:ext cx="149" cy="231"/>
            </a:xfrm>
            <a:prstGeom prst="rect">
              <a:avLst/>
            </a:prstGeom>
            <a:noFill/>
            <a:ln w="25400">
              <a:solidFill>
                <a:srgbClr val="800080"/>
              </a:solidFill>
              <a:miter lim="800000"/>
              <a:headEnd/>
              <a:tailEnd/>
            </a:ln>
          </p:spPr>
        </p:pic>
        <p:pic>
          <p:nvPicPr>
            <p:cNvPr id="28" name="Picture 318" descr="image-doc"/>
            <p:cNvPicPr>
              <a:picLocks noChangeAspect="1" noChangeArrowheads="1"/>
            </p:cNvPicPr>
            <p:nvPr/>
          </p:nvPicPr>
          <p:blipFill>
            <a:blip r:embed="rId5"/>
            <a:srcRect/>
            <a:stretch>
              <a:fillRect/>
            </a:stretch>
          </p:blipFill>
          <p:spPr bwMode="auto">
            <a:xfrm>
              <a:off x="22368" y="10656"/>
              <a:ext cx="149" cy="231"/>
            </a:xfrm>
            <a:prstGeom prst="rect">
              <a:avLst/>
            </a:prstGeom>
            <a:noFill/>
            <a:ln w="25400">
              <a:solidFill>
                <a:srgbClr val="008000"/>
              </a:solidFill>
              <a:miter lim="800000"/>
              <a:headEnd/>
              <a:tailEnd/>
            </a:ln>
          </p:spPr>
        </p:pic>
        <p:pic>
          <p:nvPicPr>
            <p:cNvPr id="31" name="Picture 321" descr="image-doc"/>
            <p:cNvPicPr>
              <a:picLocks noChangeAspect="1" noChangeArrowheads="1"/>
            </p:cNvPicPr>
            <p:nvPr/>
          </p:nvPicPr>
          <p:blipFill>
            <a:blip r:embed="rId5"/>
            <a:srcRect/>
            <a:stretch>
              <a:fillRect/>
            </a:stretch>
          </p:blipFill>
          <p:spPr bwMode="auto">
            <a:xfrm>
              <a:off x="23424" y="10608"/>
              <a:ext cx="149" cy="231"/>
            </a:xfrm>
            <a:prstGeom prst="rect">
              <a:avLst/>
            </a:prstGeom>
            <a:noFill/>
            <a:ln w="25400">
              <a:solidFill>
                <a:srgbClr val="FF0000"/>
              </a:solidFill>
              <a:miter lim="800000"/>
              <a:headEnd/>
              <a:tailEnd/>
            </a:ln>
          </p:spPr>
        </p:pic>
        <p:pic>
          <p:nvPicPr>
            <p:cNvPr id="33" name="Picture 323" descr="image-doc"/>
            <p:cNvPicPr>
              <a:picLocks noChangeAspect="1" noChangeArrowheads="1"/>
            </p:cNvPicPr>
            <p:nvPr/>
          </p:nvPicPr>
          <p:blipFill>
            <a:blip r:embed="rId5"/>
            <a:srcRect/>
            <a:stretch>
              <a:fillRect/>
            </a:stretch>
          </p:blipFill>
          <p:spPr bwMode="auto">
            <a:xfrm>
              <a:off x="22176" y="10704"/>
              <a:ext cx="149" cy="231"/>
            </a:xfrm>
            <a:prstGeom prst="rect">
              <a:avLst/>
            </a:prstGeom>
            <a:noFill/>
            <a:ln w="25400">
              <a:solidFill>
                <a:srgbClr val="0000FF"/>
              </a:solidFill>
              <a:miter lim="800000"/>
              <a:headEnd/>
              <a:tailEnd/>
            </a:ln>
          </p:spPr>
        </p:pic>
        <p:pic>
          <p:nvPicPr>
            <p:cNvPr id="34" name="Picture 324" descr="image-doc"/>
            <p:cNvPicPr>
              <a:picLocks noChangeAspect="1" noChangeArrowheads="1"/>
            </p:cNvPicPr>
            <p:nvPr/>
          </p:nvPicPr>
          <p:blipFill>
            <a:blip r:embed="rId5"/>
            <a:srcRect/>
            <a:stretch>
              <a:fillRect/>
            </a:stretch>
          </p:blipFill>
          <p:spPr bwMode="auto">
            <a:xfrm>
              <a:off x="22608" y="10656"/>
              <a:ext cx="149" cy="231"/>
            </a:xfrm>
            <a:prstGeom prst="rect">
              <a:avLst/>
            </a:prstGeom>
            <a:noFill/>
            <a:ln w="25400">
              <a:solidFill>
                <a:srgbClr val="0000FF"/>
              </a:solidFill>
              <a:miter lim="800000"/>
              <a:headEnd/>
              <a:tailEnd/>
            </a:ln>
          </p:spPr>
        </p:pic>
        <p:pic>
          <p:nvPicPr>
            <p:cNvPr id="35" name="Picture 325" descr="image-doc"/>
            <p:cNvPicPr>
              <a:picLocks noChangeAspect="1" noChangeArrowheads="1"/>
            </p:cNvPicPr>
            <p:nvPr/>
          </p:nvPicPr>
          <p:blipFill>
            <a:blip r:embed="rId5"/>
            <a:srcRect/>
            <a:stretch>
              <a:fillRect/>
            </a:stretch>
          </p:blipFill>
          <p:spPr bwMode="auto">
            <a:xfrm>
              <a:off x="22992" y="9984"/>
              <a:ext cx="149" cy="231"/>
            </a:xfrm>
            <a:prstGeom prst="rect">
              <a:avLst/>
            </a:prstGeom>
            <a:noFill/>
            <a:ln w="25400">
              <a:solidFill>
                <a:srgbClr val="0000FF"/>
              </a:solidFill>
              <a:miter lim="800000"/>
              <a:headEnd/>
              <a:tailEnd/>
            </a:ln>
          </p:spPr>
        </p:pic>
        <p:pic>
          <p:nvPicPr>
            <p:cNvPr id="36" name="Picture 326" descr="image-doc"/>
            <p:cNvPicPr>
              <a:picLocks noChangeAspect="1" noChangeArrowheads="1"/>
            </p:cNvPicPr>
            <p:nvPr/>
          </p:nvPicPr>
          <p:blipFill>
            <a:blip r:embed="rId5"/>
            <a:srcRect/>
            <a:stretch>
              <a:fillRect/>
            </a:stretch>
          </p:blipFill>
          <p:spPr bwMode="auto">
            <a:xfrm>
              <a:off x="23520" y="9840"/>
              <a:ext cx="149" cy="231"/>
            </a:xfrm>
            <a:prstGeom prst="rect">
              <a:avLst/>
            </a:prstGeom>
            <a:noFill/>
            <a:ln w="25400">
              <a:solidFill>
                <a:srgbClr val="0000FF"/>
              </a:solidFill>
              <a:miter lim="800000"/>
              <a:headEnd/>
              <a:tailEnd/>
            </a:ln>
          </p:spPr>
        </p:pic>
        <p:pic>
          <p:nvPicPr>
            <p:cNvPr id="37" name="Picture 327" descr="image-doc"/>
            <p:cNvPicPr>
              <a:picLocks noChangeAspect="1" noChangeArrowheads="1"/>
            </p:cNvPicPr>
            <p:nvPr/>
          </p:nvPicPr>
          <p:blipFill>
            <a:blip r:embed="rId5"/>
            <a:srcRect/>
            <a:stretch>
              <a:fillRect/>
            </a:stretch>
          </p:blipFill>
          <p:spPr bwMode="auto">
            <a:xfrm>
              <a:off x="22512" y="9984"/>
              <a:ext cx="149" cy="231"/>
            </a:xfrm>
            <a:prstGeom prst="rect">
              <a:avLst/>
            </a:prstGeom>
            <a:noFill/>
            <a:ln w="25400">
              <a:solidFill>
                <a:srgbClr val="008000"/>
              </a:solidFill>
              <a:miter lim="800000"/>
              <a:headEnd/>
              <a:tailEnd/>
            </a:ln>
          </p:spPr>
        </p:pic>
        <p:pic>
          <p:nvPicPr>
            <p:cNvPr id="38" name="Picture 328" descr="image-doc"/>
            <p:cNvPicPr>
              <a:picLocks noChangeAspect="1" noChangeArrowheads="1"/>
            </p:cNvPicPr>
            <p:nvPr/>
          </p:nvPicPr>
          <p:blipFill>
            <a:blip r:embed="rId5"/>
            <a:srcRect/>
            <a:stretch>
              <a:fillRect/>
            </a:stretch>
          </p:blipFill>
          <p:spPr bwMode="auto">
            <a:xfrm>
              <a:off x="23040" y="10704"/>
              <a:ext cx="149" cy="231"/>
            </a:xfrm>
            <a:prstGeom prst="rect">
              <a:avLst/>
            </a:prstGeom>
            <a:noFill/>
            <a:ln w="25400">
              <a:solidFill>
                <a:srgbClr val="008000"/>
              </a:solidFill>
              <a:miter lim="800000"/>
              <a:headEnd/>
              <a:tailEnd/>
            </a:ln>
          </p:spPr>
        </p:pic>
      </p:grpSp>
      <p:sp>
        <p:nvSpPr>
          <p:cNvPr id="39" name="TextBox 38"/>
          <p:cNvSpPr txBox="1"/>
          <p:nvPr/>
        </p:nvSpPr>
        <p:spPr>
          <a:xfrm>
            <a:off x="228600" y="2971800"/>
            <a:ext cx="102098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The Web</a:t>
            </a:r>
            <a:endParaRPr lang="en-US" dirty="0"/>
          </a:p>
        </p:txBody>
      </p:sp>
      <p:cxnSp>
        <p:nvCxnSpPr>
          <p:cNvPr id="54" name="Straight Arrow Connector 53"/>
          <p:cNvCxnSpPr>
            <a:stCxn id="6" idx="0"/>
            <a:endCxn id="8" idx="2"/>
          </p:cNvCxnSpPr>
          <p:nvPr/>
        </p:nvCxnSpPr>
        <p:spPr>
          <a:xfrm rot="5400000" flipH="1" flipV="1">
            <a:off x="2395962" y="5547108"/>
            <a:ext cx="468868" cy="193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6" name="Straight Arrow Connector 55"/>
          <p:cNvCxnSpPr>
            <a:stCxn id="8" idx="0"/>
            <a:endCxn id="5" idx="2"/>
          </p:cNvCxnSpPr>
          <p:nvPr/>
        </p:nvCxnSpPr>
        <p:spPr>
          <a:xfrm rot="16200000" flipV="1">
            <a:off x="1815240" y="4128185"/>
            <a:ext cx="1524000" cy="1256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a:stCxn id="39" idx="3"/>
            <a:endCxn id="5" idx="1"/>
          </p:cNvCxnSpPr>
          <p:nvPr/>
        </p:nvCxnSpPr>
        <p:spPr>
          <a:xfrm>
            <a:off x="1249585" y="3156466"/>
            <a:ext cx="579215" cy="58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a:stCxn id="5" idx="3"/>
            <a:endCxn id="9" idx="1"/>
          </p:cNvCxnSpPr>
          <p:nvPr/>
        </p:nvCxnSpPr>
        <p:spPr>
          <a:xfrm flipV="1">
            <a:off x="3200049" y="3156466"/>
            <a:ext cx="533751" cy="58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5" name="Straight Arrow Connector 74"/>
          <p:cNvCxnSpPr>
            <a:stCxn id="9" idx="3"/>
            <a:endCxn id="10" idx="1"/>
          </p:cNvCxnSpPr>
          <p:nvPr/>
        </p:nvCxnSpPr>
        <p:spPr>
          <a:xfrm flipV="1">
            <a:off x="5161178" y="3142566"/>
            <a:ext cx="325222" cy="13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7" name="Straight Arrow Connector 76"/>
          <p:cNvCxnSpPr>
            <a:stCxn id="10" idx="3"/>
            <a:endCxn id="13" idx="2"/>
          </p:cNvCxnSpPr>
          <p:nvPr/>
        </p:nvCxnSpPr>
        <p:spPr>
          <a:xfrm flipV="1">
            <a:off x="6714685" y="3124200"/>
            <a:ext cx="524315" cy="183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86" name="Picture 296" descr="image-doc"/>
          <p:cNvPicPr>
            <a:picLocks noChangeAspect="1" noChangeArrowheads="1"/>
          </p:cNvPicPr>
          <p:nvPr/>
        </p:nvPicPr>
        <p:blipFill>
          <a:blip r:embed="rId5"/>
          <a:srcRect/>
          <a:stretch>
            <a:fillRect/>
          </a:stretch>
        </p:blipFill>
        <p:spPr bwMode="auto">
          <a:xfrm>
            <a:off x="1219200" y="2514600"/>
            <a:ext cx="147452" cy="228600"/>
          </a:xfrm>
          <a:prstGeom prst="rect">
            <a:avLst/>
          </a:prstGeom>
          <a:noFill/>
          <a:ln w="25400">
            <a:solidFill>
              <a:srgbClr val="FF0000"/>
            </a:solidFill>
            <a:miter lim="800000"/>
            <a:headEnd/>
            <a:tailEnd/>
          </a:ln>
        </p:spPr>
      </p:pic>
      <p:pic>
        <p:nvPicPr>
          <p:cNvPr id="100" name="Picture 294" descr="image-doc"/>
          <p:cNvPicPr>
            <a:picLocks noChangeAspect="1" noChangeArrowheads="1"/>
          </p:cNvPicPr>
          <p:nvPr/>
        </p:nvPicPr>
        <p:blipFill>
          <a:blip r:embed="rId5"/>
          <a:srcRect/>
          <a:stretch>
            <a:fillRect/>
          </a:stretch>
        </p:blipFill>
        <p:spPr bwMode="auto">
          <a:xfrm>
            <a:off x="1344221" y="2209800"/>
            <a:ext cx="137308" cy="214313"/>
          </a:xfrm>
          <a:prstGeom prst="rect">
            <a:avLst/>
          </a:prstGeom>
          <a:noFill/>
          <a:ln w="25400">
            <a:solidFill>
              <a:srgbClr val="0000FF"/>
            </a:solidFill>
            <a:miter lim="800000"/>
            <a:headEnd/>
            <a:tailEnd/>
          </a:ln>
        </p:spPr>
      </p:pic>
      <p:sp>
        <p:nvSpPr>
          <p:cNvPr id="103" name="TextBox 102"/>
          <p:cNvSpPr txBox="1"/>
          <p:nvPr/>
        </p:nvSpPr>
        <p:spPr>
          <a:xfrm>
            <a:off x="2667000" y="4114800"/>
            <a:ext cx="4214552" cy="646331"/>
          </a:xfrm>
          <a:prstGeom prst="rect">
            <a:avLst/>
          </a:prstGeom>
          <a:noFill/>
        </p:spPr>
        <p:txBody>
          <a:bodyPr wrap="none" rtlCol="0">
            <a:spAutoFit/>
          </a:bodyPr>
          <a:lstStyle/>
          <a:p>
            <a:r>
              <a:rPr lang="en-US" dirty="0" smtClean="0"/>
              <a:t>Queries with word subsets</a:t>
            </a:r>
          </a:p>
          <a:p>
            <a:r>
              <a:rPr lang="en-US" dirty="0" smtClean="0"/>
              <a:t>(e.g., “create AND distribute AND specific”)</a:t>
            </a:r>
            <a:endParaRPr lang="en-US" dirty="0"/>
          </a:p>
        </p:txBody>
      </p:sp>
      <p:grpSp>
        <p:nvGrpSpPr>
          <p:cNvPr id="108" name="Group 107"/>
          <p:cNvGrpSpPr/>
          <p:nvPr/>
        </p:nvGrpSpPr>
        <p:grpSpPr>
          <a:xfrm>
            <a:off x="1219200" y="2209800"/>
            <a:ext cx="262329" cy="533400"/>
            <a:chOff x="1398979" y="1676400"/>
            <a:chExt cx="262329" cy="533400"/>
          </a:xfrm>
        </p:grpSpPr>
        <p:pic>
          <p:nvPicPr>
            <p:cNvPr id="106" name="Picture 296" descr="image-doc"/>
            <p:cNvPicPr>
              <a:picLocks noChangeAspect="1" noChangeArrowheads="1"/>
            </p:cNvPicPr>
            <p:nvPr/>
          </p:nvPicPr>
          <p:blipFill>
            <a:blip r:embed="rId5"/>
            <a:srcRect/>
            <a:stretch>
              <a:fillRect/>
            </a:stretch>
          </p:blipFill>
          <p:spPr bwMode="auto">
            <a:xfrm>
              <a:off x="1398979" y="1981200"/>
              <a:ext cx="147452" cy="228600"/>
            </a:xfrm>
            <a:prstGeom prst="rect">
              <a:avLst/>
            </a:prstGeom>
            <a:noFill/>
            <a:ln w="25400">
              <a:solidFill>
                <a:srgbClr val="FF0000"/>
              </a:solidFill>
              <a:miter lim="800000"/>
              <a:headEnd/>
              <a:tailEnd/>
            </a:ln>
          </p:spPr>
        </p:pic>
        <p:pic>
          <p:nvPicPr>
            <p:cNvPr id="107" name="Picture 294" descr="image-doc"/>
            <p:cNvPicPr>
              <a:picLocks noChangeAspect="1" noChangeArrowheads="1"/>
            </p:cNvPicPr>
            <p:nvPr/>
          </p:nvPicPr>
          <p:blipFill>
            <a:blip r:embed="rId5"/>
            <a:srcRect/>
            <a:stretch>
              <a:fillRect/>
            </a:stretch>
          </p:blipFill>
          <p:spPr bwMode="auto">
            <a:xfrm>
              <a:off x="1524000" y="1676400"/>
              <a:ext cx="137308" cy="214313"/>
            </a:xfrm>
            <a:prstGeom prst="rect">
              <a:avLst/>
            </a:prstGeom>
            <a:noFill/>
            <a:ln w="25400">
              <a:solidFill>
                <a:srgbClr val="0000FF"/>
              </a:solid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63" presetClass="path" presetSubtype="0" accel="50000" decel="50000" fill="hold" nodeType="withEffect">
                                  <p:stCondLst>
                                    <p:cond delay="0"/>
                                  </p:stCondLst>
                                  <p:childTnLst>
                                    <p:animMotion origin="layout" path="M 5.55556E-7 -3.33333E-6 L 0.31701 0.00556 " pathEditMode="relative" rAng="0" ptsTypes="AA">
                                      <p:cBhvr>
                                        <p:cTn id="36" dur="2000" fill="hold"/>
                                        <p:tgtEl>
                                          <p:spTgt spid="86"/>
                                        </p:tgtEl>
                                        <p:attrNameLst>
                                          <p:attrName>ppt_x</p:attrName>
                                          <p:attrName>ppt_y</p:attrName>
                                        </p:attrNameLst>
                                      </p:cBhvr>
                                      <p:rCtr x="159" y="3"/>
                                    </p:animMotion>
                                  </p:childTnLst>
                                </p:cTn>
                              </p:par>
                              <p:par>
                                <p:cTn id="37" presetID="63" presetClass="path" presetSubtype="0" accel="50000" decel="50000" fill="hold" nodeType="withEffect">
                                  <p:stCondLst>
                                    <p:cond delay="0"/>
                                  </p:stCondLst>
                                  <p:childTnLst>
                                    <p:animMotion origin="layout" path="M 0.00382 -0.0044 L 0.30764 0.00231 " pathEditMode="relative" rAng="0" ptsTypes="AA">
                                      <p:cBhvr>
                                        <p:cTn id="38" dur="2000" fill="hold"/>
                                        <p:tgtEl>
                                          <p:spTgt spid="100"/>
                                        </p:tgtEl>
                                        <p:attrNameLst>
                                          <p:attrName>ppt_x</p:attrName>
                                          <p:attrName>ppt_y</p:attrName>
                                        </p:attrNameLst>
                                      </p:cBhvr>
                                      <p:rCtr x="152" y="3"/>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63" presetClass="path" presetSubtype="0" accel="50000" decel="50000" fill="hold" nodeType="withEffect">
                                  <p:stCondLst>
                                    <p:cond delay="0"/>
                                  </p:stCondLst>
                                  <p:childTnLst>
                                    <p:animMotion origin="layout" path="M 0.31701 0.00556 L 0.5 -3.33333E-6 " pathEditMode="relative" rAng="0" ptsTypes="AA">
                                      <p:cBhvr>
                                        <p:cTn id="46" dur="2000" fill="hold"/>
                                        <p:tgtEl>
                                          <p:spTgt spid="86"/>
                                        </p:tgtEl>
                                        <p:attrNameLst>
                                          <p:attrName>ppt_x</p:attrName>
                                          <p:attrName>ppt_y</p:attrName>
                                        </p:attrNameLst>
                                      </p:cBhvr>
                                      <p:rCtr x="91" y="-3"/>
                                    </p:animMotion>
                                  </p:childTnLst>
                                </p:cTn>
                              </p:par>
                              <p:par>
                                <p:cTn id="47" presetID="63" presetClass="path" presetSubtype="0" accel="50000" decel="50000" fill="hold" nodeType="withEffect">
                                  <p:stCondLst>
                                    <p:cond delay="0"/>
                                  </p:stCondLst>
                                  <p:childTnLst>
                                    <p:animMotion origin="layout" path="M 0.30764 0.00231 L 0.5 3.7037E-7 " pathEditMode="relative" rAng="0" ptsTypes="AA">
                                      <p:cBhvr>
                                        <p:cTn id="48" dur="2000" fill="hold"/>
                                        <p:tgtEl>
                                          <p:spTgt spid="100"/>
                                        </p:tgtEl>
                                        <p:attrNameLst>
                                          <p:attrName>ppt_x</p:attrName>
                                          <p:attrName>ppt_y</p:attrName>
                                        </p:attrNameLst>
                                      </p:cBhvr>
                                      <p:rCtr x="96" y="-1"/>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63" presetClass="path" presetSubtype="0" accel="50000" decel="50000" fill="hold" nodeType="withEffect">
                                  <p:stCondLst>
                                    <p:cond delay="0"/>
                                  </p:stCondLst>
                                  <p:childTnLst>
                                    <p:animMotion origin="layout" path="M 0.5 -1.7341E-7 L 0.67535 0.08324 " pathEditMode="relative" rAng="0" ptsTypes="AA">
                                      <p:cBhvr>
                                        <p:cTn id="58" dur="2000" fill="hold"/>
                                        <p:tgtEl>
                                          <p:spTgt spid="86"/>
                                        </p:tgtEl>
                                        <p:attrNameLst>
                                          <p:attrName>ppt_x</p:attrName>
                                          <p:attrName>ppt_y</p:attrName>
                                        </p:attrNameLst>
                                      </p:cBhvr>
                                      <p:rCtr x="88" y="42"/>
                                    </p:animMotion>
                                  </p:childTnLst>
                                </p:cTn>
                              </p:par>
                              <p:par>
                                <p:cTn id="59" presetID="10" presetClass="exit" presetSubtype="0" fill="hold" nodeType="withEffect">
                                  <p:stCondLst>
                                    <p:cond delay="0"/>
                                  </p:stCondLst>
                                  <p:childTnLst>
                                    <p:animEffect transition="out" filter="fade">
                                      <p:cBhvr>
                                        <p:cTn id="60" dur="2000"/>
                                        <p:tgtEl>
                                          <p:spTgt spid="100"/>
                                        </p:tgtEl>
                                      </p:cBhvr>
                                    </p:animEffect>
                                    <p:set>
                                      <p:cBhvr>
                                        <p:cTn id="61" dur="1" fill="hold">
                                          <p:stCondLst>
                                            <p:cond delay="1999"/>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39" grpId="0" animBg="1"/>
      <p:bldP spid="1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Annotations and Filters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Basic Annotations and Filters</a:t>
            </a:r>
          </a:p>
          <a:p>
            <a:pPr lvl="1"/>
            <a:r>
              <a:rPr lang="en-US" dirty="0" smtClean="0"/>
              <a:t>Text length, profanity, number of target words, …</a:t>
            </a:r>
          </a:p>
          <a:p>
            <a:r>
              <a:rPr lang="en-US" dirty="0" smtClean="0"/>
              <a:t>Reading Level </a:t>
            </a:r>
          </a:p>
          <a:p>
            <a:pPr lvl="1"/>
            <a:r>
              <a:rPr lang="en-US" smtClean="0"/>
              <a:t>Assigns grade level labels from 1-12.</a:t>
            </a:r>
            <a:endParaRPr lang="en-US" dirty="0" smtClean="0"/>
          </a:p>
          <a:p>
            <a:pPr lvl="1"/>
            <a:r>
              <a:rPr lang="en-US" dirty="0" smtClean="0"/>
              <a:t>Currently uses a text classification approach based on lexical unigram features.</a:t>
            </a:r>
          </a:p>
          <a:p>
            <a:r>
              <a:rPr lang="en-US" dirty="0" smtClean="0"/>
              <a:t>General Topic Areas</a:t>
            </a:r>
          </a:p>
          <a:p>
            <a:pPr lvl="1"/>
            <a:r>
              <a:rPr lang="en-US" dirty="0" smtClean="0"/>
              <a:t>16 categories (Business, Sports, Music, Health, …)</a:t>
            </a:r>
          </a:p>
          <a:p>
            <a:pPr lvl="1"/>
            <a:r>
              <a:rPr lang="en-US" dirty="0" smtClean="0"/>
              <a:t>Uses maximum margin-based text classifier (</a:t>
            </a:r>
            <a:r>
              <a:rPr lang="en-US" dirty="0" err="1" smtClean="0"/>
              <a:t>SVMlight</a:t>
            </a:r>
            <a:r>
              <a:rPr lang="en-US" dirty="0" smtClean="0"/>
              <a:t>) with unigram features.</a:t>
            </a:r>
          </a:p>
          <a:p>
            <a:pPr lvl="1"/>
            <a:r>
              <a:rPr lang="en-US" dirty="0" smtClean="0"/>
              <a:t>Training data from Open Directory Project (dmoz.org)</a:t>
            </a:r>
          </a:p>
          <a:p>
            <a:pPr lvl="1">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Quality Annotation</a:t>
            </a:r>
            <a:endParaRPr lang="en-US" dirty="0"/>
          </a:p>
        </p:txBody>
      </p:sp>
      <p:sp>
        <p:nvSpPr>
          <p:cNvPr id="3" name="Content Placeholder 2"/>
          <p:cNvSpPr>
            <a:spLocks noGrp="1"/>
          </p:cNvSpPr>
          <p:nvPr>
            <p:ph idx="1"/>
          </p:nvPr>
        </p:nvSpPr>
        <p:spPr/>
        <p:txBody>
          <a:bodyPr>
            <a:normAutofit/>
          </a:bodyPr>
          <a:lstStyle/>
          <a:p>
            <a:r>
              <a:rPr lang="en-US" b="1" i="1" dirty="0" smtClean="0"/>
              <a:t>Goal</a:t>
            </a:r>
            <a:r>
              <a:rPr lang="en-US" dirty="0" smtClean="0"/>
              <a:t>: Filter out web pages that are just lists of links, product descriptions, navigation menus, etc.</a:t>
            </a:r>
          </a:p>
          <a:p>
            <a:r>
              <a:rPr lang="en-US" b="1" i="1" dirty="0" smtClean="0"/>
              <a:t>Method</a:t>
            </a:r>
            <a:r>
              <a:rPr lang="en-US" dirty="0" smtClean="0"/>
              <a:t>: Estimate the percentage of word tokens that are contained in well-formed “content” sentences.</a:t>
            </a:r>
          </a:p>
          <a:p>
            <a:endParaRPr lang="en-US" dirty="0" smtClean="0"/>
          </a:p>
          <a:p>
            <a:pPr marL="514350" indent="-514350">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Text Quality Annotation</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Parses web page into a Document Object Model tree structure.</a:t>
            </a:r>
          </a:p>
          <a:p>
            <a:pPr marL="514350" indent="-514350">
              <a:buFont typeface="+mj-lt"/>
              <a:buAutoNum type="arabicPeriod"/>
            </a:pPr>
            <a:r>
              <a:rPr lang="en-US" dirty="0" smtClean="0"/>
              <a:t>Organizes word tokens into text units using markup tags.</a:t>
            </a:r>
          </a:p>
          <a:p>
            <a:pPr marL="971550" lvl="1" indent="-514350"/>
            <a:r>
              <a:rPr lang="en-US" dirty="0" smtClean="0"/>
              <a:t>Traverse DOM tree in depth first manner.</a:t>
            </a:r>
          </a:p>
          <a:p>
            <a:pPr marL="971550" lvl="1" indent="-514350"/>
            <a:r>
              <a:rPr lang="en-US" dirty="0" smtClean="0"/>
              <a:t>&lt;p&gt;, &lt;td&gt;, &lt;div&gt;, &lt;span&gt; indicate the start of a new text unit.</a:t>
            </a:r>
          </a:p>
          <a:p>
            <a:pPr marL="514350" indent="-514350">
              <a:buFont typeface="+mj-lt"/>
              <a:buAutoNum type="arabicPeriod"/>
            </a:pPr>
            <a:r>
              <a:rPr lang="en-US" dirty="0" smtClean="0"/>
              <a:t>Tags the tokens in each text unit with parts of speech.</a:t>
            </a:r>
          </a:p>
          <a:p>
            <a:pPr marL="514350" indent="-514350">
              <a:buFont typeface="+mj-lt"/>
              <a:buAutoNum type="arabicPeriod"/>
            </a:pPr>
            <a:r>
              <a:rPr lang="en-US" dirty="0" smtClean="0"/>
              <a:t>Labels units as well-formed content units if they contain both a noun and a verb.</a:t>
            </a:r>
          </a:p>
          <a:p>
            <a:pPr marL="514350" indent="-514350">
              <a:buFont typeface="+mj-lt"/>
              <a:buAutoNum type="arabicPeriod"/>
            </a:pPr>
            <a:r>
              <a:rPr lang="en-US" dirty="0" smtClean="0"/>
              <a:t>Filters out texts with less than 85% of tokens in well-formed units.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Quality Annotation</a:t>
            </a:r>
            <a:endParaRPr lang="en-US" dirty="0"/>
          </a:p>
        </p:txBody>
      </p:sp>
      <p:sp>
        <p:nvSpPr>
          <p:cNvPr id="3" name="Content Placeholder 2"/>
          <p:cNvSpPr>
            <a:spLocks noGrp="1"/>
          </p:cNvSpPr>
          <p:nvPr>
            <p:ph idx="1"/>
          </p:nvPr>
        </p:nvSpPr>
        <p:spPr/>
        <p:txBody>
          <a:bodyPr/>
          <a:lstStyle/>
          <a:p>
            <a:pPr marL="514350" indent="-514350"/>
            <a:r>
              <a:rPr lang="en-US" dirty="0" smtClean="0"/>
              <a:t>Alternative Approach: use confidence scores from a parser to measure grammaticality.</a:t>
            </a:r>
          </a:p>
          <a:p>
            <a:pPr marL="914400" lvl="1" indent="-514350"/>
            <a:r>
              <a:rPr lang="en-US" dirty="0" smtClean="0"/>
              <a:t>Slightly better at filtering out low-quality texts.</a:t>
            </a:r>
          </a:p>
          <a:p>
            <a:pPr marL="914400" lvl="1" indent="-514350"/>
            <a:r>
              <a:rPr lang="en-US" dirty="0" smtClean="0"/>
              <a:t>Considerably slower than POS-tagging approach.</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normAutofit/>
          </a:bodyPr>
          <a:lstStyle/>
          <a:p>
            <a:r>
              <a:rPr lang="en-US" dirty="0" smtClean="0"/>
              <a:t>Motivating Example</a:t>
            </a:r>
            <a:endParaRPr lang="en-US" b="1" dirty="0" smtClean="0"/>
          </a:p>
          <a:p>
            <a:r>
              <a:rPr lang="en-US" dirty="0" smtClean="0"/>
              <a:t>Creating a Digital Library</a:t>
            </a:r>
          </a:p>
          <a:p>
            <a:r>
              <a:rPr lang="en-US" b="1" dirty="0" smtClean="0"/>
              <a:t>Retrieving Texts from the Library</a:t>
            </a:r>
          </a:p>
          <a:p>
            <a:r>
              <a:rPr lang="en-US" dirty="0" smtClean="0"/>
              <a:t>Learner and Teacher Support</a:t>
            </a:r>
          </a:p>
          <a:p>
            <a:r>
              <a:rPr lang="en-US" dirty="0" smtClean="0"/>
              <a:t>REAP </a:t>
            </a:r>
            <a:r>
              <a:rPr lang="en-US" i="1" dirty="0" smtClean="0"/>
              <a:t>Tutor </a:t>
            </a:r>
            <a:r>
              <a:rPr lang="en-US" dirty="0" smtClean="0"/>
              <a:t>and Related Work</a:t>
            </a:r>
          </a:p>
          <a:p>
            <a:r>
              <a:rPr lang="en-US" dirty="0" smtClean="0"/>
              <a:t>Pilot Study</a:t>
            </a:r>
          </a:p>
          <a:p>
            <a:r>
              <a:rPr lang="en-US" dirty="0" smtClean="0"/>
              <a:t>Concluding Remarks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vs. Ranked Retrieval</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smtClean="0"/>
              <a:t>Commercial search engines use </a:t>
            </a:r>
            <a:r>
              <a:rPr lang="en-US" dirty="0" err="1" smtClean="0"/>
              <a:t>boolean</a:t>
            </a:r>
            <a:r>
              <a:rPr lang="en-US" dirty="0" smtClean="0"/>
              <a:t> retrieval models </a:t>
            </a:r>
          </a:p>
          <a:p>
            <a:pPr lvl="1"/>
            <a:r>
              <a:rPr lang="en-US" dirty="0" smtClean="0"/>
              <a:t>The approach is extremely fast but also strict.  All terms must appear in the text or </a:t>
            </a:r>
            <a:r>
              <a:rPr lang="en-US" dirty="0" err="1" smtClean="0"/>
              <a:t>inlinks</a:t>
            </a:r>
            <a:r>
              <a:rPr lang="en-US" dirty="0" smtClean="0"/>
              <a:t>.</a:t>
            </a:r>
          </a:p>
          <a:p>
            <a:pPr lvl="1"/>
            <a:r>
              <a:rPr lang="en-US" dirty="0" smtClean="0"/>
              <a:t>Top results are typically texts containing </a:t>
            </a:r>
            <a:r>
              <a:rPr lang="en-US" b="1" dirty="0" smtClean="0"/>
              <a:t>all</a:t>
            </a:r>
            <a:r>
              <a:rPr lang="en-US" dirty="0" smtClean="0"/>
              <a:t> query terms.</a:t>
            </a:r>
          </a:p>
          <a:p>
            <a:r>
              <a:rPr lang="en-US" dirty="0" smtClean="0"/>
              <a:t>Queries with 10+ target vocabulary words often return: </a:t>
            </a:r>
          </a:p>
          <a:p>
            <a:pPr lvl="1"/>
            <a:r>
              <a:rPr lang="en-US" dirty="0" smtClean="0"/>
              <a:t>Long lists of vocabulary words,</a:t>
            </a:r>
          </a:p>
          <a:p>
            <a:pPr lvl="1"/>
            <a:r>
              <a:rPr lang="en-US" dirty="0" smtClean="0"/>
              <a:t>Glossaries,</a:t>
            </a:r>
          </a:p>
          <a:p>
            <a:pPr lvl="1"/>
            <a:r>
              <a:rPr lang="en-US" dirty="0" smtClean="0"/>
              <a:t>Dictionary entries.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vs. Ranked Retrieval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Using a ranked retrieval model enables REAP Search to find texts that have some, but not necessarily all, target words.</a:t>
            </a:r>
          </a:p>
          <a:p>
            <a:pPr lvl="1"/>
            <a:r>
              <a:rPr lang="en-US" dirty="0" smtClean="0"/>
              <a:t>e.g., a teacher might find texts with 5 out of the 20 target words discussed in class during a particular week.</a:t>
            </a:r>
          </a:p>
          <a:p>
            <a:r>
              <a:rPr lang="en-US" dirty="0" smtClean="0"/>
              <a:t>Structured queries allow REAP to assign different priorities to:</a:t>
            </a:r>
          </a:p>
          <a:p>
            <a:pPr lvl="1"/>
            <a:r>
              <a:rPr lang="en-US" dirty="0" smtClean="0"/>
              <a:t>target vocabulary words (e.g., contact, affect, theory)</a:t>
            </a:r>
          </a:p>
          <a:p>
            <a:pPr lvl="1"/>
            <a:r>
              <a:rPr lang="en-US" dirty="0" smtClean="0"/>
              <a:t>other query terms (e.g., climate change)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Structured Query</a:t>
            </a:r>
            <a:endParaRPr lang="en-US" dirty="0"/>
          </a:p>
        </p:txBody>
      </p:sp>
      <p:pic>
        <p:nvPicPr>
          <p:cNvPr id="5" name="Content Placeholder 4" descr="query.png"/>
          <p:cNvPicPr>
            <a:picLocks noGrp="1" noChangeAspect="1"/>
          </p:cNvPicPr>
          <p:nvPr>
            <p:ph idx="1"/>
          </p:nvPr>
        </p:nvPicPr>
        <p:blipFill>
          <a:blip r:embed="rId3"/>
          <a:stretch>
            <a:fillRect/>
          </a:stretch>
        </p:blipFill>
        <p:spPr>
          <a:xfrm>
            <a:off x="304800" y="2971800"/>
            <a:ext cx="8229600" cy="2035856"/>
          </a:xfrm>
        </p:spPr>
      </p:pic>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6" name="TextBox 5"/>
          <p:cNvSpPr txBox="1"/>
          <p:nvPr/>
        </p:nvSpPr>
        <p:spPr>
          <a:xfrm>
            <a:off x="533400" y="1295400"/>
            <a:ext cx="7620000" cy="1323439"/>
          </a:xfrm>
          <a:prstGeom prst="rect">
            <a:avLst/>
          </a:prstGeom>
          <a:noFill/>
        </p:spPr>
        <p:txBody>
          <a:bodyPr wrap="square" rtlCol="0">
            <a:spAutoFit/>
          </a:bodyPr>
          <a:lstStyle/>
          <a:p>
            <a:pPr lvl="1" indent="-457200">
              <a:buFont typeface="Arial" pitchFamily="34" charset="0"/>
              <a:buChar char="•"/>
            </a:pPr>
            <a:r>
              <a:rPr lang="en-US" sz="2000" dirty="0" smtClean="0"/>
              <a:t>From input to search interface, REAP generates a structured query specified according to Indri’s query grammar.</a:t>
            </a:r>
          </a:p>
          <a:p>
            <a:pPr indent="463550">
              <a:buFont typeface="Arial" pitchFamily="34" charset="0"/>
              <a:buChar char="•"/>
            </a:pPr>
            <a:r>
              <a:rPr lang="en-US" sz="2000" dirty="0" smtClean="0"/>
              <a:t>Builds up a complex query from simpler elements.</a:t>
            </a:r>
          </a:p>
          <a:p>
            <a:pPr indent="463550">
              <a:buFont typeface="Arial" pitchFamily="34" charset="0"/>
              <a:buChar char="•"/>
            </a:pPr>
            <a:endParaRPr lang="en-US" sz="2000" dirty="0"/>
          </a:p>
        </p:txBody>
      </p:sp>
      <p:grpSp>
        <p:nvGrpSpPr>
          <p:cNvPr id="21" name="Group 20"/>
          <p:cNvGrpSpPr/>
          <p:nvPr/>
        </p:nvGrpSpPr>
        <p:grpSpPr>
          <a:xfrm>
            <a:off x="914400" y="2362200"/>
            <a:ext cx="7924800" cy="3448110"/>
            <a:chOff x="1066800" y="2819400"/>
            <a:chExt cx="7924800" cy="3448110"/>
          </a:xfrm>
        </p:grpSpPr>
        <p:sp>
          <p:nvSpPr>
            <p:cNvPr id="7" name="TextBox 6"/>
            <p:cNvSpPr txBox="1"/>
            <p:nvPr/>
          </p:nvSpPr>
          <p:spPr>
            <a:xfrm>
              <a:off x="3886200" y="5867400"/>
              <a:ext cx="2514600" cy="40011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Target words</a:t>
              </a:r>
            </a:p>
          </p:txBody>
        </p:sp>
        <p:cxnSp>
          <p:nvCxnSpPr>
            <p:cNvPr id="8" name="Straight Arrow Connector 7"/>
            <p:cNvCxnSpPr/>
            <p:nvPr/>
          </p:nvCxnSpPr>
          <p:spPr>
            <a:xfrm rot="5400000" flipH="1" flipV="1">
              <a:off x="4990306" y="5372100"/>
              <a:ext cx="610394" cy="381794"/>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sp>
          <p:nvSpPr>
            <p:cNvPr id="12" name="TextBox 11"/>
            <p:cNvSpPr txBox="1"/>
            <p:nvPr/>
          </p:nvSpPr>
          <p:spPr>
            <a:xfrm>
              <a:off x="1066800" y="4953000"/>
              <a:ext cx="2514600" cy="40011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Query terms</a:t>
              </a:r>
            </a:p>
          </p:txBody>
        </p:sp>
        <p:cxnSp>
          <p:nvCxnSpPr>
            <p:cNvPr id="13" name="Straight Arrow Connector 12"/>
            <p:cNvCxnSpPr/>
            <p:nvPr/>
          </p:nvCxnSpPr>
          <p:spPr>
            <a:xfrm flipV="1">
              <a:off x="3581400" y="4572000"/>
              <a:ext cx="990600" cy="457200"/>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sp>
          <p:nvSpPr>
            <p:cNvPr id="14" name="TextBox 13"/>
            <p:cNvSpPr txBox="1"/>
            <p:nvPr/>
          </p:nvSpPr>
          <p:spPr>
            <a:xfrm>
              <a:off x="7086600" y="2819400"/>
              <a:ext cx="1905000" cy="70788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Pedagogical constraints</a:t>
              </a:r>
            </a:p>
          </p:txBody>
        </p:sp>
        <p:cxnSp>
          <p:nvCxnSpPr>
            <p:cNvPr id="15" name="Straight Arrow Connector 14"/>
            <p:cNvCxnSpPr/>
            <p:nvPr/>
          </p:nvCxnSpPr>
          <p:spPr>
            <a:xfrm rot="10800000" flipV="1">
              <a:off x="6553200" y="3505200"/>
              <a:ext cx="914400" cy="457200"/>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normAutofit/>
          </a:bodyPr>
          <a:lstStyle/>
          <a:p>
            <a:r>
              <a:rPr lang="en-US" dirty="0" smtClean="0"/>
              <a:t>Motivating Example</a:t>
            </a:r>
            <a:endParaRPr lang="en-US" b="1" dirty="0" smtClean="0"/>
          </a:p>
          <a:p>
            <a:r>
              <a:rPr lang="en-US" dirty="0" smtClean="0"/>
              <a:t>Creating a Digital Library</a:t>
            </a:r>
          </a:p>
          <a:p>
            <a:r>
              <a:rPr lang="en-US" dirty="0" smtClean="0"/>
              <a:t>Retrieving Texts from the Library</a:t>
            </a:r>
          </a:p>
          <a:p>
            <a:r>
              <a:rPr lang="en-US" b="1" dirty="0" smtClean="0"/>
              <a:t>Learner and Teacher Support</a:t>
            </a:r>
          </a:p>
          <a:p>
            <a:r>
              <a:rPr lang="en-US" dirty="0" smtClean="0"/>
              <a:t>REAP </a:t>
            </a:r>
            <a:r>
              <a:rPr lang="en-US" i="1" dirty="0" smtClean="0"/>
              <a:t>Tutor </a:t>
            </a:r>
            <a:r>
              <a:rPr lang="en-US" dirty="0" smtClean="0"/>
              <a:t>and Related Work</a:t>
            </a:r>
          </a:p>
          <a:p>
            <a:r>
              <a:rPr lang="en-US" dirty="0" smtClean="0"/>
              <a:t>Pilot Study</a:t>
            </a:r>
          </a:p>
          <a:p>
            <a:r>
              <a:rPr lang="en-US" dirty="0" smtClean="0"/>
              <a:t>Concluding Remarks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sp>
        <p:nvSpPr>
          <p:cNvPr id="3" name="Content Placeholder 2"/>
          <p:cNvSpPr>
            <a:spLocks noGrp="1"/>
          </p:cNvSpPr>
          <p:nvPr>
            <p:ph idx="1"/>
          </p:nvPr>
        </p:nvSpPr>
        <p:spPr/>
        <p:txBody>
          <a:bodyPr/>
          <a:lstStyle/>
          <a:p>
            <a:r>
              <a:rPr lang="en-US" dirty="0" smtClean="0"/>
              <a:t>To help </a:t>
            </a:r>
            <a:r>
              <a:rPr lang="en-US" smtClean="0"/>
              <a:t>ESL teachers </a:t>
            </a:r>
            <a:r>
              <a:rPr lang="en-US" dirty="0" smtClean="0"/>
              <a:t>find reading materials for a particular curriculum or set of students.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Support</a:t>
            </a:r>
            <a:endParaRPr lang="en-US" dirty="0"/>
          </a:p>
        </p:txBody>
      </p:sp>
      <p:sp>
        <p:nvSpPr>
          <p:cNvPr id="3" name="Content Placeholder 2"/>
          <p:cNvSpPr>
            <a:spLocks noGrp="1"/>
          </p:cNvSpPr>
          <p:nvPr>
            <p:ph idx="1"/>
          </p:nvPr>
        </p:nvSpPr>
        <p:spPr/>
        <p:txBody>
          <a:bodyPr>
            <a:normAutofit lnSpcReduction="10000"/>
          </a:bodyPr>
          <a:lstStyle/>
          <a:p>
            <a:r>
              <a:rPr lang="en-US" dirty="0" smtClean="0"/>
              <a:t>Web-based interfaces</a:t>
            </a:r>
          </a:p>
          <a:p>
            <a:pPr lvl="1"/>
            <a:r>
              <a:rPr lang="en-US" dirty="0" smtClean="0"/>
              <a:t>easily accessible</a:t>
            </a:r>
          </a:p>
          <a:p>
            <a:pPr lvl="1"/>
            <a:r>
              <a:rPr lang="en-US" dirty="0" smtClean="0"/>
              <a:t>portable.</a:t>
            </a:r>
          </a:p>
          <a:p>
            <a:r>
              <a:rPr lang="en-US" dirty="0" smtClean="0"/>
              <a:t>Search interface </a:t>
            </a:r>
          </a:p>
          <a:p>
            <a:r>
              <a:rPr lang="en-US" dirty="0" smtClean="0"/>
              <a:t>Management interface</a:t>
            </a:r>
          </a:p>
          <a:p>
            <a:pPr lvl="1"/>
            <a:r>
              <a:rPr lang="en-US" dirty="0" smtClean="0"/>
              <a:t>order the presentation of texts,</a:t>
            </a:r>
          </a:p>
          <a:p>
            <a:pPr lvl="1"/>
            <a:r>
              <a:rPr lang="en-US" dirty="0" smtClean="0"/>
              <a:t>choose target words to be highlighted,</a:t>
            </a:r>
          </a:p>
          <a:p>
            <a:pPr lvl="1"/>
            <a:r>
              <a:rPr lang="en-US" dirty="0" smtClean="0"/>
              <a:t>specify time limits,</a:t>
            </a:r>
          </a:p>
          <a:p>
            <a:pPr lvl="1"/>
            <a:r>
              <a:rPr lang="en-US" dirty="0" smtClean="0"/>
              <a:t>add practice questions or exercises.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 Support: Reading Interface</a:t>
            </a:r>
            <a:endParaRPr lang="en-US" dirty="0"/>
          </a:p>
        </p:txBody>
      </p:sp>
      <p:pic>
        <p:nvPicPr>
          <p:cNvPr id="5" name="Content Placeholder 4" descr="screen2.png"/>
          <p:cNvPicPr>
            <a:picLocks noGrp="1" noChangeAspect="1"/>
          </p:cNvPicPr>
          <p:nvPr>
            <p:ph idx="1"/>
          </p:nvPr>
        </p:nvPicPr>
        <p:blipFill>
          <a:blip r:embed="rId3"/>
          <a:stretch>
            <a:fillRect/>
          </a:stretch>
        </p:blipFill>
        <p:spPr>
          <a:xfrm>
            <a:off x="457200" y="1682689"/>
            <a:ext cx="8229600" cy="4360984"/>
          </a:xfrm>
        </p:spPr>
      </p:pic>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grpSp>
        <p:nvGrpSpPr>
          <p:cNvPr id="8" name="Group 7"/>
          <p:cNvGrpSpPr/>
          <p:nvPr/>
        </p:nvGrpSpPr>
        <p:grpSpPr>
          <a:xfrm>
            <a:off x="4876800" y="5562600"/>
            <a:ext cx="3810000" cy="707886"/>
            <a:chOff x="2743200" y="2362200"/>
            <a:chExt cx="3810000" cy="707886"/>
          </a:xfrm>
        </p:grpSpPr>
        <p:sp>
          <p:nvSpPr>
            <p:cNvPr id="6" name="TextBox 5"/>
            <p:cNvSpPr txBox="1"/>
            <p:nvPr/>
          </p:nvSpPr>
          <p:spPr>
            <a:xfrm>
              <a:off x="3352800" y="2362200"/>
              <a:ext cx="3200400" cy="70788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Optional timer helps with classroom management.</a:t>
              </a:r>
            </a:p>
          </p:txBody>
        </p:sp>
        <p:cxnSp>
          <p:nvCxnSpPr>
            <p:cNvPr id="7" name="Straight Arrow Connector 6"/>
            <p:cNvCxnSpPr>
              <a:stCxn id="6" idx="1"/>
            </p:cNvCxnSpPr>
            <p:nvPr/>
          </p:nvCxnSpPr>
          <p:spPr>
            <a:xfrm rot="10800000">
              <a:off x="2743200" y="2362201"/>
              <a:ext cx="609600" cy="353943"/>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grpSp>
        <p:nvGrpSpPr>
          <p:cNvPr id="9" name="Group 8"/>
          <p:cNvGrpSpPr/>
          <p:nvPr/>
        </p:nvGrpSpPr>
        <p:grpSpPr>
          <a:xfrm>
            <a:off x="381000" y="2667000"/>
            <a:ext cx="3200400" cy="1524000"/>
            <a:chOff x="-3733800" y="2438400"/>
            <a:chExt cx="3200400" cy="1524000"/>
          </a:xfrm>
        </p:grpSpPr>
        <p:sp>
          <p:nvSpPr>
            <p:cNvPr id="10" name="TextBox 9"/>
            <p:cNvSpPr txBox="1"/>
            <p:nvPr/>
          </p:nvSpPr>
          <p:spPr>
            <a:xfrm>
              <a:off x="-3733800" y="2438400"/>
              <a:ext cx="3200400" cy="70788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Target words specified by the teacher are highlighted.</a:t>
              </a:r>
            </a:p>
          </p:txBody>
        </p:sp>
        <p:cxnSp>
          <p:nvCxnSpPr>
            <p:cNvPr id="11" name="Straight Arrow Connector 10"/>
            <p:cNvCxnSpPr>
              <a:stCxn id="10" idx="2"/>
            </p:cNvCxnSpPr>
            <p:nvPr/>
          </p:nvCxnSpPr>
          <p:spPr>
            <a:xfrm rot="16200000" flipH="1">
              <a:off x="-2084457" y="3097143"/>
              <a:ext cx="816114" cy="914400"/>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grpSp>
        <p:nvGrpSpPr>
          <p:cNvPr id="14" name="Group 13"/>
          <p:cNvGrpSpPr/>
          <p:nvPr/>
        </p:nvGrpSpPr>
        <p:grpSpPr>
          <a:xfrm>
            <a:off x="5410200" y="1219200"/>
            <a:ext cx="3200400" cy="1448594"/>
            <a:chOff x="1295400" y="228600"/>
            <a:chExt cx="3200400" cy="1448594"/>
          </a:xfrm>
        </p:grpSpPr>
        <p:sp>
          <p:nvSpPr>
            <p:cNvPr id="15" name="TextBox 14"/>
            <p:cNvSpPr txBox="1"/>
            <p:nvPr/>
          </p:nvSpPr>
          <p:spPr>
            <a:xfrm>
              <a:off x="1295400" y="228600"/>
              <a:ext cx="3200400" cy="70788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Students click on target words for definitions</a:t>
              </a:r>
            </a:p>
          </p:txBody>
        </p:sp>
        <p:cxnSp>
          <p:nvCxnSpPr>
            <p:cNvPr id="16" name="Straight Arrow Connector 15"/>
            <p:cNvCxnSpPr>
              <a:stCxn id="15" idx="2"/>
            </p:cNvCxnSpPr>
            <p:nvPr/>
          </p:nvCxnSpPr>
          <p:spPr>
            <a:xfrm rot="5400000">
              <a:off x="2525643" y="1306443"/>
              <a:ext cx="739914" cy="1588"/>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grpSp>
        <p:nvGrpSpPr>
          <p:cNvPr id="23" name="Group 22"/>
          <p:cNvGrpSpPr/>
          <p:nvPr/>
        </p:nvGrpSpPr>
        <p:grpSpPr>
          <a:xfrm>
            <a:off x="533400" y="5334000"/>
            <a:ext cx="3200400" cy="1088886"/>
            <a:chOff x="76200" y="762000"/>
            <a:chExt cx="3200400" cy="1088886"/>
          </a:xfrm>
        </p:grpSpPr>
        <p:sp>
          <p:nvSpPr>
            <p:cNvPr id="24" name="TextBox 23"/>
            <p:cNvSpPr txBox="1"/>
            <p:nvPr/>
          </p:nvSpPr>
          <p:spPr>
            <a:xfrm>
              <a:off x="76200" y="1143000"/>
              <a:ext cx="3200400" cy="70788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Definitions available for non-target words as well.</a:t>
              </a:r>
            </a:p>
          </p:txBody>
        </p:sp>
        <p:cxnSp>
          <p:nvCxnSpPr>
            <p:cNvPr id="25" name="Straight Arrow Connector 24"/>
            <p:cNvCxnSpPr/>
            <p:nvPr/>
          </p:nvCxnSpPr>
          <p:spPr>
            <a:xfrm rot="10800000">
              <a:off x="1143000" y="762000"/>
              <a:ext cx="457200" cy="381000"/>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normAutofit/>
          </a:bodyPr>
          <a:lstStyle/>
          <a:p>
            <a:r>
              <a:rPr lang="en-US" dirty="0" smtClean="0"/>
              <a:t>Motivating Example</a:t>
            </a:r>
            <a:endParaRPr lang="en-US" b="1" dirty="0" smtClean="0"/>
          </a:p>
          <a:p>
            <a:r>
              <a:rPr lang="en-US" dirty="0" smtClean="0"/>
              <a:t>Creating a Digital Library</a:t>
            </a:r>
          </a:p>
          <a:p>
            <a:r>
              <a:rPr lang="en-US" dirty="0" smtClean="0"/>
              <a:t>Retrieving Texts from the Library</a:t>
            </a:r>
          </a:p>
          <a:p>
            <a:r>
              <a:rPr lang="en-US" dirty="0" smtClean="0"/>
              <a:t>Learner and Teacher Support</a:t>
            </a:r>
          </a:p>
          <a:p>
            <a:r>
              <a:rPr lang="en-US" b="1" dirty="0" smtClean="0"/>
              <a:t>REAP </a:t>
            </a:r>
            <a:r>
              <a:rPr lang="en-US" b="1" i="1" dirty="0" smtClean="0"/>
              <a:t>Tutor </a:t>
            </a:r>
            <a:r>
              <a:rPr lang="en-US" b="1" dirty="0" smtClean="0"/>
              <a:t>and Related Work</a:t>
            </a:r>
          </a:p>
          <a:p>
            <a:r>
              <a:rPr lang="en-US" dirty="0" smtClean="0"/>
              <a:t>Pilot Study</a:t>
            </a:r>
          </a:p>
          <a:p>
            <a:r>
              <a:rPr lang="en-US" dirty="0" smtClean="0"/>
              <a:t>Concluding Remarks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REAP Tutor</a:t>
            </a:r>
            <a:endParaRPr lang="en-US" dirty="0"/>
          </a:p>
        </p:txBody>
      </p:sp>
      <p:graphicFrame>
        <p:nvGraphicFramePr>
          <p:cNvPr id="5" name="Content Placeholder 4"/>
          <p:cNvGraphicFramePr>
            <a:graphicFrameLocks noGrp="1"/>
          </p:cNvGraphicFramePr>
          <p:nvPr>
            <p:ph idx="1"/>
          </p:nvPr>
        </p:nvGraphicFramePr>
        <p:xfrm>
          <a:off x="457200" y="1295401"/>
          <a:ext cx="8229600" cy="4876800"/>
        </p:xfrm>
        <a:graphic>
          <a:graphicData uri="http://schemas.openxmlformats.org/drawingml/2006/table">
            <a:tbl>
              <a:tblPr firstRow="1" bandRow="1">
                <a:tableStyleId>{5940675A-B579-460E-94D1-54222C63F5DA}</a:tableStyleId>
              </a:tblPr>
              <a:tblGrid>
                <a:gridCol w="2743200"/>
                <a:gridCol w="2743200"/>
                <a:gridCol w="2743200"/>
              </a:tblGrid>
              <a:tr h="439495">
                <a:tc>
                  <a:txBody>
                    <a:bodyPr/>
                    <a:lstStyle/>
                    <a:p>
                      <a:endParaRPr lang="en-US" dirty="0"/>
                    </a:p>
                  </a:txBody>
                  <a:tcPr/>
                </a:tc>
                <a:tc>
                  <a:txBody>
                    <a:bodyPr/>
                    <a:lstStyle/>
                    <a:p>
                      <a:r>
                        <a:rPr lang="en-US" sz="2400" b="1" dirty="0" smtClean="0"/>
                        <a:t>REAP Search</a:t>
                      </a:r>
                      <a:endParaRPr lang="en-US" sz="2400" b="1" dirty="0"/>
                    </a:p>
                  </a:txBody>
                  <a:tcPr/>
                </a:tc>
                <a:tc>
                  <a:txBody>
                    <a:bodyPr/>
                    <a:lstStyle/>
                    <a:p>
                      <a:r>
                        <a:rPr lang="en-US" sz="2400" b="1" dirty="0" smtClean="0"/>
                        <a:t>REAP Tutor</a:t>
                      </a:r>
                      <a:endParaRPr lang="en-US" sz="2400" b="1" dirty="0"/>
                    </a:p>
                  </a:txBody>
                  <a:tcPr/>
                </a:tc>
              </a:tr>
              <a:tr h="966889">
                <a:tc>
                  <a:txBody>
                    <a:bodyPr/>
                    <a:lstStyle/>
                    <a:p>
                      <a:r>
                        <a:rPr lang="en-US" sz="2000" dirty="0" smtClean="0"/>
                        <a:t>Uses digital library of annotated texts from web</a:t>
                      </a:r>
                    </a:p>
                  </a:txBody>
                  <a:tcPr/>
                </a:tc>
                <a:tc>
                  <a:txBody>
                    <a:bodyPr/>
                    <a:lstStyle/>
                    <a:p>
                      <a:r>
                        <a:rPr lang="en-US" sz="2400" dirty="0" smtClean="0"/>
                        <a:t>Yes</a:t>
                      </a:r>
                      <a:endParaRPr lang="en-US" sz="2400" dirty="0"/>
                    </a:p>
                  </a:txBody>
                  <a:tcPr/>
                </a:tc>
                <a:tc>
                  <a:txBody>
                    <a:bodyPr/>
                    <a:lstStyle/>
                    <a:p>
                      <a:r>
                        <a:rPr lang="en-US" sz="2400" dirty="0" smtClean="0"/>
                        <a:t>Yes</a:t>
                      </a:r>
                      <a:endParaRPr lang="en-US" sz="2400" dirty="0"/>
                    </a:p>
                  </a:txBody>
                  <a:tcPr/>
                </a:tc>
              </a:tr>
              <a:tr h="6705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Texts contain target vocabulary.</a:t>
                      </a:r>
                    </a:p>
                  </a:txBody>
                  <a:tcPr/>
                </a:tc>
                <a:tc>
                  <a:txBody>
                    <a:bodyPr/>
                    <a:lstStyle/>
                    <a:p>
                      <a:r>
                        <a:rPr lang="en-US" sz="2400" dirty="0" smtClean="0"/>
                        <a:t>Yes</a:t>
                      </a:r>
                      <a:endParaRPr lang="en-US" sz="2400" dirty="0"/>
                    </a:p>
                  </a:txBody>
                  <a:tcPr/>
                </a:tc>
                <a:tc>
                  <a:txBody>
                    <a:bodyPr/>
                    <a:lstStyle/>
                    <a:p>
                      <a:r>
                        <a:rPr lang="en-US" sz="2400" dirty="0" smtClean="0"/>
                        <a:t>Yes</a:t>
                      </a:r>
                      <a:endParaRPr lang="en-US" sz="2400" dirty="0"/>
                    </a:p>
                  </a:txBody>
                  <a:tcPr/>
                </a:tc>
              </a:tr>
              <a:tr h="1259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Selection</a:t>
                      </a:r>
                      <a:r>
                        <a:rPr lang="en-US" sz="2000" baseline="0" dirty="0" smtClean="0"/>
                        <a:t> of Readings</a:t>
                      </a:r>
                      <a:endParaRPr lang="en-US" sz="2000" dirty="0" smtClean="0"/>
                    </a:p>
                  </a:txBody>
                  <a:tcPr/>
                </a:tc>
                <a:tc>
                  <a:txBody>
                    <a:bodyPr/>
                    <a:lstStyle/>
                    <a:p>
                      <a:r>
                        <a:rPr lang="en-US" sz="2000" dirty="0" smtClean="0"/>
                        <a:t>Teacher</a:t>
                      </a:r>
                      <a:r>
                        <a:rPr lang="en-US" sz="2000" baseline="0" dirty="0" smtClean="0"/>
                        <a:t> selects the same text(s) for the whole class.</a:t>
                      </a:r>
                      <a:endParaRPr lang="en-US" sz="2000" dirty="0"/>
                    </a:p>
                  </a:txBody>
                  <a:tcPr/>
                </a:tc>
                <a:tc>
                  <a:txBody>
                    <a:bodyPr/>
                    <a:lstStyle/>
                    <a:p>
                      <a:r>
                        <a:rPr lang="en-US" sz="2000" dirty="0" smtClean="0"/>
                        <a:t>Computer</a:t>
                      </a:r>
                      <a:r>
                        <a:rPr lang="en-US" sz="2000" baseline="0" dirty="0" smtClean="0"/>
                        <a:t> selects different texts for each student based on individual needs.</a:t>
                      </a:r>
                      <a:endParaRPr lang="en-US" sz="2000" dirty="0"/>
                    </a:p>
                  </a:txBody>
                  <a:tcPr/>
                </a:tc>
              </a:tr>
              <a:tr h="673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Individualized readings for each student. </a:t>
                      </a:r>
                    </a:p>
                  </a:txBody>
                  <a:tcPr/>
                </a:tc>
                <a:tc>
                  <a:txBody>
                    <a:bodyPr/>
                    <a:lstStyle/>
                    <a:p>
                      <a:r>
                        <a:rPr lang="en-US" sz="2400" dirty="0" smtClean="0"/>
                        <a:t>No</a:t>
                      </a:r>
                      <a:endParaRPr lang="en-US" sz="2400" dirty="0"/>
                    </a:p>
                  </a:txBody>
                  <a:tcPr/>
                </a:tc>
                <a:tc>
                  <a:txBody>
                    <a:bodyPr/>
                    <a:lstStyle/>
                    <a:p>
                      <a:r>
                        <a:rPr lang="en-US" sz="2400" dirty="0" smtClean="0"/>
                        <a:t>Yes</a:t>
                      </a:r>
                      <a:endParaRPr lang="en-US" sz="2400" dirty="0"/>
                    </a:p>
                  </a:txBody>
                  <a:tcPr/>
                </a:tc>
              </a:tr>
              <a:tr h="673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Blended with group instruction.</a:t>
                      </a:r>
                    </a:p>
                  </a:txBody>
                  <a:tcPr/>
                </a:tc>
                <a:tc>
                  <a:txBody>
                    <a:bodyPr/>
                    <a:lstStyle/>
                    <a:p>
                      <a:r>
                        <a:rPr lang="en-US" sz="2400" dirty="0" smtClean="0"/>
                        <a:t>Yes</a:t>
                      </a:r>
                      <a:endParaRPr lang="en-US" sz="2400" dirty="0"/>
                    </a:p>
                  </a:txBody>
                  <a:tcPr/>
                </a:tc>
                <a:tc>
                  <a:txBody>
                    <a:bodyPr/>
                    <a:lstStyle/>
                    <a:p>
                      <a:r>
                        <a:rPr lang="en-US" sz="2400" dirty="0" smtClean="0"/>
                        <a:t>No</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graphicFrame>
        <p:nvGraphicFramePr>
          <p:cNvPr id="5" name="Content Placeholder 4"/>
          <p:cNvGraphicFramePr>
            <a:graphicFrameLocks noGrp="1"/>
          </p:cNvGraphicFramePr>
          <p:nvPr>
            <p:ph idx="1"/>
          </p:nvPr>
        </p:nvGraphicFramePr>
        <p:xfrm>
          <a:off x="457200" y="1752600"/>
          <a:ext cx="8229600" cy="2926080"/>
        </p:xfrm>
        <a:graphic>
          <a:graphicData uri="http://schemas.openxmlformats.org/drawingml/2006/table">
            <a:tbl>
              <a:tblPr firstRow="1" bandRow="1">
                <a:tableStyleId>{5940675A-B579-460E-94D1-54222C63F5DA}</a:tableStyleId>
              </a:tblPr>
              <a:tblGrid>
                <a:gridCol w="2362200"/>
                <a:gridCol w="1524000"/>
                <a:gridCol w="4343400"/>
              </a:tblGrid>
              <a:tr h="304800">
                <a:tc>
                  <a:txBody>
                    <a:bodyPr/>
                    <a:lstStyle/>
                    <a:p>
                      <a:r>
                        <a:rPr lang="en-US" sz="2400" b="1" dirty="0" smtClean="0"/>
                        <a:t>Project</a:t>
                      </a:r>
                      <a:r>
                        <a:rPr lang="en-US" sz="2400" b="1" baseline="0" dirty="0" smtClean="0"/>
                        <a:t>/System</a:t>
                      </a:r>
                      <a:endParaRPr lang="en-US" sz="2400" b="1" dirty="0"/>
                    </a:p>
                  </a:txBody>
                  <a:tcPr/>
                </a:tc>
                <a:tc>
                  <a:txBody>
                    <a:bodyPr/>
                    <a:lstStyle/>
                    <a:p>
                      <a:r>
                        <a:rPr lang="en-US" sz="2400" b="1" dirty="0" smtClean="0"/>
                        <a:t>Reference</a:t>
                      </a:r>
                      <a:endParaRPr lang="en-US" sz="2400" b="1" dirty="0"/>
                    </a:p>
                  </a:txBody>
                  <a:tcPr/>
                </a:tc>
                <a:tc>
                  <a:txBody>
                    <a:bodyPr/>
                    <a:lstStyle/>
                    <a:p>
                      <a:r>
                        <a:rPr lang="en-US" sz="2400" b="1" dirty="0" smtClean="0"/>
                        <a:t>Description</a:t>
                      </a:r>
                      <a:endParaRPr lang="en-US" sz="2400" b="1" dirty="0"/>
                    </a:p>
                  </a:txBody>
                  <a:tcPr/>
                </a:tc>
              </a:tr>
              <a:tr h="370840">
                <a:tc>
                  <a:txBody>
                    <a:bodyPr/>
                    <a:lstStyle/>
                    <a:p>
                      <a:r>
                        <a:rPr lang="da-DK" sz="2400" kern="1200" baseline="0" dirty="0" smtClean="0">
                          <a:solidFill>
                            <a:schemeClr val="tx1"/>
                          </a:solidFill>
                          <a:latin typeface="+mn-lt"/>
                          <a:ea typeface="+mn-ea"/>
                          <a:cs typeface="+mn-cs"/>
                        </a:rPr>
                        <a:t>WERTi</a:t>
                      </a:r>
                      <a:endParaRPr lang="en-US" sz="2400" dirty="0"/>
                    </a:p>
                  </a:txBody>
                  <a:tcPr/>
                </a:tc>
                <a:tc>
                  <a:txBody>
                    <a:bodyPr/>
                    <a:lstStyle/>
                    <a:p>
                      <a:r>
                        <a:rPr lang="en-US" sz="1600" dirty="0" err="1" smtClean="0"/>
                        <a:t>Amaral</a:t>
                      </a:r>
                      <a:r>
                        <a:rPr lang="en-US" sz="1600" dirty="0" smtClean="0"/>
                        <a:t>, Metcalf, &amp; </a:t>
                      </a:r>
                      <a:r>
                        <a:rPr lang="en-US" sz="1600" dirty="0" err="1" smtClean="0"/>
                        <a:t>Meurers</a:t>
                      </a:r>
                      <a:r>
                        <a:rPr lang="en-US" sz="1600" dirty="0" smtClean="0"/>
                        <a:t>, 2006</a:t>
                      </a:r>
                      <a:endParaRPr lang="en-US" sz="1600" dirty="0"/>
                    </a:p>
                  </a:txBody>
                  <a:tcPr/>
                </a:tc>
                <a:tc>
                  <a:txBody>
                    <a:bodyPr/>
                    <a:lstStyle/>
                    <a:p>
                      <a:r>
                        <a:rPr lang="en-US" sz="1800" kern="1200" baseline="0" dirty="0" smtClean="0">
                          <a:solidFill>
                            <a:schemeClr val="tx1"/>
                          </a:solidFill>
                          <a:latin typeface="+mn-lt"/>
                          <a:ea typeface="+mn-ea"/>
                          <a:cs typeface="+mn-cs"/>
                        </a:rPr>
                        <a:t>An intelligent automatic workbook that uses Web texts to increase knowledge of English grammatical forms and functions.</a:t>
                      </a:r>
                      <a:endParaRPr lang="en-US" dirty="0"/>
                    </a:p>
                  </a:txBody>
                  <a:tcPr/>
                </a:tc>
              </a:tr>
              <a:tr h="370840">
                <a:tc>
                  <a:txBody>
                    <a:bodyPr/>
                    <a:lstStyle/>
                    <a:p>
                      <a:r>
                        <a:rPr lang="en-US" sz="2400" kern="1200" baseline="0" dirty="0" err="1" smtClean="0">
                          <a:solidFill>
                            <a:schemeClr val="tx1"/>
                          </a:solidFill>
                          <a:latin typeface="+mn-lt"/>
                          <a:ea typeface="+mn-ea"/>
                          <a:cs typeface="+mn-cs"/>
                        </a:rPr>
                        <a:t>SourceFinder</a:t>
                      </a:r>
                      <a:endParaRPr lang="en-US" sz="2400" dirty="0"/>
                    </a:p>
                  </a:txBody>
                  <a:tcPr/>
                </a:tc>
                <a:tc>
                  <a:txBody>
                    <a:bodyPr/>
                    <a:lstStyle/>
                    <a:p>
                      <a:r>
                        <a:rPr lang="en-US" sz="1600" dirty="0" smtClean="0"/>
                        <a:t>Sheehan,</a:t>
                      </a:r>
                      <a:r>
                        <a:rPr lang="en-US" sz="1600" baseline="0" dirty="0" smtClean="0"/>
                        <a:t> </a:t>
                      </a:r>
                      <a:r>
                        <a:rPr lang="en-US" sz="1600" baseline="0" dirty="0" err="1" smtClean="0"/>
                        <a:t>Kostin</a:t>
                      </a:r>
                      <a:r>
                        <a:rPr lang="en-US" sz="1600" baseline="0" dirty="0" smtClean="0"/>
                        <a:t>, &amp; </a:t>
                      </a:r>
                      <a:r>
                        <a:rPr lang="en-US" sz="1600" baseline="0" dirty="0" err="1" smtClean="0"/>
                        <a:t>Futagi</a:t>
                      </a:r>
                      <a:r>
                        <a:rPr lang="en-US" sz="1600" baseline="0" dirty="0" smtClean="0"/>
                        <a:t>, 2007</a:t>
                      </a:r>
                      <a:endParaRPr lang="en-US" sz="1600" dirty="0"/>
                    </a:p>
                  </a:txBody>
                  <a:tcPr/>
                </a:tc>
                <a:tc>
                  <a:txBody>
                    <a:bodyPr/>
                    <a:lstStyle/>
                    <a:p>
                      <a:r>
                        <a:rPr lang="en-US" sz="1800" kern="1200" baseline="0" dirty="0" smtClean="0">
                          <a:solidFill>
                            <a:schemeClr val="tx1"/>
                          </a:solidFill>
                          <a:latin typeface="+mn-lt"/>
                          <a:ea typeface="+mn-ea"/>
                          <a:cs typeface="+mn-cs"/>
                        </a:rPr>
                        <a:t>An authoring tool for finding suitable texts for standardized test items on verbal reasoning and reading comprehension.</a:t>
                      </a:r>
                      <a:endParaRPr lang="en-US" dirty="0"/>
                    </a:p>
                  </a:txBody>
                  <a:tcPr/>
                </a:tc>
              </a:tr>
              <a:tr h="370840">
                <a:tc>
                  <a:txBody>
                    <a:bodyPr/>
                    <a:lstStyle/>
                    <a:p>
                      <a:r>
                        <a:rPr lang="en-US" sz="2400" kern="1200" baseline="0" dirty="0" smtClean="0">
                          <a:solidFill>
                            <a:schemeClr val="tx1"/>
                          </a:solidFill>
                          <a:latin typeface="+mn-lt"/>
                          <a:ea typeface="+mn-ea"/>
                          <a:cs typeface="+mn-cs"/>
                        </a:rPr>
                        <a:t>READ-X</a:t>
                      </a:r>
                      <a:endParaRPr lang="en-US" sz="2400" dirty="0"/>
                    </a:p>
                  </a:txBody>
                  <a:tcPr/>
                </a:tc>
                <a:tc>
                  <a:txBody>
                    <a:bodyPr/>
                    <a:lstStyle/>
                    <a:p>
                      <a:r>
                        <a:rPr lang="en-US" sz="1600" kern="1200" baseline="0" dirty="0" err="1" smtClean="0">
                          <a:solidFill>
                            <a:schemeClr val="tx1"/>
                          </a:solidFill>
                          <a:latin typeface="+mn-lt"/>
                          <a:ea typeface="+mn-ea"/>
                          <a:cs typeface="+mn-cs"/>
                        </a:rPr>
                        <a:t>Miltsakaki</a:t>
                      </a:r>
                      <a:r>
                        <a:rPr lang="en-US" sz="1600" kern="1200" baseline="0" dirty="0" smtClean="0">
                          <a:solidFill>
                            <a:schemeClr val="tx1"/>
                          </a:solidFill>
                          <a:latin typeface="+mn-lt"/>
                          <a:ea typeface="+mn-ea"/>
                          <a:cs typeface="+mn-cs"/>
                        </a:rPr>
                        <a:t> &amp; </a:t>
                      </a:r>
                      <a:r>
                        <a:rPr lang="en-US" sz="1600" kern="1200" baseline="0" dirty="0" err="1" smtClean="0">
                          <a:solidFill>
                            <a:schemeClr val="tx1"/>
                          </a:solidFill>
                          <a:latin typeface="+mn-lt"/>
                          <a:ea typeface="+mn-ea"/>
                          <a:cs typeface="+mn-cs"/>
                        </a:rPr>
                        <a:t>Troutt</a:t>
                      </a:r>
                      <a:r>
                        <a:rPr lang="en-US" sz="1600" kern="1200" baseline="0" dirty="0" smtClean="0">
                          <a:solidFill>
                            <a:schemeClr val="tx1"/>
                          </a:solidFill>
                          <a:latin typeface="+mn-lt"/>
                          <a:ea typeface="+mn-ea"/>
                          <a:cs typeface="+mn-cs"/>
                        </a:rPr>
                        <a:t>, 2007</a:t>
                      </a:r>
                      <a:endParaRPr lang="en-US" sz="1600" dirty="0"/>
                    </a:p>
                  </a:txBody>
                  <a:tcPr/>
                </a:tc>
                <a:tc>
                  <a:txBody>
                    <a:bodyPr/>
                    <a:lstStyle/>
                    <a:p>
                      <a:r>
                        <a:rPr lang="en-US" sz="1800" kern="1200" baseline="0" dirty="0" smtClean="0">
                          <a:solidFill>
                            <a:schemeClr val="tx1"/>
                          </a:solidFill>
                          <a:latin typeface="+mn-lt"/>
                          <a:ea typeface="+mn-ea"/>
                          <a:cs typeface="+mn-cs"/>
                        </a:rPr>
                        <a:t>A tool for finding texts at specified reading levels.</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normAutofit/>
          </a:bodyPr>
          <a:lstStyle/>
          <a:p>
            <a:r>
              <a:rPr lang="en-US" dirty="0" smtClean="0"/>
              <a:t>Motivating Example</a:t>
            </a:r>
            <a:endParaRPr lang="en-US" b="1" dirty="0" smtClean="0"/>
          </a:p>
          <a:p>
            <a:r>
              <a:rPr lang="en-US" dirty="0" smtClean="0"/>
              <a:t>Creating a Digital Library</a:t>
            </a:r>
          </a:p>
          <a:p>
            <a:r>
              <a:rPr lang="en-US" dirty="0" smtClean="0"/>
              <a:t>Retrieving Texts from the Library</a:t>
            </a:r>
          </a:p>
          <a:p>
            <a:r>
              <a:rPr lang="en-US" dirty="0" smtClean="0"/>
              <a:t>Learner and Teacher Support</a:t>
            </a:r>
          </a:p>
          <a:p>
            <a:r>
              <a:rPr lang="en-US" dirty="0" smtClean="0"/>
              <a:t>REAP </a:t>
            </a:r>
            <a:r>
              <a:rPr lang="en-US" i="1" dirty="0" smtClean="0"/>
              <a:t>Tutor </a:t>
            </a:r>
            <a:r>
              <a:rPr lang="en-US" dirty="0" smtClean="0"/>
              <a:t>and Related Work</a:t>
            </a:r>
          </a:p>
          <a:p>
            <a:r>
              <a:rPr lang="en-US" b="1" dirty="0" smtClean="0"/>
              <a:t>Pilot Study</a:t>
            </a:r>
          </a:p>
          <a:p>
            <a:r>
              <a:rPr lang="en-US" dirty="0" smtClean="0"/>
              <a:t>Concluding Remarks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Study</a:t>
            </a:r>
            <a:endParaRPr lang="en-US" dirty="0"/>
          </a:p>
        </p:txBody>
      </p:sp>
      <p:sp>
        <p:nvSpPr>
          <p:cNvPr id="3" name="Content Placeholder 2"/>
          <p:cNvSpPr>
            <a:spLocks noGrp="1"/>
          </p:cNvSpPr>
          <p:nvPr>
            <p:ph idx="1"/>
          </p:nvPr>
        </p:nvSpPr>
        <p:spPr>
          <a:xfrm>
            <a:off x="457200" y="1143000"/>
            <a:ext cx="8229600" cy="5257800"/>
          </a:xfrm>
        </p:spPr>
        <p:txBody>
          <a:bodyPr>
            <a:normAutofit fontScale="85000" lnSpcReduction="20000"/>
          </a:bodyPr>
          <a:lstStyle/>
          <a:p>
            <a:r>
              <a:rPr lang="en-US" dirty="0" smtClean="0"/>
              <a:t>Who?</a:t>
            </a:r>
          </a:p>
          <a:p>
            <a:pPr lvl="1"/>
            <a:r>
              <a:rPr lang="en-US" dirty="0" smtClean="0"/>
              <a:t>Two instructors and 50+ students</a:t>
            </a:r>
          </a:p>
          <a:p>
            <a:r>
              <a:rPr lang="en-US" dirty="0" smtClean="0"/>
              <a:t>What?</a:t>
            </a:r>
          </a:p>
          <a:p>
            <a:pPr lvl="1"/>
            <a:r>
              <a:rPr lang="en-US" dirty="0" smtClean="0"/>
              <a:t>Individual practice using teacher-selected texts followed by variety of group instruction, discussion, and activities.</a:t>
            </a:r>
          </a:p>
          <a:p>
            <a:r>
              <a:rPr lang="en-US" dirty="0" smtClean="0"/>
              <a:t>Where?</a:t>
            </a:r>
          </a:p>
          <a:p>
            <a:pPr lvl="1"/>
            <a:r>
              <a:rPr lang="en-US" dirty="0" smtClean="0"/>
              <a:t>Pittsburgh Science of Learning Center’s English </a:t>
            </a:r>
            <a:r>
              <a:rPr lang="en-US" dirty="0" err="1" smtClean="0"/>
              <a:t>LearnLab</a:t>
            </a:r>
            <a:endParaRPr lang="en-US" dirty="0" smtClean="0"/>
          </a:p>
          <a:p>
            <a:pPr lvl="1"/>
            <a:r>
              <a:rPr lang="en-US" dirty="0" smtClean="0"/>
              <a:t>at the University of Pittsburgh’s English Language Institute</a:t>
            </a:r>
          </a:p>
          <a:p>
            <a:r>
              <a:rPr lang="en-US" dirty="0" smtClean="0"/>
              <a:t>Why?</a:t>
            </a:r>
          </a:p>
          <a:p>
            <a:pPr lvl="1"/>
            <a:r>
              <a:rPr lang="en-US" dirty="0" smtClean="0"/>
              <a:t>To study use of this educational technology in a realistic environment.</a:t>
            </a:r>
          </a:p>
          <a:p>
            <a:r>
              <a:rPr lang="en-US" dirty="0" smtClean="0"/>
              <a:t>When?</a:t>
            </a:r>
          </a:p>
          <a:p>
            <a:pPr lvl="1"/>
            <a:r>
              <a:rPr lang="en-US" dirty="0" smtClean="0"/>
              <a:t>Spring 2008 semester</a:t>
            </a:r>
          </a:p>
          <a:p>
            <a:pPr lvl="1"/>
            <a:r>
              <a:rPr lang="en-US" dirty="0" smtClean="0"/>
              <a:t>Eight weeks, one 50-minute session per week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Log Analysis</a:t>
            </a:r>
            <a:endParaRPr lang="en-US" dirty="0"/>
          </a:p>
        </p:txBody>
      </p:sp>
      <p:sp>
        <p:nvSpPr>
          <p:cNvPr id="3" name="Content Placeholder 2"/>
          <p:cNvSpPr>
            <a:spLocks noGrp="1"/>
          </p:cNvSpPr>
          <p:nvPr>
            <p:ph idx="1"/>
          </p:nvPr>
        </p:nvSpPr>
        <p:spPr>
          <a:xfrm>
            <a:off x="457200" y="1295400"/>
            <a:ext cx="8229600" cy="3962400"/>
          </a:xfrm>
        </p:spPr>
        <p:txBody>
          <a:bodyPr>
            <a:normAutofit/>
          </a:bodyPr>
          <a:lstStyle/>
          <a:p>
            <a:r>
              <a:rPr lang="en-US" dirty="0" smtClean="0"/>
              <a:t>Analyzed 4 weeks of query logs.</a:t>
            </a:r>
          </a:p>
          <a:p>
            <a:endParaRPr lang="en-US" dirty="0" smtClean="0"/>
          </a:p>
          <a:p>
            <a:endParaRPr lang="en-US" dirty="0" smtClean="0"/>
          </a:p>
          <a:p>
            <a:endParaRPr lang="en-US" dirty="0" smtClean="0"/>
          </a:p>
          <a:p>
            <a:pPr>
              <a:buNone/>
            </a:pPr>
            <a:endParaRPr lang="en-US" dirty="0" smtClean="0"/>
          </a:p>
          <a:p>
            <a:pPr marL="342900" lvl="1" indent="-342900">
              <a:buFont typeface="Arial" pitchFamily="34" charset="0"/>
              <a:buChar char="•"/>
            </a:pPr>
            <a:r>
              <a:rPr lang="en-US" dirty="0" smtClean="0"/>
              <a:t>REAP has since expanded its digital library to make finding texts easier.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grpSp>
        <p:nvGrpSpPr>
          <p:cNvPr id="11" name="Group 10"/>
          <p:cNvGrpSpPr/>
          <p:nvPr/>
        </p:nvGrpSpPr>
        <p:grpSpPr>
          <a:xfrm>
            <a:off x="4572000" y="2514600"/>
            <a:ext cx="3810000" cy="784086"/>
            <a:chOff x="4876800" y="3200400"/>
            <a:chExt cx="3810000" cy="784086"/>
          </a:xfrm>
        </p:grpSpPr>
        <p:sp>
          <p:nvSpPr>
            <p:cNvPr id="6" name="Rectangle 5"/>
            <p:cNvSpPr/>
            <p:nvPr/>
          </p:nvSpPr>
          <p:spPr>
            <a:xfrm>
              <a:off x="4876800" y="3276600"/>
              <a:ext cx="1676400" cy="707886"/>
            </a:xfrm>
            <a:prstGeom prst="rect">
              <a:avLst/>
            </a:prstGeom>
          </p:spPr>
          <p:txBody>
            <a:bodyPr wrap="square">
              <a:spAutoFit/>
            </a:bodyPr>
            <a:lstStyle/>
            <a:p>
              <a:pPr lvl="1"/>
              <a:r>
                <a:rPr lang="en-US" sz="4000" dirty="0" smtClean="0"/>
                <a:t>2.04</a:t>
              </a:r>
              <a:endParaRPr lang="en-US" sz="2800" dirty="0" smtClean="0"/>
            </a:p>
          </p:txBody>
        </p:sp>
        <p:sp>
          <p:nvSpPr>
            <p:cNvPr id="7" name="Rectangle 6"/>
            <p:cNvSpPr/>
            <p:nvPr/>
          </p:nvSpPr>
          <p:spPr>
            <a:xfrm>
              <a:off x="6172200" y="3200400"/>
              <a:ext cx="2514600" cy="707886"/>
            </a:xfrm>
            <a:prstGeom prst="rect">
              <a:avLst/>
            </a:prstGeom>
          </p:spPr>
          <p:txBody>
            <a:bodyPr wrap="square">
              <a:spAutoFit/>
            </a:bodyPr>
            <a:lstStyle/>
            <a:p>
              <a:pPr lvl="1"/>
              <a:r>
                <a:rPr lang="en-US" sz="2000" dirty="0" smtClean="0"/>
                <a:t>queries per  selected text</a:t>
              </a:r>
            </a:p>
          </p:txBody>
        </p:sp>
      </p:grpSp>
      <p:grpSp>
        <p:nvGrpSpPr>
          <p:cNvPr id="13" name="Group 12"/>
          <p:cNvGrpSpPr/>
          <p:nvPr/>
        </p:nvGrpSpPr>
        <p:grpSpPr>
          <a:xfrm>
            <a:off x="838200" y="2133600"/>
            <a:ext cx="3200400" cy="707886"/>
            <a:chOff x="381000" y="2971801"/>
            <a:chExt cx="3200400" cy="707886"/>
          </a:xfrm>
        </p:grpSpPr>
        <p:sp>
          <p:nvSpPr>
            <p:cNvPr id="5" name="TextBox 4"/>
            <p:cNvSpPr txBox="1"/>
            <p:nvPr/>
          </p:nvSpPr>
          <p:spPr>
            <a:xfrm>
              <a:off x="381000" y="2971801"/>
              <a:ext cx="1371600" cy="707886"/>
            </a:xfrm>
            <a:prstGeom prst="rect">
              <a:avLst/>
            </a:prstGeom>
            <a:noFill/>
          </p:spPr>
          <p:txBody>
            <a:bodyPr wrap="square" rtlCol="0">
              <a:spAutoFit/>
            </a:bodyPr>
            <a:lstStyle/>
            <a:p>
              <a:pPr lvl="1"/>
              <a:r>
                <a:rPr lang="en-US" sz="4000" dirty="0" smtClean="0"/>
                <a:t>47</a:t>
              </a:r>
              <a:endParaRPr lang="en-US" sz="4000" dirty="0"/>
            </a:p>
          </p:txBody>
        </p:sp>
        <p:sp>
          <p:nvSpPr>
            <p:cNvPr id="9" name="Rectangle 8"/>
            <p:cNvSpPr/>
            <p:nvPr/>
          </p:nvSpPr>
          <p:spPr>
            <a:xfrm>
              <a:off x="1295400" y="3124200"/>
              <a:ext cx="2286000" cy="400110"/>
            </a:xfrm>
            <a:prstGeom prst="rect">
              <a:avLst/>
            </a:prstGeom>
          </p:spPr>
          <p:txBody>
            <a:bodyPr wrap="square">
              <a:spAutoFit/>
            </a:bodyPr>
            <a:lstStyle/>
            <a:p>
              <a:pPr lvl="1"/>
              <a:r>
                <a:rPr lang="en-US" sz="2000" dirty="0" smtClean="0"/>
                <a:t>unique</a:t>
              </a:r>
              <a:r>
                <a:rPr lang="en-US" dirty="0" smtClean="0"/>
                <a:t> queries</a:t>
              </a:r>
            </a:p>
          </p:txBody>
        </p:sp>
      </p:grpSp>
      <p:grpSp>
        <p:nvGrpSpPr>
          <p:cNvPr id="12" name="Group 11"/>
          <p:cNvGrpSpPr/>
          <p:nvPr/>
        </p:nvGrpSpPr>
        <p:grpSpPr>
          <a:xfrm>
            <a:off x="838200" y="3200399"/>
            <a:ext cx="3200400" cy="707886"/>
            <a:chOff x="381000" y="4038600"/>
            <a:chExt cx="3200400" cy="707886"/>
          </a:xfrm>
        </p:grpSpPr>
        <p:sp>
          <p:nvSpPr>
            <p:cNvPr id="8" name="Rectangle 7"/>
            <p:cNvSpPr/>
            <p:nvPr/>
          </p:nvSpPr>
          <p:spPr>
            <a:xfrm>
              <a:off x="1752600" y="4038600"/>
              <a:ext cx="1828800" cy="707886"/>
            </a:xfrm>
            <a:prstGeom prst="rect">
              <a:avLst/>
            </a:prstGeom>
          </p:spPr>
          <p:txBody>
            <a:bodyPr wrap="square">
              <a:spAutoFit/>
            </a:bodyPr>
            <a:lstStyle/>
            <a:p>
              <a:r>
                <a:rPr lang="en-US" sz="2000" dirty="0" smtClean="0"/>
                <a:t>selected texts used in courses</a:t>
              </a:r>
              <a:endParaRPr lang="en-US" sz="2000" dirty="0"/>
            </a:p>
          </p:txBody>
        </p:sp>
        <p:sp>
          <p:nvSpPr>
            <p:cNvPr id="10" name="Rectangle 9"/>
            <p:cNvSpPr/>
            <p:nvPr/>
          </p:nvSpPr>
          <p:spPr>
            <a:xfrm>
              <a:off x="381000" y="4038600"/>
              <a:ext cx="1165704" cy="707886"/>
            </a:xfrm>
            <a:prstGeom prst="rect">
              <a:avLst/>
            </a:prstGeom>
          </p:spPr>
          <p:txBody>
            <a:bodyPr wrap="none">
              <a:spAutoFit/>
            </a:bodyPr>
            <a:lstStyle/>
            <a:p>
              <a:pPr lvl="1"/>
              <a:r>
                <a:rPr lang="en-US" sz="4000" dirty="0" smtClean="0"/>
                <a:t>23</a:t>
              </a:r>
            </a:p>
          </p:txBody>
        </p:sp>
      </p:grpSp>
      <p:cxnSp>
        <p:nvCxnSpPr>
          <p:cNvPr id="15" name="Straight Connector 14"/>
          <p:cNvCxnSpPr/>
          <p:nvPr/>
        </p:nvCxnSpPr>
        <p:spPr>
          <a:xfrm>
            <a:off x="1219200" y="2971800"/>
            <a:ext cx="2895600" cy="1588"/>
          </a:xfrm>
          <a:prstGeom prst="line">
            <a:avLst/>
          </a:prstGeom>
        </p:spPr>
        <p:style>
          <a:lnRef idx="3">
            <a:schemeClr val="dk1"/>
          </a:lnRef>
          <a:fillRef idx="0">
            <a:schemeClr val="dk1"/>
          </a:fillRef>
          <a:effectRef idx="2">
            <a:schemeClr val="dk1"/>
          </a:effectRef>
          <a:fontRef idx="minor">
            <a:schemeClr val="tx1"/>
          </a:fontRef>
        </p:style>
      </p:cxnSp>
      <p:sp>
        <p:nvSpPr>
          <p:cNvPr id="16" name="Rectangle 15"/>
          <p:cNvSpPr/>
          <p:nvPr/>
        </p:nvSpPr>
        <p:spPr>
          <a:xfrm>
            <a:off x="4267200" y="2438400"/>
            <a:ext cx="762000" cy="923330"/>
          </a:xfrm>
          <a:prstGeom prst="rect">
            <a:avLst/>
          </a:prstGeom>
        </p:spPr>
        <p:txBody>
          <a:bodyPr wrap="square">
            <a:spAutoFit/>
          </a:bodyPr>
          <a:lstStyle/>
          <a:p>
            <a:pPr marL="0" lvl="1"/>
            <a:r>
              <a:rPr lang="en-US" sz="5400" dirty="0" smtClean="0"/>
              <a:t>=</a:t>
            </a:r>
          </a:p>
        </p:txBody>
      </p:sp>
      <p:graphicFrame>
        <p:nvGraphicFramePr>
          <p:cNvPr id="17" name="Table 16"/>
          <p:cNvGraphicFramePr>
            <a:graphicFrameLocks noGrp="1"/>
          </p:cNvGraphicFramePr>
          <p:nvPr/>
        </p:nvGraphicFramePr>
        <p:xfrm>
          <a:off x="1295400" y="5181600"/>
          <a:ext cx="6096000" cy="914400"/>
        </p:xfrm>
        <a:graphic>
          <a:graphicData uri="http://schemas.openxmlformats.org/drawingml/2006/table">
            <a:tbl>
              <a:tblPr firstRow="1" bandRow="1">
                <a:tableStyleId>{5940675A-B579-460E-94D1-54222C63F5DA}</a:tableStyleId>
              </a:tblPr>
              <a:tblGrid>
                <a:gridCol w="3048000"/>
                <a:gridCol w="3048000"/>
              </a:tblGrid>
              <a:tr h="370840">
                <a:tc>
                  <a:txBody>
                    <a:bodyPr/>
                    <a:lstStyle/>
                    <a:p>
                      <a:pPr marL="285750" lvl="1" indent="-342900"/>
                      <a:r>
                        <a:rPr lang="en-US" sz="2400" dirty="0" smtClean="0"/>
                        <a:t>Library for</a:t>
                      </a:r>
                      <a:r>
                        <a:rPr lang="en-US" sz="2400" baseline="0" dirty="0" smtClean="0"/>
                        <a:t> </a:t>
                      </a:r>
                      <a:r>
                        <a:rPr lang="en-US" sz="2400" dirty="0" smtClean="0"/>
                        <a:t>Pilot Study:</a:t>
                      </a:r>
                    </a:p>
                  </a:txBody>
                  <a:tcPr/>
                </a:tc>
                <a:tc>
                  <a:txBody>
                    <a:bodyPr/>
                    <a:lstStyle/>
                    <a:p>
                      <a:pPr algn="r"/>
                      <a:r>
                        <a:rPr lang="en-US" sz="2400" dirty="0" smtClean="0"/>
                        <a:t>3,000,000 texts</a:t>
                      </a:r>
                      <a:endParaRPr lang="en-US" sz="2400" dirty="0"/>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dirty="0" smtClean="0"/>
                        <a:t>Current Library:</a:t>
                      </a:r>
                    </a:p>
                  </a:txBody>
                  <a:tcPr/>
                </a:tc>
                <a:tc>
                  <a:txBody>
                    <a:bodyPr/>
                    <a:lstStyle/>
                    <a:p>
                      <a:pPr algn="r"/>
                      <a:r>
                        <a:rPr lang="en-US" sz="2400" dirty="0" smtClean="0"/>
                        <a:t>8,000,000 texts</a:t>
                      </a:r>
                      <a:endParaRPr lang="en-US"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Teachers’ Approaches to Finding Texts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Target Words</a:t>
            </a:r>
          </a:p>
          <a:p>
            <a:pPr lvl="1"/>
            <a:r>
              <a:rPr lang="en-US" dirty="0" smtClean="0"/>
              <a:t>To find texts using vocabulary words in their curriculum.</a:t>
            </a:r>
          </a:p>
          <a:p>
            <a:pPr lvl="1"/>
            <a:r>
              <a:rPr lang="en-US" dirty="0" smtClean="0"/>
              <a:t>20 target words specified on average.</a:t>
            </a:r>
          </a:p>
          <a:p>
            <a:r>
              <a:rPr lang="en-US" i="1" dirty="0" smtClean="0"/>
              <a:t>ad hoc </a:t>
            </a:r>
            <a:r>
              <a:rPr lang="en-US" dirty="0" smtClean="0"/>
              <a:t>queries</a:t>
            </a:r>
          </a:p>
          <a:p>
            <a:pPr lvl="1"/>
            <a:r>
              <a:rPr lang="en-US" dirty="0" smtClean="0"/>
              <a:t>To find texts on topics that match up with their curriculum.</a:t>
            </a:r>
          </a:p>
          <a:p>
            <a:pPr lvl="1"/>
            <a:r>
              <a:rPr lang="en-US" dirty="0" smtClean="0"/>
              <a:t>e.g., “surviving winter,” “miner’s safety,” “gender roles,” “unidentified flying objects”</a:t>
            </a:r>
          </a:p>
          <a:p>
            <a:r>
              <a:rPr lang="en-US" dirty="0" smtClean="0"/>
              <a:t>Both of the above</a:t>
            </a:r>
          </a:p>
          <a:p>
            <a:pPr lvl="1"/>
            <a:r>
              <a:rPr lang="en-US" dirty="0" smtClean="0"/>
              <a:t>Sometimes this placed too many constraints on the search.</a:t>
            </a:r>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a:xfrm>
            <a:off x="457200" y="1219200"/>
            <a:ext cx="8229600" cy="2667000"/>
          </a:xfrm>
        </p:spPr>
        <p:txBody>
          <a:bodyPr>
            <a:normAutofit fontScale="62500" lnSpcReduction="20000"/>
          </a:bodyPr>
          <a:lstStyle/>
          <a:p>
            <a:r>
              <a:rPr lang="en-US" dirty="0" smtClean="0"/>
              <a:t>End-of-semester post-test </a:t>
            </a:r>
          </a:p>
          <a:p>
            <a:pPr lvl="1"/>
            <a:r>
              <a:rPr lang="en-US" dirty="0" smtClean="0"/>
              <a:t>Assessed target vocabulary word knowledge.</a:t>
            </a:r>
          </a:p>
          <a:p>
            <a:pPr lvl="1"/>
            <a:r>
              <a:rPr lang="en-US" dirty="0" smtClean="0"/>
              <a:t>15 multiple-choice cloze (fill-in-blank) items.	</a:t>
            </a:r>
          </a:p>
          <a:p>
            <a:r>
              <a:rPr lang="en-US" dirty="0" smtClean="0"/>
              <a:t>Compared to similar post-test in study with REAP Tutor in Fall 2006.</a:t>
            </a:r>
          </a:p>
          <a:p>
            <a:pPr lvl="1"/>
            <a:r>
              <a:rPr lang="en-US" dirty="0" smtClean="0"/>
              <a:t>Tutor provided computer-selected texts based on individual needs.</a:t>
            </a:r>
          </a:p>
          <a:p>
            <a:pPr lvl="1"/>
            <a:r>
              <a:rPr lang="en-US" dirty="0" smtClean="0"/>
              <a:t>Tutor was not blended into the course curriculum.</a:t>
            </a:r>
          </a:p>
          <a:p>
            <a:pPr lvl="1"/>
            <a:r>
              <a:rPr lang="en-US" dirty="0" smtClean="0"/>
              <a:t>This is </a:t>
            </a:r>
            <a:r>
              <a:rPr lang="en-US" i="1" dirty="0" smtClean="0"/>
              <a:t>not</a:t>
            </a:r>
            <a:r>
              <a:rPr lang="en-US" dirty="0" smtClean="0"/>
              <a:t> a true experimental study.</a:t>
            </a:r>
          </a:p>
          <a:p>
            <a:r>
              <a:rPr lang="en-US" dirty="0" smtClean="0"/>
              <a:t>The results demonstrate the success of using REAP Search in a blended curriculum.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graphicFrame>
        <p:nvGraphicFramePr>
          <p:cNvPr id="6" name="Chart 5"/>
          <p:cNvGraphicFramePr/>
          <p:nvPr/>
        </p:nvGraphicFramePr>
        <p:xfrm>
          <a:off x="2133600" y="3657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Motivating Example</a:t>
            </a:r>
            <a:endParaRPr lang="en-US" dirty="0"/>
          </a:p>
        </p:txBody>
      </p:sp>
      <p:sp>
        <p:nvSpPr>
          <p:cNvPr id="18435" name="Rectangle 3"/>
          <p:cNvSpPr>
            <a:spLocks noGrp="1" noChangeArrowheads="1"/>
          </p:cNvSpPr>
          <p:nvPr>
            <p:ph type="body" idx="1"/>
          </p:nvPr>
        </p:nvSpPr>
        <p:spPr/>
        <p:txBody>
          <a:bodyPr/>
          <a:lstStyle/>
          <a:p>
            <a:r>
              <a:rPr lang="en-US" sz="2800" b="1" i="1" dirty="0" smtClean="0"/>
              <a:t>Situation</a:t>
            </a:r>
            <a:r>
              <a:rPr lang="en-US" sz="2800" dirty="0"/>
              <a:t>: ESL teacher </a:t>
            </a:r>
            <a:r>
              <a:rPr lang="en-US" sz="2800" dirty="0" smtClean="0"/>
              <a:t>Greg wants </a:t>
            </a:r>
            <a:r>
              <a:rPr lang="en-US" sz="2800" dirty="0"/>
              <a:t>to find </a:t>
            </a:r>
            <a:r>
              <a:rPr lang="en-US" sz="2800" dirty="0" smtClean="0"/>
              <a:t>texts that…</a:t>
            </a:r>
          </a:p>
          <a:p>
            <a:pPr lvl="1"/>
            <a:r>
              <a:rPr lang="en-US" sz="2400" dirty="0" smtClean="0"/>
              <a:t>Are in grade 4-7 reading level range,</a:t>
            </a:r>
          </a:p>
          <a:p>
            <a:pPr lvl="1"/>
            <a:r>
              <a:rPr lang="en-US" sz="2400" dirty="0" smtClean="0"/>
              <a:t>Use specific </a:t>
            </a:r>
            <a:r>
              <a:rPr lang="en-US" sz="2400" dirty="0"/>
              <a:t>target vocabulary </a:t>
            </a:r>
            <a:r>
              <a:rPr lang="en-US" sz="2400" dirty="0" smtClean="0"/>
              <a:t>words from class, </a:t>
            </a:r>
          </a:p>
          <a:p>
            <a:pPr lvl="1"/>
            <a:r>
              <a:rPr lang="en-US" sz="2400" dirty="0" smtClean="0"/>
              <a:t>Discuss a </a:t>
            </a:r>
            <a:r>
              <a:rPr lang="en-US" sz="2400" dirty="0"/>
              <a:t>specific topic, international </a:t>
            </a:r>
            <a:r>
              <a:rPr lang="en-US" sz="2400" dirty="0" smtClean="0"/>
              <a:t>travel.</a:t>
            </a:r>
          </a:p>
          <a:p>
            <a:endParaRPr lang="en-US" sz="2800" dirty="0"/>
          </a:p>
          <a:p>
            <a:r>
              <a:rPr lang="en-US" sz="2800" b="1" i="1" dirty="0" smtClean="0"/>
              <a:t>First Approach:</a:t>
            </a:r>
            <a:r>
              <a:rPr lang="en-US" sz="2800" dirty="0" smtClean="0"/>
              <a:t> </a:t>
            </a:r>
            <a:r>
              <a:rPr lang="en-US" sz="2800" dirty="0"/>
              <a:t>Searching for “international travel” </a:t>
            </a:r>
            <a:r>
              <a:rPr lang="en-US" sz="2800" dirty="0" smtClean="0"/>
              <a:t>on a commercial search engine…</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REAP Search</a:t>
            </a:r>
          </a:p>
          <a:p>
            <a:pPr lvl="1"/>
            <a:r>
              <a:rPr lang="en-US" dirty="0" smtClean="0"/>
              <a:t>has been used in two courses by over fifty ESL students.</a:t>
            </a:r>
          </a:p>
          <a:p>
            <a:pPr lvl="1"/>
            <a:r>
              <a:rPr lang="en-US" dirty="0" smtClean="0"/>
              <a:t>is an educational application utilizing various language technologies ranging from text retrieval to POS </a:t>
            </a:r>
            <a:r>
              <a:rPr lang="en-US" smtClean="0"/>
              <a:t>tagging.</a:t>
            </a:r>
          </a:p>
          <a:p>
            <a:pPr lvl="1"/>
            <a:r>
              <a:rPr lang="en-US" dirty="0" smtClean="0"/>
              <a:t>enables teachers to find appropriate, authentic texts from the Web for vocabulary and reading practice.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000" dirty="0" smtClean="0"/>
              <a:t>Visit http://reap.cs.cmu.edu for more information or to request access.</a:t>
            </a: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Issues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Can language learners effectively and efficiently use such a system to search for reading materials directly, rather than reading what a teacher selects? </a:t>
            </a:r>
          </a:p>
          <a:p>
            <a:pPr lvl="1"/>
            <a:r>
              <a:rPr lang="en-US" dirty="0" smtClean="0"/>
              <a:t>Students could use the system, but a more polished user interface and further progress on filtering out readings of low text quality is necessary. </a:t>
            </a:r>
          </a:p>
          <a:p>
            <a:r>
              <a:rPr lang="en-US" dirty="0" smtClean="0"/>
              <a:t>Is such an approach adaptable to other languages, especially less commonly taught languages for which there are fewer available Web pages? </a:t>
            </a:r>
          </a:p>
          <a:p>
            <a:pPr lvl="1"/>
            <a:r>
              <a:rPr lang="en-US" dirty="0" smtClean="0"/>
              <a:t>Certainly there are sufficient resources available on the Web in commonly taught languages such as French or Japanese, but extending to other languages with fewer resources might be significantly more challenging. </a:t>
            </a:r>
          </a:p>
          <a:p>
            <a:r>
              <a:rPr lang="en-US" dirty="0" smtClean="0"/>
              <a:t>How effective would such a tool be in a first language classroom? </a:t>
            </a:r>
          </a:p>
          <a:p>
            <a:pPr lvl="1"/>
            <a:r>
              <a:rPr lang="en-US" dirty="0" smtClean="0"/>
              <a:t>Such an approach should be suitable for use in first language classrooms, especially by teachers who need to find supplemental materials for struggling readers. </a:t>
            </a:r>
          </a:p>
          <a:p>
            <a:r>
              <a:rPr lang="en-US" dirty="0" smtClean="0"/>
              <a:t>Are there enough high-quality, low-reading level texts for very young readers?</a:t>
            </a:r>
          </a:p>
          <a:p>
            <a:pPr lvl="1"/>
            <a:r>
              <a:rPr lang="en-US" dirty="0" smtClean="0"/>
              <a:t>From observations made while developing REAP, the proportion of Web pages below fourth grade reading level is small. Finding appropriate materials for beginning readers is a challenge that the REAP developers are actively addressing.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Finding Texts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graphicFrame>
        <p:nvGraphicFramePr>
          <p:cNvPr id="5" name="Table 4"/>
          <p:cNvGraphicFramePr>
            <a:graphicFrameLocks noGrp="1"/>
          </p:cNvGraphicFramePr>
          <p:nvPr/>
        </p:nvGraphicFramePr>
        <p:xfrm>
          <a:off x="1066800" y="1828800"/>
          <a:ext cx="6781800" cy="3762167"/>
        </p:xfrm>
        <a:graphic>
          <a:graphicData uri="http://schemas.openxmlformats.org/drawingml/2006/table">
            <a:tbl>
              <a:tblPr firstRow="1" bandRow="1">
                <a:tableStyleId>{5940675A-B579-460E-94D1-54222C63F5DA}</a:tableStyleId>
              </a:tblPr>
              <a:tblGrid>
                <a:gridCol w="1356360"/>
                <a:gridCol w="1356360"/>
                <a:gridCol w="1356360"/>
                <a:gridCol w="1356360"/>
                <a:gridCol w="1356360"/>
              </a:tblGrid>
              <a:tr h="495677">
                <a:tc>
                  <a:txBody>
                    <a:bodyPr/>
                    <a:lstStyle/>
                    <a:p>
                      <a:endParaRPr lang="en-US" dirty="0"/>
                    </a:p>
                  </a:txBody>
                  <a:tcPr/>
                </a:tc>
                <a:tc>
                  <a:txBody>
                    <a:bodyPr/>
                    <a:lstStyle/>
                    <a:p>
                      <a:pPr algn="ctr"/>
                      <a:r>
                        <a:rPr lang="en-US" b="1" dirty="0" smtClean="0"/>
                        <a:t>Cost</a:t>
                      </a:r>
                      <a:endParaRPr lang="en-US" b="1" dirty="0"/>
                    </a:p>
                  </a:txBody>
                  <a:tcPr/>
                </a:tc>
                <a:tc>
                  <a:txBody>
                    <a:bodyPr/>
                    <a:lstStyle/>
                    <a:p>
                      <a:pPr algn="ctr"/>
                      <a:r>
                        <a:rPr lang="en-US" b="1" dirty="0" smtClean="0"/>
                        <a:t>Effort</a:t>
                      </a:r>
                      <a:endParaRPr lang="en-US" b="1" dirty="0"/>
                    </a:p>
                  </a:txBody>
                  <a:tcPr/>
                </a:tc>
                <a:tc>
                  <a:txBody>
                    <a:bodyPr/>
                    <a:lstStyle/>
                    <a:p>
                      <a:pPr algn="ctr"/>
                      <a:r>
                        <a:rPr lang="en-US" b="1" dirty="0" smtClean="0"/>
                        <a:t>Quantity</a:t>
                      </a:r>
                      <a:endParaRPr lang="en-US" b="1" dirty="0"/>
                    </a:p>
                  </a:txBody>
                  <a:tcPr/>
                </a:tc>
                <a:tc>
                  <a:txBody>
                    <a:bodyPr/>
                    <a:lstStyle/>
                    <a:p>
                      <a:pPr algn="ctr"/>
                      <a:r>
                        <a:rPr lang="en-US" b="1" dirty="0" smtClean="0"/>
                        <a:t>Quality</a:t>
                      </a:r>
                      <a:endParaRPr lang="en-US" b="1" dirty="0"/>
                    </a:p>
                  </a:txBody>
                  <a:tcPr/>
                </a:tc>
              </a:tr>
              <a:tr h="855552">
                <a:tc>
                  <a:txBody>
                    <a:bodyPr/>
                    <a:lstStyle/>
                    <a:p>
                      <a:r>
                        <a:rPr lang="en-US" b="1" dirty="0" smtClean="0"/>
                        <a:t>Existing</a:t>
                      </a:r>
                      <a:r>
                        <a:rPr lang="en-US" b="1" baseline="0" dirty="0" smtClean="0"/>
                        <a:t> Textbooks</a:t>
                      </a:r>
                      <a:endParaRPr lang="en-US" b="1" dirty="0"/>
                    </a:p>
                  </a:txBody>
                  <a:tcPr/>
                </a:tc>
                <a:tc>
                  <a:txBody>
                    <a:bodyPr/>
                    <a:lstStyle/>
                    <a:p>
                      <a:pPr algn="ctr"/>
                      <a:r>
                        <a:rPr lang="en-US" dirty="0" smtClean="0"/>
                        <a:t>High</a:t>
                      </a:r>
                      <a:endParaRPr lang="en-US" dirty="0"/>
                    </a:p>
                  </a:txBody>
                  <a:tcPr/>
                </a:tc>
                <a:tc>
                  <a:txBody>
                    <a:bodyPr/>
                    <a:lstStyle/>
                    <a:p>
                      <a:pPr algn="ctr"/>
                      <a:r>
                        <a:rPr lang="en-US" dirty="0" smtClean="0"/>
                        <a:t>Low</a:t>
                      </a:r>
                      <a:endParaRPr lang="en-US" dirty="0"/>
                    </a:p>
                  </a:txBody>
                  <a:tcPr/>
                </a:tc>
                <a:tc>
                  <a:txBody>
                    <a:bodyPr/>
                    <a:lstStyle/>
                    <a:p>
                      <a:pPr algn="ctr"/>
                      <a:r>
                        <a:rPr lang="en-US" dirty="0" smtClean="0"/>
                        <a:t>Medium</a:t>
                      </a:r>
                      <a:endParaRPr lang="en-US" dirty="0"/>
                    </a:p>
                  </a:txBody>
                  <a:tcPr/>
                </a:tc>
                <a:tc>
                  <a:txBody>
                    <a:bodyPr/>
                    <a:lstStyle/>
                    <a:p>
                      <a:pPr algn="ctr"/>
                      <a:r>
                        <a:rPr lang="en-US" dirty="0" smtClean="0"/>
                        <a:t>High</a:t>
                      </a:r>
                      <a:endParaRPr lang="en-US" dirty="0"/>
                    </a:p>
                  </a:txBody>
                  <a:tcPr/>
                </a:tc>
              </a:tr>
              <a:tr h="1222218">
                <a:tc>
                  <a:txBody>
                    <a:bodyPr/>
                    <a:lstStyle/>
                    <a:p>
                      <a:r>
                        <a:rPr lang="en-US" b="1" dirty="0" smtClean="0"/>
                        <a:t>Manually</a:t>
                      </a:r>
                      <a:r>
                        <a:rPr lang="en-US" b="1" baseline="0" dirty="0" smtClean="0"/>
                        <a:t> Authored or Edited Texts</a:t>
                      </a:r>
                      <a:endParaRPr lang="en-US" b="1" dirty="0"/>
                    </a:p>
                  </a:txBody>
                  <a:tcPr/>
                </a:tc>
                <a:tc>
                  <a:txBody>
                    <a:bodyPr/>
                    <a:lstStyle/>
                    <a:p>
                      <a:pPr algn="ctr"/>
                      <a:r>
                        <a:rPr lang="en-US" dirty="0" smtClean="0"/>
                        <a:t>Low</a:t>
                      </a:r>
                      <a:endParaRPr lang="en-US" dirty="0"/>
                    </a:p>
                  </a:txBody>
                  <a:tcPr/>
                </a:tc>
                <a:tc>
                  <a:txBody>
                    <a:bodyPr/>
                    <a:lstStyle/>
                    <a:p>
                      <a:pPr algn="ctr"/>
                      <a:r>
                        <a:rPr lang="en-US" dirty="0" smtClean="0"/>
                        <a:t>High</a:t>
                      </a:r>
                      <a:endParaRPr lang="en-US" dirty="0"/>
                    </a:p>
                  </a:txBody>
                  <a:tcPr/>
                </a:tc>
                <a:tc>
                  <a:txBody>
                    <a:bodyPr/>
                    <a:lstStyle/>
                    <a:p>
                      <a:pPr algn="ctr"/>
                      <a:r>
                        <a:rPr lang="en-US" dirty="0" smtClean="0"/>
                        <a:t>Low</a:t>
                      </a:r>
                      <a:endParaRPr lang="en-US" dirty="0"/>
                    </a:p>
                  </a:txBody>
                  <a:tcPr/>
                </a:tc>
                <a:tc>
                  <a:txBody>
                    <a:bodyPr/>
                    <a:lstStyle/>
                    <a:p>
                      <a:pPr algn="ctr"/>
                      <a:r>
                        <a:rPr lang="en-US" dirty="0" smtClean="0"/>
                        <a:t>High</a:t>
                      </a:r>
                      <a:endParaRPr lang="en-US" dirty="0"/>
                    </a:p>
                  </a:txBody>
                  <a:tcPr/>
                </a:tc>
              </a:tr>
              <a:tr h="855552">
                <a:tc>
                  <a:txBody>
                    <a:bodyPr/>
                    <a:lstStyle/>
                    <a:p>
                      <a:r>
                        <a:rPr lang="en-US" b="1" dirty="0" smtClean="0"/>
                        <a:t>Texts Gathered from the Web</a:t>
                      </a:r>
                      <a:endParaRPr lang="en-US" b="1" dirty="0"/>
                    </a:p>
                  </a:txBody>
                  <a:tcPr/>
                </a:tc>
                <a:tc>
                  <a:txBody>
                    <a:bodyPr/>
                    <a:lstStyle/>
                    <a:p>
                      <a:pPr algn="ctr"/>
                      <a:r>
                        <a:rPr lang="en-US" dirty="0" smtClean="0"/>
                        <a:t>Low</a:t>
                      </a:r>
                      <a:endParaRPr lang="en-US" dirty="0"/>
                    </a:p>
                  </a:txBody>
                  <a:tcPr/>
                </a:tc>
                <a:tc>
                  <a:txBody>
                    <a:bodyPr/>
                    <a:lstStyle/>
                    <a:p>
                      <a:pPr algn="ctr"/>
                      <a:r>
                        <a:rPr lang="en-US" dirty="0" smtClean="0"/>
                        <a:t>???</a:t>
                      </a:r>
                      <a:endParaRPr lang="en-US" dirty="0"/>
                    </a:p>
                  </a:txBody>
                  <a:tcPr/>
                </a:tc>
                <a:tc>
                  <a:txBody>
                    <a:bodyPr/>
                    <a:lstStyle/>
                    <a:p>
                      <a:pPr algn="ctr"/>
                      <a:r>
                        <a:rPr lang="en-US" dirty="0" smtClean="0"/>
                        <a:t>High</a:t>
                      </a:r>
                      <a:endParaRPr lang="en-US" dirty="0"/>
                    </a:p>
                  </a:txBody>
                  <a:tcPr/>
                </a:tc>
                <a:tc>
                  <a:txBody>
                    <a:bodyPr/>
                    <a:lstStyle/>
                    <a:p>
                      <a:pPr algn="ctr"/>
                      <a:r>
                        <a:rPr lang="en-US" dirty="0" smtClean="0"/>
                        <a:t>???</a:t>
                      </a:r>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a:xfrm>
            <a:off x="685800" y="0"/>
            <a:ext cx="7772400" cy="1143000"/>
          </a:xfrm>
        </p:spPr>
        <p:txBody>
          <a:bodyPr/>
          <a:lstStyle/>
          <a:p>
            <a:r>
              <a:rPr lang="en-US" sz="2800" dirty="0" smtClean="0"/>
              <a:t>Commercial Search Engine Result</a:t>
            </a:r>
            <a:endParaRPr lang="en-US" sz="2800" dirty="0"/>
          </a:p>
        </p:txBody>
      </p:sp>
      <p:pic>
        <p:nvPicPr>
          <p:cNvPr id="21508" name="Picture 4" descr="Untitled2"/>
          <p:cNvPicPr>
            <a:picLocks noGrp="1" noChangeAspect="1" noChangeArrowheads="1"/>
          </p:cNvPicPr>
          <p:nvPr>
            <p:ph idx="1"/>
          </p:nvPr>
        </p:nvPicPr>
        <p:blipFill>
          <a:blip r:embed="rId2"/>
          <a:srcRect/>
          <a:stretch>
            <a:fillRect/>
          </a:stretch>
        </p:blipFill>
        <p:spPr>
          <a:xfrm>
            <a:off x="838200" y="990600"/>
            <a:ext cx="7391400" cy="5422900"/>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REAP Search Example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5" name="Picture 2" descr="E:\Documents and Settings\mheilman.MJHEILMAN\Desktop\travel_example.png"/>
          <p:cNvPicPr>
            <a:picLocks noChangeAspect="1" noChangeArrowheads="1"/>
          </p:cNvPicPr>
          <p:nvPr/>
        </p:nvPicPr>
        <p:blipFill>
          <a:blip r:embed="rId2"/>
          <a:srcRect/>
          <a:stretch>
            <a:fillRect/>
          </a:stretch>
        </p:blipFill>
        <p:spPr bwMode="auto">
          <a:xfrm>
            <a:off x="1752600" y="1295400"/>
            <a:ext cx="5562600" cy="484205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a:xfrm>
            <a:off x="609600" y="228600"/>
            <a:ext cx="7772400" cy="1143000"/>
          </a:xfrm>
        </p:spPr>
        <p:txBody>
          <a:bodyPr/>
          <a:lstStyle/>
          <a:p>
            <a:r>
              <a:rPr lang="en-US" sz="3200" dirty="0" smtClean="0"/>
              <a:t>Commercial Search Engine Result</a:t>
            </a:r>
            <a:endParaRPr lang="en-US" sz="3200" i="1" dirty="0"/>
          </a:p>
        </p:txBody>
      </p:sp>
      <p:pic>
        <p:nvPicPr>
          <p:cNvPr id="19460" name="Picture 4" descr="Untitled"/>
          <p:cNvPicPr>
            <a:picLocks noGrp="1" noChangeAspect="1" noChangeArrowheads="1"/>
          </p:cNvPicPr>
          <p:nvPr>
            <p:ph idx="1"/>
          </p:nvPr>
        </p:nvPicPr>
        <p:blipFill>
          <a:blip r:embed="rId2"/>
          <a:srcRect/>
          <a:stretch>
            <a:fillRect/>
          </a:stretch>
        </p:blipFill>
        <p:spPr>
          <a:xfrm>
            <a:off x="1066800" y="1317625"/>
            <a:ext cx="7010400" cy="5376863"/>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Commercial search engines are not set up with the needs of language teachers in mind.</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ternational_travel.png"/>
          <p:cNvPicPr>
            <a:picLocks noGrp="1" noChangeAspect="1"/>
          </p:cNvPicPr>
          <p:nvPr>
            <p:ph idx="1"/>
          </p:nvPr>
        </p:nvPicPr>
        <p:blipFill>
          <a:blip r:embed="rId3"/>
          <a:stretch>
            <a:fillRect/>
          </a:stretch>
        </p:blipFill>
        <p:spPr>
          <a:xfrm>
            <a:off x="1219200" y="685800"/>
            <a:ext cx="6565919" cy="5108984"/>
          </a:xfrm>
        </p:spPr>
      </p:pic>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grpSp>
        <p:nvGrpSpPr>
          <p:cNvPr id="18" name="Group 17"/>
          <p:cNvGrpSpPr/>
          <p:nvPr/>
        </p:nvGrpSpPr>
        <p:grpSpPr>
          <a:xfrm>
            <a:off x="228600" y="609600"/>
            <a:ext cx="2514600" cy="1447800"/>
            <a:chOff x="228600" y="609600"/>
            <a:chExt cx="2514600" cy="1447800"/>
          </a:xfrm>
        </p:grpSpPr>
        <p:sp>
          <p:nvSpPr>
            <p:cNvPr id="7" name="TextBox 6"/>
            <p:cNvSpPr txBox="1"/>
            <p:nvPr/>
          </p:nvSpPr>
          <p:spPr>
            <a:xfrm>
              <a:off x="228600" y="609600"/>
              <a:ext cx="2514600" cy="70788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Familiar query box for specifying keywords.</a:t>
              </a:r>
            </a:p>
          </p:txBody>
        </p:sp>
        <p:cxnSp>
          <p:nvCxnSpPr>
            <p:cNvPr id="9" name="Straight Arrow Connector 8"/>
            <p:cNvCxnSpPr/>
            <p:nvPr/>
          </p:nvCxnSpPr>
          <p:spPr>
            <a:xfrm rot="16200000" flipH="1">
              <a:off x="2019300" y="1409700"/>
              <a:ext cx="762000" cy="533400"/>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grpSp>
        <p:nvGrpSpPr>
          <p:cNvPr id="19" name="Group 18"/>
          <p:cNvGrpSpPr/>
          <p:nvPr/>
        </p:nvGrpSpPr>
        <p:grpSpPr>
          <a:xfrm>
            <a:off x="5105400" y="1828800"/>
            <a:ext cx="3657600" cy="1066799"/>
            <a:chOff x="5105400" y="1828800"/>
            <a:chExt cx="3657600" cy="1066799"/>
          </a:xfrm>
        </p:grpSpPr>
        <p:sp>
          <p:nvSpPr>
            <p:cNvPr id="8" name="TextBox 7"/>
            <p:cNvSpPr txBox="1"/>
            <p:nvPr/>
          </p:nvSpPr>
          <p:spPr>
            <a:xfrm>
              <a:off x="6096000" y="1828800"/>
              <a:ext cx="2667000" cy="70788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Option to set target vocabulary words.</a:t>
              </a:r>
              <a:endParaRPr lang="en-US" sz="2000" dirty="0"/>
            </a:p>
          </p:txBody>
        </p:sp>
        <p:cxnSp>
          <p:nvCxnSpPr>
            <p:cNvPr id="10" name="Straight Arrow Connector 9"/>
            <p:cNvCxnSpPr>
              <a:stCxn id="8" idx="1"/>
            </p:cNvCxnSpPr>
            <p:nvPr/>
          </p:nvCxnSpPr>
          <p:spPr>
            <a:xfrm rot="10800000" flipV="1">
              <a:off x="5105400" y="2182743"/>
              <a:ext cx="990600" cy="712856"/>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grpSp>
        <p:nvGrpSpPr>
          <p:cNvPr id="20" name="Group 19"/>
          <p:cNvGrpSpPr/>
          <p:nvPr/>
        </p:nvGrpSpPr>
        <p:grpSpPr>
          <a:xfrm>
            <a:off x="457200" y="4267200"/>
            <a:ext cx="3200400" cy="1317486"/>
            <a:chOff x="457200" y="4267200"/>
            <a:chExt cx="3200400" cy="1317486"/>
          </a:xfrm>
        </p:grpSpPr>
        <p:sp>
          <p:nvSpPr>
            <p:cNvPr id="6" name="TextBox 5"/>
            <p:cNvSpPr txBox="1"/>
            <p:nvPr/>
          </p:nvSpPr>
          <p:spPr>
            <a:xfrm>
              <a:off x="457200" y="4876800"/>
              <a:ext cx="3200400" cy="70788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Extra options for specifying pedagogical constraints.</a:t>
              </a:r>
              <a:endParaRPr lang="en-US" sz="2000" dirty="0"/>
            </a:p>
          </p:txBody>
        </p:sp>
        <p:cxnSp>
          <p:nvCxnSpPr>
            <p:cNvPr id="11" name="Straight Arrow Connector 10"/>
            <p:cNvCxnSpPr>
              <a:stCxn id="6" idx="0"/>
            </p:cNvCxnSpPr>
            <p:nvPr/>
          </p:nvCxnSpPr>
          <p:spPr>
            <a:xfrm rot="5400000" flipH="1" flipV="1">
              <a:off x="2247900" y="4076700"/>
              <a:ext cx="609600" cy="990600"/>
            </a:xfrm>
            <a:prstGeom prst="straightConnector1">
              <a:avLst/>
            </a:prstGeom>
            <a:ln w="57150">
              <a:tailEnd type="arrow"/>
            </a:ln>
          </p:spPr>
          <p:style>
            <a:lnRef idx="2">
              <a:schemeClr val="accent1"/>
            </a:lnRef>
            <a:fillRef idx="1">
              <a:schemeClr val="lt1"/>
            </a:fillRef>
            <a:effectRef idx="0">
              <a:schemeClr val="accent1"/>
            </a:effectRef>
            <a:fontRef idx="minor">
              <a:schemeClr val="dk1"/>
            </a:fontRef>
          </p:style>
        </p:cxnSp>
      </p:grpSp>
      <p:sp>
        <p:nvSpPr>
          <p:cNvPr id="12" name="TextBox 11"/>
          <p:cNvSpPr txBox="1"/>
          <p:nvPr/>
        </p:nvSpPr>
        <p:spPr>
          <a:xfrm>
            <a:off x="5181600" y="4953000"/>
            <a:ext cx="3733800" cy="1015663"/>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User clicks </a:t>
            </a:r>
            <a:r>
              <a:rPr lang="en-US" sz="2000" b="1" dirty="0" smtClean="0"/>
              <a:t>Search</a:t>
            </a:r>
            <a:r>
              <a:rPr lang="en-US" sz="2000" dirty="0" smtClean="0"/>
              <a:t>, then selects </a:t>
            </a:r>
            <a:r>
              <a:rPr lang="en-US" sz="2000" smtClean="0"/>
              <a:t>a document from </a:t>
            </a:r>
            <a:r>
              <a:rPr lang="en-US" sz="2000" dirty="0" smtClean="0"/>
              <a:t>a list of results with titles and snippets…</a:t>
            </a:r>
            <a:endParaRPr 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1026" name="Picture 2" descr="E:\Documents and Settings\mheilman.MJHEILMAN\Desktop\travel_example2.png"/>
          <p:cNvPicPr>
            <a:picLocks noChangeAspect="1" noChangeArrowheads="1"/>
          </p:cNvPicPr>
          <p:nvPr/>
        </p:nvPicPr>
        <p:blipFill>
          <a:blip r:embed="rId2"/>
          <a:srcRect/>
          <a:stretch>
            <a:fillRect/>
          </a:stretch>
        </p:blipFill>
        <p:spPr bwMode="auto">
          <a:xfrm>
            <a:off x="1524000" y="457200"/>
            <a:ext cx="5923385" cy="57308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normAutofit/>
          </a:bodyPr>
          <a:lstStyle/>
          <a:p>
            <a:r>
              <a:rPr lang="en-US" dirty="0" smtClean="0"/>
              <a:t>Motivating Example</a:t>
            </a:r>
            <a:endParaRPr lang="en-US" b="1" dirty="0" smtClean="0"/>
          </a:p>
          <a:p>
            <a:r>
              <a:rPr lang="en-US" b="1" dirty="0" smtClean="0"/>
              <a:t>Creating a Digital Library</a:t>
            </a:r>
          </a:p>
          <a:p>
            <a:r>
              <a:rPr lang="en-US" dirty="0" smtClean="0"/>
              <a:t>Retrieving Texts from the Library</a:t>
            </a:r>
          </a:p>
          <a:p>
            <a:r>
              <a:rPr lang="en-US" dirty="0" smtClean="0"/>
              <a:t>Learner and Teacher Support</a:t>
            </a:r>
          </a:p>
          <a:p>
            <a:r>
              <a:rPr lang="en-US" dirty="0" smtClean="0"/>
              <a:t>REAP </a:t>
            </a:r>
            <a:r>
              <a:rPr lang="en-US" i="1" dirty="0" smtClean="0"/>
              <a:t>Tutor </a:t>
            </a:r>
            <a:r>
              <a:rPr lang="en-US" dirty="0" smtClean="0"/>
              <a:t>and Related Work</a:t>
            </a:r>
          </a:p>
          <a:p>
            <a:r>
              <a:rPr lang="en-US" dirty="0" smtClean="0"/>
              <a:t>Pilot Study</a:t>
            </a:r>
          </a:p>
          <a:p>
            <a:r>
              <a:rPr lang="en-US" dirty="0" smtClean="0"/>
              <a:t>Concluding Remarks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of a Reading</a:t>
            </a:r>
            <a:endParaRPr lang="en-US" dirty="0"/>
          </a:p>
        </p:txBody>
      </p:sp>
      <p:pic>
        <p:nvPicPr>
          <p:cNvPr id="5" name="Content Placeholder 4" descr="readingpath.png"/>
          <p:cNvPicPr>
            <a:picLocks noGrp="1" noChangeAspect="1"/>
          </p:cNvPicPr>
          <p:nvPr>
            <p:ph idx="1"/>
          </p:nvPr>
        </p:nvPicPr>
        <p:blipFill>
          <a:blip r:embed="rId3"/>
          <a:stretch>
            <a:fillRect/>
          </a:stretch>
        </p:blipFill>
        <p:spPr>
          <a:xfrm>
            <a:off x="609600" y="2590800"/>
            <a:ext cx="7741863" cy="2326908"/>
          </a:xfrm>
        </p:spPr>
      </p:pic>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 name="TextBox 5"/>
          <p:cNvSpPr txBox="1"/>
          <p:nvPr/>
        </p:nvSpPr>
        <p:spPr>
          <a:xfrm>
            <a:off x="457200" y="1447800"/>
            <a:ext cx="7947689" cy="923330"/>
          </a:xfrm>
          <a:prstGeom prst="rect">
            <a:avLst/>
          </a:prstGeom>
          <a:noFill/>
        </p:spPr>
        <p:txBody>
          <a:bodyPr wrap="none" rtlCol="0">
            <a:spAutoFit/>
          </a:bodyPr>
          <a:lstStyle/>
          <a:p>
            <a:pPr marL="228600" indent="-228600">
              <a:buFont typeface="Arial" pitchFamily="34" charset="0"/>
              <a:buChar char="•"/>
            </a:pPr>
            <a:r>
              <a:rPr lang="en-US" dirty="0" smtClean="0"/>
              <a:t>REAP Search is a system for helping teachers find reading material from the Web.</a:t>
            </a:r>
          </a:p>
          <a:p>
            <a:pPr marL="228600" indent="-228600">
              <a:buFont typeface="Arial" pitchFamily="34" charset="0"/>
              <a:buChar char="•"/>
            </a:pPr>
            <a:r>
              <a:rPr lang="en-US" dirty="0" smtClean="0"/>
              <a:t>Readings follow a path from the Web to the student:</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3.5|10.3|10.4"/>
</p:tagLst>
</file>

<file path=ppt/tags/tag2.xml><?xml version="1.0" encoding="utf-8"?>
<p:tagLst xmlns:a="http://schemas.openxmlformats.org/drawingml/2006/main" xmlns:r="http://schemas.openxmlformats.org/officeDocument/2006/relationships" xmlns:p="http://schemas.openxmlformats.org/presentationml/2006/main">
  <p:tag name="TIMING" val="|8.6|44|11.3|2.9|6.1"/>
</p:tagLst>
</file>

<file path=ppt/tags/tag3.xml><?xml version="1.0" encoding="utf-8"?>
<p:tagLst xmlns:a="http://schemas.openxmlformats.org/drawingml/2006/main" xmlns:r="http://schemas.openxmlformats.org/officeDocument/2006/relationships" xmlns:p="http://schemas.openxmlformats.org/presentationml/2006/main">
  <p:tag name="TIMING" val="|66.4|66.4"/>
</p:tagLst>
</file>

<file path=ppt/tags/tag4.xml><?xml version="1.0" encoding="utf-8"?>
<p:tagLst xmlns:a="http://schemas.openxmlformats.org/drawingml/2006/main" xmlns:r="http://schemas.openxmlformats.org/officeDocument/2006/relationships" xmlns:p="http://schemas.openxmlformats.org/presentationml/2006/main">
  <p:tag name="TIMING" val="|5.7"/>
</p:tagLst>
</file>

<file path=ppt/tags/tag5.xml><?xml version="1.0" encoding="utf-8"?>
<p:tagLst xmlns:a="http://schemas.openxmlformats.org/drawingml/2006/main" xmlns:r="http://schemas.openxmlformats.org/officeDocument/2006/relationships" xmlns:p="http://schemas.openxmlformats.org/presentationml/2006/main">
  <p:tag name="TIMING" val="|17|13.6"/>
</p:tagLst>
</file>

<file path=ppt/tags/tag6.xml><?xml version="1.0" encoding="utf-8"?>
<p:tagLst xmlns:a="http://schemas.openxmlformats.org/drawingml/2006/main" xmlns:r="http://schemas.openxmlformats.org/officeDocument/2006/relationships" xmlns:p="http://schemas.openxmlformats.org/presentationml/2006/main">
  <p:tag name="TIMING" val="|57.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1715</Words>
  <Application>Microsoft Office PowerPoint</Application>
  <PresentationFormat>On-screen Show (4:3)</PresentationFormat>
  <Paragraphs>297</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Retrieval of Reading Materials for Vocabulary and Reading Practice</vt:lpstr>
      <vt:lpstr>The Goal</vt:lpstr>
      <vt:lpstr>Motivating Example</vt:lpstr>
      <vt:lpstr>Commercial Search Engine Result</vt:lpstr>
      <vt:lpstr>The Problem</vt:lpstr>
      <vt:lpstr>Slide 6</vt:lpstr>
      <vt:lpstr>Slide 7</vt:lpstr>
      <vt:lpstr>Map</vt:lpstr>
      <vt:lpstr>Path of a Reading</vt:lpstr>
      <vt:lpstr>Creating a Digital Library</vt:lpstr>
      <vt:lpstr>Annotations and Filters</vt:lpstr>
      <vt:lpstr>Text Quality Annotation</vt:lpstr>
      <vt:lpstr>Text Quality Annotation</vt:lpstr>
      <vt:lpstr>Text Quality Annotation</vt:lpstr>
      <vt:lpstr>Map</vt:lpstr>
      <vt:lpstr>Boolean vs. Ranked Retrieval</vt:lpstr>
      <vt:lpstr>Boolean vs. Ranked Retrieval</vt:lpstr>
      <vt:lpstr>Example Structured Query</vt:lpstr>
      <vt:lpstr>Map</vt:lpstr>
      <vt:lpstr>Teacher Support</vt:lpstr>
      <vt:lpstr>Learner Support: Reading Interface</vt:lpstr>
      <vt:lpstr>Map</vt:lpstr>
      <vt:lpstr>Comparison to REAP Tutor</vt:lpstr>
      <vt:lpstr>Related Work</vt:lpstr>
      <vt:lpstr>Map</vt:lpstr>
      <vt:lpstr>Pilot Study</vt:lpstr>
      <vt:lpstr>Query Log Analysis</vt:lpstr>
      <vt:lpstr>Teachers’ Approaches to Finding Texts</vt:lpstr>
      <vt:lpstr>Learning Outcomes</vt:lpstr>
      <vt:lpstr>Conclusions</vt:lpstr>
      <vt:lpstr>Slide 31</vt:lpstr>
      <vt:lpstr>Open Issues</vt:lpstr>
      <vt:lpstr>Approaches to Finding Texts</vt:lpstr>
      <vt:lpstr>Commercial Search Engine Result</vt:lpstr>
      <vt:lpstr>REAP Search Example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Retrieval of Reading Materials for Vocabulary and Reading Practice</dc:title>
  <dc:creator/>
  <cp:lastModifiedBy>Michael Joseph Heilman</cp:lastModifiedBy>
  <cp:revision>195</cp:revision>
  <dcterms:created xsi:type="dcterms:W3CDTF">2006-08-16T00:00:00Z</dcterms:created>
  <dcterms:modified xsi:type="dcterms:W3CDTF">2008-06-18T22:22:11Z</dcterms:modified>
</cp:coreProperties>
</file>