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83" r:id="rId3"/>
    <p:sldId id="285" r:id="rId4"/>
    <p:sldId id="315" r:id="rId5"/>
    <p:sldId id="286" r:id="rId6"/>
    <p:sldId id="287" r:id="rId7"/>
    <p:sldId id="302" r:id="rId8"/>
    <p:sldId id="301" r:id="rId9"/>
    <p:sldId id="316" r:id="rId10"/>
    <p:sldId id="298" r:id="rId11"/>
    <p:sldId id="303" r:id="rId12"/>
    <p:sldId id="304" r:id="rId13"/>
    <p:sldId id="296" r:id="rId14"/>
    <p:sldId id="297" r:id="rId15"/>
    <p:sldId id="299" r:id="rId16"/>
    <p:sldId id="300" r:id="rId17"/>
    <p:sldId id="308" r:id="rId18"/>
    <p:sldId id="317" r:id="rId19"/>
    <p:sldId id="289" r:id="rId20"/>
    <p:sldId id="305" r:id="rId21"/>
    <p:sldId id="292" r:id="rId22"/>
    <p:sldId id="318" r:id="rId23"/>
    <p:sldId id="293" r:id="rId24"/>
    <p:sldId id="311" r:id="rId25"/>
    <p:sldId id="323" r:id="rId26"/>
    <p:sldId id="306" r:id="rId27"/>
    <p:sldId id="295" r:id="rId28"/>
    <p:sldId id="322" r:id="rId29"/>
    <p:sldId id="324" r:id="rId30"/>
    <p:sldId id="325" r:id="rId31"/>
    <p:sldId id="326" r:id="rId32"/>
    <p:sldId id="327" r:id="rId33"/>
    <p:sldId id="319" r:id="rId34"/>
    <p:sldId id="320" r:id="rId35"/>
    <p:sldId id="32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860" autoAdjust="0"/>
  </p:normalViewPr>
  <p:slideViewPr>
    <p:cSldViewPr>
      <p:cViewPr>
        <p:scale>
          <a:sx n="66" d="100"/>
          <a:sy n="66" d="100"/>
        </p:scale>
        <p:origin x="-2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Adjacent Accuracy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Adj. Acc.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tx1"/>
              </a:solidFill>
            </c:spPr>
          </c:dPt>
          <c:cat>
            <c:strRef>
              <c:f>Sheet1!$A$2:$A$4</c:f>
              <c:strCache>
                <c:ptCount val="3"/>
                <c:pt idx="0">
                  <c:v>Lexical</c:v>
                </c:pt>
                <c:pt idx="1">
                  <c:v>Grammatical</c:v>
                </c:pt>
                <c:pt idx="2">
                  <c:v>Combined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0.46400000000000002</c:v>
                </c:pt>
                <c:pt idx="1">
                  <c:v>0.56000000000000005</c:v>
                </c:pt>
                <c:pt idx="2">
                  <c:v>0.44000000000000039</c:v>
                </c:pt>
              </c:numCache>
            </c:numRef>
          </c:val>
        </c:ser>
        <c:gapWidth val="25"/>
        <c:axId val="87758720"/>
        <c:axId val="87760256"/>
      </c:barChart>
      <c:catAx>
        <c:axId val="87758720"/>
        <c:scaling>
          <c:orientation val="minMax"/>
        </c:scaling>
        <c:delete val="1"/>
        <c:axPos val="b"/>
        <c:tickLblPos val="nextTo"/>
        <c:crossAx val="87760256"/>
        <c:crosses val="autoZero"/>
        <c:auto val="1"/>
        <c:lblAlgn val="ctr"/>
        <c:lblOffset val="100"/>
      </c:catAx>
      <c:valAx>
        <c:axId val="87760256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crossAx val="877587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RMSE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rmse</c:v>
                </c:pt>
              </c:strCache>
            </c:strRef>
          </c:tx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accent4"/>
              </a:solidFill>
            </c:spPr>
          </c:dPt>
          <c:dPt>
            <c:idx val="3"/>
            <c:spPr>
              <a:solidFill>
                <a:schemeClr val="tx1"/>
              </a:solidFill>
            </c:spPr>
          </c:dPt>
          <c:cat>
            <c:strRef>
              <c:f>Sheet1!$A$2:$A$5</c:f>
              <c:strCache>
                <c:ptCount val="4"/>
                <c:pt idx="0">
                  <c:v>lex</c:v>
                </c:pt>
                <c:pt idx="1">
                  <c:v>LM</c:v>
                </c:pt>
                <c:pt idx="2">
                  <c:v>F-K</c:v>
                </c:pt>
                <c:pt idx="3">
                  <c:v>PO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2.67</c:v>
                </c:pt>
                <c:pt idx="1">
                  <c:v>2.7</c:v>
                </c:pt>
                <c:pt idx="2">
                  <c:v>2.54</c:v>
                </c:pt>
                <c:pt idx="3">
                  <c:v>2.23</c:v>
                </c:pt>
              </c:numCache>
            </c:numRef>
          </c:val>
        </c:ser>
        <c:gapWidth val="25"/>
        <c:axId val="65011712"/>
        <c:axId val="65013248"/>
      </c:barChart>
      <c:catAx>
        <c:axId val="65011712"/>
        <c:scaling>
          <c:orientation val="minMax"/>
        </c:scaling>
        <c:delete val="1"/>
        <c:axPos val="b"/>
        <c:tickLblPos val="nextTo"/>
        <c:crossAx val="65013248"/>
        <c:crosses val="autoZero"/>
        <c:auto val="1"/>
        <c:lblAlgn val="ctr"/>
        <c:lblOffset val="100"/>
      </c:catAx>
      <c:valAx>
        <c:axId val="65013248"/>
        <c:scaling>
          <c:orientation val="minMax"/>
          <c:max val="3"/>
          <c:min val="0"/>
        </c:scaling>
        <c:axPos val="l"/>
        <c:majorGridlines/>
        <c:numFmt formatCode="General" sourceLinked="1"/>
        <c:tickLblPos val="nextTo"/>
        <c:crossAx val="65011712"/>
        <c:crosses val="autoZero"/>
        <c:crossBetween val="between"/>
        <c:majorUnit val="1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Correlation </a:t>
            </a:r>
            <a:r>
              <a:rPr lang="en-US" dirty="0" err="1" smtClean="0"/>
              <a:t>Coeff</a:t>
            </a:r>
            <a:r>
              <a:rPr lang="en-US" dirty="0" smtClean="0"/>
              <a:t>.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Correlation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tx1"/>
              </a:solidFill>
            </c:spPr>
          </c:dPt>
          <c:cat>
            <c:strRef>
              <c:f>Sheet1!$A$2:$A$4</c:f>
              <c:strCache>
                <c:ptCount val="3"/>
                <c:pt idx="0">
                  <c:v>Lexical</c:v>
                </c:pt>
                <c:pt idx="1">
                  <c:v>Grammatical</c:v>
                </c:pt>
                <c:pt idx="2">
                  <c:v>Combined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0.78</c:v>
                </c:pt>
                <c:pt idx="1">
                  <c:v>0.73400000000000065</c:v>
                </c:pt>
                <c:pt idx="2">
                  <c:v>0.76700000000000101</c:v>
                </c:pt>
              </c:numCache>
            </c:numRef>
          </c:val>
        </c:ser>
        <c:gapWidth val="25"/>
        <c:axId val="87814144"/>
        <c:axId val="87815680"/>
      </c:barChart>
      <c:catAx>
        <c:axId val="87814144"/>
        <c:scaling>
          <c:orientation val="minMax"/>
        </c:scaling>
        <c:delete val="1"/>
        <c:axPos val="b"/>
        <c:tickLblPos val="nextTo"/>
        <c:crossAx val="87815680"/>
        <c:crosses val="autoZero"/>
        <c:auto val="1"/>
        <c:lblAlgn val="ctr"/>
        <c:lblOffset val="100"/>
      </c:catAx>
      <c:valAx>
        <c:axId val="87815680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crossAx val="878141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RMSE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Correlation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tx1"/>
              </a:solidFill>
            </c:spPr>
          </c:dPt>
          <c:cat>
            <c:strRef>
              <c:f>Sheet1!$A$2:$A$4</c:f>
              <c:strCache>
                <c:ptCount val="3"/>
                <c:pt idx="0">
                  <c:v>Lexical</c:v>
                </c:pt>
                <c:pt idx="1">
                  <c:v>Grammatical</c:v>
                </c:pt>
                <c:pt idx="2">
                  <c:v>Combined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2.29</c:v>
                </c:pt>
                <c:pt idx="1">
                  <c:v>2.42</c:v>
                </c:pt>
                <c:pt idx="2">
                  <c:v>2.23</c:v>
                </c:pt>
              </c:numCache>
            </c:numRef>
          </c:val>
        </c:ser>
        <c:gapWidth val="25"/>
        <c:axId val="87783296"/>
        <c:axId val="87784832"/>
      </c:barChart>
      <c:catAx>
        <c:axId val="87783296"/>
        <c:scaling>
          <c:orientation val="minMax"/>
        </c:scaling>
        <c:delete val="1"/>
        <c:axPos val="b"/>
        <c:tickLblPos val="nextTo"/>
        <c:crossAx val="87784832"/>
        <c:crosses val="autoZero"/>
        <c:auto val="1"/>
        <c:lblAlgn val="ctr"/>
        <c:lblOffset val="100"/>
      </c:catAx>
      <c:valAx>
        <c:axId val="87784832"/>
        <c:scaling>
          <c:orientation val="minMax"/>
          <c:max val="3"/>
          <c:min val="0"/>
        </c:scaling>
        <c:axPos val="l"/>
        <c:majorGridlines/>
        <c:numFmt formatCode="General" sourceLinked="1"/>
        <c:tickLblPos val="nextTo"/>
        <c:crossAx val="87783296"/>
        <c:crosses val="autoZero"/>
        <c:crossBetween val="between"/>
        <c:majorUnit val="1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Adjacent Accuracy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Adj. Acc.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tx1"/>
              </a:solidFill>
            </c:spPr>
          </c:dPt>
          <c:cat>
            <c:strRef>
              <c:f>Sheet1!$A$2:$A$4</c:f>
              <c:strCache>
                <c:ptCount val="3"/>
                <c:pt idx="0">
                  <c:v>linear</c:v>
                </c:pt>
                <c:pt idx="1">
                  <c:v>logistic</c:v>
                </c:pt>
                <c:pt idx="2">
                  <c:v>PO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0.22600000000000001</c:v>
                </c:pt>
                <c:pt idx="1">
                  <c:v>0.55600000000000005</c:v>
                </c:pt>
                <c:pt idx="2">
                  <c:v>0.44</c:v>
                </c:pt>
              </c:numCache>
            </c:numRef>
          </c:val>
        </c:ser>
        <c:gapWidth val="25"/>
        <c:axId val="88035712"/>
        <c:axId val="88037248"/>
      </c:barChart>
      <c:catAx>
        <c:axId val="88035712"/>
        <c:scaling>
          <c:orientation val="minMax"/>
        </c:scaling>
        <c:delete val="1"/>
        <c:axPos val="b"/>
        <c:tickLblPos val="nextTo"/>
        <c:crossAx val="88037248"/>
        <c:crosses val="autoZero"/>
        <c:auto val="1"/>
        <c:lblAlgn val="ctr"/>
        <c:lblOffset val="100"/>
      </c:catAx>
      <c:valAx>
        <c:axId val="88037248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crossAx val="880357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Correlation </a:t>
            </a:r>
            <a:r>
              <a:rPr lang="en-US" dirty="0" err="1" smtClean="0"/>
              <a:t>Coeff</a:t>
            </a:r>
            <a:r>
              <a:rPr lang="en-US" dirty="0" smtClean="0"/>
              <a:t>.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Correlation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tx1"/>
              </a:solidFill>
            </c:spPr>
          </c:dPt>
          <c:cat>
            <c:strRef>
              <c:f>Sheet1!$A$2:$A$4</c:f>
              <c:strCache>
                <c:ptCount val="3"/>
                <c:pt idx="0">
                  <c:v>linear</c:v>
                </c:pt>
                <c:pt idx="1">
                  <c:v>logistic</c:v>
                </c:pt>
                <c:pt idx="2">
                  <c:v>PO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0.81899999999999995</c:v>
                </c:pt>
                <c:pt idx="1">
                  <c:v>0.65200000000000113</c:v>
                </c:pt>
                <c:pt idx="2">
                  <c:v>0.76700000000000101</c:v>
                </c:pt>
              </c:numCache>
            </c:numRef>
          </c:val>
        </c:ser>
        <c:gapWidth val="25"/>
        <c:axId val="88074496"/>
        <c:axId val="88150016"/>
      </c:barChart>
      <c:catAx>
        <c:axId val="88074496"/>
        <c:scaling>
          <c:orientation val="minMax"/>
        </c:scaling>
        <c:delete val="1"/>
        <c:axPos val="b"/>
        <c:tickLblPos val="nextTo"/>
        <c:crossAx val="88150016"/>
        <c:crosses val="autoZero"/>
        <c:auto val="1"/>
        <c:lblAlgn val="ctr"/>
        <c:lblOffset val="100"/>
      </c:catAx>
      <c:valAx>
        <c:axId val="88150016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crossAx val="880744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RMSE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RMSE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tx1"/>
              </a:solidFill>
            </c:spPr>
          </c:dPt>
          <c:cat>
            <c:strRef>
              <c:f>Sheet1!$A$2:$A$4</c:f>
              <c:strCache>
                <c:ptCount val="3"/>
                <c:pt idx="0">
                  <c:v>linear</c:v>
                </c:pt>
                <c:pt idx="1">
                  <c:v>logistic</c:v>
                </c:pt>
                <c:pt idx="2">
                  <c:v>Combined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2.21</c:v>
                </c:pt>
                <c:pt idx="1">
                  <c:v>2.71</c:v>
                </c:pt>
                <c:pt idx="2">
                  <c:v>2.23</c:v>
                </c:pt>
              </c:numCache>
            </c:numRef>
          </c:val>
        </c:ser>
        <c:gapWidth val="25"/>
        <c:axId val="88342912"/>
        <c:axId val="88344448"/>
      </c:barChart>
      <c:catAx>
        <c:axId val="88342912"/>
        <c:scaling>
          <c:orientation val="minMax"/>
        </c:scaling>
        <c:delete val="1"/>
        <c:axPos val="b"/>
        <c:tickLblPos val="nextTo"/>
        <c:crossAx val="88344448"/>
        <c:crosses val="autoZero"/>
        <c:auto val="1"/>
        <c:lblAlgn val="ctr"/>
        <c:lblOffset val="100"/>
      </c:catAx>
      <c:valAx>
        <c:axId val="88344448"/>
        <c:scaling>
          <c:orientation val="minMax"/>
          <c:max val="3"/>
          <c:min val="0"/>
        </c:scaling>
        <c:axPos val="l"/>
        <c:majorGridlines/>
        <c:numFmt formatCode="General" sourceLinked="1"/>
        <c:tickLblPos val="nextTo"/>
        <c:crossAx val="88342912"/>
        <c:crosses val="autoZero"/>
        <c:crossBetween val="between"/>
        <c:majorUnit val="1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3.1288999999999998</c:v>
                </c:pt>
                <c:pt idx="1">
                  <c:v>2.1236999999999999</c:v>
                </c:pt>
                <c:pt idx="2">
                  <c:v>1.2524</c:v>
                </c:pt>
                <c:pt idx="3">
                  <c:v>0.52680000000000005</c:v>
                </c:pt>
                <c:pt idx="4">
                  <c:v>-7.7700000000000047E-2</c:v>
                </c:pt>
                <c:pt idx="5">
                  <c:v>-0.68120000000000003</c:v>
                </c:pt>
                <c:pt idx="6">
                  <c:v>-1.1815</c:v>
                </c:pt>
                <c:pt idx="7">
                  <c:v>-1.7806</c:v>
                </c:pt>
                <c:pt idx="8">
                  <c:v>-2.4194999999999989</c:v>
                </c:pt>
                <c:pt idx="9">
                  <c:v>-3.0918999999999985</c:v>
                </c:pt>
                <c:pt idx="10">
                  <c:v>-4.0527999999999995</c:v>
                </c:pt>
              </c:numCache>
            </c:numRef>
          </c:val>
        </c:ser>
        <c:marker val="1"/>
        <c:axId val="88718336"/>
        <c:axId val="88728704"/>
      </c:lineChart>
      <c:catAx>
        <c:axId val="887183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Grade level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88728704"/>
        <c:crossesAt val="-6"/>
        <c:auto val="1"/>
        <c:lblAlgn val="ctr"/>
        <c:lblOffset val="100"/>
      </c:catAx>
      <c:valAx>
        <c:axId val="88728704"/>
        <c:scaling>
          <c:orientation val="minMax"/>
          <c:max val="4"/>
          <c:min val="-6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Intercept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88718336"/>
        <c:crosses val="autoZero"/>
        <c:crossBetween val="between"/>
        <c:majorUnit val="2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Adjacent Accuracy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Adj. Acc.</c:v>
                </c:pt>
              </c:strCache>
            </c:strRef>
          </c:tx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accent4"/>
              </a:solidFill>
            </c:spPr>
          </c:dPt>
          <c:dPt>
            <c:idx val="3"/>
            <c:spPr>
              <a:solidFill>
                <a:schemeClr val="tx1"/>
              </a:solidFill>
            </c:spPr>
          </c:dPt>
          <c:cat>
            <c:strRef>
              <c:f>Sheet1!$A$2:$A$5</c:f>
              <c:strCache>
                <c:ptCount val="4"/>
                <c:pt idx="0">
                  <c:v>lex</c:v>
                </c:pt>
                <c:pt idx="1">
                  <c:v>LM</c:v>
                </c:pt>
                <c:pt idx="2">
                  <c:v>F-K</c:v>
                </c:pt>
                <c:pt idx="3">
                  <c:v>PO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0.46400000000000002</c:v>
                </c:pt>
                <c:pt idx="1">
                  <c:v>0.3810000000000005</c:v>
                </c:pt>
                <c:pt idx="2">
                  <c:v>0.36900000000000038</c:v>
                </c:pt>
                <c:pt idx="3">
                  <c:v>0.44</c:v>
                </c:pt>
              </c:numCache>
            </c:numRef>
          </c:val>
        </c:ser>
        <c:gapWidth val="25"/>
        <c:axId val="64860160"/>
        <c:axId val="64861696"/>
      </c:barChart>
      <c:catAx>
        <c:axId val="64860160"/>
        <c:scaling>
          <c:orientation val="minMax"/>
        </c:scaling>
        <c:delete val="1"/>
        <c:axPos val="b"/>
        <c:tickLblPos val="nextTo"/>
        <c:crossAx val="64861696"/>
        <c:crosses val="autoZero"/>
        <c:auto val="1"/>
        <c:lblAlgn val="ctr"/>
        <c:lblOffset val="100"/>
      </c:catAx>
      <c:valAx>
        <c:axId val="64861696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crossAx val="648601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Correlation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correlation</c:v>
                </c:pt>
              </c:strCache>
            </c:strRef>
          </c:tx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accent4"/>
              </a:solidFill>
            </c:spPr>
          </c:dPt>
          <c:dPt>
            <c:idx val="3"/>
            <c:spPr>
              <a:solidFill>
                <a:schemeClr val="tx1"/>
              </a:solidFill>
            </c:spPr>
          </c:dPt>
          <c:cat>
            <c:strRef>
              <c:f>Sheet1!$A$2:$A$5</c:f>
              <c:strCache>
                <c:ptCount val="4"/>
                <c:pt idx="0">
                  <c:v>lex</c:v>
                </c:pt>
                <c:pt idx="1">
                  <c:v>LM</c:v>
                </c:pt>
                <c:pt idx="2">
                  <c:v>F-K</c:v>
                </c:pt>
                <c:pt idx="3">
                  <c:v>PO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0.73100000000000065</c:v>
                </c:pt>
                <c:pt idx="1">
                  <c:v>0.630000000000001</c:v>
                </c:pt>
                <c:pt idx="2">
                  <c:v>0.71800000000000064</c:v>
                </c:pt>
                <c:pt idx="3">
                  <c:v>0.76700000000000101</c:v>
                </c:pt>
              </c:numCache>
            </c:numRef>
          </c:val>
        </c:ser>
        <c:gapWidth val="25"/>
        <c:axId val="99960704"/>
        <c:axId val="99962240"/>
      </c:barChart>
      <c:catAx>
        <c:axId val="99960704"/>
        <c:scaling>
          <c:orientation val="minMax"/>
        </c:scaling>
        <c:delete val="1"/>
        <c:axPos val="b"/>
        <c:tickLblPos val="nextTo"/>
        <c:crossAx val="99962240"/>
        <c:crosses val="autoZero"/>
        <c:auto val="1"/>
        <c:lblAlgn val="ctr"/>
        <c:lblOffset val="100"/>
      </c:catAx>
      <c:valAx>
        <c:axId val="99962240"/>
        <c:scaling>
          <c:orientation val="minMax"/>
          <c:max val="1"/>
          <c:min val="0"/>
        </c:scaling>
        <c:axPos val="l"/>
        <c:majorGridlines/>
        <c:numFmt formatCode="General" sourceLinked="1"/>
        <c:tickLblPos val="nextTo"/>
        <c:crossAx val="999607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A67EE-52C4-4CBE-90BA-5783EE1A19CD}" type="datetimeFigureOut">
              <a:rPr lang="en-US" smtClean="0"/>
              <a:pPr/>
              <a:t>6/16/2008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0981E-EAA7-4D91-89F4-EDE7AB4E6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981E-EAA7-4D91-89F4-EDE7AB4E680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Picked baselines that are widely used: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-FK in word processing applications</a:t>
            </a:r>
          </a:p>
          <a:p>
            <a:r>
              <a:rPr lang="en-US" baseline="0" dirty="0" smtClean="0"/>
              <a:t>-Lexical in K-12 schools</a:t>
            </a:r>
          </a:p>
          <a:p>
            <a:r>
              <a:rPr lang="en-US" baseline="0" dirty="0" smtClean="0"/>
              <a:t>-Language Modeling in the REAP system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Heilman</a:t>
            </a:r>
            <a:r>
              <a:rPr lang="en-US" baseline="0" dirty="0" smtClean="0"/>
              <a:t> et al 2007 focused a lot on readability for ESL.  Constructions were extracted from an ESL grammar textbook.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Schwarm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Ostendorf</a:t>
            </a:r>
            <a:r>
              <a:rPr lang="en-US" baseline="0" dirty="0" smtClean="0"/>
              <a:t> 2005: didn’t have easy access.  </a:t>
            </a:r>
          </a:p>
          <a:p>
            <a:r>
              <a:rPr lang="en-US" baseline="0" dirty="0" smtClean="0"/>
              <a:t>Experimented with some of their grammatical features in preliminary tests.  </a:t>
            </a:r>
          </a:p>
          <a:p>
            <a:r>
              <a:rPr lang="en-US" baseline="0" dirty="0" smtClean="0"/>
              <a:t>It would certainly be interesting to perform that comparison.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981E-EAA7-4D91-89F4-EDE7AB4E680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981E-EAA7-4D91-89F4-EDE7AB4E680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981E-EAA7-4D91-89F4-EDE7AB4E680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7E2FAC-5C54-442D-9B92-1C62A33E60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gi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0772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An Analysis of Statistical Models and Features for Reading Difficulty Prediction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124200"/>
            <a:ext cx="8686800" cy="175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Michael Heilman, Kevyn Collins-Thompson, Maxine Eskenazi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Language Technologies Institute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Carnegie Mellon University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45362" y="6452651"/>
            <a:ext cx="1441438" cy="2688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 descr="IES_logo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5943600"/>
            <a:ext cx="1462519" cy="356712"/>
          </a:xfrm>
          <a:prstGeom prst="rect">
            <a:avLst/>
          </a:prstGeom>
        </p:spPr>
      </p:pic>
      <p:pic>
        <p:nvPicPr>
          <p:cNvPr id="6" name="Picture 5" descr="cmu_sea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5715000"/>
            <a:ext cx="1371600" cy="948046"/>
          </a:xfrm>
          <a:prstGeom prst="rect">
            <a:avLst/>
          </a:prstGeom>
        </p:spPr>
      </p:pic>
      <p:pic>
        <p:nvPicPr>
          <p:cNvPr id="7" name="Picture 6" descr="lti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5943600"/>
            <a:ext cx="864683" cy="425424"/>
          </a:xfrm>
          <a:prstGeom prst="rect">
            <a:avLst/>
          </a:prstGeom>
        </p:spPr>
      </p:pic>
      <p:pic>
        <p:nvPicPr>
          <p:cNvPr id="8" name="Picture 7" descr="nsf_logo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0800" y="5791200"/>
            <a:ext cx="838200" cy="812282"/>
          </a:xfrm>
          <a:prstGeom prst="rect">
            <a:avLst/>
          </a:prstGeom>
        </p:spPr>
      </p:pic>
      <p:pic>
        <p:nvPicPr>
          <p:cNvPr id="9" name="Picture 8" descr="pslc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34200" y="5943600"/>
            <a:ext cx="1577934" cy="398787"/>
          </a:xfrm>
          <a:prstGeom prst="rect">
            <a:avLst/>
          </a:prstGeom>
        </p:spPr>
      </p:pic>
      <p:pic>
        <p:nvPicPr>
          <p:cNvPr id="10" name="Picture 9" descr="seibel_logo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33800" y="6096000"/>
            <a:ext cx="1437623" cy="203371"/>
          </a:xfrm>
          <a:prstGeom prst="rect">
            <a:avLst/>
          </a:prstGeom>
        </p:spPr>
      </p:pic>
    </p:spTree>
  </p:cSld>
  <p:clrMapOvr>
    <a:masterClrMapping/>
  </p:clrMapOvr>
  <p:transition advTm="1332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Scales of Measurement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304800" y="1600200"/>
            <a:ext cx="838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3200" dirty="0" smtClean="0"/>
              <a:t>Different statistical models are appropriate for different types of data (scales of measurement).</a:t>
            </a:r>
          </a:p>
          <a:p>
            <a:pPr marL="228600" indent="-228600">
              <a:buFont typeface="Arial" pitchFamily="34" charset="0"/>
              <a:buChar char="•"/>
            </a:pPr>
            <a:endParaRPr lang="en-US" sz="320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sz="3200" dirty="0" smtClean="0"/>
              <a:t>What is the appropriate scale for readability?</a:t>
            </a:r>
            <a:endParaRPr lang="en-US" sz="3200" dirty="0"/>
          </a:p>
        </p:txBody>
      </p:sp>
    </p:spTree>
  </p:cSld>
  <p:clrMapOvr>
    <a:masterClrMapping/>
  </p:clrMapOvr>
  <p:transition advTm="1306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Scales of Measurement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457200" y="1752600"/>
          <a:ext cx="8229600" cy="344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249680"/>
                <a:gridCol w="1295400"/>
                <a:gridCol w="1371600"/>
                <a:gridCol w="2667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Natural ordering?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Evenly Spaced?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Meaningful</a:t>
                      </a:r>
                      <a:r>
                        <a:rPr lang="en-US" sz="2000" baseline="0" dirty="0" smtClean="0"/>
                        <a:t> Zero Point?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Examples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/>
                        <a:t>Nominal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/>
                        <a:t>Ordinal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Interval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Ratio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2514600" y="4495800"/>
            <a:ext cx="6136305" cy="609600"/>
            <a:chOff x="2514600" y="4495800"/>
            <a:chExt cx="6136305" cy="609600"/>
          </a:xfrm>
        </p:grpSpPr>
        <p:pic>
          <p:nvPicPr>
            <p:cNvPr id="9" name="Picture 2" descr="E:\Documents and Settings\mheilman.MJHEILMAN\Local Settings\Temporary Internet Files\Content.IE5\24840ZJU\MCj0432601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14600" y="4648200"/>
              <a:ext cx="457200" cy="457200"/>
            </a:xfrm>
            <a:prstGeom prst="rect">
              <a:avLst/>
            </a:prstGeom>
            <a:noFill/>
          </p:spPr>
        </p:pic>
        <p:pic>
          <p:nvPicPr>
            <p:cNvPr id="10" name="Picture 2" descr="E:\Documents and Settings\mheilman.MJHEILMAN\Local Settings\Temporary Internet Files\Content.IE5\24840ZJU\MCj0432601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10000" y="4648200"/>
              <a:ext cx="457200" cy="457200"/>
            </a:xfrm>
            <a:prstGeom prst="rect">
              <a:avLst/>
            </a:prstGeom>
            <a:noFill/>
          </p:spPr>
        </p:pic>
        <p:pic>
          <p:nvPicPr>
            <p:cNvPr id="11" name="Picture 2" descr="E:\Documents and Settings\mheilman.MJHEILMAN\Local Settings\Temporary Internet Files\Content.IE5\24840ZJU\MCj0432601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81600" y="4648200"/>
              <a:ext cx="457200" cy="457200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>
              <a:off x="6019800" y="4495800"/>
              <a:ext cx="26311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Annual 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514600" y="2438400"/>
            <a:ext cx="6172200" cy="646331"/>
            <a:chOff x="2514600" y="2438400"/>
            <a:chExt cx="6172200" cy="646331"/>
          </a:xfrm>
        </p:grpSpPr>
        <p:sp>
          <p:nvSpPr>
            <p:cNvPr id="12" name="TextBox 11"/>
            <p:cNvSpPr txBox="1"/>
            <p:nvPr/>
          </p:nvSpPr>
          <p:spPr>
            <a:xfrm>
              <a:off x="6019800" y="2438400"/>
              <a:ext cx="2667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apples and oranges</a:t>
              </a:r>
            </a:p>
            <a:p>
              <a:endParaRPr lang="en-US" dirty="0"/>
            </a:p>
          </p:txBody>
        </p:sp>
        <p:pic>
          <p:nvPicPr>
            <p:cNvPr id="3073" name="Picture 1" descr="E:\Documents and Settings\mheilman.MJHEILMAN\Local Settings\Temporary Internet Files\Content.IE5\S1DYPN7C\MCj0432546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4600" y="2590800"/>
              <a:ext cx="433387" cy="433387"/>
            </a:xfrm>
            <a:prstGeom prst="rect">
              <a:avLst/>
            </a:prstGeom>
            <a:noFill/>
          </p:spPr>
        </p:pic>
        <p:pic>
          <p:nvPicPr>
            <p:cNvPr id="16" name="Picture 1" descr="E:\Documents and Settings\mheilman.MJHEILMAN\Local Settings\Temporary Internet Files\Content.IE5\S1DYPN7C\MCj0432546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81600" y="2590800"/>
              <a:ext cx="433387" cy="433387"/>
            </a:xfrm>
            <a:prstGeom prst="rect">
              <a:avLst/>
            </a:prstGeom>
            <a:noFill/>
          </p:spPr>
        </p:pic>
        <p:pic>
          <p:nvPicPr>
            <p:cNvPr id="17" name="Picture 1" descr="E:\Documents and Settings\mheilman.MJHEILMAN\Local Settings\Temporary Internet Files\Content.IE5\S1DYPN7C\MCj0432546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10000" y="2590800"/>
              <a:ext cx="433387" cy="433387"/>
            </a:xfrm>
            <a:prstGeom prst="rect">
              <a:avLst/>
            </a:prstGeom>
            <a:noFill/>
          </p:spPr>
        </p:pic>
      </p:grpSp>
      <p:grpSp>
        <p:nvGrpSpPr>
          <p:cNvPr id="22" name="Group 21"/>
          <p:cNvGrpSpPr/>
          <p:nvPr/>
        </p:nvGrpSpPr>
        <p:grpSpPr>
          <a:xfrm>
            <a:off x="2514600" y="3124201"/>
            <a:ext cx="6136305" cy="677108"/>
            <a:chOff x="2514600" y="3124201"/>
            <a:chExt cx="6136305" cy="677108"/>
          </a:xfrm>
        </p:grpSpPr>
        <p:pic>
          <p:nvPicPr>
            <p:cNvPr id="6" name="Picture 2" descr="E:\Documents and Settings\mheilman.MJHEILMAN\Local Settings\Temporary Internet Files\Content.IE5\24840ZJU\MCj0432601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14600" y="3276600"/>
              <a:ext cx="457200" cy="457200"/>
            </a:xfrm>
            <a:prstGeom prst="rect">
              <a:avLst/>
            </a:prstGeom>
            <a:noFill/>
          </p:spPr>
        </p:pic>
        <p:sp>
          <p:nvSpPr>
            <p:cNvPr id="13" name="TextBox 12"/>
            <p:cNvSpPr txBox="1"/>
            <p:nvPr/>
          </p:nvSpPr>
          <p:spPr>
            <a:xfrm>
              <a:off x="6019800" y="3124201"/>
              <a:ext cx="263110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Severity of Illness: </a:t>
              </a:r>
            </a:p>
            <a:p>
              <a:r>
                <a:rPr lang="en-US" dirty="0" smtClean="0"/>
                <a:t>Mild, moderate, severe, …</a:t>
              </a:r>
            </a:p>
          </p:txBody>
        </p:sp>
        <p:pic>
          <p:nvPicPr>
            <p:cNvPr id="18" name="Picture 1" descr="E:\Documents and Settings\mheilman.MJHEILMAN\Local Settings\Temporary Internet Files\Content.IE5\S1DYPN7C\MCj0432546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10000" y="3276600"/>
              <a:ext cx="433387" cy="433387"/>
            </a:xfrm>
            <a:prstGeom prst="rect">
              <a:avLst/>
            </a:prstGeom>
            <a:noFill/>
          </p:spPr>
        </p:pic>
        <p:pic>
          <p:nvPicPr>
            <p:cNvPr id="19" name="Picture 1" descr="E:\Documents and Settings\mheilman.MJHEILMAN\Local Settings\Temporary Internet Files\Content.IE5\S1DYPN7C\MCj0432546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81600" y="3276600"/>
              <a:ext cx="433387" cy="433387"/>
            </a:xfrm>
            <a:prstGeom prst="rect">
              <a:avLst/>
            </a:prstGeom>
            <a:noFill/>
          </p:spPr>
        </p:pic>
      </p:grpSp>
      <p:grpSp>
        <p:nvGrpSpPr>
          <p:cNvPr id="23" name="Group 22"/>
          <p:cNvGrpSpPr/>
          <p:nvPr/>
        </p:nvGrpSpPr>
        <p:grpSpPr>
          <a:xfrm>
            <a:off x="2514600" y="3810000"/>
            <a:ext cx="6136305" cy="609600"/>
            <a:chOff x="2514600" y="3810000"/>
            <a:chExt cx="6136305" cy="609600"/>
          </a:xfrm>
        </p:grpSpPr>
        <p:pic>
          <p:nvPicPr>
            <p:cNvPr id="7" name="Picture 2" descr="E:\Documents and Settings\mheilman.MJHEILMAN\Local Settings\Temporary Internet Files\Content.IE5\24840ZJU\MCj0432601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14600" y="3962400"/>
              <a:ext cx="457200" cy="457200"/>
            </a:xfrm>
            <a:prstGeom prst="rect">
              <a:avLst/>
            </a:prstGeom>
            <a:noFill/>
          </p:spPr>
        </p:pic>
        <p:pic>
          <p:nvPicPr>
            <p:cNvPr id="8" name="Picture 2" descr="E:\Documents and Settings\mheilman.MJHEILMAN\Local Settings\Temporary Internet Files\Content.IE5\24840ZJU\MCj0432601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10000" y="3962400"/>
              <a:ext cx="457200" cy="457200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6019800" y="3810000"/>
              <a:ext cx="26311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Years on a calendar</a:t>
              </a:r>
            </a:p>
          </p:txBody>
        </p:sp>
        <p:pic>
          <p:nvPicPr>
            <p:cNvPr id="20" name="Picture 1" descr="E:\Documents and Settings\mheilman.MJHEILMAN\Local Settings\Temporary Internet Files\Content.IE5\S1DYPN7C\MCj0432546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81600" y="3962400"/>
              <a:ext cx="433387" cy="433387"/>
            </a:xfrm>
            <a:prstGeom prst="rect">
              <a:avLst/>
            </a:prstGeom>
            <a:noFill/>
          </p:spPr>
        </p:pic>
      </p:grpSp>
    </p:spTree>
    <p:custDataLst>
      <p:tags r:id="rId1"/>
    </p:custDataLst>
  </p:cSld>
  <p:clrMapOvr>
    <a:masterClrMapping/>
  </p:clrMapOvr>
  <p:transition advTm="6492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Modeling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3 standard statistical modeling approaches for interval, ordinal, nominal data.</a:t>
            </a:r>
          </a:p>
          <a:p>
            <a:pPr lvl="1"/>
            <a:r>
              <a:rPr lang="en-US" dirty="0" smtClean="0"/>
              <a:t>different assumptions, numbers of parameters and intercepts</a:t>
            </a:r>
          </a:p>
          <a:p>
            <a:r>
              <a:rPr lang="en-US" dirty="0" smtClean="0"/>
              <a:t>More parameters allow more complex models, but may be harder to estimate.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advTm="52265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Well-suited for interval data.</a:t>
            </a:r>
          </a:p>
          <a:p>
            <a:r>
              <a:rPr lang="en-US" dirty="0" smtClean="0"/>
              <a:t>Reading level is linear function of feature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59063" y="4600575"/>
          <a:ext cx="3825875" cy="1042988"/>
        </p:xfrm>
        <a:graphic>
          <a:graphicData uri="http://schemas.openxmlformats.org/presentationml/2006/ole">
            <p:oleObj spid="_x0000_s1026" name="Equation" r:id="rId3" imgW="83808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90800" y="3505200"/>
            <a:ext cx="24384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Single set of parameters for features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3505200"/>
            <a:ext cx="164557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Single intercept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3771903" y="4457700"/>
            <a:ext cx="685799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 rot="16200000" flipH="1">
            <a:off x="5739561" y="4367961"/>
            <a:ext cx="1002268" cy="154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69961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Proportional Odds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Log-linear model for ordinal data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0" y="2667000"/>
            <a:ext cx="2438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Intercept for each level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5104606" y="3352800"/>
            <a:ext cx="610394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5905504" y="3086096"/>
            <a:ext cx="990600" cy="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676400" y="5105400"/>
            <a:ext cx="457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/>
              <a:t>Estimated probability of text being level </a:t>
            </a:r>
            <a:r>
              <a:rPr lang="en-US" i="1" dirty="0" smtClean="0"/>
              <a:t>j</a:t>
            </a:r>
            <a:r>
              <a:rPr lang="en-US" dirty="0" smtClean="0"/>
              <a:t>: difference between levels </a:t>
            </a:r>
            <a:r>
              <a:rPr lang="en-US" i="1" dirty="0" smtClean="0"/>
              <a:t>j </a:t>
            </a:r>
            <a:r>
              <a:rPr lang="en-US" dirty="0" smtClean="0"/>
              <a:t>and </a:t>
            </a:r>
            <a:r>
              <a:rPr lang="en-US" i="1" dirty="0" smtClean="0"/>
              <a:t>j </a:t>
            </a:r>
            <a:r>
              <a:rPr lang="en-US" dirty="0" smtClean="0"/>
              <a:t>+ 1.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2476500" y="4762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1905000" y="3429000"/>
          <a:ext cx="5271247" cy="1371600"/>
        </p:xfrm>
        <a:graphic>
          <a:graphicData uri="http://schemas.openxmlformats.org/presentationml/2006/ole">
            <p:oleObj spid="_x0000_s29697" name="Equation" r:id="rId3" imgW="1866600" imgH="482400" progId="Equation.3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1752600" y="3429000"/>
            <a:ext cx="5562600" cy="1524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24400" y="1981200"/>
            <a:ext cx="25908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Single set of parameters for features</a:t>
            </a:r>
            <a:endParaRPr lang="en-US" dirty="0"/>
          </a:p>
        </p:txBody>
      </p:sp>
    </p:spTree>
  </p:cSld>
  <p:clrMapOvr>
    <a:masterClrMapping/>
  </p:clrMapOvr>
  <p:transition advTm="8645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Multi-class Logistic Regression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Log-linear model for nominal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25600" y="3581400"/>
          <a:ext cx="5135563" cy="1973263"/>
        </p:xfrm>
        <a:graphic>
          <a:graphicData uri="http://schemas.openxmlformats.org/presentationml/2006/ole">
            <p:oleObj spid="_x0000_s2050" name="Equation" r:id="rId3" imgW="1904760" imgH="6728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61075" y="2709862"/>
            <a:ext cx="2438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Intercept for each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41675" y="2481262"/>
            <a:ext cx="25908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Set of parameters for features for each level but one.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5794375" y="3433762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2"/>
          </p:cNvCxnSpPr>
          <p:nvPr/>
        </p:nvCxnSpPr>
        <p:spPr>
          <a:xfrm rot="16200000" flipH="1">
            <a:off x="4389140" y="3552527"/>
            <a:ext cx="44827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95600" y="5867400"/>
            <a:ext cx="2590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Sum over all levels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3543300" y="56007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9565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and Regularization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Parameters were estimated using </a:t>
            </a:r>
            <a:r>
              <a:rPr lang="en-US" i="1" dirty="0" smtClean="0"/>
              <a:t>L</a:t>
            </a:r>
            <a:r>
              <a:rPr lang="en-US" i="1" baseline="-25000" dirty="0" smtClean="0"/>
              <a:t>2</a:t>
            </a:r>
            <a:r>
              <a:rPr lang="en-US" dirty="0" smtClean="0"/>
              <a:t> regularization.</a:t>
            </a:r>
          </a:p>
          <a:p>
            <a:r>
              <a:rPr lang="en-US" dirty="0" smtClean="0"/>
              <a:t>Regularization hyper-parameter for each model was tuned with simple grid search and cross validation.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advTm="27709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Proportional Odds Model using both lexical and grammatical features will perform best.</a:t>
            </a:r>
            <a:endParaRPr lang="en-US" dirty="0"/>
          </a:p>
          <a:p>
            <a:pPr marL="400050" lvl="1" indent="0"/>
            <a:r>
              <a:rPr lang="en-US" dirty="0" smtClean="0"/>
              <a:t>Difference between reading ability between grades 1 &amp; 2 should be larger than between 10 &amp; 11.</a:t>
            </a:r>
          </a:p>
          <a:p>
            <a:pPr marL="400050" lvl="1" indent="0"/>
            <a:r>
              <a:rPr lang="en-US" dirty="0" smtClean="0"/>
              <a:t>Both Lexical &amp; </a:t>
            </a:r>
            <a:r>
              <a:rPr lang="en-US" smtClean="0"/>
              <a:t>Grammatical features play a role.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advTm="36012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Lexical &amp; Grammatical Features</a:t>
            </a:r>
          </a:p>
          <a:p>
            <a:r>
              <a:rPr lang="en-US" dirty="0" smtClean="0"/>
              <a:t>Scales of Measurement &amp; Statistical Models</a:t>
            </a:r>
          </a:p>
          <a:p>
            <a:r>
              <a:rPr lang="en-US" b="1" dirty="0" smtClean="0"/>
              <a:t>Experimental Evaluation</a:t>
            </a:r>
          </a:p>
          <a:p>
            <a:r>
              <a:rPr lang="en-US" dirty="0" smtClean="0"/>
              <a:t>Results &amp;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advTm="2594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Corpus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Source: </a:t>
            </a:r>
          </a:p>
          <a:p>
            <a:pPr lvl="1"/>
            <a:r>
              <a:rPr lang="en-US" dirty="0" smtClean="0"/>
              <a:t>Content text from set of Web pages. </a:t>
            </a:r>
          </a:p>
          <a:p>
            <a:r>
              <a:rPr lang="en-US" dirty="0" smtClean="0"/>
              <a:t>Reading level labels for grades 1-12:</a:t>
            </a:r>
          </a:p>
          <a:p>
            <a:pPr lvl="1"/>
            <a:r>
              <a:rPr lang="en-US" dirty="0" smtClean="0"/>
              <a:t>Indicated by Web page or link to it.</a:t>
            </a:r>
          </a:p>
          <a:p>
            <a:pPr lvl="1"/>
            <a:r>
              <a:rPr lang="en-US" dirty="0" smtClean="0"/>
              <a:t>Half authored by students.</a:t>
            </a:r>
          </a:p>
          <a:p>
            <a:pPr lvl="1"/>
            <a:r>
              <a:rPr lang="en-US" dirty="0" smtClean="0"/>
              <a:t>Half labeled by teachers or authors.</a:t>
            </a:r>
          </a:p>
          <a:p>
            <a:r>
              <a:rPr lang="en-US" dirty="0" smtClean="0"/>
              <a:t>289 texts, 150,000 words</a:t>
            </a:r>
          </a:p>
          <a:p>
            <a:r>
              <a:rPr lang="en-US" dirty="0" smtClean="0"/>
              <a:t>Various topics</a:t>
            </a:r>
          </a:p>
          <a:p>
            <a:r>
              <a:rPr lang="en-US" dirty="0" smtClean="0"/>
              <a:t>Even distribution across levels (+/- 3)</a:t>
            </a:r>
          </a:p>
          <a:p>
            <a:r>
              <a:rPr lang="en-US" dirty="0" smtClean="0"/>
              <a:t>Adapted from previous work:</a:t>
            </a:r>
          </a:p>
          <a:p>
            <a:pPr lvl="1"/>
            <a:r>
              <a:rPr lang="en-US" dirty="0" smtClean="0"/>
              <a:t>Collins-Thompson &amp; Callan, </a:t>
            </a:r>
            <a:r>
              <a:rPr lang="fi-FI" dirty="0" smtClean="0"/>
              <a:t>2005</a:t>
            </a:r>
          </a:p>
          <a:p>
            <a:pPr lvl="1"/>
            <a:r>
              <a:rPr lang="fi-FI" dirty="0" smtClean="0"/>
              <a:t>Heilman, </a:t>
            </a:r>
            <a:r>
              <a:rPr lang="en-US" dirty="0" smtClean="0"/>
              <a:t>Collins-Thompson, Callan, &amp; Eskenazi</a:t>
            </a:r>
            <a:r>
              <a:rPr lang="fi-FI" dirty="0" smtClean="0"/>
              <a:t>, 2007</a:t>
            </a:r>
            <a:endParaRPr lang="en-US" sz="36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advTm="8051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01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Goal: To predict the readability of a page of text.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143000"/>
          <a:ext cx="8377229" cy="454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9057"/>
                <a:gridCol w="67781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Grade 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Grade 7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Grade 11</a:t>
                      </a:r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81200" y="1143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…From far out in space, Earth looks like a blue ball…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981199" y="2514600"/>
            <a:ext cx="6781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…Like the pioneers who headed west in covered wagons, Mir astronauts have learned to do the best they can with what they have…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38862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 All the inner satellites and all the major satellites in the solar system have synchronous rotation and revolution because they are tidally coupled to their planets…</a:t>
            </a:r>
            <a:endParaRPr lang="en-US" sz="2400" dirty="0"/>
          </a:p>
        </p:txBody>
      </p:sp>
    </p:spTree>
  </p:cSld>
  <p:clrMapOvr>
    <a:masterClrMapping/>
  </p:clrMapOvr>
  <p:transition advTm="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Metrics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8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438400"/>
                <a:gridCol w="3276600"/>
                <a:gridCol w="838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Details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Range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Pearson’s Correlation Coefficient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 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linear relationship between</a:t>
                      </a:r>
                      <a:r>
                        <a:rPr lang="en-US" baseline="0" dirty="0" smtClean="0"/>
                        <a:t> predictions and labels.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Measures trends, but not the degree to which values match in absolute terms.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Adjacent 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Proportion of predictions that were within 1 of</a:t>
                      </a:r>
                      <a:r>
                        <a:rPr lang="en-US" baseline="0" dirty="0" smtClean="0"/>
                        <a:t> label.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Intuitive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Near miss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predictions are treated the same as predictions that are ten levels off.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Root Mean Square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square root of mean squared difference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 predictions</a:t>
                      </a:r>
                      <a:r>
                        <a:rPr lang="en-US" baseline="0" dirty="0" smtClean="0"/>
                        <a:t> from labels.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strongly penalizes bad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errors.</a:t>
                      </a:r>
                    </a:p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“average difference from true</a:t>
                      </a:r>
                      <a:r>
                        <a:rPr lang="en-US" baseline="0" dirty="0" smtClean="0"/>
                        <a:t> level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∞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9756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Procedure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Randomly split corpus into training set (75%) and test set (25%). </a:t>
            </a:r>
          </a:p>
          <a:p>
            <a:r>
              <a:rPr lang="en-US" dirty="0" smtClean="0"/>
              <a:t>Ten-fold stratified cross-validation on training set for model selection and hyper-parameter tuning.</a:t>
            </a:r>
          </a:p>
          <a:p>
            <a:r>
              <a:rPr lang="en-US" dirty="0" smtClean="0"/>
              <a:t>Test Set Validation: Compared each statistical model &amp; feature set pair (or baseline) to hypothesized best model, the </a:t>
            </a:r>
            <a:r>
              <a:rPr lang="en-US" sz="3000" dirty="0" smtClean="0"/>
              <a:t>proportional odds model with combined feature set.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21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431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Lexical &amp; Grammatical Features</a:t>
            </a:r>
          </a:p>
          <a:p>
            <a:r>
              <a:rPr lang="en-US" dirty="0" smtClean="0"/>
              <a:t>Scales of Measurement &amp; Statistical Models</a:t>
            </a:r>
          </a:p>
          <a:p>
            <a:r>
              <a:rPr lang="en-US" dirty="0" smtClean="0"/>
              <a:t>Experimental Evaluation</a:t>
            </a:r>
          </a:p>
          <a:p>
            <a:r>
              <a:rPr lang="en-US" b="1" dirty="0" smtClean="0"/>
              <a:t>Results &amp; Discussion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advTm="4387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Feature 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3200400" y="11430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5943600" y="11430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4572000"/>
            <a:ext cx="6386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Proportional Odds Model: Lexical Features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Proportional Odds Model: Grammatical Features</a:t>
            </a:r>
          </a:p>
          <a:p>
            <a:r>
              <a:rPr lang="en-US" sz="2400" b="1" dirty="0" smtClean="0"/>
              <a:t>Proportional Odds Model: Combined Features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76400" y="25146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7162800" y="4876800"/>
            <a:ext cx="1435008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* </a:t>
            </a:r>
            <a:r>
              <a:rPr lang="en-US" sz="2800" i="1" dirty="0" smtClean="0"/>
              <a:t>p</a:t>
            </a:r>
            <a:r>
              <a:rPr lang="en-US" sz="2800" dirty="0" smtClean="0"/>
              <a:t> &lt; .05</a:t>
            </a:r>
            <a:endParaRPr lang="en-US" sz="2800" dirty="0"/>
          </a:p>
        </p:txBody>
      </p:sp>
    </p:spTree>
  </p:cSld>
  <p:clrMapOvr>
    <a:masterClrMapping/>
  </p:clrMapOvr>
  <p:transition advTm="64472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Modeling Approaches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3200400" y="12192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5943600" y="12192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4724400"/>
            <a:ext cx="67042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Linear Regression: Combined Features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Multi-Class Logistic Regression: Combined Features</a:t>
            </a:r>
          </a:p>
          <a:p>
            <a:r>
              <a:rPr lang="en-US" sz="2400" b="1" dirty="0" smtClean="0"/>
              <a:t>Proportional Odds Model: Combined Features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0600" y="3429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286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1905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7315200" y="18288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7162800" y="4953000"/>
            <a:ext cx="1435008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* </a:t>
            </a:r>
            <a:r>
              <a:rPr lang="en-US" sz="2800" i="1" dirty="0" smtClean="0"/>
              <a:t>p</a:t>
            </a:r>
            <a:r>
              <a:rPr lang="en-US" sz="2800" dirty="0" smtClean="0"/>
              <a:t> &lt; .05</a:t>
            </a:r>
            <a:endParaRPr lang="en-US" sz="2800" dirty="0"/>
          </a:p>
        </p:txBody>
      </p:sp>
    </p:spTree>
  </p:cSld>
  <p:clrMapOvr>
    <a:masterClrMapping/>
  </p:clrMapOvr>
  <p:transition advTm="1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Baselines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Proportional Odds Model with Combined Features to:</a:t>
            </a:r>
          </a:p>
          <a:p>
            <a:pPr lvl="1"/>
            <a:r>
              <a:rPr lang="en-US" dirty="0" smtClean="0"/>
              <a:t>Flesch-Kincaid</a:t>
            </a:r>
          </a:p>
          <a:p>
            <a:pPr lvl="1"/>
            <a:r>
              <a:rPr lang="en-US" dirty="0" smtClean="0"/>
              <a:t>Implementation of </a:t>
            </a:r>
            <a:r>
              <a:rPr lang="en-US" dirty="0" err="1" smtClean="0"/>
              <a:t>Lexile</a:t>
            </a:r>
            <a:endParaRPr lang="en-US" dirty="0" smtClean="0"/>
          </a:p>
          <a:p>
            <a:pPr lvl="1"/>
            <a:r>
              <a:rPr lang="en-US" dirty="0" smtClean="0"/>
              <a:t>Collins-Thompson and </a:t>
            </a:r>
            <a:r>
              <a:rPr lang="en-US" dirty="0" err="1" smtClean="0"/>
              <a:t>Callan’s</a:t>
            </a:r>
            <a:r>
              <a:rPr lang="en-US" dirty="0" smtClean="0"/>
              <a:t> language modeling approach</a:t>
            </a:r>
          </a:p>
          <a:p>
            <a:r>
              <a:rPr lang="en-US" dirty="0" smtClean="0"/>
              <a:t>PO model performed as well or better in almost all cases.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Findings: Feature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Grammatical features alone can be effective predictors of readability.</a:t>
            </a:r>
          </a:p>
          <a:p>
            <a:r>
              <a:rPr lang="en-US" dirty="0" smtClean="0"/>
              <a:t>Compared to (Heilman et al., 2007), uses more comprehensive &amp; detailed set of grammatical features.</a:t>
            </a:r>
          </a:p>
          <a:p>
            <a:pPr lvl="1"/>
            <a:r>
              <a:rPr lang="en-US" dirty="0" smtClean="0"/>
              <a:t>Does not require extensive linguistic knowledge and effort to manually define grammatical features.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331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Findings: Modeling Approaches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suggest that reading grade levels lie on an ordinal scale of measurement.</a:t>
            </a:r>
          </a:p>
          <a:p>
            <a:r>
              <a:rPr lang="en-US" dirty="0" smtClean="0"/>
              <a:t>Proportional odds model for ordinal data lead to the most effective predictions in general.</a:t>
            </a:r>
          </a:p>
          <a:p>
            <a:pPr lvl="1"/>
            <a:r>
              <a:rPr lang="en-US" dirty="0" smtClean="0"/>
              <a:t>More complex multi-class logistic regression did not lead to better predictions.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27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245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Proportional Odds Model Intercepts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190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 intercepts estimate log odds ratio of a text being at or above a level compared to below that level.</a:t>
            </a:r>
          </a:p>
          <a:p>
            <a:pPr lvl="1"/>
            <a:r>
              <a:rPr lang="en-US" sz="2400" dirty="0" smtClean="0"/>
              <a:t>Are the intercept values a linear function of grade levels?  </a:t>
            </a:r>
          </a:p>
          <a:p>
            <a:pPr lvl="1"/>
            <a:r>
              <a:rPr lang="en-US" sz="2400" dirty="0" smtClean="0"/>
              <a:t>Is there value in the ability to model ordinal data?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2895600"/>
          <a:ext cx="4114800" cy="35513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6834"/>
                <a:gridCol w="1456509"/>
                <a:gridCol w="1861457"/>
              </a:tblGrid>
              <a:tr h="365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Grade Level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Model Intercept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Difference Compared to Intercept for Previous Grade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1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N/A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N/A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2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3.1289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N/A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3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2.1237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1.0052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4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1.2524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0.8713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5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0.5268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0.7256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6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-0.0777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0.6045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7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-0.6812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0.6035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8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-1.1815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0.5003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9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-1.7806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0.5991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10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-2.4195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/>
                        <a:t>0.6389</a:t>
                      </a:r>
                      <a:endParaRPr lang="en-US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11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-3.0919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0.6724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26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12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-4.0528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/>
                        <a:t>0.9609</a:t>
                      </a:r>
                      <a:endParaRPr lang="en-US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5257800" y="3733800"/>
          <a:ext cx="3200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26" name="Rectangle 4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Prior Work on </a:t>
            </a:r>
            <a:r>
              <a:rPr lang="en-US" dirty="0" smtClean="0"/>
              <a:t>Readability</a:t>
            </a:r>
            <a:endParaRPr lang="en-US" dirty="0"/>
          </a:p>
        </p:txBody>
      </p:sp>
      <p:graphicFrame>
        <p:nvGraphicFramePr>
          <p:cNvPr id="42060" name="Group 76"/>
          <p:cNvGraphicFramePr>
            <a:graphicFrameLocks noGrp="1"/>
          </p:cNvGraphicFramePr>
          <p:nvPr>
            <p:ph idx="1"/>
          </p:nvPr>
        </p:nvGraphicFramePr>
        <p:xfrm>
          <a:off x="685800" y="1066800"/>
          <a:ext cx="7772400" cy="5083534"/>
        </p:xfrm>
        <a:graphic>
          <a:graphicData uri="http://schemas.openxmlformats.org/drawingml/2006/table">
            <a:tbl>
              <a:tblPr/>
              <a:tblGrid>
                <a:gridCol w="1943100"/>
                <a:gridCol w="1028700"/>
                <a:gridCol w="2362200"/>
                <a:gridCol w="2438400"/>
              </a:tblGrid>
              <a:tr h="607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Measure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Approx.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Lexical Features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Grammatical Features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Flesch-Kincaid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Syllables per 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Sentence 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Lexile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(Stenner, et al.)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Sentence 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Collins-Thompson &amp; Callan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Lexical Unigrams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Schwarm &amp; Ostendorf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Lexical n-grams,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Sentence length, distribution of POS, parse tree depth,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Heilman, Collins-Thompson, Callan, &amp; Eskenazi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Lexical Unigrams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Manually defined grammatical constructions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(this work)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Lexical Unigrams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Automatically Defined, Extracted syntactic sub-tree features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advTm="1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Hypothesis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Bias-Corrected and Accelerated (</a:t>
            </a:r>
            <a:r>
              <a:rPr lang="en-US" dirty="0" err="1" smtClean="0"/>
              <a:t>BC</a:t>
            </a:r>
            <a:r>
              <a:rPr lang="en-US" baseline="-25000" dirty="0" err="1" smtClean="0"/>
              <a:t>a</a:t>
            </a:r>
            <a:r>
              <a:rPr lang="en-US" dirty="0" smtClean="0"/>
              <a:t>)Bootstrap (</a:t>
            </a:r>
            <a:r>
              <a:rPr lang="en-US" dirty="0" err="1" smtClean="0"/>
              <a:t>Efron</a:t>
            </a:r>
            <a:r>
              <a:rPr lang="en-US" dirty="0" smtClean="0"/>
              <a:t> &amp; </a:t>
            </a:r>
            <a:r>
              <a:rPr lang="en-US" dirty="0" err="1" smtClean="0"/>
              <a:t>Tibshirani</a:t>
            </a:r>
            <a:r>
              <a:rPr lang="en-US" dirty="0" smtClean="0"/>
              <a:t>, 1993) to estimate 95% confidence intervals for differences in evaluation metrics for each model from the PO Model with Combined Features.</a:t>
            </a:r>
          </a:p>
          <a:p>
            <a:r>
              <a:rPr lang="en-US" dirty="0" smtClean="0"/>
              <a:t>The bootstrap performs random sampling with replacement of the held-out test dataset to create thousands of bootstrap replications.  It then computes a statistic for each replication to estimate the distribution of that statistic.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heilman\papers\readability-acl08\bootstrap\rmse_diff_PO_LEX_100000_rep_histogram.jpeg"/>
          <p:cNvPicPr>
            <a:picLocks noChangeAspect="1" noChangeArrowheads="1"/>
          </p:cNvPicPr>
          <p:nvPr/>
        </p:nvPicPr>
        <p:blipFill>
          <a:blip r:embed="rId2"/>
          <a:srcRect l="3316" t="11626" r="6632" b="6644"/>
          <a:stretch>
            <a:fillRect/>
          </a:stretch>
        </p:blipFill>
        <p:spPr bwMode="auto">
          <a:xfrm>
            <a:off x="2514600" y="1905000"/>
            <a:ext cx="4205108" cy="3810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Bootstrap Histogram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Distribution of difference in RMSE between PO model with combined features and implementation of </a:t>
            </a:r>
            <a:r>
              <a:rPr lang="en-US" sz="2400" dirty="0" err="1" smtClean="0"/>
              <a:t>Lexile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5296694" y="5828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62200" y="6019800"/>
            <a:ext cx="575728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A difference of 0.0 corresponds to the null hypothesis</a:t>
            </a:r>
            <a:endParaRPr lang="en-US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Comparison to Baselines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7200" y="4572000"/>
            <a:ext cx="6603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accent1"/>
                </a:solidFill>
              </a:rPr>
              <a:t>Lexile</a:t>
            </a:r>
            <a:r>
              <a:rPr lang="en-US" sz="2400" b="1" dirty="0" smtClean="0">
                <a:solidFill>
                  <a:schemeClr val="accent1"/>
                </a:solidFill>
              </a:rPr>
              <a:t>-like measure (</a:t>
            </a:r>
            <a:r>
              <a:rPr lang="en-US" sz="2400" b="1" dirty="0" err="1" smtClean="0">
                <a:solidFill>
                  <a:schemeClr val="accent1"/>
                </a:solidFill>
              </a:rPr>
              <a:t>Stenner</a:t>
            </a:r>
            <a:r>
              <a:rPr lang="en-US" sz="2400" b="1" dirty="0" smtClean="0">
                <a:solidFill>
                  <a:schemeClr val="accent1"/>
                </a:solidFill>
              </a:rPr>
              <a:t> et al., 1988)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Lang. Modeling (Collins-Thompson &amp; Callan, 2005)</a:t>
            </a:r>
          </a:p>
          <a:p>
            <a:r>
              <a:rPr lang="en-US" sz="2400" b="1" dirty="0" smtClean="0">
                <a:solidFill>
                  <a:schemeClr val="accent4"/>
                </a:solidFill>
              </a:rPr>
              <a:t>Flesch-Kincaid</a:t>
            </a:r>
          </a:p>
          <a:p>
            <a:r>
              <a:rPr lang="en-US" sz="2400" b="1" dirty="0" smtClean="0"/>
              <a:t>Proportional Odds Model: Combined Features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1800" y="2057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graphicFrame>
        <p:nvGraphicFramePr>
          <p:cNvPr id="16" name="Content Placeholder 4"/>
          <p:cNvGraphicFramePr>
            <a:graphicFrameLocks/>
          </p:cNvGraphicFramePr>
          <p:nvPr/>
        </p:nvGraphicFramePr>
        <p:xfrm>
          <a:off x="2971800" y="12192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5638800" y="1219200"/>
          <a:ext cx="28194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172200" y="18288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6705600" y="18288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239000" y="4953000"/>
            <a:ext cx="1435008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* </a:t>
            </a:r>
            <a:r>
              <a:rPr lang="en-US" sz="2800" i="1" dirty="0" smtClean="0"/>
              <a:t>p</a:t>
            </a:r>
            <a:r>
              <a:rPr lang="en-US" sz="2800" dirty="0" smtClean="0"/>
              <a:t> &lt; .05</a:t>
            </a:r>
            <a:endParaRPr lang="en-US" sz="2800" dirty="0"/>
          </a:p>
        </p:txBody>
      </p:sp>
    </p:spTree>
  </p:cSld>
  <p:clrMapOvr>
    <a:masterClrMapping/>
  </p:clrMapOvr>
  <p:transition advTm="66876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Simplified Linear Regression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95600" y="4451343"/>
            <a:ext cx="3711400" cy="184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1394289" y="2949111"/>
            <a:ext cx="3003543" cy="92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51546" y="4621037"/>
            <a:ext cx="3697670" cy="499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of Embedded Clauses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156537" y="2861025"/>
            <a:ext cx="286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Freq. of Adverbial Phrases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777419" y="3745343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95600" y="4186243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15618" y="3352800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530018" y="2895600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939218" y="381000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1218" y="335280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39418" y="297180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53818" y="251460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533400" y="5715000"/>
            <a:ext cx="3352800" cy="762000"/>
            <a:chOff x="533400" y="5715000"/>
            <a:chExt cx="3352800" cy="762000"/>
          </a:xfrm>
        </p:grpSpPr>
        <p:sp>
          <p:nvSpPr>
            <p:cNvPr id="24" name="Oval 23"/>
            <p:cNvSpPr/>
            <p:nvPr/>
          </p:nvSpPr>
          <p:spPr>
            <a:xfrm>
              <a:off x="762000" y="6096000"/>
              <a:ext cx="176733" cy="1767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90600" y="6019800"/>
              <a:ext cx="2768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(Prototypical Text at Level </a:t>
              </a:r>
              <a:r>
                <a:rPr lang="en-US" i="1" dirty="0" smtClean="0"/>
                <a:t>j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62000" y="5715000"/>
              <a:ext cx="2391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/>
                <a:t>j</a:t>
              </a:r>
              <a:endParaRPr lang="en-US" i="1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33400" y="5715000"/>
              <a:ext cx="3352800" cy="762000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advTm="21851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Simplified PO Model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71800" y="4298943"/>
            <a:ext cx="3711400" cy="184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1470489" y="2796711"/>
            <a:ext cx="3003543" cy="92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7746" y="4468637"/>
            <a:ext cx="3697670" cy="499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of Embedded Clauses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232737" y="2708625"/>
            <a:ext cx="286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Freq. of Adverbial Phrases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310818" y="3352800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971800" y="4033843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34000" y="2819400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638800" y="2667000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15418" y="365760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4618" y="297180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57800" y="251460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62600" y="2286000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17"/>
          <p:cNvGrpSpPr/>
          <p:nvPr/>
        </p:nvGrpSpPr>
        <p:grpSpPr>
          <a:xfrm>
            <a:off x="533400" y="5715000"/>
            <a:ext cx="3352800" cy="762000"/>
            <a:chOff x="533400" y="5715000"/>
            <a:chExt cx="3352800" cy="762000"/>
          </a:xfrm>
        </p:grpSpPr>
        <p:sp>
          <p:nvSpPr>
            <p:cNvPr id="19" name="Oval 18"/>
            <p:cNvSpPr/>
            <p:nvPr/>
          </p:nvSpPr>
          <p:spPr>
            <a:xfrm>
              <a:off x="762000" y="6096000"/>
              <a:ext cx="176733" cy="1767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90600" y="6019800"/>
              <a:ext cx="2768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(Prototypical Text at Level </a:t>
              </a:r>
              <a:r>
                <a:rPr lang="en-US" i="1" dirty="0" smtClean="0"/>
                <a:t>j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62000" y="5715000"/>
              <a:ext cx="2391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/>
                <a:t>j</a:t>
              </a:r>
              <a:endParaRPr lang="en-US" i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33400" y="5715000"/>
              <a:ext cx="3352800" cy="762000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advTm="1241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Simplified Logistic Regression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4343400"/>
            <a:ext cx="3711400" cy="184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1546689" y="2841168"/>
            <a:ext cx="3003543" cy="92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03946" y="4513094"/>
            <a:ext cx="3697670" cy="499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of Embedded Clauses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308937" y="2753082"/>
            <a:ext cx="286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Freq. of Adverbial Phrases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48818" y="2330457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05200" y="3773500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01418" y="2940057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615618" y="3930657"/>
            <a:ext cx="176733" cy="1767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72618" y="3397257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72618" y="1949457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5218" y="2635257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39418" y="3549657"/>
            <a:ext cx="30168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16"/>
          <p:cNvGrpSpPr/>
          <p:nvPr/>
        </p:nvGrpSpPr>
        <p:grpSpPr>
          <a:xfrm>
            <a:off x="533400" y="5715000"/>
            <a:ext cx="3352800" cy="762000"/>
            <a:chOff x="533400" y="5715000"/>
            <a:chExt cx="3352800" cy="762000"/>
          </a:xfrm>
        </p:grpSpPr>
        <p:sp>
          <p:nvSpPr>
            <p:cNvPr id="18" name="Oval 17"/>
            <p:cNvSpPr/>
            <p:nvPr/>
          </p:nvSpPr>
          <p:spPr>
            <a:xfrm>
              <a:off x="762000" y="6096000"/>
              <a:ext cx="176733" cy="1767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019800"/>
              <a:ext cx="2768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(Prototypical Text at Level </a:t>
              </a:r>
              <a:r>
                <a:rPr lang="en-US" i="1" dirty="0" smtClean="0"/>
                <a:t>j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62000" y="5715000"/>
              <a:ext cx="2391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/>
                <a:t>j</a:t>
              </a:r>
              <a:endParaRPr lang="en-US" i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33400" y="5715000"/>
              <a:ext cx="3352800" cy="762000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advTm="1101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b="1" dirty="0" smtClean="0"/>
              <a:t>Lexical &amp; Grammatical Features</a:t>
            </a:r>
          </a:p>
          <a:p>
            <a:r>
              <a:rPr lang="en-US" dirty="0" smtClean="0"/>
              <a:t>Scales of Measurement &amp; Statistical Models</a:t>
            </a:r>
          </a:p>
          <a:p>
            <a:r>
              <a:rPr lang="en-US" dirty="0" smtClean="0"/>
              <a:t>Experimental Evaluation</a:t>
            </a:r>
          </a:p>
          <a:p>
            <a:r>
              <a:rPr lang="en-US" dirty="0" smtClean="0"/>
              <a:t>Results &amp;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advTm="3606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Features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38862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relative frequencies of 5000 most common  word unigrams</a:t>
            </a:r>
          </a:p>
          <a:p>
            <a:r>
              <a:rPr lang="en-US" dirty="0" smtClean="0"/>
              <a:t>Morphological stemming and </a:t>
            </a:r>
            <a:r>
              <a:rPr lang="en-US" dirty="0" err="1" smtClean="0"/>
              <a:t>stopword</a:t>
            </a:r>
            <a:r>
              <a:rPr lang="en-US" dirty="0" smtClean="0"/>
              <a:t> removal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1524000"/>
            <a:ext cx="38862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…The continents look brown, like small islands floating in the huge, blue sea….</a:t>
            </a:r>
            <a:endParaRPr lang="en-US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5181600" y="2819400"/>
            <a:ext cx="2895600" cy="2895600"/>
          </a:xfrm>
          <a:prstGeom prst="flowChartMagneticDisk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0" y="525780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island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4419600"/>
            <a:ext cx="650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6600" y="4495800"/>
            <a:ext cx="615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float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62800" y="388620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396240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4800600"/>
            <a:ext cx="1085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continent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0" y="4876800"/>
            <a:ext cx="790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brown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434340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00800" y="388620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6096000" y="2362200"/>
            <a:ext cx="914400" cy="1066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4657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Grammatical Features: Syntactic </a:t>
            </a:r>
            <a:r>
              <a:rPr lang="en-US" sz="3600" dirty="0" err="1" smtClean="0"/>
              <a:t>Subtrees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7" name="Text Box 56"/>
          <p:cNvSpPr txBox="1">
            <a:spLocks noChangeArrowheads="1"/>
          </p:cNvSpPr>
          <p:nvPr/>
        </p:nvSpPr>
        <p:spPr bwMode="auto">
          <a:xfrm>
            <a:off x="1828799" y="5486399"/>
            <a:ext cx="59926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ADJP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1447800" y="4953000"/>
            <a:ext cx="1438664" cy="900546"/>
            <a:chOff x="1447800" y="4953000"/>
            <a:chExt cx="1438664" cy="900546"/>
          </a:xfrm>
        </p:grpSpPr>
        <p:sp>
          <p:nvSpPr>
            <p:cNvPr id="54" name="Text Box 53"/>
            <p:cNvSpPr txBox="1">
              <a:spLocks noChangeArrowheads="1"/>
            </p:cNvSpPr>
            <p:nvPr/>
          </p:nvSpPr>
          <p:spPr bwMode="auto">
            <a:xfrm>
              <a:off x="1447800" y="4953000"/>
              <a:ext cx="1438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Level 0 </a:t>
              </a:r>
              <a:r>
                <a:rPr lang="en-US" sz="1600" i="1" dirty="0" smtClean="0"/>
                <a:t>Feature</a:t>
              </a:r>
              <a:endParaRPr lang="en-US" sz="1600" i="1" dirty="0"/>
            </a:p>
          </p:txBody>
        </p:sp>
        <p:sp>
          <p:nvSpPr>
            <p:cNvPr id="78" name="Rectangle 86"/>
            <p:cNvSpPr>
              <a:spLocks noChangeArrowheads="1"/>
            </p:cNvSpPr>
            <p:nvPr/>
          </p:nvSpPr>
          <p:spPr bwMode="auto">
            <a:xfrm>
              <a:off x="1752599" y="5410201"/>
              <a:ext cx="756805" cy="4433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635964" y="5100243"/>
            <a:ext cx="1139538" cy="969840"/>
            <a:chOff x="3635964" y="5100243"/>
            <a:chExt cx="1139538" cy="969840"/>
          </a:xfrm>
        </p:grpSpPr>
        <p:sp>
          <p:nvSpPr>
            <p:cNvPr id="59" name="Text Box 58"/>
            <p:cNvSpPr txBox="1">
              <a:spLocks noChangeArrowheads="1"/>
            </p:cNvSpPr>
            <p:nvPr/>
          </p:nvSpPr>
          <p:spPr bwMode="auto">
            <a:xfrm>
              <a:off x="4033994" y="5100243"/>
              <a:ext cx="278823" cy="33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S</a:t>
              </a:r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 flipH="1">
              <a:off x="3852153" y="5456643"/>
              <a:ext cx="343478" cy="300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4195631" y="5456643"/>
              <a:ext cx="375805" cy="2397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Text Box 65"/>
            <p:cNvSpPr txBox="1">
              <a:spLocks noChangeArrowheads="1"/>
            </p:cNvSpPr>
            <p:nvPr/>
          </p:nvSpPr>
          <p:spPr bwMode="auto">
            <a:xfrm>
              <a:off x="3635964" y="5730963"/>
              <a:ext cx="424296" cy="33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NP</a:t>
              </a:r>
            </a:p>
          </p:txBody>
        </p:sp>
        <p:sp>
          <p:nvSpPr>
            <p:cNvPr id="63" name="Text Box 66"/>
            <p:cNvSpPr txBox="1">
              <a:spLocks noChangeArrowheads="1"/>
            </p:cNvSpPr>
            <p:nvPr/>
          </p:nvSpPr>
          <p:spPr bwMode="auto">
            <a:xfrm>
              <a:off x="4367370" y="5700723"/>
              <a:ext cx="408132" cy="33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VP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581400" y="4724400"/>
            <a:ext cx="1438664" cy="1371600"/>
            <a:chOff x="3581400" y="4724400"/>
            <a:chExt cx="1438664" cy="1371600"/>
          </a:xfrm>
        </p:grpSpPr>
        <p:sp>
          <p:nvSpPr>
            <p:cNvPr id="55" name="Text Box 54"/>
            <p:cNvSpPr txBox="1">
              <a:spLocks noChangeArrowheads="1"/>
            </p:cNvSpPr>
            <p:nvPr/>
          </p:nvSpPr>
          <p:spPr bwMode="auto">
            <a:xfrm>
              <a:off x="3581400" y="4724400"/>
              <a:ext cx="1438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Level 1 </a:t>
              </a:r>
              <a:r>
                <a:rPr lang="en-US" sz="1600" i="1" dirty="0" smtClean="0"/>
                <a:t>Feature</a:t>
              </a:r>
              <a:endParaRPr lang="en-US" sz="1600" i="1" dirty="0"/>
            </a:p>
          </p:txBody>
        </p:sp>
        <p:sp>
          <p:nvSpPr>
            <p:cNvPr id="79" name="Rectangle 87"/>
            <p:cNvSpPr>
              <a:spLocks noChangeArrowheads="1"/>
            </p:cNvSpPr>
            <p:nvPr/>
          </p:nvSpPr>
          <p:spPr bwMode="auto">
            <a:xfrm>
              <a:off x="3650107" y="5093760"/>
              <a:ext cx="1212275" cy="1002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oup 83"/>
          <p:cNvGrpSpPr>
            <a:grpSpLocks/>
          </p:cNvGrpSpPr>
          <p:nvPr/>
        </p:nvGrpSpPr>
        <p:grpSpPr bwMode="auto">
          <a:xfrm>
            <a:off x="5666682" y="4813144"/>
            <a:ext cx="2245195" cy="1399571"/>
            <a:chOff x="4497" y="1385"/>
            <a:chExt cx="1057" cy="688"/>
          </a:xfrm>
        </p:grpSpPr>
        <p:sp>
          <p:nvSpPr>
            <p:cNvPr id="65" name="Line 67"/>
            <p:cNvSpPr>
              <a:spLocks noChangeShapeType="1"/>
            </p:cNvSpPr>
            <p:nvPr/>
          </p:nvSpPr>
          <p:spPr bwMode="auto">
            <a:xfrm flipH="1">
              <a:off x="4579" y="1499"/>
              <a:ext cx="195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68"/>
            <p:cNvSpPr>
              <a:spLocks noChangeShapeType="1"/>
            </p:cNvSpPr>
            <p:nvPr/>
          </p:nvSpPr>
          <p:spPr bwMode="auto">
            <a:xfrm>
              <a:off x="4774" y="1499"/>
              <a:ext cx="371" cy="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69"/>
            <p:cNvSpPr>
              <a:spLocks noChangeShapeType="1"/>
            </p:cNvSpPr>
            <p:nvPr/>
          </p:nvSpPr>
          <p:spPr bwMode="auto">
            <a:xfrm flipH="1">
              <a:off x="4853" y="1754"/>
              <a:ext cx="282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70"/>
            <p:cNvSpPr>
              <a:spLocks noChangeShapeType="1"/>
            </p:cNvSpPr>
            <p:nvPr/>
          </p:nvSpPr>
          <p:spPr bwMode="auto">
            <a:xfrm>
              <a:off x="5135" y="1754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71"/>
            <p:cNvSpPr>
              <a:spLocks noChangeShapeType="1"/>
            </p:cNvSpPr>
            <p:nvPr/>
          </p:nvSpPr>
          <p:spPr bwMode="auto">
            <a:xfrm>
              <a:off x="5135" y="1754"/>
              <a:ext cx="29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72"/>
            <p:cNvSpPr txBox="1">
              <a:spLocks noChangeArrowheads="1"/>
            </p:cNvSpPr>
            <p:nvPr/>
          </p:nvSpPr>
          <p:spPr bwMode="auto">
            <a:xfrm>
              <a:off x="5027" y="1629"/>
              <a:ext cx="199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NP</a:t>
              </a:r>
            </a:p>
          </p:txBody>
        </p:sp>
        <p:sp>
          <p:nvSpPr>
            <p:cNvPr id="71" name="Text Box 73"/>
            <p:cNvSpPr txBox="1">
              <a:spLocks noChangeArrowheads="1"/>
            </p:cNvSpPr>
            <p:nvPr/>
          </p:nvSpPr>
          <p:spPr bwMode="auto">
            <a:xfrm>
              <a:off x="4497" y="1613"/>
              <a:ext cx="195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TO</a:t>
              </a:r>
            </a:p>
          </p:txBody>
        </p:sp>
        <p:sp>
          <p:nvSpPr>
            <p:cNvPr id="72" name="Text Box 74"/>
            <p:cNvSpPr txBox="1">
              <a:spLocks noChangeArrowheads="1"/>
            </p:cNvSpPr>
            <p:nvPr/>
          </p:nvSpPr>
          <p:spPr bwMode="auto">
            <a:xfrm>
              <a:off x="4679" y="1385"/>
              <a:ext cx="187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PP</a:t>
              </a:r>
            </a:p>
          </p:txBody>
        </p:sp>
        <p:sp>
          <p:nvSpPr>
            <p:cNvPr id="73" name="Text Box 75"/>
            <p:cNvSpPr txBox="1">
              <a:spLocks noChangeArrowheads="1"/>
            </p:cNvSpPr>
            <p:nvPr/>
          </p:nvSpPr>
          <p:spPr bwMode="auto">
            <a:xfrm>
              <a:off x="4749" y="1907"/>
              <a:ext cx="19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DT</a:t>
              </a:r>
            </a:p>
          </p:txBody>
        </p:sp>
        <p:sp>
          <p:nvSpPr>
            <p:cNvPr id="74" name="Text Box 76"/>
            <p:cNvSpPr txBox="1">
              <a:spLocks noChangeArrowheads="1"/>
            </p:cNvSpPr>
            <p:nvPr/>
          </p:nvSpPr>
          <p:spPr bwMode="auto">
            <a:xfrm>
              <a:off x="5041" y="1888"/>
              <a:ext cx="149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JJ</a:t>
              </a:r>
            </a:p>
          </p:txBody>
        </p:sp>
        <p:sp>
          <p:nvSpPr>
            <p:cNvPr id="75" name="Text Box 77"/>
            <p:cNvSpPr txBox="1">
              <a:spLocks noChangeArrowheads="1"/>
            </p:cNvSpPr>
            <p:nvPr/>
          </p:nvSpPr>
          <p:spPr bwMode="auto">
            <a:xfrm>
              <a:off x="5342" y="1882"/>
              <a:ext cx="21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NN</a:t>
              </a:r>
            </a:p>
          </p:txBody>
        </p:sp>
        <p:sp>
          <p:nvSpPr>
            <p:cNvPr id="76" name="Line 78"/>
            <p:cNvSpPr>
              <a:spLocks noChangeShapeType="1"/>
            </p:cNvSpPr>
            <p:nvPr/>
          </p:nvSpPr>
          <p:spPr bwMode="auto">
            <a:xfrm flipH="1">
              <a:off x="4612" y="1760"/>
              <a:ext cx="6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82"/>
            <p:cNvSpPr txBox="1">
              <a:spLocks noChangeArrowheads="1"/>
            </p:cNvSpPr>
            <p:nvPr/>
          </p:nvSpPr>
          <p:spPr bwMode="auto">
            <a:xfrm>
              <a:off x="4526" y="1903"/>
              <a:ext cx="17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to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562599" y="4495800"/>
            <a:ext cx="2413000" cy="1828800"/>
            <a:chOff x="5562599" y="4495800"/>
            <a:chExt cx="2413000" cy="1828800"/>
          </a:xfrm>
        </p:grpSpPr>
        <p:sp>
          <p:nvSpPr>
            <p:cNvPr id="56" name="Text Box 55"/>
            <p:cNvSpPr txBox="1">
              <a:spLocks noChangeArrowheads="1"/>
            </p:cNvSpPr>
            <p:nvPr/>
          </p:nvSpPr>
          <p:spPr bwMode="auto">
            <a:xfrm>
              <a:off x="6017161" y="4495800"/>
              <a:ext cx="1438664" cy="338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 dirty="0"/>
                <a:t>Level 2 </a:t>
              </a:r>
              <a:r>
                <a:rPr lang="en-US" sz="1600" i="1" dirty="0" smtClean="0"/>
                <a:t>Feature</a:t>
              </a:r>
              <a:endParaRPr lang="en-US" sz="1600" i="1" dirty="0"/>
            </a:p>
          </p:txBody>
        </p:sp>
        <p:sp>
          <p:nvSpPr>
            <p:cNvPr id="80" name="Rectangle 88"/>
            <p:cNvSpPr>
              <a:spLocks noChangeArrowheads="1"/>
            </p:cNvSpPr>
            <p:nvPr/>
          </p:nvSpPr>
          <p:spPr bwMode="auto">
            <a:xfrm>
              <a:off x="5562599" y="4843659"/>
              <a:ext cx="2413000" cy="14809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219200"/>
            <a:ext cx="5954928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100" name="Group 99"/>
          <p:cNvGrpSpPr/>
          <p:nvPr/>
        </p:nvGrpSpPr>
        <p:grpSpPr>
          <a:xfrm>
            <a:off x="762000" y="4800600"/>
            <a:ext cx="4966281" cy="1235135"/>
            <a:chOff x="762000" y="4800600"/>
            <a:chExt cx="4966281" cy="1235135"/>
          </a:xfrm>
        </p:grpSpPr>
        <p:sp>
          <p:nvSpPr>
            <p:cNvPr id="91" name="TextBox 90"/>
            <p:cNvSpPr txBox="1"/>
            <p:nvPr/>
          </p:nvSpPr>
          <p:spPr>
            <a:xfrm>
              <a:off x="762000" y="4800600"/>
              <a:ext cx="4190999" cy="83099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Includes grammatical function words but not content words.</a:t>
              </a:r>
              <a:endParaRPr lang="en-US" sz="2400" dirty="0"/>
            </a:p>
          </p:txBody>
        </p:sp>
        <p:cxnSp>
          <p:nvCxnSpPr>
            <p:cNvPr id="93" name="Straight Arrow Connector 92"/>
            <p:cNvCxnSpPr>
              <a:stCxn id="91" idx="3"/>
              <a:endCxn id="77" idx="1"/>
            </p:cNvCxnSpPr>
            <p:nvPr/>
          </p:nvCxnSpPr>
          <p:spPr>
            <a:xfrm>
              <a:off x="4952999" y="5216099"/>
              <a:ext cx="775282" cy="81963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advTm="943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-0.36667 L 3.33333E-6 -1.11111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18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6 -0.62222 L -7.5E-6 -1.48148E-6 " pathEditMode="relative" ptsTypes="AA">
                                      <p:cBhvr>
                                        <p:cTn id="1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253 -0.34838 L -4.72222E-6 4.8148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17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Grammatical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219200"/>
          </a:xfrm>
        </p:spPr>
        <p:txBody>
          <a:bodyPr/>
          <a:lstStyle/>
          <a:p>
            <a:r>
              <a:rPr lang="en-US" dirty="0" smtClean="0"/>
              <a:t>Frequencies of the 1000 most common </a:t>
            </a:r>
            <a:r>
              <a:rPr lang="en-US" dirty="0" err="1" smtClean="0"/>
              <a:t>subtrees</a:t>
            </a:r>
            <a:r>
              <a:rPr lang="en-US" dirty="0" smtClean="0"/>
              <a:t> were selected as features.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362200"/>
          <a:ext cx="8077200" cy="3571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9650"/>
                <a:gridCol w="1519574"/>
                <a:gridCol w="5547976"/>
              </a:tblGrid>
              <a:tr h="725864">
                <a:tc>
                  <a:txBody>
                    <a:bodyPr/>
                    <a:lstStyle/>
                    <a:p>
                      <a:r>
                        <a:rPr lang="en-US" sz="2800" i="1" dirty="0" smtClean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baseline="0" dirty="0" smtClean="0"/>
                        <a:t>Number Selected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/>
                        <a:t>Example</a:t>
                      </a:r>
                      <a:endParaRPr lang="en-US" sz="2800" i="1" dirty="0"/>
                    </a:p>
                  </a:txBody>
                  <a:tcPr/>
                </a:tc>
              </a:tr>
              <a:tr h="656734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PP</a:t>
                      </a:r>
                      <a:endParaRPr lang="en-US" sz="2800" dirty="0"/>
                    </a:p>
                  </a:txBody>
                  <a:tcPr/>
                </a:tc>
              </a:tr>
              <a:tr h="656734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334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(VP VB PP)</a:t>
                      </a:r>
                      <a:endParaRPr lang="en-US" sz="2800" dirty="0"/>
                    </a:p>
                  </a:txBody>
                  <a:tcPr/>
                </a:tc>
              </a:tr>
              <a:tr h="656734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461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(VP (TO </a:t>
                      </a:r>
                      <a:r>
                        <a:rPr lang="en-US" sz="2800" dirty="0" err="1" smtClean="0"/>
                        <a:t>to</a:t>
                      </a:r>
                      <a:r>
                        <a:rPr lang="en-US" sz="2800" dirty="0" smtClean="0"/>
                        <a:t>) (VP VB PP))</a:t>
                      </a:r>
                      <a:endParaRPr lang="en-US" sz="2800" dirty="0"/>
                    </a:p>
                  </a:txBody>
                  <a:tcPr/>
                </a:tc>
              </a:tr>
              <a:tr h="656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(S (VP (TO </a:t>
                      </a:r>
                      <a:r>
                        <a:rPr lang="en-US" sz="2800" dirty="0" err="1" smtClean="0"/>
                        <a:t>to</a:t>
                      </a:r>
                      <a:r>
                        <a:rPr lang="en-US" sz="2800" dirty="0" smtClean="0"/>
                        <a:t>) (VP VB PP)))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5364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Extracting Grammatical Feature Values</a:t>
            </a:r>
            <a:endParaRPr lang="en-US" sz="4000" dirty="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182880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 smtClean="0"/>
              <a:t>…</a:t>
            </a:r>
            <a:r>
              <a:rPr lang="en-US" sz="1200" dirty="0"/>
              <a:t>It was the first day of Spring.  Stephanie loved spring.  It was her favorite season of the year.   It was a beautiful  sunny afternoon.  The sky was a pretty shade of blue.  There were fluffy, white clouds in the sky….</a:t>
            </a: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 rot="777531">
            <a:off x="2170836" y="2329434"/>
            <a:ext cx="430643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007" name="Group 95"/>
          <p:cNvGraphicFramePr>
            <a:graphicFrameLocks noGrp="1"/>
          </p:cNvGraphicFramePr>
          <p:nvPr>
            <p:ph idx="1"/>
          </p:nvPr>
        </p:nvGraphicFramePr>
        <p:xfrm>
          <a:off x="6172200" y="3962400"/>
          <a:ext cx="2667000" cy="2342643"/>
        </p:xfrm>
        <a:graphic>
          <a:graphicData uri="http://schemas.openxmlformats.org/drawingml/2006/table">
            <a:tbl>
              <a:tblPr/>
              <a:tblGrid>
                <a:gridCol w="1623391"/>
                <a:gridCol w="1043609"/>
              </a:tblGrid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(S NP VP)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(NP DET JJ NN)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(S (NP NN) (VP VBD NP))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(VP)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028" name="Text Box 116"/>
          <p:cNvSpPr txBox="1">
            <a:spLocks noChangeArrowheads="1"/>
          </p:cNvSpPr>
          <p:nvPr/>
        </p:nvSpPr>
        <p:spPr bwMode="auto">
          <a:xfrm>
            <a:off x="2667000" y="1752600"/>
            <a:ext cx="1272849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smtClean="0"/>
              <a:t>PARSE TREES</a:t>
            </a:r>
            <a:endParaRPr lang="en-US" sz="1600" b="1" dirty="0"/>
          </a:p>
        </p:txBody>
      </p:sp>
      <p:sp>
        <p:nvSpPr>
          <p:cNvPr id="39031" name="Text Box 119"/>
          <p:cNvSpPr txBox="1">
            <a:spLocks noChangeArrowheads="1"/>
          </p:cNvSpPr>
          <p:nvPr/>
        </p:nvSpPr>
        <p:spPr bwMode="auto">
          <a:xfrm>
            <a:off x="6553200" y="3352800"/>
            <a:ext cx="1685974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1600" b="1" dirty="0"/>
              <a:t>FREQUENCIES OF </a:t>
            </a:r>
          </a:p>
          <a:p>
            <a:pPr algn="ctr"/>
            <a:r>
              <a:rPr lang="en-US" sz="1600" b="1" dirty="0" smtClean="0"/>
              <a:t>SUBTREES</a:t>
            </a:r>
            <a:endParaRPr lang="en-US" sz="1600" b="1" dirty="0"/>
          </a:p>
        </p:txBody>
      </p:sp>
      <p:sp>
        <p:nvSpPr>
          <p:cNvPr id="39036" name="AutoShape 124"/>
          <p:cNvSpPr>
            <a:spLocks noChangeArrowheads="1"/>
          </p:cNvSpPr>
          <p:nvPr/>
        </p:nvSpPr>
        <p:spPr bwMode="auto">
          <a:xfrm rot="3787133">
            <a:off x="3893980" y="3294134"/>
            <a:ext cx="391109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38" name="Text Box 126"/>
          <p:cNvSpPr txBox="1">
            <a:spLocks noChangeArrowheads="1"/>
          </p:cNvSpPr>
          <p:nvPr/>
        </p:nvSpPr>
        <p:spPr bwMode="auto">
          <a:xfrm>
            <a:off x="4038600" y="3657600"/>
            <a:ext cx="1836400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smtClean="0"/>
              <a:t>SUBTREE FEATURES</a:t>
            </a:r>
            <a:endParaRPr lang="en-US" sz="1600" b="1" dirty="0"/>
          </a:p>
        </p:txBody>
      </p:sp>
      <p:grpSp>
        <p:nvGrpSpPr>
          <p:cNvPr id="2" name="Group 169"/>
          <p:cNvGrpSpPr>
            <a:grpSpLocks/>
          </p:cNvGrpSpPr>
          <p:nvPr/>
        </p:nvGrpSpPr>
        <p:grpSpPr bwMode="auto">
          <a:xfrm>
            <a:off x="2514600" y="2133600"/>
            <a:ext cx="857250" cy="947738"/>
            <a:chOff x="2496" y="680"/>
            <a:chExt cx="540" cy="597"/>
          </a:xfrm>
        </p:grpSpPr>
        <p:sp>
          <p:nvSpPr>
            <p:cNvPr id="39066" name="Text Box 154"/>
            <p:cNvSpPr txBox="1">
              <a:spLocks noChangeArrowheads="1"/>
            </p:cNvSpPr>
            <p:nvPr/>
          </p:nvSpPr>
          <p:spPr bwMode="auto">
            <a:xfrm>
              <a:off x="2736" y="680"/>
              <a:ext cx="14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S</a:t>
              </a:r>
            </a:p>
          </p:txBody>
        </p:sp>
        <p:grpSp>
          <p:nvGrpSpPr>
            <p:cNvPr id="3" name="Group 135"/>
            <p:cNvGrpSpPr>
              <a:grpSpLocks/>
            </p:cNvGrpSpPr>
            <p:nvPr/>
          </p:nvGrpSpPr>
          <p:grpSpPr bwMode="auto">
            <a:xfrm>
              <a:off x="2761" y="783"/>
              <a:ext cx="124" cy="94"/>
              <a:chOff x="2880" y="816"/>
              <a:chExt cx="192" cy="144"/>
            </a:xfrm>
          </p:grpSpPr>
          <p:sp>
            <p:nvSpPr>
              <p:cNvPr id="39039" name="Line 127"/>
              <p:cNvSpPr>
                <a:spLocks noChangeShapeType="1"/>
              </p:cNvSpPr>
              <p:nvPr/>
            </p:nvSpPr>
            <p:spPr bwMode="auto">
              <a:xfrm>
                <a:off x="2976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40" name="Line 128"/>
              <p:cNvSpPr>
                <a:spLocks noChangeShapeType="1"/>
              </p:cNvSpPr>
              <p:nvPr/>
            </p:nvSpPr>
            <p:spPr bwMode="auto">
              <a:xfrm flipH="1">
                <a:off x="2880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39"/>
            <p:cNvGrpSpPr>
              <a:grpSpLocks/>
            </p:cNvGrpSpPr>
            <p:nvPr/>
          </p:nvGrpSpPr>
          <p:grpSpPr bwMode="auto">
            <a:xfrm>
              <a:off x="2606" y="1097"/>
              <a:ext cx="124" cy="94"/>
              <a:chOff x="2880" y="816"/>
              <a:chExt cx="192" cy="144"/>
            </a:xfrm>
          </p:grpSpPr>
          <p:sp>
            <p:nvSpPr>
              <p:cNvPr id="39052" name="Line 140"/>
              <p:cNvSpPr>
                <a:spLocks noChangeShapeType="1"/>
              </p:cNvSpPr>
              <p:nvPr/>
            </p:nvSpPr>
            <p:spPr bwMode="auto">
              <a:xfrm>
                <a:off x="2976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53" name="Line 141"/>
              <p:cNvSpPr>
                <a:spLocks noChangeShapeType="1"/>
              </p:cNvSpPr>
              <p:nvPr/>
            </p:nvSpPr>
            <p:spPr bwMode="auto">
              <a:xfrm flipH="1">
                <a:off x="2880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42"/>
            <p:cNvGrpSpPr>
              <a:grpSpLocks/>
            </p:cNvGrpSpPr>
            <p:nvPr/>
          </p:nvGrpSpPr>
          <p:grpSpPr bwMode="auto">
            <a:xfrm>
              <a:off x="2854" y="940"/>
              <a:ext cx="125" cy="94"/>
              <a:chOff x="2880" y="816"/>
              <a:chExt cx="192" cy="144"/>
            </a:xfrm>
          </p:grpSpPr>
          <p:sp>
            <p:nvSpPr>
              <p:cNvPr id="39055" name="Line 143"/>
              <p:cNvSpPr>
                <a:spLocks noChangeShapeType="1"/>
              </p:cNvSpPr>
              <p:nvPr/>
            </p:nvSpPr>
            <p:spPr bwMode="auto">
              <a:xfrm>
                <a:off x="2976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56" name="Line 144"/>
              <p:cNvSpPr>
                <a:spLocks noChangeShapeType="1"/>
              </p:cNvSpPr>
              <p:nvPr/>
            </p:nvSpPr>
            <p:spPr bwMode="auto">
              <a:xfrm flipH="1">
                <a:off x="2880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45"/>
            <p:cNvGrpSpPr>
              <a:grpSpLocks/>
            </p:cNvGrpSpPr>
            <p:nvPr/>
          </p:nvGrpSpPr>
          <p:grpSpPr bwMode="auto">
            <a:xfrm>
              <a:off x="2668" y="940"/>
              <a:ext cx="124" cy="94"/>
              <a:chOff x="2880" y="816"/>
              <a:chExt cx="192" cy="144"/>
            </a:xfrm>
          </p:grpSpPr>
          <p:sp>
            <p:nvSpPr>
              <p:cNvPr id="39058" name="Line 146"/>
              <p:cNvSpPr>
                <a:spLocks noChangeShapeType="1"/>
              </p:cNvSpPr>
              <p:nvPr/>
            </p:nvSpPr>
            <p:spPr bwMode="auto">
              <a:xfrm>
                <a:off x="2976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59" name="Line 147"/>
              <p:cNvSpPr>
                <a:spLocks noChangeShapeType="1"/>
              </p:cNvSpPr>
              <p:nvPr/>
            </p:nvSpPr>
            <p:spPr bwMode="auto">
              <a:xfrm flipH="1">
                <a:off x="2880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070" name="Text Box 158"/>
            <p:cNvSpPr txBox="1">
              <a:spLocks noChangeArrowheads="1"/>
            </p:cNvSpPr>
            <p:nvPr/>
          </p:nvSpPr>
          <p:spPr bwMode="auto">
            <a:xfrm>
              <a:off x="2640" y="864"/>
              <a:ext cx="18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NP</a:t>
              </a:r>
            </a:p>
          </p:txBody>
        </p:sp>
        <p:sp>
          <p:nvSpPr>
            <p:cNvPr id="39071" name="Text Box 159"/>
            <p:cNvSpPr txBox="1">
              <a:spLocks noChangeArrowheads="1"/>
            </p:cNvSpPr>
            <p:nvPr/>
          </p:nvSpPr>
          <p:spPr bwMode="auto">
            <a:xfrm>
              <a:off x="2823" y="854"/>
              <a:ext cx="18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VP</a:t>
              </a:r>
            </a:p>
          </p:txBody>
        </p:sp>
        <p:sp>
          <p:nvSpPr>
            <p:cNvPr id="39072" name="Text Box 160"/>
            <p:cNvSpPr txBox="1">
              <a:spLocks noChangeArrowheads="1"/>
            </p:cNvSpPr>
            <p:nvPr/>
          </p:nvSpPr>
          <p:spPr bwMode="auto">
            <a:xfrm>
              <a:off x="2544" y="1008"/>
              <a:ext cx="249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ADJP</a:t>
              </a:r>
            </a:p>
          </p:txBody>
        </p:sp>
        <p:sp>
          <p:nvSpPr>
            <p:cNvPr id="39073" name="Text Box 161"/>
            <p:cNvSpPr txBox="1">
              <a:spLocks noChangeArrowheads="1"/>
            </p:cNvSpPr>
            <p:nvPr/>
          </p:nvSpPr>
          <p:spPr bwMode="auto">
            <a:xfrm>
              <a:off x="2496" y="1152"/>
              <a:ext cx="23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ADV</a:t>
              </a:r>
            </a:p>
          </p:txBody>
        </p:sp>
        <p:sp>
          <p:nvSpPr>
            <p:cNvPr id="39074" name="Text Box 162"/>
            <p:cNvSpPr txBox="1">
              <a:spLocks noChangeArrowheads="1"/>
            </p:cNvSpPr>
            <p:nvPr/>
          </p:nvSpPr>
          <p:spPr bwMode="auto">
            <a:xfrm>
              <a:off x="2640" y="1152"/>
              <a:ext cx="21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ADJ</a:t>
              </a:r>
            </a:p>
          </p:txBody>
        </p:sp>
        <p:sp>
          <p:nvSpPr>
            <p:cNvPr id="39075" name="Text Box 163"/>
            <p:cNvSpPr txBox="1">
              <a:spLocks noChangeArrowheads="1"/>
            </p:cNvSpPr>
            <p:nvPr/>
          </p:nvSpPr>
          <p:spPr bwMode="auto">
            <a:xfrm>
              <a:off x="2688" y="1008"/>
              <a:ext cx="17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 N</a:t>
              </a:r>
            </a:p>
          </p:txBody>
        </p:sp>
        <p:sp>
          <p:nvSpPr>
            <p:cNvPr id="39076" name="Text Box 164"/>
            <p:cNvSpPr txBox="1">
              <a:spLocks noChangeArrowheads="1"/>
            </p:cNvSpPr>
            <p:nvPr/>
          </p:nvSpPr>
          <p:spPr bwMode="auto">
            <a:xfrm>
              <a:off x="2784" y="1008"/>
              <a:ext cx="15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V</a:t>
              </a:r>
            </a:p>
          </p:txBody>
        </p:sp>
        <p:sp>
          <p:nvSpPr>
            <p:cNvPr id="39077" name="Text Box 165"/>
            <p:cNvSpPr txBox="1">
              <a:spLocks noChangeArrowheads="1"/>
            </p:cNvSpPr>
            <p:nvPr/>
          </p:nvSpPr>
          <p:spPr bwMode="auto">
            <a:xfrm>
              <a:off x="2880" y="1008"/>
              <a:ext cx="15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N</a:t>
              </a:r>
            </a:p>
          </p:txBody>
        </p:sp>
      </p:grpSp>
      <p:grpSp>
        <p:nvGrpSpPr>
          <p:cNvPr id="7" name="Group 197"/>
          <p:cNvGrpSpPr>
            <a:grpSpLocks/>
          </p:cNvGrpSpPr>
          <p:nvPr/>
        </p:nvGrpSpPr>
        <p:grpSpPr bwMode="auto">
          <a:xfrm>
            <a:off x="3200400" y="2286000"/>
            <a:ext cx="879475" cy="960438"/>
            <a:chOff x="2880" y="1056"/>
            <a:chExt cx="554" cy="605"/>
          </a:xfrm>
        </p:grpSpPr>
        <p:sp>
          <p:nvSpPr>
            <p:cNvPr id="39083" name="Text Box 171"/>
            <p:cNvSpPr txBox="1">
              <a:spLocks noChangeArrowheads="1"/>
            </p:cNvSpPr>
            <p:nvPr/>
          </p:nvSpPr>
          <p:spPr bwMode="auto">
            <a:xfrm>
              <a:off x="3072" y="1056"/>
              <a:ext cx="14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S</a:t>
              </a:r>
            </a:p>
          </p:txBody>
        </p:sp>
        <p:grpSp>
          <p:nvGrpSpPr>
            <p:cNvPr id="8" name="Group 172"/>
            <p:cNvGrpSpPr>
              <a:grpSpLocks/>
            </p:cNvGrpSpPr>
            <p:nvPr/>
          </p:nvGrpSpPr>
          <p:grpSpPr bwMode="auto">
            <a:xfrm>
              <a:off x="3097" y="1159"/>
              <a:ext cx="124" cy="94"/>
              <a:chOff x="2880" y="816"/>
              <a:chExt cx="192" cy="144"/>
            </a:xfrm>
          </p:grpSpPr>
          <p:sp>
            <p:nvSpPr>
              <p:cNvPr id="39085" name="Line 173"/>
              <p:cNvSpPr>
                <a:spLocks noChangeShapeType="1"/>
              </p:cNvSpPr>
              <p:nvPr/>
            </p:nvSpPr>
            <p:spPr bwMode="auto">
              <a:xfrm>
                <a:off x="2976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6" name="Line 174"/>
              <p:cNvSpPr>
                <a:spLocks noChangeShapeType="1"/>
              </p:cNvSpPr>
              <p:nvPr/>
            </p:nvSpPr>
            <p:spPr bwMode="auto">
              <a:xfrm flipH="1">
                <a:off x="2880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78"/>
            <p:cNvGrpSpPr>
              <a:grpSpLocks/>
            </p:cNvGrpSpPr>
            <p:nvPr/>
          </p:nvGrpSpPr>
          <p:grpSpPr bwMode="auto">
            <a:xfrm>
              <a:off x="3190" y="1316"/>
              <a:ext cx="125" cy="94"/>
              <a:chOff x="2880" y="816"/>
              <a:chExt cx="192" cy="144"/>
            </a:xfrm>
          </p:grpSpPr>
          <p:sp>
            <p:nvSpPr>
              <p:cNvPr id="39091" name="Line 179"/>
              <p:cNvSpPr>
                <a:spLocks noChangeShapeType="1"/>
              </p:cNvSpPr>
              <p:nvPr/>
            </p:nvSpPr>
            <p:spPr bwMode="auto">
              <a:xfrm>
                <a:off x="2976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92" name="Line 180"/>
              <p:cNvSpPr>
                <a:spLocks noChangeShapeType="1"/>
              </p:cNvSpPr>
              <p:nvPr/>
            </p:nvSpPr>
            <p:spPr bwMode="auto">
              <a:xfrm flipH="1">
                <a:off x="2880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181"/>
            <p:cNvGrpSpPr>
              <a:grpSpLocks/>
            </p:cNvGrpSpPr>
            <p:nvPr/>
          </p:nvGrpSpPr>
          <p:grpSpPr bwMode="auto">
            <a:xfrm>
              <a:off x="3004" y="1316"/>
              <a:ext cx="124" cy="94"/>
              <a:chOff x="2880" y="816"/>
              <a:chExt cx="192" cy="144"/>
            </a:xfrm>
          </p:grpSpPr>
          <p:sp>
            <p:nvSpPr>
              <p:cNvPr id="39094" name="Line 182"/>
              <p:cNvSpPr>
                <a:spLocks noChangeShapeType="1"/>
              </p:cNvSpPr>
              <p:nvPr/>
            </p:nvSpPr>
            <p:spPr bwMode="auto">
              <a:xfrm>
                <a:off x="2976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95" name="Line 183"/>
              <p:cNvSpPr>
                <a:spLocks noChangeShapeType="1"/>
              </p:cNvSpPr>
              <p:nvPr/>
            </p:nvSpPr>
            <p:spPr bwMode="auto">
              <a:xfrm flipH="1">
                <a:off x="2880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096" name="Text Box 184"/>
            <p:cNvSpPr txBox="1">
              <a:spLocks noChangeArrowheads="1"/>
            </p:cNvSpPr>
            <p:nvPr/>
          </p:nvSpPr>
          <p:spPr bwMode="auto">
            <a:xfrm>
              <a:off x="2976" y="1240"/>
              <a:ext cx="18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NP</a:t>
              </a:r>
            </a:p>
          </p:txBody>
        </p:sp>
        <p:sp>
          <p:nvSpPr>
            <p:cNvPr id="39097" name="Text Box 185"/>
            <p:cNvSpPr txBox="1">
              <a:spLocks noChangeArrowheads="1"/>
            </p:cNvSpPr>
            <p:nvPr/>
          </p:nvSpPr>
          <p:spPr bwMode="auto">
            <a:xfrm>
              <a:off x="3159" y="1230"/>
              <a:ext cx="18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VP</a:t>
              </a:r>
            </a:p>
          </p:txBody>
        </p:sp>
        <p:sp>
          <p:nvSpPr>
            <p:cNvPr id="39098" name="Text Box 186"/>
            <p:cNvSpPr txBox="1">
              <a:spLocks noChangeArrowheads="1"/>
            </p:cNvSpPr>
            <p:nvPr/>
          </p:nvSpPr>
          <p:spPr bwMode="auto">
            <a:xfrm>
              <a:off x="2880" y="1384"/>
              <a:ext cx="22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DET</a:t>
              </a:r>
            </a:p>
          </p:txBody>
        </p:sp>
        <p:sp>
          <p:nvSpPr>
            <p:cNvPr id="39101" name="Text Box 189"/>
            <p:cNvSpPr txBox="1">
              <a:spLocks noChangeArrowheads="1"/>
            </p:cNvSpPr>
            <p:nvPr/>
          </p:nvSpPr>
          <p:spPr bwMode="auto">
            <a:xfrm>
              <a:off x="3024" y="1384"/>
              <a:ext cx="17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 N</a:t>
              </a:r>
            </a:p>
          </p:txBody>
        </p:sp>
        <p:sp>
          <p:nvSpPr>
            <p:cNvPr id="39102" name="Text Box 190"/>
            <p:cNvSpPr txBox="1">
              <a:spLocks noChangeArrowheads="1"/>
            </p:cNvSpPr>
            <p:nvPr/>
          </p:nvSpPr>
          <p:spPr bwMode="auto">
            <a:xfrm>
              <a:off x="3120" y="1384"/>
              <a:ext cx="156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V</a:t>
              </a:r>
            </a:p>
          </p:txBody>
        </p:sp>
        <p:sp>
          <p:nvSpPr>
            <p:cNvPr id="39103" name="Text Box 191"/>
            <p:cNvSpPr txBox="1">
              <a:spLocks noChangeArrowheads="1"/>
            </p:cNvSpPr>
            <p:nvPr/>
          </p:nvSpPr>
          <p:spPr bwMode="auto">
            <a:xfrm>
              <a:off x="3216" y="1384"/>
              <a:ext cx="18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NP</a:t>
              </a:r>
            </a:p>
          </p:txBody>
        </p:sp>
        <p:grpSp>
          <p:nvGrpSpPr>
            <p:cNvPr id="11" name="Group 192"/>
            <p:cNvGrpSpPr>
              <a:grpSpLocks/>
            </p:cNvGrpSpPr>
            <p:nvPr/>
          </p:nvGrpSpPr>
          <p:grpSpPr bwMode="auto">
            <a:xfrm>
              <a:off x="3244" y="1468"/>
              <a:ext cx="124" cy="94"/>
              <a:chOff x="2880" y="816"/>
              <a:chExt cx="192" cy="144"/>
            </a:xfrm>
          </p:grpSpPr>
          <p:sp>
            <p:nvSpPr>
              <p:cNvPr id="39105" name="Line 193"/>
              <p:cNvSpPr>
                <a:spLocks noChangeShapeType="1"/>
              </p:cNvSpPr>
              <p:nvPr/>
            </p:nvSpPr>
            <p:spPr bwMode="auto">
              <a:xfrm>
                <a:off x="2976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06" name="Line 194"/>
              <p:cNvSpPr>
                <a:spLocks noChangeShapeType="1"/>
              </p:cNvSpPr>
              <p:nvPr/>
            </p:nvSpPr>
            <p:spPr bwMode="auto">
              <a:xfrm flipH="1">
                <a:off x="2880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107" name="Text Box 195"/>
            <p:cNvSpPr txBox="1">
              <a:spLocks noChangeArrowheads="1"/>
            </p:cNvSpPr>
            <p:nvPr/>
          </p:nvSpPr>
          <p:spPr bwMode="auto">
            <a:xfrm>
              <a:off x="3120" y="1536"/>
              <a:ext cx="22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 dirty="0"/>
                <a:t>DET</a:t>
              </a:r>
            </a:p>
          </p:txBody>
        </p:sp>
        <p:sp>
          <p:nvSpPr>
            <p:cNvPr id="39108" name="Text Box 196"/>
            <p:cNvSpPr txBox="1">
              <a:spLocks noChangeArrowheads="1"/>
            </p:cNvSpPr>
            <p:nvPr/>
          </p:nvSpPr>
          <p:spPr bwMode="auto">
            <a:xfrm>
              <a:off x="3264" y="1536"/>
              <a:ext cx="17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700"/>
                <a:t> N</a:t>
              </a:r>
            </a:p>
          </p:txBody>
        </p:sp>
      </p:grpSp>
      <p:sp>
        <p:nvSpPr>
          <p:cNvPr id="39110" name="Rectangle 198"/>
          <p:cNvSpPr>
            <a:spLocks noChangeArrowheads="1"/>
          </p:cNvSpPr>
          <p:nvPr/>
        </p:nvSpPr>
        <p:spPr bwMode="auto">
          <a:xfrm>
            <a:off x="2895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/>
              <a:t>…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4038600" y="3962400"/>
            <a:ext cx="1600200" cy="1371600"/>
            <a:chOff x="2438400" y="4572000"/>
            <a:chExt cx="1600200" cy="1371600"/>
          </a:xfrm>
        </p:grpSpPr>
        <p:grpSp>
          <p:nvGrpSpPr>
            <p:cNvPr id="12" name="Group 244"/>
            <p:cNvGrpSpPr>
              <a:grpSpLocks/>
            </p:cNvGrpSpPr>
            <p:nvPr/>
          </p:nvGrpSpPr>
          <p:grpSpPr bwMode="auto">
            <a:xfrm>
              <a:off x="2438400" y="4572000"/>
              <a:ext cx="857250" cy="947738"/>
              <a:chOff x="2496" y="680"/>
              <a:chExt cx="540" cy="597"/>
            </a:xfrm>
          </p:grpSpPr>
          <p:sp>
            <p:nvSpPr>
              <p:cNvPr id="39157" name="Text Box 245"/>
              <p:cNvSpPr txBox="1">
                <a:spLocks noChangeArrowheads="1"/>
              </p:cNvSpPr>
              <p:nvPr/>
            </p:nvSpPr>
            <p:spPr bwMode="auto">
              <a:xfrm>
                <a:off x="2736" y="680"/>
                <a:ext cx="147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S</a:t>
                </a:r>
              </a:p>
            </p:txBody>
          </p:sp>
          <p:grpSp>
            <p:nvGrpSpPr>
              <p:cNvPr id="13" name="Group 246"/>
              <p:cNvGrpSpPr>
                <a:grpSpLocks/>
              </p:cNvGrpSpPr>
              <p:nvPr/>
            </p:nvGrpSpPr>
            <p:grpSpPr bwMode="auto">
              <a:xfrm>
                <a:off x="2761" y="783"/>
                <a:ext cx="124" cy="94"/>
                <a:chOff x="2880" y="816"/>
                <a:chExt cx="192" cy="144"/>
              </a:xfrm>
            </p:grpSpPr>
            <p:sp>
              <p:nvSpPr>
                <p:cNvPr id="39159" name="Line 247"/>
                <p:cNvSpPr>
                  <a:spLocks noChangeShapeType="1"/>
                </p:cNvSpPr>
                <p:nvPr/>
              </p:nvSpPr>
              <p:spPr bwMode="auto">
                <a:xfrm>
                  <a:off x="2976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60" name="Line 248"/>
                <p:cNvSpPr>
                  <a:spLocks noChangeShapeType="1"/>
                </p:cNvSpPr>
                <p:nvPr/>
              </p:nvSpPr>
              <p:spPr bwMode="auto">
                <a:xfrm flipH="1">
                  <a:off x="2880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249"/>
              <p:cNvGrpSpPr>
                <a:grpSpLocks/>
              </p:cNvGrpSpPr>
              <p:nvPr/>
            </p:nvGrpSpPr>
            <p:grpSpPr bwMode="auto">
              <a:xfrm>
                <a:off x="2606" y="1097"/>
                <a:ext cx="124" cy="94"/>
                <a:chOff x="2880" y="816"/>
                <a:chExt cx="192" cy="144"/>
              </a:xfrm>
            </p:grpSpPr>
            <p:sp>
              <p:nvSpPr>
                <p:cNvPr id="39162" name="Line 250"/>
                <p:cNvSpPr>
                  <a:spLocks noChangeShapeType="1"/>
                </p:cNvSpPr>
                <p:nvPr/>
              </p:nvSpPr>
              <p:spPr bwMode="auto">
                <a:xfrm>
                  <a:off x="2976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63" name="Line 251"/>
                <p:cNvSpPr>
                  <a:spLocks noChangeShapeType="1"/>
                </p:cNvSpPr>
                <p:nvPr/>
              </p:nvSpPr>
              <p:spPr bwMode="auto">
                <a:xfrm flipH="1">
                  <a:off x="2880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252"/>
              <p:cNvGrpSpPr>
                <a:grpSpLocks/>
              </p:cNvGrpSpPr>
              <p:nvPr/>
            </p:nvGrpSpPr>
            <p:grpSpPr bwMode="auto">
              <a:xfrm>
                <a:off x="2854" y="940"/>
                <a:ext cx="125" cy="94"/>
                <a:chOff x="2880" y="816"/>
                <a:chExt cx="192" cy="144"/>
              </a:xfrm>
            </p:grpSpPr>
            <p:sp>
              <p:nvSpPr>
                <p:cNvPr id="39165" name="Line 253"/>
                <p:cNvSpPr>
                  <a:spLocks noChangeShapeType="1"/>
                </p:cNvSpPr>
                <p:nvPr/>
              </p:nvSpPr>
              <p:spPr bwMode="auto">
                <a:xfrm>
                  <a:off x="2976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66" name="Line 254"/>
                <p:cNvSpPr>
                  <a:spLocks noChangeShapeType="1"/>
                </p:cNvSpPr>
                <p:nvPr/>
              </p:nvSpPr>
              <p:spPr bwMode="auto">
                <a:xfrm flipH="1">
                  <a:off x="2880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255"/>
              <p:cNvGrpSpPr>
                <a:grpSpLocks/>
              </p:cNvGrpSpPr>
              <p:nvPr/>
            </p:nvGrpSpPr>
            <p:grpSpPr bwMode="auto">
              <a:xfrm>
                <a:off x="2668" y="940"/>
                <a:ext cx="124" cy="94"/>
                <a:chOff x="2880" y="816"/>
                <a:chExt cx="192" cy="144"/>
              </a:xfrm>
            </p:grpSpPr>
            <p:sp>
              <p:nvSpPr>
                <p:cNvPr id="39168" name="Line 256"/>
                <p:cNvSpPr>
                  <a:spLocks noChangeShapeType="1"/>
                </p:cNvSpPr>
                <p:nvPr/>
              </p:nvSpPr>
              <p:spPr bwMode="auto">
                <a:xfrm>
                  <a:off x="2976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69" name="Line 257"/>
                <p:cNvSpPr>
                  <a:spLocks noChangeShapeType="1"/>
                </p:cNvSpPr>
                <p:nvPr/>
              </p:nvSpPr>
              <p:spPr bwMode="auto">
                <a:xfrm flipH="1">
                  <a:off x="2880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170" name="Text Box 258"/>
              <p:cNvSpPr txBox="1">
                <a:spLocks noChangeArrowheads="1"/>
              </p:cNvSpPr>
              <p:nvPr/>
            </p:nvSpPr>
            <p:spPr bwMode="auto">
              <a:xfrm>
                <a:off x="2640" y="864"/>
                <a:ext cx="187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NP</a:t>
                </a:r>
              </a:p>
            </p:txBody>
          </p:sp>
          <p:sp>
            <p:nvSpPr>
              <p:cNvPr id="39171" name="Text Box 259"/>
              <p:cNvSpPr txBox="1">
                <a:spLocks noChangeArrowheads="1"/>
              </p:cNvSpPr>
              <p:nvPr/>
            </p:nvSpPr>
            <p:spPr bwMode="auto">
              <a:xfrm>
                <a:off x="2823" y="854"/>
                <a:ext cx="187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VP</a:t>
                </a:r>
              </a:p>
            </p:txBody>
          </p:sp>
          <p:sp>
            <p:nvSpPr>
              <p:cNvPr id="39172" name="Text Box 260"/>
              <p:cNvSpPr txBox="1">
                <a:spLocks noChangeArrowheads="1"/>
              </p:cNvSpPr>
              <p:nvPr/>
            </p:nvSpPr>
            <p:spPr bwMode="auto">
              <a:xfrm>
                <a:off x="2544" y="1008"/>
                <a:ext cx="249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ADJP</a:t>
                </a:r>
              </a:p>
            </p:txBody>
          </p:sp>
          <p:sp>
            <p:nvSpPr>
              <p:cNvPr id="39173" name="Text Box 261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36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ADV</a:t>
                </a:r>
              </a:p>
            </p:txBody>
          </p:sp>
          <p:sp>
            <p:nvSpPr>
              <p:cNvPr id="39174" name="Text Box 262"/>
              <p:cNvSpPr txBox="1">
                <a:spLocks noChangeArrowheads="1"/>
              </p:cNvSpPr>
              <p:nvPr/>
            </p:nvSpPr>
            <p:spPr bwMode="auto">
              <a:xfrm>
                <a:off x="2640" y="1152"/>
                <a:ext cx="218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ADJ</a:t>
                </a:r>
              </a:p>
            </p:txBody>
          </p:sp>
          <p:sp>
            <p:nvSpPr>
              <p:cNvPr id="39175" name="Text Box 263"/>
              <p:cNvSpPr txBox="1">
                <a:spLocks noChangeArrowheads="1"/>
              </p:cNvSpPr>
              <p:nvPr/>
            </p:nvSpPr>
            <p:spPr bwMode="auto">
              <a:xfrm>
                <a:off x="2688" y="1008"/>
                <a:ext cx="170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 N</a:t>
                </a:r>
              </a:p>
            </p:txBody>
          </p:sp>
          <p:sp>
            <p:nvSpPr>
              <p:cNvPr id="39176" name="Text Box 26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156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V</a:t>
                </a:r>
              </a:p>
            </p:txBody>
          </p:sp>
          <p:sp>
            <p:nvSpPr>
              <p:cNvPr id="39177" name="Text Box 265"/>
              <p:cNvSpPr txBox="1">
                <a:spLocks noChangeArrowheads="1"/>
              </p:cNvSpPr>
              <p:nvPr/>
            </p:nvSpPr>
            <p:spPr bwMode="auto">
              <a:xfrm>
                <a:off x="2880" y="1008"/>
                <a:ext cx="156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N</a:t>
                </a:r>
              </a:p>
            </p:txBody>
          </p:sp>
        </p:grpSp>
        <p:grpSp>
          <p:nvGrpSpPr>
            <p:cNvPr id="17" name="Group 266"/>
            <p:cNvGrpSpPr>
              <a:grpSpLocks/>
            </p:cNvGrpSpPr>
            <p:nvPr/>
          </p:nvGrpSpPr>
          <p:grpSpPr bwMode="auto">
            <a:xfrm>
              <a:off x="3124200" y="4724400"/>
              <a:ext cx="879475" cy="960438"/>
              <a:chOff x="2880" y="1056"/>
              <a:chExt cx="554" cy="605"/>
            </a:xfrm>
          </p:grpSpPr>
          <p:sp>
            <p:nvSpPr>
              <p:cNvPr id="39179" name="Text Box 267"/>
              <p:cNvSpPr txBox="1">
                <a:spLocks noChangeArrowheads="1"/>
              </p:cNvSpPr>
              <p:nvPr/>
            </p:nvSpPr>
            <p:spPr bwMode="auto">
              <a:xfrm>
                <a:off x="3072" y="1056"/>
                <a:ext cx="147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S</a:t>
                </a:r>
              </a:p>
            </p:txBody>
          </p:sp>
          <p:grpSp>
            <p:nvGrpSpPr>
              <p:cNvPr id="18" name="Group 268"/>
              <p:cNvGrpSpPr>
                <a:grpSpLocks/>
              </p:cNvGrpSpPr>
              <p:nvPr/>
            </p:nvGrpSpPr>
            <p:grpSpPr bwMode="auto">
              <a:xfrm>
                <a:off x="3097" y="1159"/>
                <a:ext cx="124" cy="94"/>
                <a:chOff x="2880" y="816"/>
                <a:chExt cx="192" cy="144"/>
              </a:xfrm>
            </p:grpSpPr>
            <p:sp>
              <p:nvSpPr>
                <p:cNvPr id="39181" name="Line 269"/>
                <p:cNvSpPr>
                  <a:spLocks noChangeShapeType="1"/>
                </p:cNvSpPr>
                <p:nvPr/>
              </p:nvSpPr>
              <p:spPr bwMode="auto">
                <a:xfrm>
                  <a:off x="2976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82" name="Line 270"/>
                <p:cNvSpPr>
                  <a:spLocks noChangeShapeType="1"/>
                </p:cNvSpPr>
                <p:nvPr/>
              </p:nvSpPr>
              <p:spPr bwMode="auto">
                <a:xfrm flipH="1">
                  <a:off x="2880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71"/>
              <p:cNvGrpSpPr>
                <a:grpSpLocks/>
              </p:cNvGrpSpPr>
              <p:nvPr/>
            </p:nvGrpSpPr>
            <p:grpSpPr bwMode="auto">
              <a:xfrm>
                <a:off x="3190" y="1316"/>
                <a:ext cx="125" cy="94"/>
                <a:chOff x="2880" y="816"/>
                <a:chExt cx="192" cy="144"/>
              </a:xfrm>
            </p:grpSpPr>
            <p:sp>
              <p:nvSpPr>
                <p:cNvPr id="39184" name="Line 272"/>
                <p:cNvSpPr>
                  <a:spLocks noChangeShapeType="1"/>
                </p:cNvSpPr>
                <p:nvPr/>
              </p:nvSpPr>
              <p:spPr bwMode="auto">
                <a:xfrm>
                  <a:off x="2976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85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2880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274"/>
              <p:cNvGrpSpPr>
                <a:grpSpLocks/>
              </p:cNvGrpSpPr>
              <p:nvPr/>
            </p:nvGrpSpPr>
            <p:grpSpPr bwMode="auto">
              <a:xfrm>
                <a:off x="3004" y="1316"/>
                <a:ext cx="124" cy="94"/>
                <a:chOff x="2880" y="816"/>
                <a:chExt cx="192" cy="144"/>
              </a:xfrm>
            </p:grpSpPr>
            <p:sp>
              <p:nvSpPr>
                <p:cNvPr id="39187" name="Line 275"/>
                <p:cNvSpPr>
                  <a:spLocks noChangeShapeType="1"/>
                </p:cNvSpPr>
                <p:nvPr/>
              </p:nvSpPr>
              <p:spPr bwMode="auto">
                <a:xfrm>
                  <a:off x="2976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88" name="Line 276"/>
                <p:cNvSpPr>
                  <a:spLocks noChangeShapeType="1"/>
                </p:cNvSpPr>
                <p:nvPr/>
              </p:nvSpPr>
              <p:spPr bwMode="auto">
                <a:xfrm flipH="1">
                  <a:off x="2880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189" name="Text Box 277"/>
              <p:cNvSpPr txBox="1">
                <a:spLocks noChangeArrowheads="1"/>
              </p:cNvSpPr>
              <p:nvPr/>
            </p:nvSpPr>
            <p:spPr bwMode="auto">
              <a:xfrm>
                <a:off x="2976" y="1240"/>
                <a:ext cx="187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NP</a:t>
                </a:r>
              </a:p>
            </p:txBody>
          </p:sp>
          <p:sp>
            <p:nvSpPr>
              <p:cNvPr id="39190" name="Text Box 278"/>
              <p:cNvSpPr txBox="1">
                <a:spLocks noChangeArrowheads="1"/>
              </p:cNvSpPr>
              <p:nvPr/>
            </p:nvSpPr>
            <p:spPr bwMode="auto">
              <a:xfrm>
                <a:off x="3159" y="1230"/>
                <a:ext cx="187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VP</a:t>
                </a:r>
              </a:p>
            </p:txBody>
          </p:sp>
          <p:sp>
            <p:nvSpPr>
              <p:cNvPr id="39191" name="Text Box 279"/>
              <p:cNvSpPr txBox="1">
                <a:spLocks noChangeArrowheads="1"/>
              </p:cNvSpPr>
              <p:nvPr/>
            </p:nvSpPr>
            <p:spPr bwMode="auto">
              <a:xfrm>
                <a:off x="2880" y="1384"/>
                <a:ext cx="224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DET</a:t>
                </a:r>
              </a:p>
            </p:txBody>
          </p:sp>
          <p:sp>
            <p:nvSpPr>
              <p:cNvPr id="39192" name="Text Box 280"/>
              <p:cNvSpPr txBox="1">
                <a:spLocks noChangeArrowheads="1"/>
              </p:cNvSpPr>
              <p:nvPr/>
            </p:nvSpPr>
            <p:spPr bwMode="auto">
              <a:xfrm>
                <a:off x="3024" y="1384"/>
                <a:ext cx="170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 N</a:t>
                </a:r>
              </a:p>
            </p:txBody>
          </p:sp>
          <p:sp>
            <p:nvSpPr>
              <p:cNvPr id="39193" name="Text Box 281"/>
              <p:cNvSpPr txBox="1">
                <a:spLocks noChangeArrowheads="1"/>
              </p:cNvSpPr>
              <p:nvPr/>
            </p:nvSpPr>
            <p:spPr bwMode="auto">
              <a:xfrm>
                <a:off x="3120" y="1384"/>
                <a:ext cx="156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V</a:t>
                </a:r>
              </a:p>
            </p:txBody>
          </p:sp>
          <p:sp>
            <p:nvSpPr>
              <p:cNvPr id="39194" name="Text Box 282"/>
              <p:cNvSpPr txBox="1">
                <a:spLocks noChangeArrowheads="1"/>
              </p:cNvSpPr>
              <p:nvPr/>
            </p:nvSpPr>
            <p:spPr bwMode="auto">
              <a:xfrm>
                <a:off x="3216" y="1384"/>
                <a:ext cx="187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NP</a:t>
                </a:r>
              </a:p>
            </p:txBody>
          </p:sp>
          <p:grpSp>
            <p:nvGrpSpPr>
              <p:cNvPr id="21" name="Group 283"/>
              <p:cNvGrpSpPr>
                <a:grpSpLocks/>
              </p:cNvGrpSpPr>
              <p:nvPr/>
            </p:nvGrpSpPr>
            <p:grpSpPr bwMode="auto">
              <a:xfrm>
                <a:off x="3244" y="1468"/>
                <a:ext cx="124" cy="94"/>
                <a:chOff x="2880" y="816"/>
                <a:chExt cx="192" cy="144"/>
              </a:xfrm>
            </p:grpSpPr>
            <p:sp>
              <p:nvSpPr>
                <p:cNvPr id="39196" name="Line 284"/>
                <p:cNvSpPr>
                  <a:spLocks noChangeShapeType="1"/>
                </p:cNvSpPr>
                <p:nvPr/>
              </p:nvSpPr>
              <p:spPr bwMode="auto">
                <a:xfrm>
                  <a:off x="2976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197" name="Line 285"/>
                <p:cNvSpPr>
                  <a:spLocks noChangeShapeType="1"/>
                </p:cNvSpPr>
                <p:nvPr/>
              </p:nvSpPr>
              <p:spPr bwMode="auto">
                <a:xfrm flipH="1">
                  <a:off x="2880" y="81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198" name="Text Box 286"/>
              <p:cNvSpPr txBox="1">
                <a:spLocks noChangeArrowheads="1"/>
              </p:cNvSpPr>
              <p:nvPr/>
            </p:nvSpPr>
            <p:spPr bwMode="auto">
              <a:xfrm>
                <a:off x="3120" y="1536"/>
                <a:ext cx="224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DET</a:t>
                </a:r>
              </a:p>
            </p:txBody>
          </p:sp>
          <p:sp>
            <p:nvSpPr>
              <p:cNvPr id="39199" name="Text Box 287"/>
              <p:cNvSpPr txBox="1">
                <a:spLocks noChangeArrowheads="1"/>
              </p:cNvSpPr>
              <p:nvPr/>
            </p:nvSpPr>
            <p:spPr bwMode="auto">
              <a:xfrm>
                <a:off x="3264" y="1536"/>
                <a:ext cx="170" cy="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700"/>
                  <a:t> N</a:t>
                </a:r>
              </a:p>
            </p:txBody>
          </p:sp>
        </p:grpSp>
        <p:sp>
          <p:nvSpPr>
            <p:cNvPr id="39200" name="Rectangle 288"/>
            <p:cNvSpPr>
              <a:spLocks noChangeArrowheads="1"/>
            </p:cNvSpPr>
            <p:nvPr/>
          </p:nvSpPr>
          <p:spPr bwMode="auto">
            <a:xfrm>
              <a:off x="2819400" y="5486400"/>
              <a:ext cx="4889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b="1"/>
                <a:t>…</a:t>
              </a:r>
            </a:p>
          </p:txBody>
        </p:sp>
        <p:sp>
          <p:nvSpPr>
            <p:cNvPr id="39201" name="Oval 289"/>
            <p:cNvSpPr>
              <a:spLocks noChangeArrowheads="1"/>
            </p:cNvSpPr>
            <p:nvPr/>
          </p:nvSpPr>
          <p:spPr bwMode="auto">
            <a:xfrm>
              <a:off x="2438400" y="5105400"/>
              <a:ext cx="533400" cy="5334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2" name="Oval 290"/>
            <p:cNvSpPr>
              <a:spLocks noChangeArrowheads="1"/>
            </p:cNvSpPr>
            <p:nvPr/>
          </p:nvSpPr>
          <p:spPr bwMode="auto">
            <a:xfrm>
              <a:off x="3505200" y="4953000"/>
              <a:ext cx="533400" cy="7620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9" name="Slide Number Placeholder 1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2FAC-5C54-442D-9B92-1C62A33E601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1" name="Text Box 116"/>
          <p:cNvSpPr txBox="1">
            <a:spLocks noChangeArrowheads="1"/>
          </p:cNvSpPr>
          <p:nvPr/>
        </p:nvSpPr>
        <p:spPr bwMode="auto">
          <a:xfrm>
            <a:off x="457200" y="1295400"/>
            <a:ext cx="1180131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 smtClean="0"/>
              <a:t>INPUT TEXT</a:t>
            </a:r>
            <a:endParaRPr lang="en-US" sz="1600" b="1" dirty="0"/>
          </a:p>
        </p:txBody>
      </p:sp>
      <p:sp>
        <p:nvSpPr>
          <p:cNvPr id="132" name="AutoShape 5"/>
          <p:cNvSpPr>
            <a:spLocks noChangeArrowheads="1"/>
          </p:cNvSpPr>
          <p:nvPr/>
        </p:nvSpPr>
        <p:spPr bwMode="auto">
          <a:xfrm rot="777531">
            <a:off x="5676035" y="4310634"/>
            <a:ext cx="430644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 advTm="352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9028" grpId="0" animBg="1"/>
      <p:bldP spid="39031" grpId="0" animBg="1"/>
      <p:bldP spid="39036" grpId="0" animBg="1"/>
      <p:bldP spid="39038" grpId="0" animBg="1"/>
      <p:bldP spid="39110" grpId="0"/>
      <p:bldP spid="1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Lexical &amp; Grammatical Features</a:t>
            </a:r>
          </a:p>
          <a:p>
            <a:r>
              <a:rPr lang="en-US" b="1" dirty="0" smtClean="0"/>
              <a:t>Scales of Measurement &amp; Statistical Models</a:t>
            </a:r>
          </a:p>
          <a:p>
            <a:r>
              <a:rPr lang="en-US" dirty="0" smtClean="0"/>
              <a:t>Experimental Evaluation</a:t>
            </a:r>
          </a:p>
          <a:p>
            <a:r>
              <a:rPr lang="en-US" dirty="0" smtClean="0"/>
              <a:t>Results &amp;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advTm="9523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5|9|9.2|19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9.1|5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14.1|23.3|7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11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1665</Words>
  <Application>Microsoft Office PowerPoint</Application>
  <PresentationFormat>On-screen Show (4:3)</PresentationFormat>
  <Paragraphs>429</Paragraphs>
  <Slides>35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An Analysis of Statistical Models and Features for Reading Difficulty Prediction</vt:lpstr>
      <vt:lpstr>The Goal: To predict the readability of a page of text.</vt:lpstr>
      <vt:lpstr>Prior Work on Readability</vt:lpstr>
      <vt:lpstr>Outline</vt:lpstr>
      <vt:lpstr>Lexical Features</vt:lpstr>
      <vt:lpstr>Grammatical Features: Syntactic Subtrees</vt:lpstr>
      <vt:lpstr>Grammatical Features</vt:lpstr>
      <vt:lpstr>Extracting Grammatical Feature Values</vt:lpstr>
      <vt:lpstr>Outline</vt:lpstr>
      <vt:lpstr>Scales of Measurement</vt:lpstr>
      <vt:lpstr>Scales of Measurement</vt:lpstr>
      <vt:lpstr>Statistical Modeling Approaches</vt:lpstr>
      <vt:lpstr>Linear Regression</vt:lpstr>
      <vt:lpstr>Proportional Odds Model</vt:lpstr>
      <vt:lpstr>Multi-class Logistic Regression</vt:lpstr>
      <vt:lpstr>Estimation and Regularization</vt:lpstr>
      <vt:lpstr>Hypothesis</vt:lpstr>
      <vt:lpstr>Outline</vt:lpstr>
      <vt:lpstr>Evaluation Corpus</vt:lpstr>
      <vt:lpstr>Evaluation Metrics</vt:lpstr>
      <vt:lpstr>Evaluation Procedure</vt:lpstr>
      <vt:lpstr>Outline</vt:lpstr>
      <vt:lpstr>Comparison of Feature Sets</vt:lpstr>
      <vt:lpstr>Comparison of Modeling Approaches</vt:lpstr>
      <vt:lpstr>Comparison to Baselines</vt:lpstr>
      <vt:lpstr>Findings: Feature Sets</vt:lpstr>
      <vt:lpstr>Findings: Modeling Approaches</vt:lpstr>
      <vt:lpstr>Questions?</vt:lpstr>
      <vt:lpstr>Proportional Odds Model Intercepts</vt:lpstr>
      <vt:lpstr>Null Hypothesis Testing</vt:lpstr>
      <vt:lpstr>Bootstrap Histogram Example</vt:lpstr>
      <vt:lpstr>Comparison to Baselines</vt:lpstr>
      <vt:lpstr>Simplified Linear Regression Example</vt:lpstr>
      <vt:lpstr>Simplified PO Model Example</vt:lpstr>
      <vt:lpstr>Simplified Logistic Regression Example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of Reading Materials for Vocabulary and Reading Practice</dc:title>
  <dc:creator/>
  <cp:lastModifiedBy>Michael Joseph Heilman</cp:lastModifiedBy>
  <cp:revision>429</cp:revision>
  <dcterms:created xsi:type="dcterms:W3CDTF">2006-08-16T00:00:00Z</dcterms:created>
  <dcterms:modified xsi:type="dcterms:W3CDTF">2008-06-17T00:46:09Z</dcterms:modified>
</cp:coreProperties>
</file>