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431" r:id="rId3"/>
    <p:sldId id="478" r:id="rId4"/>
    <p:sldId id="433" r:id="rId5"/>
    <p:sldId id="479" r:id="rId6"/>
    <p:sldId id="440" r:id="rId7"/>
    <p:sldId id="442" r:id="rId8"/>
    <p:sldId id="441" r:id="rId9"/>
    <p:sldId id="480" r:id="rId10"/>
    <p:sldId id="481" r:id="rId11"/>
    <p:sldId id="482" r:id="rId12"/>
    <p:sldId id="310" r:id="rId13"/>
    <p:sldId id="311" r:id="rId14"/>
    <p:sldId id="483" r:id="rId15"/>
    <p:sldId id="484" r:id="rId16"/>
    <p:sldId id="485" r:id="rId17"/>
    <p:sldId id="486" r:id="rId18"/>
    <p:sldId id="360" r:id="rId19"/>
    <p:sldId id="488" r:id="rId20"/>
    <p:sldId id="497" r:id="rId21"/>
    <p:sldId id="362" r:id="rId22"/>
    <p:sldId id="450" r:id="rId23"/>
    <p:sldId id="451" r:id="rId24"/>
    <p:sldId id="490" r:id="rId25"/>
    <p:sldId id="446" r:id="rId26"/>
    <p:sldId id="453" r:id="rId27"/>
    <p:sldId id="448" r:id="rId28"/>
    <p:sldId id="491" r:id="rId29"/>
    <p:sldId id="454" r:id="rId30"/>
    <p:sldId id="358" r:id="rId31"/>
    <p:sldId id="379" r:id="rId32"/>
    <p:sldId id="492" r:id="rId33"/>
    <p:sldId id="493" r:id="rId34"/>
    <p:sldId id="496" r:id="rId35"/>
    <p:sldId id="495" r:id="rId36"/>
    <p:sldId id="447" r:id="rId37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DDDDDD"/>
    <a:srgbClr val="9E56AA"/>
    <a:srgbClr val="6E926E"/>
    <a:srgbClr val="696997"/>
    <a:srgbClr val="A15F5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14" autoAdjust="0"/>
  </p:normalViewPr>
  <p:slideViewPr>
    <p:cSldViewPr>
      <p:cViewPr varScale="1">
        <p:scale>
          <a:sx n="92" d="100"/>
          <a:sy n="92" d="100"/>
        </p:scale>
        <p:origin x="-11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4192"/>
    </p:cViewPr>
  </p:sorterViewPr>
  <p:notesViewPr>
    <p:cSldViewPr>
      <p:cViewPr varScale="1">
        <p:scale>
          <a:sx n="57" d="100"/>
          <a:sy n="57" d="100"/>
        </p:scale>
        <p:origin x="-1770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813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762" tIns="47381" rIns="94762" bIns="47381" numCol="1" anchor="t" anchorCtr="0" compatLnSpc="1">
            <a:prstTxWarp prst="textNoShape">
              <a:avLst/>
            </a:prstTxWarp>
          </a:bodyPr>
          <a:lstStyle>
            <a:lvl1pPr algn="l" defTabSz="949325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813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762" tIns="47381" rIns="94762" bIns="47381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32888"/>
            <a:ext cx="318135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762" tIns="47381" rIns="94762" bIns="47381" numCol="1" anchor="b" anchorCtr="0" compatLnSpc="1">
            <a:prstTxWarp prst="textNoShape">
              <a:avLst/>
            </a:prstTxWarp>
          </a:bodyPr>
          <a:lstStyle>
            <a:lvl1pPr algn="l" defTabSz="949325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32888"/>
            <a:ext cx="318135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762" tIns="47381" rIns="94762" bIns="47381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>
                <a:latin typeface="Times New Roman" charset="0"/>
              </a:defRPr>
            </a:lvl1pPr>
          </a:lstStyle>
          <a:p>
            <a:fld id="{04331375-44A5-7A4C-95E8-33284CD7EE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5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25" tIns="48262" rIns="96525" bIns="4826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25" tIns="48262" rIns="96525" bIns="4826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eaVert" wrap="square" lIns="96525" tIns="48262" rIns="96525" bIns="482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25" tIns="48262" rIns="96525" bIns="4826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25" tIns="48262" rIns="96525" bIns="4826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fld id="{0E78018C-9BD1-BF4C-8E6B-8A313DCE7C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28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5DB609-A522-FF40-901A-41CCF8DE3CA9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08BB3-147F-9446-93F2-381104F1447C}" type="slidenum">
              <a:rPr lang="en-US"/>
              <a:pPr/>
              <a:t>11</a:t>
            </a:fld>
            <a:endParaRPr lang="en-US"/>
          </a:p>
        </p:txBody>
      </p:sp>
      <p:sp>
        <p:nvSpPr>
          <p:cNvPr id="510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53DEB2-B978-BA43-84AB-EBD6D30BA295}" type="slidenum">
              <a:rPr lang="en-US"/>
              <a:pPr/>
              <a:t>12</a:t>
            </a:fld>
            <a:endParaRPr lang="en-US"/>
          </a:p>
        </p:txBody>
      </p:sp>
      <p:sp>
        <p:nvSpPr>
          <p:cNvPr id="5386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531" tIns="48268" rIns="96531" bIns="48268"/>
          <a:lstStyle/>
          <a:p>
            <a:r>
              <a:rPr lang="en-US"/>
              <a:t>To move to weighted graphs, we appeal to the mighty power of Dijkstra. </a:t>
            </a:r>
          </a:p>
          <a:p>
            <a:endParaRPr lang="en-US"/>
          </a:p>
          <a:p>
            <a:r>
              <a:rPr lang="en-US"/>
              <a:t>This is one of those names in computer science you should just </a:t>
            </a:r>
            <a:r>
              <a:rPr lang="en-US" i="1"/>
              <a:t>know</a:t>
            </a:r>
            <a:r>
              <a:rPr lang="en-US"/>
              <a:t>! Like Turing or Knuth.</a:t>
            </a:r>
          </a:p>
          <a:p>
            <a:endParaRPr lang="en-US"/>
          </a:p>
          <a:p>
            <a:r>
              <a:rPr lang="en-US"/>
              <a:t>So, here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the super-brief bio of Dijkstra.</a:t>
            </a:r>
          </a:p>
          <a:p>
            <a:r>
              <a:rPr lang="en-US"/>
              <a:t>Look him up if you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re interested in more.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2F00C-04A0-FC4A-A2C5-45FB3EBB45EF}" type="slidenum">
              <a:rPr lang="en-US"/>
              <a:pPr/>
              <a:t>13</a:t>
            </a:fld>
            <a:endParaRPr lang="en-US"/>
          </a:p>
        </p:txBody>
      </p:sp>
      <p:sp>
        <p:nvSpPr>
          <p:cNvPr id="540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8" y="4560888"/>
            <a:ext cx="5364162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531" tIns="48268" rIns="96531" bIns="48268"/>
          <a:lstStyle/>
          <a:p>
            <a:r>
              <a:rPr lang="en-US"/>
              <a:t>Among the wide variety of things he has done, he created Dijkstra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algorithm more than 30 years ago.</a:t>
            </a:r>
          </a:p>
          <a:p>
            <a:endParaRPr lang="en-US"/>
          </a:p>
          <a:p>
            <a:r>
              <a:rPr lang="en-US"/>
              <a:t>Dijkstra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algorithm is a greedy algorithm (like Huffman encoding), so it just makes the best local choice at each step.</a:t>
            </a:r>
          </a:p>
          <a:p>
            <a:endParaRPr lang="en-US"/>
          </a:p>
          <a:p>
            <a:r>
              <a:rPr lang="en-US"/>
              <a:t>The choice it makes is which shortest path to declare known next.</a:t>
            </a:r>
          </a:p>
          <a:p>
            <a:endParaRPr lang="en-US"/>
          </a:p>
          <a:p>
            <a:r>
              <a:rPr lang="en-US"/>
              <a:t>It starts by declaring the start node known to have a shortest path of length 0. Then, it updates neighboring node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path costs according to the start node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cost.</a:t>
            </a:r>
          </a:p>
          <a:p>
            <a:endParaRPr lang="en-US"/>
          </a:p>
          <a:p>
            <a:r>
              <a:rPr lang="en-US"/>
              <a:t>Then, it just keeps picking the next shortest path and fixing that one until it has all the vertices.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2673C-D751-B945-8B6E-585059446B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8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365E0-BFB4-6A43-8ECA-2D068B9B10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4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91275" y="230188"/>
            <a:ext cx="1797050" cy="5726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6950" y="230188"/>
            <a:ext cx="5241925" cy="5726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51230-2F5E-FE4F-B2B6-CD3B7C6242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6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50" y="230188"/>
            <a:ext cx="7191375" cy="901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6000" y="18415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0" y="18415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A8E0D82-9ADD-4746-8C1F-BAA1452B75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7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D2724-62A3-AF4E-B07B-5EA6D99651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9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7BBA1-5A1E-E64C-BBE2-3FE347447A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18415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0" y="18415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17F3E-08DF-6B44-8732-BB50416CB9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8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EC5AA-DC7D-0048-9B71-1DBB7BD228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3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61C0B-A3A6-3A47-A848-1B492374F8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81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5C779-B510-E84C-BC9C-C0B1E4D12F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9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89917-3075-AD4F-8595-1D5322821A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81486-2A16-3A4F-AEF6-BB055D8D35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6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045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fld id="{E109DD26-FF9D-5D40-B572-6EAD021264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04517" name="Line 5"/>
          <p:cNvSpPr>
            <a:spLocks noChangeShapeType="1"/>
          </p:cNvSpPr>
          <p:nvPr/>
        </p:nvSpPr>
        <p:spPr bwMode="auto">
          <a:xfrm>
            <a:off x="0" y="1227138"/>
            <a:ext cx="9131300" cy="0"/>
          </a:xfrm>
          <a:prstGeom prst="line">
            <a:avLst/>
          </a:prstGeom>
          <a:noFill/>
          <a:ln w="25400">
            <a:solidFill>
              <a:srgbClr val="001F7E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451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6950" y="230188"/>
            <a:ext cx="7191375" cy="901700"/>
          </a:xfrm>
          <a:prstGeom prst="rect">
            <a:avLst/>
          </a:prstGeom>
          <a:noFill/>
          <a:ln>
            <a:noFill/>
          </a:ln>
          <a:effectLst>
            <a:outerShdw blurRad="63500" dist="17961" dir="18900000" algn="ctr" rotWithShape="0">
              <a:schemeClr val="tx1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70451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841500"/>
            <a:ext cx="716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ea typeface="ＭＳ Ｐゴシック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ea typeface="ＭＳ Ｐゴシック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ea typeface="ＭＳ Ｐゴシック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ea typeface="ＭＳ Ｐゴシック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ea typeface="ＭＳ Ｐゴシック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ea typeface="ＭＳ Ｐゴシック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ea typeface="ＭＳ Ｐゴシック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ea typeface="ＭＳ Ｐゴシック" charset="0"/>
        </a:defRPr>
      </a:lvl9pPr>
    </p:titleStyle>
    <p:bodyStyle>
      <a:lvl1pPr marL="225425" indent="-225425" algn="l" rtl="0" fontAlgn="base">
        <a:lnSpc>
          <a:spcPct val="90000"/>
        </a:lnSpc>
        <a:spcBef>
          <a:spcPct val="30000"/>
        </a:spcBef>
        <a:spcAft>
          <a:spcPct val="0"/>
        </a:spcAft>
        <a:buFont typeface="Wingdings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17575" indent="-22860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260475" indent="-22860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  <a:ea typeface="+mn-ea"/>
        </a:defRPr>
      </a:lvl3pPr>
      <a:lvl4pPr marL="1546225" indent="-17145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+"/>
        <a:defRPr sz="2000">
          <a:solidFill>
            <a:schemeClr val="tx1"/>
          </a:solidFill>
          <a:latin typeface="+mn-lt"/>
          <a:ea typeface="+mn-ea"/>
        </a:defRPr>
      </a:lvl4pPr>
      <a:lvl5pPr marL="20002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5pPr>
      <a:lvl6pPr marL="24574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6pPr>
      <a:lvl7pPr marL="29146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7pPr>
      <a:lvl8pPr marL="33718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8pPr>
      <a:lvl9pPr marL="38290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CSC 282: Design &amp; Analysis of Efficient Algorithms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Graph Algorithms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Shortest Path Algorithms</a:t>
            </a:r>
            <a:endParaRPr lang="en-US" sz="2000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Fall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DFS                  BFS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O(|G|)</a:t>
            </a:r>
          </a:p>
          <a:p>
            <a:r>
              <a:rPr lang="en-US" dirty="0" smtClean="0"/>
              <a:t>Shortest paths?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O(|G|)</a:t>
            </a:r>
          </a:p>
          <a:p>
            <a:r>
              <a:rPr lang="en-US" dirty="0" smtClean="0"/>
              <a:t>Shortest paths? </a:t>
            </a:r>
            <a:r>
              <a:rPr lang="en-US" dirty="0" smtClean="0">
                <a:solidFill>
                  <a:srgbClr val="FF0000"/>
                </a:solidFill>
              </a:rPr>
              <a:t>YES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048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 smtClean="0"/>
              <a:t>Lengths on Edges</a:t>
            </a:r>
            <a:endParaRPr lang="en-US" dirty="0"/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990600"/>
          </a:xfrm>
        </p:spPr>
        <p:txBody>
          <a:bodyPr/>
          <a:lstStyle/>
          <a:p>
            <a:r>
              <a:rPr lang="en-US" sz="2800" i="1">
                <a:solidFill>
                  <a:srgbClr val="008000"/>
                </a:solidFill>
              </a:rPr>
              <a:t>Path length</a:t>
            </a:r>
            <a:r>
              <a:rPr lang="en-US" sz="2800"/>
              <a:t>: the number of edges in the path</a:t>
            </a:r>
          </a:p>
          <a:p>
            <a:r>
              <a:rPr lang="en-US" sz="2800" i="1">
                <a:solidFill>
                  <a:srgbClr val="008000"/>
                </a:solidFill>
              </a:rPr>
              <a:t>Path cost</a:t>
            </a:r>
            <a:r>
              <a:rPr lang="en-US" sz="2800"/>
              <a:t>: the sum of the costs of each edge</a:t>
            </a:r>
          </a:p>
        </p:txBody>
      </p:sp>
      <p:sp>
        <p:nvSpPr>
          <p:cNvPr id="476164" name="Oval 4"/>
          <p:cNvSpPr>
            <a:spLocks noChangeAspect="1" noChangeArrowheads="1"/>
          </p:cNvSpPr>
          <p:nvPr/>
        </p:nvSpPr>
        <p:spPr bwMode="auto">
          <a:xfrm>
            <a:off x="2362200" y="50292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5" name="Oval 5"/>
          <p:cNvSpPr>
            <a:spLocks noChangeAspect="1" noChangeArrowheads="1"/>
          </p:cNvSpPr>
          <p:nvPr/>
        </p:nvSpPr>
        <p:spPr bwMode="auto">
          <a:xfrm>
            <a:off x="2133600" y="2590800"/>
            <a:ext cx="381000" cy="381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6166" name="AutoShape 6"/>
          <p:cNvCxnSpPr>
            <a:cxnSpLocks noChangeShapeType="1"/>
            <a:stCxn id="476164" idx="0"/>
            <a:endCxn id="476165" idx="4"/>
          </p:cNvCxnSpPr>
          <p:nvPr/>
        </p:nvCxnSpPr>
        <p:spPr bwMode="auto">
          <a:xfrm flipH="1" flipV="1">
            <a:off x="2324100" y="2990850"/>
            <a:ext cx="228600" cy="20240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76167" name="Oval 7"/>
          <p:cNvSpPr>
            <a:spLocks noChangeAspect="1" noChangeArrowheads="1"/>
          </p:cNvSpPr>
          <p:nvPr/>
        </p:nvSpPr>
        <p:spPr bwMode="auto">
          <a:xfrm>
            <a:off x="3810000" y="37338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8" name="Oval 8"/>
          <p:cNvSpPr>
            <a:spLocks noChangeAspect="1" noChangeArrowheads="1"/>
          </p:cNvSpPr>
          <p:nvPr/>
        </p:nvSpPr>
        <p:spPr bwMode="auto">
          <a:xfrm>
            <a:off x="5638800" y="53340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9" name="Oval 9"/>
          <p:cNvSpPr>
            <a:spLocks noChangeAspect="1" noChangeArrowheads="1"/>
          </p:cNvSpPr>
          <p:nvPr/>
        </p:nvSpPr>
        <p:spPr bwMode="auto">
          <a:xfrm>
            <a:off x="6705600" y="28956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6170" name="AutoShape 10"/>
          <p:cNvCxnSpPr>
            <a:cxnSpLocks noChangeShapeType="1"/>
            <a:stCxn id="476169" idx="4"/>
            <a:endCxn id="476168" idx="7"/>
          </p:cNvCxnSpPr>
          <p:nvPr/>
        </p:nvCxnSpPr>
        <p:spPr bwMode="auto">
          <a:xfrm flipH="1">
            <a:off x="5964238" y="3290888"/>
            <a:ext cx="931862" cy="20843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6171" name="AutoShape 11"/>
          <p:cNvCxnSpPr>
            <a:cxnSpLocks noChangeShapeType="1"/>
            <a:stCxn id="476169" idx="2"/>
            <a:endCxn id="476165" idx="6"/>
          </p:cNvCxnSpPr>
          <p:nvPr/>
        </p:nvCxnSpPr>
        <p:spPr bwMode="auto">
          <a:xfrm flipH="1" flipV="1">
            <a:off x="2533650" y="2781300"/>
            <a:ext cx="4157663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6172" name="AutoShape 12"/>
          <p:cNvCxnSpPr>
            <a:cxnSpLocks noChangeShapeType="1"/>
            <a:stCxn id="476165" idx="5"/>
            <a:endCxn id="476167" idx="1"/>
          </p:cNvCxnSpPr>
          <p:nvPr/>
        </p:nvCxnSpPr>
        <p:spPr bwMode="auto">
          <a:xfrm>
            <a:off x="2459038" y="2935288"/>
            <a:ext cx="1406525" cy="8397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6173" name="AutoShape 13"/>
          <p:cNvCxnSpPr>
            <a:cxnSpLocks noChangeShapeType="1"/>
            <a:stCxn id="476164" idx="7"/>
            <a:endCxn id="476167" idx="3"/>
          </p:cNvCxnSpPr>
          <p:nvPr/>
        </p:nvCxnSpPr>
        <p:spPr bwMode="auto">
          <a:xfrm flipV="1">
            <a:off x="2687638" y="4073525"/>
            <a:ext cx="1177925" cy="996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6174" name="AutoShape 14"/>
          <p:cNvCxnSpPr>
            <a:cxnSpLocks noChangeShapeType="1"/>
            <a:stCxn id="476167" idx="5"/>
            <a:endCxn id="476168" idx="1"/>
          </p:cNvCxnSpPr>
          <p:nvPr/>
        </p:nvCxnSpPr>
        <p:spPr bwMode="auto">
          <a:xfrm>
            <a:off x="4135438" y="4073525"/>
            <a:ext cx="1558925" cy="1301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6175" name="AutoShape 15"/>
          <p:cNvCxnSpPr>
            <a:cxnSpLocks noChangeShapeType="1"/>
            <a:stCxn id="476167" idx="7"/>
            <a:endCxn id="476169" idx="3"/>
          </p:cNvCxnSpPr>
          <p:nvPr/>
        </p:nvCxnSpPr>
        <p:spPr bwMode="auto">
          <a:xfrm flipV="1">
            <a:off x="4135438" y="3235325"/>
            <a:ext cx="2625725" cy="5397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6176" name="AutoShape 16"/>
          <p:cNvCxnSpPr>
            <a:cxnSpLocks noChangeShapeType="1"/>
            <a:stCxn id="476168" idx="2"/>
            <a:endCxn id="476164" idx="6"/>
          </p:cNvCxnSpPr>
          <p:nvPr/>
        </p:nvCxnSpPr>
        <p:spPr bwMode="auto">
          <a:xfrm flipH="1" flipV="1">
            <a:off x="2757488" y="5219700"/>
            <a:ext cx="2867025" cy="304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76177" name="Text Box 17"/>
          <p:cNvSpPr txBox="1">
            <a:spLocks noChangeArrowheads="1"/>
          </p:cNvSpPr>
          <p:nvPr/>
        </p:nvSpPr>
        <p:spPr bwMode="auto">
          <a:xfrm>
            <a:off x="1295400" y="2817813"/>
            <a:ext cx="113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Seattle</a:t>
            </a:r>
          </a:p>
        </p:txBody>
      </p:sp>
      <p:sp>
        <p:nvSpPr>
          <p:cNvPr id="476178" name="Text Box 18"/>
          <p:cNvSpPr txBox="1">
            <a:spLocks noChangeArrowheads="1"/>
          </p:cNvSpPr>
          <p:nvPr/>
        </p:nvSpPr>
        <p:spPr bwMode="auto">
          <a:xfrm>
            <a:off x="1524000" y="533241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San Francisco</a:t>
            </a:r>
          </a:p>
        </p:txBody>
      </p:sp>
      <p:sp>
        <p:nvSpPr>
          <p:cNvPr id="476179" name="Text Box 19"/>
          <p:cNvSpPr txBox="1">
            <a:spLocks noChangeArrowheads="1"/>
          </p:cNvSpPr>
          <p:nvPr/>
        </p:nvSpPr>
        <p:spPr bwMode="auto">
          <a:xfrm>
            <a:off x="5410200" y="5713413"/>
            <a:ext cx="103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Dallas</a:t>
            </a:r>
          </a:p>
        </p:txBody>
      </p:sp>
      <p:sp>
        <p:nvSpPr>
          <p:cNvPr id="476180" name="Text Box 20"/>
          <p:cNvSpPr txBox="1">
            <a:spLocks noChangeArrowheads="1"/>
          </p:cNvSpPr>
          <p:nvPr/>
        </p:nvSpPr>
        <p:spPr bwMode="auto">
          <a:xfrm>
            <a:off x="6324600" y="2513013"/>
            <a:ext cx="1304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Chicago</a:t>
            </a:r>
          </a:p>
        </p:txBody>
      </p:sp>
      <p:sp>
        <p:nvSpPr>
          <p:cNvPr id="476181" name="Text Box 21"/>
          <p:cNvSpPr txBox="1">
            <a:spLocks noChangeArrowheads="1"/>
          </p:cNvSpPr>
          <p:nvPr/>
        </p:nvSpPr>
        <p:spPr bwMode="auto">
          <a:xfrm>
            <a:off x="4154488" y="3732213"/>
            <a:ext cx="2065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Salt Lake City</a:t>
            </a:r>
          </a:p>
        </p:txBody>
      </p:sp>
      <p:sp>
        <p:nvSpPr>
          <p:cNvPr id="476183" name="Text Box 23"/>
          <p:cNvSpPr txBox="1">
            <a:spLocks noChangeArrowheads="1"/>
          </p:cNvSpPr>
          <p:nvPr/>
        </p:nvSpPr>
        <p:spPr bwMode="auto">
          <a:xfrm>
            <a:off x="4403725" y="2525713"/>
            <a:ext cx="53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/>
              <a:t>3.5</a:t>
            </a:r>
          </a:p>
        </p:txBody>
      </p:sp>
      <p:sp>
        <p:nvSpPr>
          <p:cNvPr id="476184" name="Text Box 24"/>
          <p:cNvSpPr txBox="1">
            <a:spLocks noChangeArrowheads="1"/>
          </p:cNvSpPr>
          <p:nvPr/>
        </p:nvSpPr>
        <p:spPr bwMode="auto">
          <a:xfrm>
            <a:off x="3276600" y="31210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/>
              <a:t>2</a:t>
            </a:r>
          </a:p>
        </p:txBody>
      </p:sp>
      <p:sp>
        <p:nvSpPr>
          <p:cNvPr id="476185" name="Text Box 25"/>
          <p:cNvSpPr txBox="1">
            <a:spLocks noChangeArrowheads="1"/>
          </p:cNvSpPr>
          <p:nvPr/>
        </p:nvSpPr>
        <p:spPr bwMode="auto">
          <a:xfrm>
            <a:off x="4953000" y="31972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/>
              <a:t>2</a:t>
            </a:r>
          </a:p>
        </p:txBody>
      </p:sp>
      <p:sp>
        <p:nvSpPr>
          <p:cNvPr id="476186" name="Text Box 26"/>
          <p:cNvSpPr txBox="1">
            <a:spLocks noChangeArrowheads="1"/>
          </p:cNvSpPr>
          <p:nvPr/>
        </p:nvSpPr>
        <p:spPr bwMode="auto">
          <a:xfrm>
            <a:off x="6324600" y="4264025"/>
            <a:ext cx="53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/>
              <a:t>2.5</a:t>
            </a:r>
          </a:p>
        </p:txBody>
      </p:sp>
      <p:sp>
        <p:nvSpPr>
          <p:cNvPr id="476187" name="Text Box 27"/>
          <p:cNvSpPr txBox="1">
            <a:spLocks noChangeArrowheads="1"/>
          </p:cNvSpPr>
          <p:nvPr/>
        </p:nvSpPr>
        <p:spPr bwMode="auto">
          <a:xfrm>
            <a:off x="3733800" y="49498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/>
              <a:t>3</a:t>
            </a:r>
          </a:p>
        </p:txBody>
      </p:sp>
      <p:sp>
        <p:nvSpPr>
          <p:cNvPr id="476188" name="Text Box 28"/>
          <p:cNvSpPr txBox="1">
            <a:spLocks noChangeArrowheads="1"/>
          </p:cNvSpPr>
          <p:nvPr/>
        </p:nvSpPr>
        <p:spPr bwMode="auto">
          <a:xfrm>
            <a:off x="2133600" y="38068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/>
              <a:t>2</a:t>
            </a:r>
          </a:p>
        </p:txBody>
      </p:sp>
      <p:sp>
        <p:nvSpPr>
          <p:cNvPr id="476189" name="Text Box 29"/>
          <p:cNvSpPr txBox="1">
            <a:spLocks noChangeArrowheads="1"/>
          </p:cNvSpPr>
          <p:nvPr/>
        </p:nvSpPr>
        <p:spPr bwMode="auto">
          <a:xfrm>
            <a:off x="3124200" y="4035425"/>
            <a:ext cx="53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/>
              <a:t>2.5</a:t>
            </a:r>
          </a:p>
        </p:txBody>
      </p:sp>
      <p:sp>
        <p:nvSpPr>
          <p:cNvPr id="476190" name="Text Box 30"/>
          <p:cNvSpPr txBox="1">
            <a:spLocks noChangeArrowheads="1"/>
          </p:cNvSpPr>
          <p:nvPr/>
        </p:nvSpPr>
        <p:spPr bwMode="auto">
          <a:xfrm>
            <a:off x="4832350" y="4340225"/>
            <a:ext cx="53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/>
              <a:t>2.5</a:t>
            </a:r>
          </a:p>
        </p:txBody>
      </p:sp>
    </p:spTree>
    <p:extLst>
      <p:ext uri="{BB962C8B-B14F-4D97-AF65-F5344CB8AC3E}">
        <p14:creationId xmlns:p14="http://schemas.microsoft.com/office/powerpoint/2010/main" val="2498202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Edsger Wybe Dijkstra </a:t>
            </a:r>
            <a:br>
              <a:rPr lang="en-US"/>
            </a:br>
            <a:r>
              <a:rPr lang="en-US" sz="2000"/>
              <a:t>(1930-2002)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7924800" cy="4114800"/>
          </a:xfrm>
        </p:spPr>
        <p:txBody>
          <a:bodyPr/>
          <a:lstStyle/>
          <a:p>
            <a:pPr>
              <a:buFont typeface="Wingdings" charset="0"/>
              <a:buChar char="q"/>
              <a:tabLst>
                <a:tab pos="2173288" algn="l"/>
              </a:tabLst>
            </a:pPr>
            <a:r>
              <a:rPr lang="en-US" sz="2000"/>
              <a:t>Invented concepts of structured programming, synchronization, weakest precondition, and "semaphores" for controlling computer processes. The Oxford English Dictionary cites his use of the words "vector" and "stack" in a computing context.</a:t>
            </a:r>
          </a:p>
          <a:p>
            <a:pPr>
              <a:buFont typeface="Wingdings" charset="0"/>
              <a:buChar char="q"/>
              <a:tabLst>
                <a:tab pos="2173288" algn="l"/>
              </a:tabLst>
            </a:pPr>
            <a:r>
              <a:rPr lang="en-US" sz="2000"/>
              <a:t>Believed programming should be taught without computers</a:t>
            </a:r>
          </a:p>
          <a:p>
            <a:pPr>
              <a:buFont typeface="Wingdings" charset="0"/>
              <a:buChar char="q"/>
              <a:tabLst>
                <a:tab pos="2173288" algn="l"/>
              </a:tabLst>
            </a:pPr>
            <a:r>
              <a:rPr lang="en-US" sz="2000"/>
              <a:t>1972 Turing Award</a:t>
            </a:r>
          </a:p>
          <a:p>
            <a:pPr>
              <a:buFont typeface="Wingdings" charset="0"/>
              <a:buChar char="q"/>
              <a:tabLst>
                <a:tab pos="2173288" algn="l"/>
              </a:tabLst>
            </a:pP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In their capacity as a tool, computers will be but a ripple on the surface of our culture. In their capacity as intellectual challenge, they are without precedent in the cultural history of mankind.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</p:txBody>
      </p:sp>
      <p:pic>
        <p:nvPicPr>
          <p:cNvPr id="537607" name="Picture 7" descr="EWDww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"/>
            <a:ext cx="1408113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Dijkstras</a:t>
            </a:r>
            <a:r>
              <a:rPr lang="en-US" dirty="0" smtClean="0"/>
              <a:t> </a:t>
            </a:r>
            <a:r>
              <a:rPr lang="en-US" dirty="0"/>
              <a:t>Algorithm for </a:t>
            </a:r>
            <a:br>
              <a:rPr lang="en-US" dirty="0"/>
            </a:br>
            <a:r>
              <a:rPr lang="en-US" dirty="0"/>
              <a:t>Single Source Shortest Path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 to breadth-first search, but uses a </a:t>
            </a:r>
            <a:r>
              <a:rPr lang="en-US" dirty="0">
                <a:solidFill>
                  <a:schemeClr val="accent2"/>
                </a:solidFill>
              </a:rPr>
              <a:t>heap</a:t>
            </a:r>
            <a:r>
              <a:rPr lang="en-US" dirty="0"/>
              <a:t> instead of a queue: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Always select (expand) the vertex that has a lowest-cost path to the start vertex </a:t>
            </a:r>
          </a:p>
          <a:p>
            <a:r>
              <a:rPr lang="en-US" dirty="0"/>
              <a:t>Correctly handles the case where the </a:t>
            </a:r>
            <a:r>
              <a:rPr lang="en-US" dirty="0" smtClean="0"/>
              <a:t>shortest path </a:t>
            </a:r>
            <a:r>
              <a:rPr lang="en-US" dirty="0"/>
              <a:t>to a vertex is </a:t>
            </a:r>
            <a:r>
              <a:rPr lang="en-US" dirty="0">
                <a:solidFill>
                  <a:schemeClr val="accent2"/>
                </a:solidFill>
              </a:rPr>
              <a:t>not</a:t>
            </a:r>
            <a:r>
              <a:rPr lang="en-US" dirty="0"/>
              <a:t> the one with fewest edges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71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0010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tabLst>
                <a:tab pos="690563" algn="l"/>
                <a:tab pos="1147763" algn="l"/>
                <a:tab pos="1604963" algn="l"/>
                <a:tab pos="2062163" algn="l"/>
                <a:tab pos="2519363" algn="l"/>
              </a:tabLst>
            </a:pPr>
            <a:r>
              <a:rPr lang="en-US" sz="2200" dirty="0">
                <a:latin typeface="Courier"/>
                <a:cs typeface="Courier"/>
              </a:rPr>
              <a:t>p</a:t>
            </a:r>
            <a:r>
              <a:rPr lang="en-US" sz="2200" dirty="0" smtClean="0">
                <a:latin typeface="Courier"/>
                <a:cs typeface="Courier"/>
              </a:rPr>
              <a:t>rocedure </a:t>
            </a:r>
            <a:r>
              <a:rPr lang="en-US" sz="2200" dirty="0" err="1" smtClean="0">
                <a:latin typeface="Courier"/>
                <a:cs typeface="Courier"/>
              </a:rPr>
              <a:t>Dijkstra</a:t>
            </a:r>
            <a:r>
              <a:rPr lang="en-US" sz="2200" dirty="0" smtClean="0">
                <a:latin typeface="Courier"/>
                <a:cs typeface="Courier"/>
              </a:rPr>
              <a:t>(G, s)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heap</a:t>
            </a:r>
            <a:r>
              <a:rPr lang="en-US" sz="2200" dirty="0" smtClean="0">
                <a:latin typeface="Courier"/>
                <a:cs typeface="Courier"/>
              </a:rPr>
              <a:t>: open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endParaRPr lang="en-US" sz="2200" dirty="0" smtClean="0">
              <a:latin typeface="Courier"/>
              <a:cs typeface="Courier"/>
            </a:endParaRP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for each u in V: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 = infinity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 smtClean="0">
                <a:latin typeface="Courier"/>
                <a:cs typeface="Courier"/>
              </a:rPr>
              <a:t>s.dist</a:t>
            </a:r>
            <a:r>
              <a:rPr lang="en-US" sz="2200" dirty="0" smtClean="0">
                <a:latin typeface="Courier"/>
                <a:cs typeface="Courier"/>
              </a:rPr>
              <a:t> = 0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for each u in V: </a:t>
            </a:r>
            <a:r>
              <a:rPr lang="en-US" sz="2200" dirty="0" err="1" smtClean="0">
                <a:latin typeface="Courier"/>
                <a:cs typeface="Courier"/>
              </a:rPr>
              <a:t>open.insert</a:t>
            </a:r>
            <a:r>
              <a:rPr lang="en-US" sz="2200" dirty="0" smtClean="0">
                <a:latin typeface="Courier"/>
                <a:cs typeface="Courier"/>
              </a:rPr>
              <a:t>(u,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while not </a:t>
            </a:r>
            <a:r>
              <a:rPr lang="en-US" sz="2200" dirty="0" err="1" smtClean="0">
                <a:latin typeface="Courier"/>
                <a:cs typeface="Courier"/>
              </a:rPr>
              <a:t>open.empty</a:t>
            </a:r>
            <a:r>
              <a:rPr lang="en-US" sz="2200" dirty="0" smtClean="0">
                <a:latin typeface="Courier"/>
                <a:cs typeface="Courier"/>
              </a:rPr>
              <a:t>():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u = </a:t>
            </a:r>
            <a:r>
              <a:rPr lang="en-US" sz="2200" dirty="0" err="1" smtClean="0">
                <a:latin typeface="Courier"/>
                <a:cs typeface="Courier"/>
              </a:rPr>
              <a:t>open.deleteMin</a:t>
            </a:r>
            <a:r>
              <a:rPr lang="en-US" sz="2200" dirty="0" smtClean="0">
                <a:latin typeface="Courier"/>
                <a:cs typeface="Courier"/>
              </a:rPr>
              <a:t>()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for each 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in E: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if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v.dist</a:t>
            </a:r>
            <a:r>
              <a:rPr lang="en-US" sz="2200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&gt;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u.dist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+ length(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u,v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) then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			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v.dist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=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u.dist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+ length(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u,v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) 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v.prev</a:t>
            </a:r>
            <a:r>
              <a:rPr lang="en-US" sz="2200" dirty="0" smtClean="0">
                <a:latin typeface="Courier"/>
                <a:cs typeface="Courier"/>
              </a:rPr>
              <a:t> = u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open.decreaseKey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(v)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end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</a:t>
            </a:r>
            <a:endParaRPr lang="en-US" sz="2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82260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www.unf.edu</a:t>
            </a:r>
            <a:r>
              <a:rPr lang="en-US" dirty="0" smtClean="0"/>
              <a:t>/~</a:t>
            </a:r>
            <a:r>
              <a:rPr lang="en-US" dirty="0" err="1" smtClean="0"/>
              <a:t>wkloster</a:t>
            </a:r>
            <a:r>
              <a:rPr lang="en-US" dirty="0" smtClean="0"/>
              <a:t>/foundations/</a:t>
            </a:r>
            <a:r>
              <a:rPr lang="en-US" dirty="0" err="1" smtClean="0"/>
              <a:t>DijkstraApplet</a:t>
            </a:r>
            <a:r>
              <a:rPr lang="en-US" dirty="0" smtClean="0"/>
              <a:t>/</a:t>
            </a:r>
            <a:r>
              <a:rPr lang="en-US" dirty="0" err="1" smtClean="0"/>
              <a:t>DijkstraApplet.htm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367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</a:t>
            </a:r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76708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create the heap, insert each node</a:t>
            </a:r>
          </a:p>
          <a:p>
            <a:r>
              <a:rPr lang="en-US" dirty="0"/>
              <a:t>	</a:t>
            </a:r>
            <a:r>
              <a:rPr lang="en-US" dirty="0" smtClean="0"/>
              <a:t>	This happens |V| times</a:t>
            </a:r>
          </a:p>
          <a:p>
            <a:r>
              <a:rPr lang="en-US" dirty="0" smtClean="0"/>
              <a:t>Once </a:t>
            </a:r>
            <a:r>
              <a:rPr lang="en-US" dirty="0"/>
              <a:t>a vertex is </a:t>
            </a:r>
            <a:r>
              <a:rPr lang="en-US" dirty="0">
                <a:solidFill>
                  <a:schemeClr val="accent2"/>
                </a:solidFill>
              </a:rPr>
              <a:t>removed</a:t>
            </a:r>
            <a:r>
              <a:rPr lang="en-US" dirty="0"/>
              <a:t> from the head, the cost of the shortest path to that node is </a:t>
            </a:r>
            <a:r>
              <a:rPr lang="en-US" dirty="0" smtClean="0"/>
              <a:t>known</a:t>
            </a:r>
          </a:p>
          <a:p>
            <a:r>
              <a:rPr lang="en-US" dirty="0"/>
              <a:t>	</a:t>
            </a:r>
            <a:r>
              <a:rPr lang="en-US" dirty="0" smtClean="0"/>
              <a:t>	This happens |V| times</a:t>
            </a:r>
            <a:endParaRPr lang="en-US" dirty="0"/>
          </a:p>
          <a:p>
            <a:r>
              <a:rPr lang="en-US" dirty="0"/>
              <a:t>While a vertex is still in the heap, </a:t>
            </a:r>
            <a:r>
              <a:rPr lang="en-US" dirty="0">
                <a:solidFill>
                  <a:schemeClr val="tx2"/>
                </a:solidFill>
              </a:rPr>
              <a:t>another shorter path</a:t>
            </a:r>
            <a:r>
              <a:rPr lang="en-US" dirty="0"/>
              <a:t> to it might still be </a:t>
            </a:r>
            <a:r>
              <a:rPr lang="en-US" dirty="0" smtClean="0"/>
              <a:t>found</a:t>
            </a:r>
          </a:p>
          <a:p>
            <a:r>
              <a:rPr lang="en-US" dirty="0"/>
              <a:t>	</a:t>
            </a:r>
            <a:r>
              <a:rPr lang="en-US" dirty="0" smtClean="0"/>
              <a:t>	This happens at most |E| times</a:t>
            </a:r>
            <a:endParaRPr lang="en-US" dirty="0"/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33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41500"/>
            <a:ext cx="79248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|V|O(insert) + |V|O(delete) + |E|O(</a:t>
            </a:r>
            <a:r>
              <a:rPr lang="en-US" sz="2800" dirty="0" err="1" smtClean="0"/>
              <a:t>decreaseKey</a:t>
            </a:r>
            <a:r>
              <a:rPr lang="en-US" sz="2800" dirty="0" smtClean="0"/>
              <a:t>)</a:t>
            </a:r>
          </a:p>
          <a:p>
            <a:endParaRPr lang="en-US" sz="2800" dirty="0"/>
          </a:p>
          <a:p>
            <a:r>
              <a:rPr lang="en-US" sz="2800" dirty="0" smtClean="0"/>
              <a:t>Binary heap:</a:t>
            </a:r>
          </a:p>
          <a:p>
            <a:r>
              <a:rPr lang="en-US" sz="2800" dirty="0" smtClean="0"/>
              <a:t>|V|O(</a:t>
            </a:r>
            <a:r>
              <a:rPr lang="en-US" sz="2800" dirty="0" err="1" smtClean="0"/>
              <a:t>log|V</a:t>
            </a:r>
            <a:r>
              <a:rPr lang="en-US" sz="2800" dirty="0" smtClean="0"/>
              <a:t>|) + |V|O(</a:t>
            </a:r>
            <a:r>
              <a:rPr lang="en-US" sz="2800" dirty="0" err="1" smtClean="0"/>
              <a:t>log|V</a:t>
            </a:r>
            <a:r>
              <a:rPr lang="en-US" sz="2800" dirty="0" smtClean="0"/>
              <a:t>|) + |E|O(</a:t>
            </a:r>
            <a:r>
              <a:rPr lang="en-US" sz="2800" dirty="0" err="1" smtClean="0"/>
              <a:t>log|V</a:t>
            </a:r>
            <a:r>
              <a:rPr lang="en-US" sz="2800" dirty="0" smtClean="0"/>
              <a:t>|)</a:t>
            </a:r>
          </a:p>
          <a:p>
            <a:r>
              <a:rPr lang="en-US" sz="2800" dirty="0" smtClean="0"/>
              <a:t>= O((|V|+|E|) </a:t>
            </a:r>
            <a:r>
              <a:rPr lang="en-US" sz="2800" dirty="0" err="1" smtClean="0"/>
              <a:t>log|V</a:t>
            </a:r>
            <a:r>
              <a:rPr lang="en-US" sz="2800" dirty="0" smtClean="0"/>
              <a:t>|)</a:t>
            </a:r>
          </a:p>
          <a:p>
            <a:endParaRPr lang="en-US" sz="2800" dirty="0"/>
          </a:p>
          <a:p>
            <a:r>
              <a:rPr lang="en-US" sz="2800" dirty="0" smtClean="0"/>
              <a:t>Array:</a:t>
            </a:r>
          </a:p>
          <a:p>
            <a:r>
              <a:rPr lang="en-US" sz="2800" dirty="0" smtClean="0"/>
              <a:t>|V|O(1) + |V|O(|V|) + |E|O(1)</a:t>
            </a:r>
          </a:p>
          <a:p>
            <a:r>
              <a:rPr lang="en-US" sz="2800" dirty="0" smtClean="0"/>
              <a:t>= O(|V|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7314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Paths in Very Large Graphs</a:t>
            </a:r>
            <a:endParaRPr lang="en-US" dirty="0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841500"/>
            <a:ext cx="7162800" cy="4864100"/>
          </a:xfrm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/>
              <a:t>It is expensive to find optimal paths in large </a:t>
            </a:r>
            <a:r>
              <a:rPr lang="en-US" sz="2800" dirty="0" smtClean="0"/>
              <a:t>graphs </a:t>
            </a:r>
            <a:r>
              <a:rPr lang="en-US" sz="2800" dirty="0"/>
              <a:t>using </a:t>
            </a:r>
            <a:r>
              <a:rPr lang="en-US" sz="2800" dirty="0" smtClean="0"/>
              <a:t>BFS or </a:t>
            </a:r>
            <a:r>
              <a:rPr lang="en-US" sz="2800" dirty="0" err="1"/>
              <a:t>Dijkstra</a:t>
            </a:r>
            <a:r>
              <a:rPr lang="ja-JP" altLang="en-US" sz="2800" dirty="0">
                <a:latin typeface="Arial"/>
              </a:rPr>
              <a:t>’</a:t>
            </a:r>
            <a:r>
              <a:rPr lang="en-US" sz="2800" dirty="0"/>
              <a:t>s </a:t>
            </a:r>
            <a:r>
              <a:rPr lang="en-US" sz="2800" dirty="0" smtClean="0"/>
              <a:t>algorithm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If we only care about paths to a goal node, when should we stop?</a:t>
            </a:r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If the graph is generated “on the fly” as it is searched, how do we avoid needing to generate all nodes when initializing the heap?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Dijkstra’s</a:t>
            </a:r>
            <a:r>
              <a:rPr lang="en-US" dirty="0" smtClean="0"/>
              <a:t> Algorithm with Goal</a:t>
            </a:r>
            <a:endParaRPr lang="en-US" dirty="0"/>
          </a:p>
        </p:txBody>
      </p:sp>
      <p:sp>
        <p:nvSpPr>
          <p:cNvPr id="71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582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tabLst>
                <a:tab pos="690563" algn="l"/>
                <a:tab pos="1147763" algn="l"/>
                <a:tab pos="1604963" algn="l"/>
                <a:tab pos="2062163" algn="l"/>
                <a:tab pos="2519363" algn="l"/>
              </a:tabLst>
            </a:pPr>
            <a:r>
              <a:rPr lang="en-US" sz="2200" dirty="0">
                <a:latin typeface="Courier"/>
                <a:cs typeface="Courier"/>
              </a:rPr>
              <a:t>p</a:t>
            </a:r>
            <a:r>
              <a:rPr lang="en-US" sz="2200" dirty="0" smtClean="0">
                <a:latin typeface="Courier"/>
                <a:cs typeface="Courier"/>
              </a:rPr>
              <a:t>rocedure </a:t>
            </a:r>
            <a:r>
              <a:rPr lang="en-US" sz="2200" dirty="0" err="1" smtClean="0">
                <a:latin typeface="Courier"/>
                <a:cs typeface="Courier"/>
              </a:rPr>
              <a:t>Dijkstra</a:t>
            </a:r>
            <a:r>
              <a:rPr lang="en-US" sz="2200" dirty="0" smtClean="0">
                <a:latin typeface="Courier"/>
                <a:cs typeface="Courier"/>
              </a:rPr>
              <a:t>(G, s, g)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	heap: open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endParaRPr lang="en-US" sz="2200" dirty="0" smtClean="0">
              <a:latin typeface="Courier"/>
              <a:cs typeface="Courier"/>
            </a:endParaRP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 smtClean="0">
                <a:latin typeface="Courier"/>
                <a:cs typeface="Courier"/>
              </a:rPr>
              <a:t>s.dist</a:t>
            </a:r>
            <a:r>
              <a:rPr lang="en-US" sz="2200" dirty="0" smtClean="0">
                <a:latin typeface="Courier"/>
                <a:cs typeface="Courier"/>
              </a:rPr>
              <a:t> = 0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 smtClean="0">
                <a:latin typeface="Courier"/>
                <a:cs typeface="Courier"/>
              </a:rPr>
              <a:t>open.insert</a:t>
            </a:r>
            <a:r>
              <a:rPr lang="en-US" sz="2200" dirty="0" smtClean="0">
                <a:latin typeface="Courier"/>
                <a:cs typeface="Courier"/>
              </a:rPr>
              <a:t>(s, </a:t>
            </a:r>
            <a:r>
              <a:rPr lang="en-US" sz="2200" dirty="0" err="1" smtClean="0">
                <a:latin typeface="Courier"/>
                <a:cs typeface="Courier"/>
              </a:rPr>
              <a:t>s.dist</a:t>
            </a:r>
            <a:r>
              <a:rPr lang="en-US" sz="2200" dirty="0" smtClean="0">
                <a:latin typeface="Courier"/>
                <a:cs typeface="Courier"/>
              </a:rPr>
              <a:t>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while not </a:t>
            </a:r>
            <a:r>
              <a:rPr lang="en-US" sz="2200" dirty="0" err="1" smtClean="0">
                <a:latin typeface="Courier"/>
                <a:cs typeface="Courier"/>
              </a:rPr>
              <a:t>open.empty</a:t>
            </a:r>
            <a:r>
              <a:rPr lang="en-US" sz="2200" dirty="0" smtClean="0">
                <a:latin typeface="Courier"/>
                <a:cs typeface="Courier"/>
              </a:rPr>
              <a:t>():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u = </a:t>
            </a:r>
            <a:r>
              <a:rPr lang="en-US" sz="2200" dirty="0" err="1" smtClean="0">
                <a:latin typeface="Courier"/>
                <a:cs typeface="Courier"/>
              </a:rPr>
              <a:t>open.deleteMin</a:t>
            </a:r>
            <a:r>
              <a:rPr lang="en-US" sz="2200" dirty="0" smtClean="0">
                <a:latin typeface="Courier"/>
                <a:cs typeface="Courier"/>
              </a:rPr>
              <a:t>()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accent2"/>
                </a:solidFill>
                <a:latin typeface="Courier"/>
                <a:cs typeface="Courier"/>
              </a:rPr>
              <a:t>if u = g then return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for each 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in E:  // might create v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if v is newly created then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v.dist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 = infinity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if </a:t>
            </a:r>
            <a:r>
              <a:rPr lang="en-US" sz="2200" dirty="0" err="1" smtClean="0">
                <a:latin typeface="Courier"/>
                <a:cs typeface="Courier"/>
              </a:rPr>
              <a:t>v.dist</a:t>
            </a: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&gt;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 + length(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then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v.dist</a:t>
            </a:r>
            <a:r>
              <a:rPr lang="en-US" sz="2200" dirty="0" smtClean="0">
                <a:latin typeface="Courier"/>
                <a:cs typeface="Courier"/>
              </a:rPr>
              <a:t> =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 + length(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v.prev</a:t>
            </a:r>
            <a:r>
              <a:rPr lang="en-US" sz="2200" dirty="0" smtClean="0">
                <a:latin typeface="Courier"/>
                <a:cs typeface="Courier"/>
              </a:rPr>
              <a:t> = u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if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open.contains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(v) then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				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open.decreaseKey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(v,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v.dist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			else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open.insert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(v, </a:t>
            </a:r>
            <a:r>
              <a:rPr lang="en-US" sz="2200" dirty="0" err="1" smtClean="0">
                <a:solidFill>
                  <a:srgbClr val="FF0000"/>
                </a:solidFill>
                <a:latin typeface="Courier"/>
                <a:cs typeface="Courier"/>
              </a:rPr>
              <a:t>v.dist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end	</a:t>
            </a:r>
            <a:endParaRPr lang="en-US" sz="2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94775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Finding Problems</a:t>
            </a:r>
            <a:endParaRPr lang="en-US" dirty="0"/>
          </a:p>
        </p:txBody>
      </p:sp>
      <p:sp>
        <p:nvSpPr>
          <p:cNvPr id="7055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Many problems in computer science correspond to searching for </a:t>
            </a:r>
            <a:r>
              <a:rPr lang="en-US" sz="2800" dirty="0" smtClean="0">
                <a:solidFill>
                  <a:schemeClr val="tx2"/>
                </a:solidFill>
              </a:rPr>
              <a:t>paths</a:t>
            </a:r>
            <a:r>
              <a:rPr lang="en-US" sz="2800" dirty="0" smtClean="0"/>
              <a:t> </a:t>
            </a:r>
            <a:r>
              <a:rPr lang="en-US" sz="2800" dirty="0"/>
              <a:t>in a </a:t>
            </a:r>
            <a:r>
              <a:rPr lang="en-US" sz="2800" dirty="0" smtClean="0"/>
              <a:t>graph from a given </a:t>
            </a:r>
            <a:r>
              <a:rPr lang="en-US" sz="2800" dirty="0" smtClean="0">
                <a:solidFill>
                  <a:schemeClr val="tx2"/>
                </a:solidFill>
              </a:rPr>
              <a:t>start </a:t>
            </a:r>
            <a:r>
              <a:rPr lang="en-US" sz="2800" dirty="0">
                <a:solidFill>
                  <a:schemeClr val="tx2"/>
                </a:solidFill>
              </a:rPr>
              <a:t>node</a:t>
            </a:r>
            <a:r>
              <a:rPr lang="en-US" sz="2800" dirty="0"/>
              <a:t> </a:t>
            </a:r>
            <a:endParaRPr lang="en-US" sz="2800" dirty="0" smtClean="0"/>
          </a:p>
          <a:p>
            <a:pPr marL="0" indent="0">
              <a:lnSpc>
                <a:spcPct val="80000"/>
              </a:lnSpc>
            </a:pP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Route planning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Packet-switching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VLSI </a:t>
            </a:r>
            <a:r>
              <a:rPr lang="en-US" sz="2400" dirty="0"/>
              <a:t>layout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6-degrees of Kevin Bacon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Program synthesis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Speech </a:t>
            </a:r>
            <a:r>
              <a:rPr lang="en-US" sz="2400" dirty="0" smtClean="0"/>
              <a:t>recognition</a:t>
            </a:r>
            <a:endParaRPr lang="en-US" sz="2400" dirty="0"/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Paths in Very Large Graphs</a:t>
            </a:r>
            <a:endParaRPr lang="en-US" dirty="0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841500"/>
            <a:ext cx="7162800" cy="4864100"/>
          </a:xfrm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It is expensive to find optimal paths in large </a:t>
            </a: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graphs 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using </a:t>
            </a: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BFS or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</a:rPr>
              <a:t>Dijkstra</a:t>
            </a:r>
            <a:r>
              <a:rPr lang="ja-JP" altLang="en-US" sz="2800" dirty="0">
                <a:solidFill>
                  <a:schemeClr val="bg1">
                    <a:lumMod val="85000"/>
                  </a:schemeClr>
                </a:solidFill>
                <a:latin typeface="Arial"/>
              </a:rPr>
              <a:t>’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s </a:t>
            </a: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algorithm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If we only care about paths to a goal node, when should we stop?</a:t>
            </a:r>
            <a:endParaRPr lang="en-US" sz="2800" dirty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If the graph is generated “on the fly” as it is searched, how do we avoid needing to generate all nodes when initializing the heap?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How can we use search heuristics?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0381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Best-First Search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01000" cy="48006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Manhattan distance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an </a:t>
            </a:r>
            <a:r>
              <a:rPr lang="en-US" dirty="0">
                <a:solidFill>
                  <a:schemeClr val="tx2"/>
                </a:solidFill>
              </a:rPr>
              <a:t>estimate</a:t>
            </a:r>
            <a:r>
              <a:rPr lang="en-US" dirty="0"/>
              <a:t> of the distance to the goal</a:t>
            </a:r>
          </a:p>
          <a:p>
            <a:pPr lvl="1"/>
            <a:r>
              <a:rPr lang="en-US" dirty="0"/>
              <a:t>It is a </a:t>
            </a:r>
            <a:r>
              <a:rPr lang="en-US" i="1" dirty="0"/>
              <a:t>search </a:t>
            </a:r>
            <a:r>
              <a:rPr lang="en-US" i="1" dirty="0" smtClean="0"/>
              <a:t>heuristic</a:t>
            </a:r>
          </a:p>
          <a:p>
            <a:pPr lvl="1"/>
            <a:r>
              <a:rPr lang="en-US" dirty="0" smtClean="0"/>
              <a:t>It is </a:t>
            </a:r>
            <a:r>
              <a:rPr lang="en-US" i="1" dirty="0" smtClean="0"/>
              <a:t>optimistic </a:t>
            </a:r>
            <a:r>
              <a:rPr lang="en-US" dirty="0" smtClean="0"/>
              <a:t>(never overestimates)</a:t>
            </a:r>
            <a:endParaRPr lang="en-US" i="1" dirty="0"/>
          </a:p>
          <a:p>
            <a:pPr>
              <a:buFont typeface="Wingdings" charset="0"/>
              <a:buChar char="q"/>
            </a:pPr>
            <a:r>
              <a:rPr lang="en-US" dirty="0"/>
              <a:t>Best-First Search</a:t>
            </a:r>
          </a:p>
          <a:p>
            <a:pPr lvl="1"/>
            <a:r>
              <a:rPr lang="en-US" dirty="0"/>
              <a:t>Order nodes in priority to </a:t>
            </a:r>
            <a:r>
              <a:rPr lang="en-US" dirty="0">
                <a:solidFill>
                  <a:schemeClr val="tx2"/>
                </a:solidFill>
              </a:rPr>
              <a:t>minimize estimated distance to the goal</a:t>
            </a:r>
          </a:p>
          <a:p>
            <a:pPr>
              <a:buFont typeface="Wingdings" charset="0"/>
              <a:buChar char="q"/>
            </a:pPr>
            <a:r>
              <a:rPr lang="en-US" dirty="0"/>
              <a:t>Compare: BFS / </a:t>
            </a:r>
            <a:r>
              <a:rPr lang="en-US" dirty="0" err="1"/>
              <a:t>Dijkstra</a:t>
            </a:r>
            <a:endParaRPr lang="en-US" dirty="0"/>
          </a:p>
          <a:p>
            <a:pPr lvl="1"/>
            <a:r>
              <a:rPr lang="en-US" dirty="0"/>
              <a:t>Order nodes in priority to minimize distance from the start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Example</a:t>
            </a:r>
          </a:p>
        </p:txBody>
      </p:sp>
      <p:sp>
        <p:nvSpPr>
          <p:cNvPr id="737283" name="Line 3"/>
          <p:cNvSpPr>
            <a:spLocks noChangeShapeType="1"/>
          </p:cNvSpPr>
          <p:nvPr/>
        </p:nvSpPr>
        <p:spPr bwMode="auto">
          <a:xfrm>
            <a:off x="19812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84" name="Line 4"/>
          <p:cNvSpPr>
            <a:spLocks noChangeShapeType="1"/>
          </p:cNvSpPr>
          <p:nvPr/>
        </p:nvSpPr>
        <p:spPr bwMode="auto">
          <a:xfrm>
            <a:off x="26670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85" name="Line 5"/>
          <p:cNvSpPr>
            <a:spLocks noChangeShapeType="1"/>
          </p:cNvSpPr>
          <p:nvPr/>
        </p:nvSpPr>
        <p:spPr bwMode="auto">
          <a:xfrm>
            <a:off x="33528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86" name="Line 6"/>
          <p:cNvSpPr>
            <a:spLocks noChangeShapeType="1"/>
          </p:cNvSpPr>
          <p:nvPr/>
        </p:nvSpPr>
        <p:spPr bwMode="auto">
          <a:xfrm>
            <a:off x="40386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87" name="Line 7"/>
          <p:cNvSpPr>
            <a:spLocks noChangeShapeType="1"/>
          </p:cNvSpPr>
          <p:nvPr/>
        </p:nvSpPr>
        <p:spPr bwMode="auto">
          <a:xfrm>
            <a:off x="47244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88" name="Line 8"/>
          <p:cNvSpPr>
            <a:spLocks noChangeShapeType="1"/>
          </p:cNvSpPr>
          <p:nvPr/>
        </p:nvSpPr>
        <p:spPr bwMode="auto">
          <a:xfrm>
            <a:off x="54102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89" name="Line 9"/>
          <p:cNvSpPr>
            <a:spLocks noChangeShapeType="1"/>
          </p:cNvSpPr>
          <p:nvPr/>
        </p:nvSpPr>
        <p:spPr bwMode="auto">
          <a:xfrm>
            <a:off x="60960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90" name="Line 10"/>
          <p:cNvSpPr>
            <a:spLocks noChangeShapeType="1"/>
          </p:cNvSpPr>
          <p:nvPr/>
        </p:nvSpPr>
        <p:spPr bwMode="auto">
          <a:xfrm>
            <a:off x="67818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91" name="Line 11"/>
          <p:cNvSpPr>
            <a:spLocks noChangeShapeType="1"/>
          </p:cNvSpPr>
          <p:nvPr/>
        </p:nvSpPr>
        <p:spPr bwMode="auto">
          <a:xfrm>
            <a:off x="74676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92" name="Line 12"/>
          <p:cNvSpPr>
            <a:spLocks noChangeShapeType="1"/>
          </p:cNvSpPr>
          <p:nvPr/>
        </p:nvSpPr>
        <p:spPr bwMode="auto">
          <a:xfrm>
            <a:off x="1524000" y="2895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93" name="Line 13"/>
          <p:cNvSpPr>
            <a:spLocks noChangeShapeType="1"/>
          </p:cNvSpPr>
          <p:nvPr/>
        </p:nvSpPr>
        <p:spPr bwMode="auto">
          <a:xfrm>
            <a:off x="1524000" y="35814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94" name="Line 14"/>
          <p:cNvSpPr>
            <a:spLocks noChangeShapeType="1"/>
          </p:cNvSpPr>
          <p:nvPr/>
        </p:nvSpPr>
        <p:spPr bwMode="auto">
          <a:xfrm>
            <a:off x="1600200" y="4267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295" name="Text Box 15"/>
          <p:cNvSpPr txBox="1">
            <a:spLocks noChangeArrowheads="1"/>
          </p:cNvSpPr>
          <p:nvPr/>
        </p:nvSpPr>
        <p:spPr bwMode="auto">
          <a:xfrm>
            <a:off x="790575" y="2667000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52</a:t>
            </a:r>
            <a:r>
              <a:rPr lang="en-US" sz="1800" baseline="30000">
                <a:latin typeface="Times New Roman" charset="0"/>
              </a:rPr>
              <a:t>nd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7296" name="Text Box 16"/>
          <p:cNvSpPr txBox="1">
            <a:spLocks noChangeArrowheads="1"/>
          </p:cNvSpPr>
          <p:nvPr/>
        </p:nvSpPr>
        <p:spPr bwMode="auto">
          <a:xfrm>
            <a:off x="768350" y="3352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51</a:t>
            </a:r>
            <a:r>
              <a:rPr lang="en-US" sz="1800" baseline="30000">
                <a:latin typeface="Times New Roman" charset="0"/>
              </a:rPr>
              <a:t>st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7297" name="Text Box 17"/>
          <p:cNvSpPr txBox="1">
            <a:spLocks noChangeArrowheads="1"/>
          </p:cNvSpPr>
          <p:nvPr/>
        </p:nvSpPr>
        <p:spPr bwMode="auto">
          <a:xfrm>
            <a:off x="835025" y="4038600"/>
            <a:ext cx="779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50</a:t>
            </a:r>
            <a:r>
              <a:rPr lang="en-US" sz="1800" baseline="30000">
                <a:latin typeface="Times New Roman" charset="0"/>
              </a:rPr>
              <a:t>th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7298" name="Text Box 18"/>
          <p:cNvSpPr txBox="1">
            <a:spLocks noChangeArrowheads="1"/>
          </p:cNvSpPr>
          <p:nvPr/>
        </p:nvSpPr>
        <p:spPr bwMode="auto">
          <a:xfrm rot="5400000">
            <a:off x="1707356" y="4922044"/>
            <a:ext cx="88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10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7299" name="Text Box 19"/>
          <p:cNvSpPr txBox="1">
            <a:spLocks noChangeArrowheads="1"/>
          </p:cNvSpPr>
          <p:nvPr/>
        </p:nvSpPr>
        <p:spPr bwMode="auto">
          <a:xfrm rot="5400000">
            <a:off x="2520156" y="49474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9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7300" name="Text Box 20"/>
          <p:cNvSpPr txBox="1">
            <a:spLocks noChangeArrowheads="1"/>
          </p:cNvSpPr>
          <p:nvPr/>
        </p:nvSpPr>
        <p:spPr bwMode="auto">
          <a:xfrm rot="5400000">
            <a:off x="3231356" y="49982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8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7301" name="Text Box 21"/>
          <p:cNvSpPr txBox="1">
            <a:spLocks noChangeArrowheads="1"/>
          </p:cNvSpPr>
          <p:nvPr/>
        </p:nvSpPr>
        <p:spPr bwMode="auto">
          <a:xfrm rot="5400000">
            <a:off x="37393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7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7302" name="Text Box 22"/>
          <p:cNvSpPr txBox="1">
            <a:spLocks noChangeArrowheads="1"/>
          </p:cNvSpPr>
          <p:nvPr/>
        </p:nvSpPr>
        <p:spPr bwMode="auto">
          <a:xfrm rot="5400000">
            <a:off x="45013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6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7303" name="Text Box 23"/>
          <p:cNvSpPr txBox="1">
            <a:spLocks noChangeArrowheads="1"/>
          </p:cNvSpPr>
          <p:nvPr/>
        </p:nvSpPr>
        <p:spPr bwMode="auto">
          <a:xfrm rot="5400000">
            <a:off x="51871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5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7304" name="Text Box 24"/>
          <p:cNvSpPr txBox="1">
            <a:spLocks noChangeArrowheads="1"/>
          </p:cNvSpPr>
          <p:nvPr/>
        </p:nvSpPr>
        <p:spPr bwMode="auto">
          <a:xfrm rot="5400000">
            <a:off x="58729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4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7305" name="Text Box 25"/>
          <p:cNvSpPr txBox="1">
            <a:spLocks noChangeArrowheads="1"/>
          </p:cNvSpPr>
          <p:nvPr/>
        </p:nvSpPr>
        <p:spPr bwMode="auto">
          <a:xfrm rot="5400000">
            <a:off x="6553200" y="5024438"/>
            <a:ext cx="790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3</a:t>
            </a:r>
            <a:r>
              <a:rPr lang="en-US" sz="1600" baseline="30000">
                <a:latin typeface="Times New Roman" charset="0"/>
              </a:rPr>
              <a:t>rd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7306" name="Text Box 26"/>
          <p:cNvSpPr txBox="1">
            <a:spLocks noChangeArrowheads="1"/>
          </p:cNvSpPr>
          <p:nvPr/>
        </p:nvSpPr>
        <p:spPr bwMode="auto">
          <a:xfrm rot="5400000">
            <a:off x="7308056" y="5023644"/>
            <a:ext cx="814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2</a:t>
            </a:r>
            <a:r>
              <a:rPr lang="en-US" sz="1600" baseline="30000">
                <a:latin typeface="Times New Roman" charset="0"/>
              </a:rPr>
              <a:t>nd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7307" name="Text Box 27"/>
          <p:cNvSpPr txBox="1">
            <a:spLocks noChangeArrowheads="1"/>
          </p:cNvSpPr>
          <p:nvPr/>
        </p:nvSpPr>
        <p:spPr bwMode="auto">
          <a:xfrm>
            <a:off x="2362200" y="38862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Times New Roman" charset="0"/>
              </a:rPr>
              <a:t>S</a:t>
            </a:r>
          </a:p>
        </p:txBody>
      </p:sp>
      <p:sp>
        <p:nvSpPr>
          <p:cNvPr id="737308" name="Text Box 28"/>
          <p:cNvSpPr txBox="1">
            <a:spLocks noChangeArrowheads="1"/>
          </p:cNvSpPr>
          <p:nvPr/>
        </p:nvSpPr>
        <p:spPr bwMode="auto">
          <a:xfrm>
            <a:off x="6705600" y="3200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charset="0"/>
              </a:rPr>
              <a:t>G</a:t>
            </a:r>
          </a:p>
        </p:txBody>
      </p:sp>
      <p:sp>
        <p:nvSpPr>
          <p:cNvPr id="737310" name="Line 30"/>
          <p:cNvSpPr>
            <a:spLocks noChangeShapeType="1"/>
          </p:cNvSpPr>
          <p:nvPr/>
        </p:nvSpPr>
        <p:spPr bwMode="auto">
          <a:xfrm>
            <a:off x="15240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11" name="Text Box 31"/>
          <p:cNvSpPr txBox="1">
            <a:spLocks noChangeArrowheads="1"/>
          </p:cNvSpPr>
          <p:nvPr/>
        </p:nvSpPr>
        <p:spPr bwMode="auto">
          <a:xfrm>
            <a:off x="762000" y="2057400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53</a:t>
            </a:r>
            <a:r>
              <a:rPr lang="en-US" sz="1800" baseline="30000">
                <a:latin typeface="Times New Roman" charset="0"/>
              </a:rPr>
              <a:t>nd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7319" name="Text Box 39"/>
          <p:cNvSpPr txBox="1">
            <a:spLocks noChangeArrowheads="1"/>
          </p:cNvSpPr>
          <p:nvPr/>
        </p:nvSpPr>
        <p:spPr bwMode="auto">
          <a:xfrm>
            <a:off x="381000" y="60198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Plan a route from 9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 &amp; 50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 to 3</a:t>
            </a:r>
            <a:r>
              <a:rPr lang="en-US" baseline="30000">
                <a:solidFill>
                  <a:schemeClr val="tx2"/>
                </a:solidFill>
              </a:rPr>
              <a:t>rd</a:t>
            </a:r>
            <a:r>
              <a:rPr lang="en-US">
                <a:solidFill>
                  <a:schemeClr val="tx2"/>
                </a:solidFill>
              </a:rPr>
              <a:t> &amp; 51</a:t>
            </a:r>
            <a:r>
              <a:rPr lang="en-US" baseline="30000">
                <a:solidFill>
                  <a:schemeClr val="tx2"/>
                </a:solidFill>
              </a:rPr>
              <a:t>st</a:t>
            </a:r>
            <a:r>
              <a:rPr lang="en-US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Example</a:t>
            </a:r>
          </a:p>
        </p:txBody>
      </p:sp>
      <p:sp>
        <p:nvSpPr>
          <p:cNvPr id="738307" name="Line 3"/>
          <p:cNvSpPr>
            <a:spLocks noChangeShapeType="1"/>
          </p:cNvSpPr>
          <p:nvPr/>
        </p:nvSpPr>
        <p:spPr bwMode="auto">
          <a:xfrm>
            <a:off x="19812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08" name="Line 4"/>
          <p:cNvSpPr>
            <a:spLocks noChangeShapeType="1"/>
          </p:cNvSpPr>
          <p:nvPr/>
        </p:nvSpPr>
        <p:spPr bwMode="auto">
          <a:xfrm>
            <a:off x="26670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09" name="Line 5"/>
          <p:cNvSpPr>
            <a:spLocks noChangeShapeType="1"/>
          </p:cNvSpPr>
          <p:nvPr/>
        </p:nvSpPr>
        <p:spPr bwMode="auto">
          <a:xfrm>
            <a:off x="33528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0" name="Line 6"/>
          <p:cNvSpPr>
            <a:spLocks noChangeShapeType="1"/>
          </p:cNvSpPr>
          <p:nvPr/>
        </p:nvSpPr>
        <p:spPr bwMode="auto">
          <a:xfrm>
            <a:off x="40386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1" name="Line 7"/>
          <p:cNvSpPr>
            <a:spLocks noChangeShapeType="1"/>
          </p:cNvSpPr>
          <p:nvPr/>
        </p:nvSpPr>
        <p:spPr bwMode="auto">
          <a:xfrm>
            <a:off x="47244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2" name="Line 8"/>
          <p:cNvSpPr>
            <a:spLocks noChangeShapeType="1"/>
          </p:cNvSpPr>
          <p:nvPr/>
        </p:nvSpPr>
        <p:spPr bwMode="auto">
          <a:xfrm>
            <a:off x="54102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3" name="Line 9"/>
          <p:cNvSpPr>
            <a:spLocks noChangeShapeType="1"/>
          </p:cNvSpPr>
          <p:nvPr/>
        </p:nvSpPr>
        <p:spPr bwMode="auto">
          <a:xfrm>
            <a:off x="60960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4" name="Line 10"/>
          <p:cNvSpPr>
            <a:spLocks noChangeShapeType="1"/>
          </p:cNvSpPr>
          <p:nvPr/>
        </p:nvSpPr>
        <p:spPr bwMode="auto">
          <a:xfrm>
            <a:off x="67818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5" name="Line 11"/>
          <p:cNvSpPr>
            <a:spLocks noChangeShapeType="1"/>
          </p:cNvSpPr>
          <p:nvPr/>
        </p:nvSpPr>
        <p:spPr bwMode="auto">
          <a:xfrm>
            <a:off x="74676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6" name="Line 12"/>
          <p:cNvSpPr>
            <a:spLocks noChangeShapeType="1"/>
          </p:cNvSpPr>
          <p:nvPr/>
        </p:nvSpPr>
        <p:spPr bwMode="auto">
          <a:xfrm>
            <a:off x="1524000" y="2895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7" name="Line 13"/>
          <p:cNvSpPr>
            <a:spLocks noChangeShapeType="1"/>
          </p:cNvSpPr>
          <p:nvPr/>
        </p:nvSpPr>
        <p:spPr bwMode="auto">
          <a:xfrm>
            <a:off x="1524000" y="35814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8" name="Line 14"/>
          <p:cNvSpPr>
            <a:spLocks noChangeShapeType="1"/>
          </p:cNvSpPr>
          <p:nvPr/>
        </p:nvSpPr>
        <p:spPr bwMode="auto">
          <a:xfrm>
            <a:off x="1600200" y="4267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19" name="Text Box 15"/>
          <p:cNvSpPr txBox="1">
            <a:spLocks noChangeArrowheads="1"/>
          </p:cNvSpPr>
          <p:nvPr/>
        </p:nvSpPr>
        <p:spPr bwMode="auto">
          <a:xfrm>
            <a:off x="790575" y="2667000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52</a:t>
            </a:r>
            <a:r>
              <a:rPr lang="en-US" sz="1800" baseline="30000">
                <a:latin typeface="Times New Roman" charset="0"/>
              </a:rPr>
              <a:t>nd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8320" name="Text Box 16"/>
          <p:cNvSpPr txBox="1">
            <a:spLocks noChangeArrowheads="1"/>
          </p:cNvSpPr>
          <p:nvPr/>
        </p:nvSpPr>
        <p:spPr bwMode="auto">
          <a:xfrm>
            <a:off x="768350" y="3352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51</a:t>
            </a:r>
            <a:r>
              <a:rPr lang="en-US" sz="1800" baseline="30000">
                <a:latin typeface="Times New Roman" charset="0"/>
              </a:rPr>
              <a:t>st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8321" name="Text Box 17"/>
          <p:cNvSpPr txBox="1">
            <a:spLocks noChangeArrowheads="1"/>
          </p:cNvSpPr>
          <p:nvPr/>
        </p:nvSpPr>
        <p:spPr bwMode="auto">
          <a:xfrm>
            <a:off x="835025" y="4038600"/>
            <a:ext cx="779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50</a:t>
            </a:r>
            <a:r>
              <a:rPr lang="en-US" sz="1800" baseline="30000">
                <a:latin typeface="Times New Roman" charset="0"/>
              </a:rPr>
              <a:t>th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8322" name="Text Box 18"/>
          <p:cNvSpPr txBox="1">
            <a:spLocks noChangeArrowheads="1"/>
          </p:cNvSpPr>
          <p:nvPr/>
        </p:nvSpPr>
        <p:spPr bwMode="auto">
          <a:xfrm rot="5400000">
            <a:off x="1707356" y="4922044"/>
            <a:ext cx="88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10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8323" name="Text Box 19"/>
          <p:cNvSpPr txBox="1">
            <a:spLocks noChangeArrowheads="1"/>
          </p:cNvSpPr>
          <p:nvPr/>
        </p:nvSpPr>
        <p:spPr bwMode="auto">
          <a:xfrm rot="5400000">
            <a:off x="2520156" y="49474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9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8324" name="Text Box 20"/>
          <p:cNvSpPr txBox="1">
            <a:spLocks noChangeArrowheads="1"/>
          </p:cNvSpPr>
          <p:nvPr/>
        </p:nvSpPr>
        <p:spPr bwMode="auto">
          <a:xfrm rot="5400000">
            <a:off x="3231356" y="49982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8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8325" name="Text Box 21"/>
          <p:cNvSpPr txBox="1">
            <a:spLocks noChangeArrowheads="1"/>
          </p:cNvSpPr>
          <p:nvPr/>
        </p:nvSpPr>
        <p:spPr bwMode="auto">
          <a:xfrm rot="5400000">
            <a:off x="37393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7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8326" name="Text Box 22"/>
          <p:cNvSpPr txBox="1">
            <a:spLocks noChangeArrowheads="1"/>
          </p:cNvSpPr>
          <p:nvPr/>
        </p:nvSpPr>
        <p:spPr bwMode="auto">
          <a:xfrm rot="5400000">
            <a:off x="45013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6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8327" name="Text Box 23"/>
          <p:cNvSpPr txBox="1">
            <a:spLocks noChangeArrowheads="1"/>
          </p:cNvSpPr>
          <p:nvPr/>
        </p:nvSpPr>
        <p:spPr bwMode="auto">
          <a:xfrm rot="5400000">
            <a:off x="51871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5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8328" name="Text Box 24"/>
          <p:cNvSpPr txBox="1">
            <a:spLocks noChangeArrowheads="1"/>
          </p:cNvSpPr>
          <p:nvPr/>
        </p:nvSpPr>
        <p:spPr bwMode="auto">
          <a:xfrm rot="5400000">
            <a:off x="58729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4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8329" name="Text Box 25"/>
          <p:cNvSpPr txBox="1">
            <a:spLocks noChangeArrowheads="1"/>
          </p:cNvSpPr>
          <p:nvPr/>
        </p:nvSpPr>
        <p:spPr bwMode="auto">
          <a:xfrm rot="5400000">
            <a:off x="6553200" y="5024438"/>
            <a:ext cx="790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3</a:t>
            </a:r>
            <a:r>
              <a:rPr lang="en-US" sz="1600" baseline="30000">
                <a:latin typeface="Times New Roman" charset="0"/>
              </a:rPr>
              <a:t>rd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8330" name="Text Box 26"/>
          <p:cNvSpPr txBox="1">
            <a:spLocks noChangeArrowheads="1"/>
          </p:cNvSpPr>
          <p:nvPr/>
        </p:nvSpPr>
        <p:spPr bwMode="auto">
          <a:xfrm rot="5400000">
            <a:off x="7308056" y="5023644"/>
            <a:ext cx="814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2</a:t>
            </a:r>
            <a:r>
              <a:rPr lang="en-US" sz="1600" baseline="30000">
                <a:latin typeface="Times New Roman" charset="0"/>
              </a:rPr>
              <a:t>nd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8331" name="Text Box 27"/>
          <p:cNvSpPr txBox="1">
            <a:spLocks noChangeArrowheads="1"/>
          </p:cNvSpPr>
          <p:nvPr/>
        </p:nvSpPr>
        <p:spPr bwMode="auto">
          <a:xfrm>
            <a:off x="2362200" y="38862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Times New Roman" charset="0"/>
              </a:rPr>
              <a:t>S</a:t>
            </a:r>
          </a:p>
        </p:txBody>
      </p:sp>
      <p:sp>
        <p:nvSpPr>
          <p:cNvPr id="738332" name="Text Box 28"/>
          <p:cNvSpPr txBox="1">
            <a:spLocks noChangeArrowheads="1"/>
          </p:cNvSpPr>
          <p:nvPr/>
        </p:nvSpPr>
        <p:spPr bwMode="auto">
          <a:xfrm>
            <a:off x="6705600" y="3200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charset="0"/>
              </a:rPr>
              <a:t>G</a:t>
            </a:r>
          </a:p>
        </p:txBody>
      </p:sp>
      <p:sp>
        <p:nvSpPr>
          <p:cNvPr id="738333" name="Line 29"/>
          <p:cNvSpPr>
            <a:spLocks noChangeShapeType="1"/>
          </p:cNvSpPr>
          <p:nvPr/>
        </p:nvSpPr>
        <p:spPr bwMode="auto">
          <a:xfrm>
            <a:off x="15240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34" name="Text Box 30"/>
          <p:cNvSpPr txBox="1">
            <a:spLocks noChangeArrowheads="1"/>
          </p:cNvSpPr>
          <p:nvPr/>
        </p:nvSpPr>
        <p:spPr bwMode="auto">
          <a:xfrm>
            <a:off x="762000" y="2057400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53</a:t>
            </a:r>
            <a:r>
              <a:rPr lang="en-US" sz="1800" baseline="30000">
                <a:latin typeface="Times New Roman" charset="0"/>
              </a:rPr>
              <a:t>nd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8335" name="Line 31"/>
          <p:cNvSpPr>
            <a:spLocks noChangeShapeType="1"/>
          </p:cNvSpPr>
          <p:nvPr/>
        </p:nvSpPr>
        <p:spPr bwMode="auto">
          <a:xfrm>
            <a:off x="28194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36" name="Line 32"/>
          <p:cNvSpPr>
            <a:spLocks noChangeShapeType="1"/>
          </p:cNvSpPr>
          <p:nvPr/>
        </p:nvSpPr>
        <p:spPr bwMode="auto">
          <a:xfrm>
            <a:off x="35052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37" name="Line 33"/>
          <p:cNvSpPr>
            <a:spLocks noChangeShapeType="1"/>
          </p:cNvSpPr>
          <p:nvPr/>
        </p:nvSpPr>
        <p:spPr bwMode="auto">
          <a:xfrm>
            <a:off x="41910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38" name="Line 34"/>
          <p:cNvSpPr>
            <a:spLocks noChangeShapeType="1"/>
          </p:cNvSpPr>
          <p:nvPr/>
        </p:nvSpPr>
        <p:spPr bwMode="auto">
          <a:xfrm>
            <a:off x="48768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39" name="Line 35"/>
          <p:cNvSpPr>
            <a:spLocks noChangeShapeType="1"/>
          </p:cNvSpPr>
          <p:nvPr/>
        </p:nvSpPr>
        <p:spPr bwMode="auto">
          <a:xfrm>
            <a:off x="55626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40" name="Line 36"/>
          <p:cNvSpPr>
            <a:spLocks noChangeShapeType="1"/>
          </p:cNvSpPr>
          <p:nvPr/>
        </p:nvSpPr>
        <p:spPr bwMode="auto">
          <a:xfrm flipV="1">
            <a:off x="6248400" y="3429000"/>
            <a:ext cx="304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41" name="Line 37"/>
          <p:cNvSpPr>
            <a:spLocks noChangeShapeType="1"/>
          </p:cNvSpPr>
          <p:nvPr/>
        </p:nvSpPr>
        <p:spPr bwMode="auto">
          <a:xfrm flipV="1">
            <a:off x="2743200" y="3657600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342" name="Text Box 38"/>
          <p:cNvSpPr txBox="1">
            <a:spLocks noChangeArrowheads="1"/>
          </p:cNvSpPr>
          <p:nvPr/>
        </p:nvSpPr>
        <p:spPr bwMode="auto">
          <a:xfrm>
            <a:off x="381000" y="60198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Plan a route from 9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 &amp; 50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 to 3</a:t>
            </a:r>
            <a:r>
              <a:rPr lang="en-US" baseline="30000">
                <a:solidFill>
                  <a:schemeClr val="tx2"/>
                </a:solidFill>
              </a:rPr>
              <a:t>rd</a:t>
            </a:r>
            <a:r>
              <a:rPr lang="en-US">
                <a:solidFill>
                  <a:schemeClr val="tx2"/>
                </a:solidFill>
              </a:rPr>
              <a:t> &amp; 51</a:t>
            </a:r>
            <a:r>
              <a:rPr lang="en-US" baseline="30000">
                <a:solidFill>
                  <a:schemeClr val="tx2"/>
                </a:solidFill>
              </a:rPr>
              <a:t>st</a:t>
            </a:r>
            <a:r>
              <a:rPr lang="en-US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First Search</a:t>
            </a:r>
            <a:endParaRPr lang="en-US" dirty="0"/>
          </a:p>
        </p:txBody>
      </p:sp>
      <p:sp>
        <p:nvSpPr>
          <p:cNvPr id="7178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8392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tabLst>
                <a:tab pos="690563" algn="l"/>
                <a:tab pos="1147763" algn="l"/>
                <a:tab pos="1604963" algn="l"/>
                <a:tab pos="2062163" algn="l"/>
                <a:tab pos="2519363" algn="l"/>
              </a:tabLst>
            </a:pPr>
            <a:r>
              <a:rPr lang="en-US" sz="2200" dirty="0">
                <a:latin typeface="Courier"/>
                <a:cs typeface="Courier"/>
              </a:rPr>
              <a:t>p</a:t>
            </a:r>
            <a:r>
              <a:rPr lang="en-US" sz="2200" dirty="0" smtClean="0">
                <a:latin typeface="Courier"/>
                <a:cs typeface="Courier"/>
              </a:rPr>
              <a:t>rocedure </a:t>
            </a:r>
            <a:r>
              <a:rPr lang="en-US" sz="2200" dirty="0" err="1" smtClean="0">
                <a:latin typeface="Courier"/>
                <a:cs typeface="Courier"/>
              </a:rPr>
              <a:t>best_first</a:t>
            </a:r>
            <a:r>
              <a:rPr lang="en-US" sz="2200" dirty="0" smtClean="0">
                <a:latin typeface="Courier"/>
                <a:cs typeface="Courier"/>
              </a:rPr>
              <a:t>(G, s, g)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	heap: open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endParaRPr lang="en-US" sz="2200" dirty="0" smtClean="0">
              <a:latin typeface="Courier"/>
              <a:cs typeface="Courier"/>
            </a:endParaRP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 smtClean="0">
                <a:latin typeface="Courier"/>
                <a:cs typeface="Courier"/>
              </a:rPr>
              <a:t>open.insert</a:t>
            </a:r>
            <a:r>
              <a:rPr lang="en-US" sz="2200" dirty="0" smtClean="0">
                <a:latin typeface="Courier"/>
                <a:cs typeface="Courier"/>
              </a:rPr>
              <a:t>(s, heuristic(</a:t>
            </a:r>
            <a:r>
              <a:rPr lang="en-US" sz="2200" dirty="0" err="1" smtClean="0">
                <a:latin typeface="Courier"/>
                <a:cs typeface="Courier"/>
              </a:rPr>
              <a:t>s,g</a:t>
            </a:r>
            <a:r>
              <a:rPr lang="en-US" sz="2200" dirty="0" smtClean="0">
                <a:latin typeface="Courier"/>
                <a:cs typeface="Courier"/>
              </a:rPr>
              <a:t>))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while not </a:t>
            </a:r>
            <a:r>
              <a:rPr lang="en-US" sz="2200" dirty="0" err="1" smtClean="0">
                <a:latin typeface="Courier"/>
                <a:cs typeface="Courier"/>
              </a:rPr>
              <a:t>open.empty</a:t>
            </a:r>
            <a:r>
              <a:rPr lang="en-US" sz="2200" dirty="0" smtClean="0">
                <a:latin typeface="Courier"/>
                <a:cs typeface="Courier"/>
              </a:rPr>
              <a:t>():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u = </a:t>
            </a:r>
            <a:r>
              <a:rPr lang="en-US" sz="2200" dirty="0" err="1" smtClean="0">
                <a:latin typeface="Courier"/>
                <a:cs typeface="Courier"/>
              </a:rPr>
              <a:t>open.deleteMin</a:t>
            </a:r>
            <a:r>
              <a:rPr lang="en-US" sz="2200" dirty="0" smtClean="0">
                <a:latin typeface="Courier"/>
                <a:cs typeface="Courier"/>
              </a:rPr>
              <a:t>()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</a:t>
            </a:r>
            <a:r>
              <a:rPr lang="en-US" sz="2200" dirty="0" err="1" smtClean="0">
                <a:latin typeface="Courier"/>
                <a:cs typeface="Courier"/>
              </a:rPr>
              <a:t>u.visited</a:t>
            </a:r>
            <a:r>
              <a:rPr lang="en-US" sz="2200" dirty="0" smtClean="0">
                <a:latin typeface="Courier"/>
                <a:cs typeface="Courier"/>
              </a:rPr>
              <a:t> = true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rgbClr val="000000"/>
                </a:solidFill>
                <a:latin typeface="Courier"/>
                <a:cs typeface="Courier"/>
              </a:rPr>
              <a:t>if u = g then return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for each 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in E: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if v is newly created then </a:t>
            </a:r>
            <a:r>
              <a:rPr lang="en-US" sz="2200" dirty="0" err="1" smtClean="0">
                <a:latin typeface="Courier"/>
                <a:cs typeface="Courier"/>
              </a:rPr>
              <a:t>v.visited</a:t>
            </a: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= false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if not </a:t>
            </a:r>
            <a:r>
              <a:rPr lang="en-US" sz="2200" dirty="0" err="1" smtClean="0">
                <a:latin typeface="Courier"/>
                <a:cs typeface="Courier"/>
              </a:rPr>
              <a:t>v.visited</a:t>
            </a:r>
            <a:r>
              <a:rPr lang="en-US" sz="2200" dirty="0" smtClean="0">
                <a:latin typeface="Courier"/>
                <a:cs typeface="Courier"/>
              </a:rPr>
              <a:t> then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v.prev</a:t>
            </a:r>
            <a:r>
              <a:rPr lang="en-US" sz="2200" dirty="0" smtClean="0">
                <a:latin typeface="Courier"/>
                <a:cs typeface="Courier"/>
              </a:rPr>
              <a:t> = u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open.insert</a:t>
            </a:r>
            <a:r>
              <a:rPr lang="en-US" sz="2200" dirty="0" smtClean="0">
                <a:latin typeface="Courier"/>
                <a:cs typeface="Courier"/>
              </a:rPr>
              <a:t>(v, heuristic(</a:t>
            </a:r>
            <a:r>
              <a:rPr lang="en-US" sz="2200" dirty="0" err="1" smtClean="0">
                <a:latin typeface="Courier"/>
                <a:cs typeface="Courier"/>
              </a:rPr>
              <a:t>v,g</a:t>
            </a:r>
            <a:r>
              <a:rPr lang="en-US" sz="2200" dirty="0" smtClean="0">
                <a:latin typeface="Courier"/>
                <a:cs typeface="Courier"/>
              </a:rPr>
              <a:t>))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end	</a:t>
            </a:r>
            <a:endParaRPr lang="en-US" sz="2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88448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Non-Optimality of Best-First</a:t>
            </a:r>
          </a:p>
        </p:txBody>
      </p:sp>
      <p:sp>
        <p:nvSpPr>
          <p:cNvPr id="733187" name="Line 3"/>
          <p:cNvSpPr>
            <a:spLocks noChangeShapeType="1"/>
          </p:cNvSpPr>
          <p:nvPr/>
        </p:nvSpPr>
        <p:spPr bwMode="auto">
          <a:xfrm>
            <a:off x="19812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88" name="Line 4"/>
          <p:cNvSpPr>
            <a:spLocks noChangeShapeType="1"/>
          </p:cNvSpPr>
          <p:nvPr/>
        </p:nvSpPr>
        <p:spPr bwMode="auto">
          <a:xfrm>
            <a:off x="26670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89" name="Line 5"/>
          <p:cNvSpPr>
            <a:spLocks noChangeShapeType="1"/>
          </p:cNvSpPr>
          <p:nvPr/>
        </p:nvSpPr>
        <p:spPr bwMode="auto">
          <a:xfrm>
            <a:off x="33528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90" name="Line 6"/>
          <p:cNvSpPr>
            <a:spLocks noChangeShapeType="1"/>
          </p:cNvSpPr>
          <p:nvPr/>
        </p:nvSpPr>
        <p:spPr bwMode="auto">
          <a:xfrm>
            <a:off x="40386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91" name="Line 7"/>
          <p:cNvSpPr>
            <a:spLocks noChangeShapeType="1"/>
          </p:cNvSpPr>
          <p:nvPr/>
        </p:nvSpPr>
        <p:spPr bwMode="auto">
          <a:xfrm>
            <a:off x="47244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92" name="Line 8"/>
          <p:cNvSpPr>
            <a:spLocks noChangeShapeType="1"/>
          </p:cNvSpPr>
          <p:nvPr/>
        </p:nvSpPr>
        <p:spPr bwMode="auto">
          <a:xfrm>
            <a:off x="54102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93" name="Line 9"/>
          <p:cNvSpPr>
            <a:spLocks noChangeShapeType="1"/>
          </p:cNvSpPr>
          <p:nvPr/>
        </p:nvSpPr>
        <p:spPr bwMode="auto">
          <a:xfrm>
            <a:off x="60960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94" name="Line 10"/>
          <p:cNvSpPr>
            <a:spLocks noChangeShapeType="1"/>
          </p:cNvSpPr>
          <p:nvPr/>
        </p:nvSpPr>
        <p:spPr bwMode="auto">
          <a:xfrm>
            <a:off x="67818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95" name="Line 11"/>
          <p:cNvSpPr>
            <a:spLocks noChangeShapeType="1"/>
          </p:cNvSpPr>
          <p:nvPr/>
        </p:nvSpPr>
        <p:spPr bwMode="auto">
          <a:xfrm>
            <a:off x="74676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96" name="Line 12"/>
          <p:cNvSpPr>
            <a:spLocks noChangeShapeType="1"/>
          </p:cNvSpPr>
          <p:nvPr/>
        </p:nvSpPr>
        <p:spPr bwMode="auto">
          <a:xfrm>
            <a:off x="1524000" y="2895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97" name="Line 13"/>
          <p:cNvSpPr>
            <a:spLocks noChangeShapeType="1"/>
          </p:cNvSpPr>
          <p:nvPr/>
        </p:nvSpPr>
        <p:spPr bwMode="auto">
          <a:xfrm>
            <a:off x="1524000" y="35814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98" name="Line 14"/>
          <p:cNvSpPr>
            <a:spLocks noChangeShapeType="1"/>
          </p:cNvSpPr>
          <p:nvPr/>
        </p:nvSpPr>
        <p:spPr bwMode="auto">
          <a:xfrm>
            <a:off x="1600200" y="4267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199" name="Text Box 15"/>
          <p:cNvSpPr txBox="1">
            <a:spLocks noChangeArrowheads="1"/>
          </p:cNvSpPr>
          <p:nvPr/>
        </p:nvSpPr>
        <p:spPr bwMode="auto">
          <a:xfrm>
            <a:off x="790575" y="2667000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52</a:t>
            </a:r>
            <a:r>
              <a:rPr lang="en-US" sz="1800" baseline="30000">
                <a:latin typeface="Times New Roman" charset="0"/>
              </a:rPr>
              <a:t>nd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3200" name="Text Box 16"/>
          <p:cNvSpPr txBox="1">
            <a:spLocks noChangeArrowheads="1"/>
          </p:cNvSpPr>
          <p:nvPr/>
        </p:nvSpPr>
        <p:spPr bwMode="auto">
          <a:xfrm>
            <a:off x="768350" y="3352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51</a:t>
            </a:r>
            <a:r>
              <a:rPr lang="en-US" sz="1800" baseline="30000">
                <a:latin typeface="Times New Roman" charset="0"/>
              </a:rPr>
              <a:t>st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3201" name="Text Box 17"/>
          <p:cNvSpPr txBox="1">
            <a:spLocks noChangeArrowheads="1"/>
          </p:cNvSpPr>
          <p:nvPr/>
        </p:nvSpPr>
        <p:spPr bwMode="auto">
          <a:xfrm>
            <a:off x="835025" y="4038600"/>
            <a:ext cx="779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50</a:t>
            </a:r>
            <a:r>
              <a:rPr lang="en-US" sz="1800" baseline="30000">
                <a:latin typeface="Times New Roman" charset="0"/>
              </a:rPr>
              <a:t>th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3202" name="Text Box 18"/>
          <p:cNvSpPr txBox="1">
            <a:spLocks noChangeArrowheads="1"/>
          </p:cNvSpPr>
          <p:nvPr/>
        </p:nvSpPr>
        <p:spPr bwMode="auto">
          <a:xfrm rot="5400000">
            <a:off x="1707356" y="4922044"/>
            <a:ext cx="88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10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3203" name="Text Box 19"/>
          <p:cNvSpPr txBox="1">
            <a:spLocks noChangeArrowheads="1"/>
          </p:cNvSpPr>
          <p:nvPr/>
        </p:nvSpPr>
        <p:spPr bwMode="auto">
          <a:xfrm rot="5400000">
            <a:off x="2520156" y="49474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9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3204" name="Text Box 20"/>
          <p:cNvSpPr txBox="1">
            <a:spLocks noChangeArrowheads="1"/>
          </p:cNvSpPr>
          <p:nvPr/>
        </p:nvSpPr>
        <p:spPr bwMode="auto">
          <a:xfrm rot="5400000">
            <a:off x="3231356" y="49982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8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3205" name="Text Box 21"/>
          <p:cNvSpPr txBox="1">
            <a:spLocks noChangeArrowheads="1"/>
          </p:cNvSpPr>
          <p:nvPr/>
        </p:nvSpPr>
        <p:spPr bwMode="auto">
          <a:xfrm rot="5400000">
            <a:off x="37393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7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3206" name="Text Box 22"/>
          <p:cNvSpPr txBox="1">
            <a:spLocks noChangeArrowheads="1"/>
          </p:cNvSpPr>
          <p:nvPr/>
        </p:nvSpPr>
        <p:spPr bwMode="auto">
          <a:xfrm rot="5400000">
            <a:off x="45013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6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3207" name="Text Box 23"/>
          <p:cNvSpPr txBox="1">
            <a:spLocks noChangeArrowheads="1"/>
          </p:cNvSpPr>
          <p:nvPr/>
        </p:nvSpPr>
        <p:spPr bwMode="auto">
          <a:xfrm rot="5400000">
            <a:off x="51871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5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3208" name="Text Box 24"/>
          <p:cNvSpPr txBox="1">
            <a:spLocks noChangeArrowheads="1"/>
          </p:cNvSpPr>
          <p:nvPr/>
        </p:nvSpPr>
        <p:spPr bwMode="auto">
          <a:xfrm rot="5400000">
            <a:off x="58729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4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3209" name="Text Box 25"/>
          <p:cNvSpPr txBox="1">
            <a:spLocks noChangeArrowheads="1"/>
          </p:cNvSpPr>
          <p:nvPr/>
        </p:nvSpPr>
        <p:spPr bwMode="auto">
          <a:xfrm rot="5400000">
            <a:off x="6553200" y="5024438"/>
            <a:ext cx="790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3</a:t>
            </a:r>
            <a:r>
              <a:rPr lang="en-US" sz="1600" baseline="30000">
                <a:latin typeface="Times New Roman" charset="0"/>
              </a:rPr>
              <a:t>rd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3210" name="Text Box 26"/>
          <p:cNvSpPr txBox="1">
            <a:spLocks noChangeArrowheads="1"/>
          </p:cNvSpPr>
          <p:nvPr/>
        </p:nvSpPr>
        <p:spPr bwMode="auto">
          <a:xfrm rot="5400000">
            <a:off x="7308056" y="5023644"/>
            <a:ext cx="814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2</a:t>
            </a:r>
            <a:r>
              <a:rPr lang="en-US" sz="1600" baseline="30000">
                <a:latin typeface="Times New Roman" charset="0"/>
              </a:rPr>
              <a:t>nd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33211" name="Text Box 27"/>
          <p:cNvSpPr txBox="1">
            <a:spLocks noChangeArrowheads="1"/>
          </p:cNvSpPr>
          <p:nvPr/>
        </p:nvSpPr>
        <p:spPr bwMode="auto">
          <a:xfrm>
            <a:off x="2362200" y="3200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Times New Roman" charset="0"/>
              </a:rPr>
              <a:t>S</a:t>
            </a:r>
          </a:p>
        </p:txBody>
      </p:sp>
      <p:sp>
        <p:nvSpPr>
          <p:cNvPr id="733212" name="Text Box 28"/>
          <p:cNvSpPr txBox="1">
            <a:spLocks noChangeArrowheads="1"/>
          </p:cNvSpPr>
          <p:nvPr/>
        </p:nvSpPr>
        <p:spPr bwMode="auto">
          <a:xfrm>
            <a:off x="6705600" y="3200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charset="0"/>
              </a:rPr>
              <a:t>G</a:t>
            </a:r>
          </a:p>
        </p:txBody>
      </p:sp>
      <p:sp>
        <p:nvSpPr>
          <p:cNvPr id="733213" name="Line 29"/>
          <p:cNvSpPr>
            <a:spLocks noChangeShapeType="1"/>
          </p:cNvSpPr>
          <p:nvPr/>
        </p:nvSpPr>
        <p:spPr bwMode="auto">
          <a:xfrm>
            <a:off x="28194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14" name="Line 30"/>
          <p:cNvSpPr>
            <a:spLocks noChangeShapeType="1"/>
          </p:cNvSpPr>
          <p:nvPr/>
        </p:nvSpPr>
        <p:spPr bwMode="auto">
          <a:xfrm>
            <a:off x="35052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15" name="Line 31"/>
          <p:cNvSpPr>
            <a:spLocks noChangeShapeType="1"/>
          </p:cNvSpPr>
          <p:nvPr/>
        </p:nvSpPr>
        <p:spPr bwMode="auto">
          <a:xfrm>
            <a:off x="41910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16" name="Line 32"/>
          <p:cNvSpPr>
            <a:spLocks noChangeShapeType="1"/>
          </p:cNvSpPr>
          <p:nvPr/>
        </p:nvSpPr>
        <p:spPr bwMode="auto">
          <a:xfrm>
            <a:off x="48768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17" name="Line 33"/>
          <p:cNvSpPr>
            <a:spLocks noChangeShapeType="1"/>
          </p:cNvSpPr>
          <p:nvPr/>
        </p:nvSpPr>
        <p:spPr bwMode="auto">
          <a:xfrm>
            <a:off x="55626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18" name="Line 34"/>
          <p:cNvSpPr>
            <a:spLocks noChangeShapeType="1"/>
          </p:cNvSpPr>
          <p:nvPr/>
        </p:nvSpPr>
        <p:spPr bwMode="auto">
          <a:xfrm>
            <a:off x="6934200" y="28956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19" name="Line 35"/>
          <p:cNvSpPr>
            <a:spLocks noChangeShapeType="1"/>
          </p:cNvSpPr>
          <p:nvPr/>
        </p:nvSpPr>
        <p:spPr bwMode="auto">
          <a:xfrm>
            <a:off x="6248400" y="21336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20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2032000" cy="673100"/>
          </a:xfrm>
        </p:spPr>
        <p:txBody>
          <a:bodyPr/>
          <a:lstStyle/>
          <a:p>
            <a:endParaRPr lang="en-US"/>
          </a:p>
        </p:txBody>
      </p:sp>
      <p:sp>
        <p:nvSpPr>
          <p:cNvPr id="733221" name="Line 37"/>
          <p:cNvSpPr>
            <a:spLocks noChangeShapeType="1"/>
          </p:cNvSpPr>
          <p:nvPr/>
        </p:nvSpPr>
        <p:spPr bwMode="auto">
          <a:xfrm>
            <a:off x="15240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22" name="Text Box 38"/>
          <p:cNvSpPr txBox="1">
            <a:spLocks noChangeArrowheads="1"/>
          </p:cNvSpPr>
          <p:nvPr/>
        </p:nvSpPr>
        <p:spPr bwMode="auto">
          <a:xfrm>
            <a:off x="762000" y="2057400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53</a:t>
            </a:r>
            <a:r>
              <a:rPr lang="en-US" sz="1800" baseline="30000">
                <a:latin typeface="Times New Roman" charset="0"/>
              </a:rPr>
              <a:t>nd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33223" name="Rectangle 39"/>
          <p:cNvSpPr>
            <a:spLocks noChangeArrowheads="1"/>
          </p:cNvSpPr>
          <p:nvPr/>
        </p:nvSpPr>
        <p:spPr bwMode="auto">
          <a:xfrm>
            <a:off x="2971800" y="3733800"/>
            <a:ext cx="3581400" cy="3048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33224" name="Rectangle 40"/>
          <p:cNvSpPr>
            <a:spLocks noChangeArrowheads="1"/>
          </p:cNvSpPr>
          <p:nvPr/>
        </p:nvSpPr>
        <p:spPr bwMode="auto">
          <a:xfrm>
            <a:off x="6248400" y="2514600"/>
            <a:ext cx="304800" cy="15240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33225" name="Line 41"/>
          <p:cNvSpPr>
            <a:spLocks noChangeShapeType="1"/>
          </p:cNvSpPr>
          <p:nvPr/>
        </p:nvSpPr>
        <p:spPr bwMode="auto">
          <a:xfrm flipV="1">
            <a:off x="5943600" y="2362200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26" name="Line 42"/>
          <p:cNvSpPr>
            <a:spLocks noChangeShapeType="1"/>
          </p:cNvSpPr>
          <p:nvPr/>
        </p:nvSpPr>
        <p:spPr bwMode="auto">
          <a:xfrm flipV="1">
            <a:off x="5943600" y="2895600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27" name="Line 43"/>
          <p:cNvSpPr>
            <a:spLocks noChangeShapeType="1"/>
          </p:cNvSpPr>
          <p:nvPr/>
        </p:nvSpPr>
        <p:spPr bwMode="auto">
          <a:xfrm>
            <a:off x="6934200" y="23622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28" name="Line 44"/>
          <p:cNvSpPr>
            <a:spLocks noChangeShapeType="1"/>
          </p:cNvSpPr>
          <p:nvPr/>
        </p:nvSpPr>
        <p:spPr bwMode="auto">
          <a:xfrm>
            <a:off x="2514600" y="3733800"/>
            <a:ext cx="0" cy="3810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29" name="Line 45"/>
          <p:cNvSpPr>
            <a:spLocks noChangeShapeType="1"/>
          </p:cNvSpPr>
          <p:nvPr/>
        </p:nvSpPr>
        <p:spPr bwMode="auto">
          <a:xfrm>
            <a:off x="28194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30" name="Line 46"/>
          <p:cNvSpPr>
            <a:spLocks noChangeShapeType="1"/>
          </p:cNvSpPr>
          <p:nvPr/>
        </p:nvSpPr>
        <p:spPr bwMode="auto">
          <a:xfrm>
            <a:off x="35052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31" name="Line 47"/>
          <p:cNvSpPr>
            <a:spLocks noChangeShapeType="1"/>
          </p:cNvSpPr>
          <p:nvPr/>
        </p:nvSpPr>
        <p:spPr bwMode="auto">
          <a:xfrm>
            <a:off x="41148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32" name="Line 48"/>
          <p:cNvSpPr>
            <a:spLocks noChangeShapeType="1"/>
          </p:cNvSpPr>
          <p:nvPr/>
        </p:nvSpPr>
        <p:spPr bwMode="auto">
          <a:xfrm>
            <a:off x="48768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33" name="Line 49"/>
          <p:cNvSpPr>
            <a:spLocks noChangeShapeType="1"/>
          </p:cNvSpPr>
          <p:nvPr/>
        </p:nvSpPr>
        <p:spPr bwMode="auto">
          <a:xfrm>
            <a:off x="55626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34" name="Line 50"/>
          <p:cNvSpPr>
            <a:spLocks noChangeShapeType="1"/>
          </p:cNvSpPr>
          <p:nvPr/>
        </p:nvSpPr>
        <p:spPr bwMode="auto">
          <a:xfrm>
            <a:off x="62484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35" name="Line 51"/>
          <p:cNvSpPr>
            <a:spLocks noChangeShapeType="1"/>
          </p:cNvSpPr>
          <p:nvPr/>
        </p:nvSpPr>
        <p:spPr bwMode="auto">
          <a:xfrm flipV="1">
            <a:off x="6934200" y="3733800"/>
            <a:ext cx="0" cy="3810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236" name="AutoShape 52"/>
          <p:cNvSpPr>
            <a:spLocks noChangeArrowheads="1"/>
          </p:cNvSpPr>
          <p:nvPr/>
        </p:nvSpPr>
        <p:spPr bwMode="auto">
          <a:xfrm>
            <a:off x="2667000" y="1371600"/>
            <a:ext cx="2133600" cy="990600"/>
          </a:xfrm>
          <a:prstGeom prst="wedgeRectCallout">
            <a:avLst>
              <a:gd name="adj1" fmla="val 46949"/>
              <a:gd name="adj2" fmla="val 130769"/>
            </a:avLst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Path found by Best-first</a:t>
            </a:r>
          </a:p>
        </p:txBody>
      </p:sp>
      <p:sp>
        <p:nvSpPr>
          <p:cNvPr id="733237" name="AutoShape 53"/>
          <p:cNvSpPr>
            <a:spLocks noChangeArrowheads="1"/>
          </p:cNvSpPr>
          <p:nvPr/>
        </p:nvSpPr>
        <p:spPr bwMode="auto">
          <a:xfrm>
            <a:off x="3810000" y="5410200"/>
            <a:ext cx="1828800" cy="990600"/>
          </a:xfrm>
          <a:prstGeom prst="wedgeRectCallout">
            <a:avLst>
              <a:gd name="adj1" fmla="val 17273"/>
              <a:gd name="adj2" fmla="val -140704"/>
            </a:avLst>
          </a:prstGeom>
          <a:solidFill>
            <a:schemeClr val="bg1"/>
          </a:solidFill>
          <a:ln w="2540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Shortest Path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Improving Best-First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841500"/>
            <a:ext cx="7518400" cy="4711700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0"/>
              <a:buChar char="q"/>
            </a:pPr>
            <a:r>
              <a:rPr lang="en-US"/>
              <a:t>Best-first is often tremendously faster than BFS/Dijkstra, but might stop with a non-optimal solution</a:t>
            </a:r>
          </a:p>
          <a:p>
            <a:pPr>
              <a:lnSpc>
                <a:spcPct val="80000"/>
              </a:lnSpc>
              <a:buFont typeface="Wingdings" charset="0"/>
              <a:buChar char="q"/>
            </a:pPr>
            <a:r>
              <a:rPr lang="en-US"/>
              <a:t>How can it be modified to be (almost) as fast, but guaranteed to find optimal solutions?</a:t>
            </a:r>
          </a:p>
          <a:p>
            <a:pPr>
              <a:lnSpc>
                <a:spcPct val="80000"/>
              </a:lnSpc>
              <a:buFont typeface="Wingdings" charset="0"/>
              <a:buChar char="q"/>
            </a:pPr>
            <a:r>
              <a:rPr lang="en-US"/>
              <a:t>A* - Hart, Nilsson, Raphael 1968</a:t>
            </a:r>
          </a:p>
          <a:p>
            <a:pPr lvl="1">
              <a:lnSpc>
                <a:spcPct val="80000"/>
              </a:lnSpc>
            </a:pPr>
            <a:r>
              <a:rPr lang="en-US"/>
              <a:t>One of the first significant algorithms developed in AI</a:t>
            </a:r>
          </a:p>
          <a:p>
            <a:pPr lvl="1">
              <a:lnSpc>
                <a:spcPct val="80000"/>
              </a:lnSpc>
            </a:pPr>
            <a:r>
              <a:rPr lang="en-US"/>
              <a:t>Widely used in many applications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41500"/>
            <a:ext cx="8001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Exactly like Best-first search, but using a different criteria for the priority queue: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tx2"/>
                </a:solidFill>
              </a:rPr>
              <a:t>minimize  (distance from start) +</a:t>
            </a:r>
            <a:br>
              <a:rPr lang="en-US" sz="2800" dirty="0">
                <a:solidFill>
                  <a:schemeClr val="tx2"/>
                </a:solidFill>
              </a:rPr>
            </a:br>
            <a:r>
              <a:rPr lang="en-US" sz="2800" dirty="0">
                <a:solidFill>
                  <a:schemeClr val="tx2"/>
                </a:solidFill>
              </a:rPr>
              <a:t>		 	  (estimated distance to goal)</a:t>
            </a:r>
          </a:p>
          <a:p>
            <a:pPr>
              <a:lnSpc>
                <a:spcPct val="80000"/>
              </a:lnSpc>
            </a:pPr>
            <a:endParaRPr lang="en-US" sz="2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/>
              <a:t>		priority f(n) = g(n) + h(n)	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		f(n) = priority of a node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		g(n) = true distance from start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		h(n) = heuristic distance to goal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7178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9154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tabLst>
                <a:tab pos="690563" algn="l"/>
                <a:tab pos="1147763" algn="l"/>
                <a:tab pos="1604963" algn="l"/>
                <a:tab pos="2062163" algn="l"/>
                <a:tab pos="2519363" algn="l"/>
              </a:tabLst>
            </a:pPr>
            <a:r>
              <a:rPr lang="en-US" sz="2200" dirty="0">
                <a:latin typeface="Courier"/>
                <a:cs typeface="Courier"/>
              </a:rPr>
              <a:t>p</a:t>
            </a:r>
            <a:r>
              <a:rPr lang="en-US" sz="2200" dirty="0" smtClean="0">
                <a:latin typeface="Courier"/>
                <a:cs typeface="Courier"/>
              </a:rPr>
              <a:t>rocedure </a:t>
            </a:r>
            <a:r>
              <a:rPr lang="en-US" sz="2200" dirty="0" err="1" smtClean="0">
                <a:latin typeface="Courier"/>
                <a:cs typeface="Courier"/>
              </a:rPr>
              <a:t>aStar</a:t>
            </a:r>
            <a:r>
              <a:rPr lang="en-US" sz="2200" dirty="0" smtClean="0">
                <a:latin typeface="Courier"/>
                <a:cs typeface="Courier"/>
              </a:rPr>
              <a:t>(G, s, g)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	heap: open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endParaRPr lang="en-US" sz="2200" dirty="0" smtClean="0">
              <a:latin typeface="Courier"/>
              <a:cs typeface="Courier"/>
            </a:endParaRP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 smtClean="0">
                <a:latin typeface="Courier"/>
                <a:cs typeface="Courier"/>
              </a:rPr>
              <a:t>s.dist</a:t>
            </a:r>
            <a:r>
              <a:rPr lang="en-US" sz="2200" dirty="0" smtClean="0">
                <a:latin typeface="Courier"/>
                <a:cs typeface="Courier"/>
              </a:rPr>
              <a:t> = 0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 smtClean="0">
                <a:latin typeface="Courier"/>
                <a:cs typeface="Courier"/>
              </a:rPr>
              <a:t>open.insert</a:t>
            </a:r>
            <a:r>
              <a:rPr lang="en-US" sz="2200" dirty="0" smtClean="0">
                <a:latin typeface="Courier"/>
                <a:cs typeface="Courier"/>
              </a:rPr>
              <a:t>(s, </a:t>
            </a:r>
            <a:r>
              <a:rPr lang="en-US" sz="2200" dirty="0" err="1" smtClean="0">
                <a:latin typeface="Courier"/>
                <a:cs typeface="Courier"/>
              </a:rPr>
              <a:t>s.dist+heuristic</a:t>
            </a:r>
            <a:r>
              <a:rPr lang="en-US" sz="2200" dirty="0" smtClean="0">
                <a:latin typeface="Courier"/>
                <a:cs typeface="Courier"/>
              </a:rPr>
              <a:t>(</a:t>
            </a:r>
            <a:r>
              <a:rPr lang="en-US" sz="2200" dirty="0" err="1" smtClean="0">
                <a:latin typeface="Courier"/>
                <a:cs typeface="Courier"/>
              </a:rPr>
              <a:t>s,g</a:t>
            </a:r>
            <a:r>
              <a:rPr lang="en-US" sz="2200" dirty="0" smtClean="0">
                <a:latin typeface="Courier"/>
                <a:cs typeface="Courier"/>
              </a:rPr>
              <a:t>))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>
                <a:latin typeface="Courier"/>
                <a:cs typeface="Courier"/>
              </a:rPr>
              <a:t>	</a:t>
            </a:r>
            <a:r>
              <a:rPr lang="en-US" sz="2200" smtClean="0">
                <a:latin typeface="Courier"/>
                <a:cs typeface="Courier"/>
              </a:rPr>
              <a:t>while </a:t>
            </a:r>
            <a:r>
              <a:rPr lang="en-US" sz="2200" dirty="0" smtClean="0">
                <a:latin typeface="Courier"/>
                <a:cs typeface="Courier"/>
              </a:rPr>
              <a:t>not </a:t>
            </a:r>
            <a:r>
              <a:rPr lang="en-US" sz="2200" dirty="0" err="1" smtClean="0">
                <a:latin typeface="Courier"/>
                <a:cs typeface="Courier"/>
              </a:rPr>
              <a:t>open.empty</a:t>
            </a:r>
            <a:r>
              <a:rPr lang="en-US" sz="2200" dirty="0" smtClean="0">
                <a:latin typeface="Courier"/>
                <a:cs typeface="Courier"/>
              </a:rPr>
              <a:t>():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u = </a:t>
            </a:r>
            <a:r>
              <a:rPr lang="en-US" sz="2200" dirty="0" err="1" smtClean="0">
                <a:latin typeface="Courier"/>
                <a:cs typeface="Courier"/>
              </a:rPr>
              <a:t>open.deleteMin</a:t>
            </a:r>
            <a:r>
              <a:rPr lang="en-US" sz="2200" dirty="0" smtClean="0">
                <a:latin typeface="Courier"/>
                <a:cs typeface="Courier"/>
              </a:rPr>
              <a:t>()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rgbClr val="000000"/>
                </a:solidFill>
                <a:latin typeface="Courier"/>
                <a:cs typeface="Courier"/>
              </a:rPr>
              <a:t>if u = g then return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for each 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in E: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if v is newly created then </a:t>
            </a:r>
            <a:r>
              <a:rPr lang="en-US" sz="2200" dirty="0" err="1" smtClean="0">
                <a:latin typeface="Courier"/>
                <a:cs typeface="Courier"/>
              </a:rPr>
              <a:t>v.dist</a:t>
            </a: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= infinity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if </a:t>
            </a:r>
            <a:r>
              <a:rPr lang="en-US" sz="2200" dirty="0" err="1" smtClean="0">
                <a:latin typeface="Courier"/>
                <a:cs typeface="Courier"/>
              </a:rPr>
              <a:t>v.dist</a:t>
            </a: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&gt;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 + length(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then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v.dist</a:t>
            </a:r>
            <a:r>
              <a:rPr lang="en-US" sz="2200" dirty="0" smtClean="0">
                <a:latin typeface="Courier"/>
                <a:cs typeface="Courier"/>
              </a:rPr>
              <a:t> =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 + length(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v.prev</a:t>
            </a:r>
            <a:r>
              <a:rPr lang="en-US" sz="2200" dirty="0" smtClean="0">
                <a:latin typeface="Courier"/>
                <a:cs typeface="Courier"/>
              </a:rPr>
              <a:t> = u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if </a:t>
            </a:r>
            <a:r>
              <a:rPr lang="en-US" sz="2200" dirty="0" err="1" smtClean="0">
                <a:latin typeface="Courier"/>
                <a:cs typeface="Courier"/>
              </a:rPr>
              <a:t>open.contains</a:t>
            </a:r>
            <a:r>
              <a:rPr lang="en-US" sz="2200" dirty="0" smtClean="0">
                <a:latin typeface="Courier"/>
                <a:cs typeface="Courier"/>
              </a:rPr>
              <a:t>(v) then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	</a:t>
            </a:r>
            <a:r>
              <a:rPr lang="en-US" sz="2200" dirty="0" err="1" smtClean="0">
                <a:latin typeface="Courier"/>
                <a:cs typeface="Courier"/>
              </a:rPr>
              <a:t>open.decreaseKey</a:t>
            </a:r>
            <a:r>
              <a:rPr lang="en-US" sz="2200" dirty="0" smtClean="0">
                <a:latin typeface="Courier"/>
                <a:cs typeface="Courier"/>
              </a:rPr>
              <a:t>(v, </a:t>
            </a:r>
            <a:r>
              <a:rPr lang="en-US" sz="2200" dirty="0" err="1" smtClean="0">
                <a:latin typeface="Courier"/>
                <a:cs typeface="Courier"/>
              </a:rPr>
              <a:t>v.dist+heuristic</a:t>
            </a:r>
            <a:r>
              <a:rPr lang="en-US" sz="2200" dirty="0" smtClean="0">
                <a:latin typeface="Courier"/>
                <a:cs typeface="Courier"/>
              </a:rPr>
              <a:t>(</a:t>
            </a:r>
            <a:r>
              <a:rPr lang="en-US" sz="2200" dirty="0" err="1" smtClean="0">
                <a:latin typeface="Courier"/>
                <a:cs typeface="Courier"/>
              </a:rPr>
              <a:t>v,g</a:t>
            </a:r>
            <a:r>
              <a:rPr lang="en-US" sz="2200" dirty="0" smtClean="0">
                <a:latin typeface="Courier"/>
                <a:cs typeface="Courier"/>
              </a:rPr>
              <a:t>))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else </a:t>
            </a:r>
            <a:r>
              <a:rPr lang="en-US" sz="2200" dirty="0" err="1" smtClean="0">
                <a:latin typeface="Courier"/>
                <a:cs typeface="Courier"/>
              </a:rPr>
              <a:t>open.insert</a:t>
            </a:r>
            <a:r>
              <a:rPr lang="en-US" sz="2200" dirty="0" smtClean="0">
                <a:latin typeface="Courier"/>
                <a:cs typeface="Courier"/>
              </a:rPr>
              <a:t>(v, </a:t>
            </a:r>
            <a:r>
              <a:rPr lang="en-US" sz="2200" dirty="0" err="1" smtClean="0">
                <a:latin typeface="Courier"/>
                <a:cs typeface="Courier"/>
              </a:rPr>
              <a:t>v.dist+heuristic</a:t>
            </a:r>
            <a:r>
              <a:rPr lang="en-US" sz="2200" dirty="0" smtClean="0">
                <a:latin typeface="Courier"/>
                <a:cs typeface="Courier"/>
              </a:rPr>
              <a:t>(</a:t>
            </a:r>
            <a:r>
              <a:rPr lang="en-US" sz="2200" dirty="0" err="1" smtClean="0">
                <a:latin typeface="Courier"/>
                <a:cs typeface="Courier"/>
              </a:rPr>
              <a:t>v,g</a:t>
            </a:r>
            <a:r>
              <a:rPr lang="en-US" sz="2200" dirty="0" smtClean="0">
                <a:latin typeface="Courier"/>
                <a:cs typeface="Courier"/>
              </a:rPr>
              <a:t>))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end	</a:t>
            </a:r>
            <a:endParaRPr lang="en-US" sz="2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720910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in Action</a:t>
            </a:r>
          </a:p>
        </p:txBody>
      </p:sp>
      <p:sp>
        <p:nvSpPr>
          <p:cNvPr id="742403" name="Line 3"/>
          <p:cNvSpPr>
            <a:spLocks noChangeShapeType="1"/>
          </p:cNvSpPr>
          <p:nvPr/>
        </p:nvSpPr>
        <p:spPr bwMode="auto">
          <a:xfrm>
            <a:off x="19812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04" name="Line 4"/>
          <p:cNvSpPr>
            <a:spLocks noChangeShapeType="1"/>
          </p:cNvSpPr>
          <p:nvPr/>
        </p:nvSpPr>
        <p:spPr bwMode="auto">
          <a:xfrm>
            <a:off x="26670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05" name="Line 5"/>
          <p:cNvSpPr>
            <a:spLocks noChangeShapeType="1"/>
          </p:cNvSpPr>
          <p:nvPr/>
        </p:nvSpPr>
        <p:spPr bwMode="auto">
          <a:xfrm>
            <a:off x="33528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06" name="Line 6"/>
          <p:cNvSpPr>
            <a:spLocks noChangeShapeType="1"/>
          </p:cNvSpPr>
          <p:nvPr/>
        </p:nvSpPr>
        <p:spPr bwMode="auto">
          <a:xfrm>
            <a:off x="40386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07" name="Line 7"/>
          <p:cNvSpPr>
            <a:spLocks noChangeShapeType="1"/>
          </p:cNvSpPr>
          <p:nvPr/>
        </p:nvSpPr>
        <p:spPr bwMode="auto">
          <a:xfrm>
            <a:off x="47244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08" name="Line 8"/>
          <p:cNvSpPr>
            <a:spLocks noChangeShapeType="1"/>
          </p:cNvSpPr>
          <p:nvPr/>
        </p:nvSpPr>
        <p:spPr bwMode="auto">
          <a:xfrm>
            <a:off x="54102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09" name="Line 9"/>
          <p:cNvSpPr>
            <a:spLocks noChangeShapeType="1"/>
          </p:cNvSpPr>
          <p:nvPr/>
        </p:nvSpPr>
        <p:spPr bwMode="auto">
          <a:xfrm>
            <a:off x="60960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10" name="Line 10"/>
          <p:cNvSpPr>
            <a:spLocks noChangeShapeType="1"/>
          </p:cNvSpPr>
          <p:nvPr/>
        </p:nvSpPr>
        <p:spPr bwMode="auto">
          <a:xfrm>
            <a:off x="67818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11" name="Line 11"/>
          <p:cNvSpPr>
            <a:spLocks noChangeShapeType="1"/>
          </p:cNvSpPr>
          <p:nvPr/>
        </p:nvSpPr>
        <p:spPr bwMode="auto">
          <a:xfrm>
            <a:off x="7467600" y="20574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12" name="Line 12"/>
          <p:cNvSpPr>
            <a:spLocks noChangeShapeType="1"/>
          </p:cNvSpPr>
          <p:nvPr/>
        </p:nvSpPr>
        <p:spPr bwMode="auto">
          <a:xfrm>
            <a:off x="1524000" y="2895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13" name="Line 13"/>
          <p:cNvSpPr>
            <a:spLocks noChangeShapeType="1"/>
          </p:cNvSpPr>
          <p:nvPr/>
        </p:nvSpPr>
        <p:spPr bwMode="auto">
          <a:xfrm>
            <a:off x="1524000" y="35814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14" name="Line 14"/>
          <p:cNvSpPr>
            <a:spLocks noChangeShapeType="1"/>
          </p:cNvSpPr>
          <p:nvPr/>
        </p:nvSpPr>
        <p:spPr bwMode="auto">
          <a:xfrm>
            <a:off x="1600200" y="4267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15" name="Text Box 15"/>
          <p:cNvSpPr txBox="1">
            <a:spLocks noChangeArrowheads="1"/>
          </p:cNvSpPr>
          <p:nvPr/>
        </p:nvSpPr>
        <p:spPr bwMode="auto">
          <a:xfrm>
            <a:off x="790575" y="2667000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52</a:t>
            </a:r>
            <a:r>
              <a:rPr lang="en-US" sz="1800" baseline="30000">
                <a:latin typeface="Times New Roman" charset="0"/>
              </a:rPr>
              <a:t>nd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42416" name="Text Box 16"/>
          <p:cNvSpPr txBox="1">
            <a:spLocks noChangeArrowheads="1"/>
          </p:cNvSpPr>
          <p:nvPr/>
        </p:nvSpPr>
        <p:spPr bwMode="auto">
          <a:xfrm>
            <a:off x="768350" y="3352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51</a:t>
            </a:r>
            <a:r>
              <a:rPr lang="en-US" sz="1800" baseline="30000">
                <a:latin typeface="Times New Roman" charset="0"/>
              </a:rPr>
              <a:t>st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42417" name="Text Box 17"/>
          <p:cNvSpPr txBox="1">
            <a:spLocks noChangeArrowheads="1"/>
          </p:cNvSpPr>
          <p:nvPr/>
        </p:nvSpPr>
        <p:spPr bwMode="auto">
          <a:xfrm>
            <a:off x="835025" y="4038600"/>
            <a:ext cx="779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50</a:t>
            </a:r>
            <a:r>
              <a:rPr lang="en-US" sz="1800" baseline="30000">
                <a:latin typeface="Times New Roman" charset="0"/>
              </a:rPr>
              <a:t>th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42418" name="Text Box 18"/>
          <p:cNvSpPr txBox="1">
            <a:spLocks noChangeArrowheads="1"/>
          </p:cNvSpPr>
          <p:nvPr/>
        </p:nvSpPr>
        <p:spPr bwMode="auto">
          <a:xfrm rot="5400000">
            <a:off x="1707356" y="4922044"/>
            <a:ext cx="88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10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42419" name="Text Box 19"/>
          <p:cNvSpPr txBox="1">
            <a:spLocks noChangeArrowheads="1"/>
          </p:cNvSpPr>
          <p:nvPr/>
        </p:nvSpPr>
        <p:spPr bwMode="auto">
          <a:xfrm rot="5400000">
            <a:off x="2520156" y="49474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9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42420" name="Text Box 20"/>
          <p:cNvSpPr txBox="1">
            <a:spLocks noChangeArrowheads="1"/>
          </p:cNvSpPr>
          <p:nvPr/>
        </p:nvSpPr>
        <p:spPr bwMode="auto">
          <a:xfrm rot="5400000">
            <a:off x="3231356" y="49982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8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42421" name="Text Box 21"/>
          <p:cNvSpPr txBox="1">
            <a:spLocks noChangeArrowheads="1"/>
          </p:cNvSpPr>
          <p:nvPr/>
        </p:nvSpPr>
        <p:spPr bwMode="auto">
          <a:xfrm rot="5400000">
            <a:off x="37393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7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42422" name="Text Box 22"/>
          <p:cNvSpPr txBox="1">
            <a:spLocks noChangeArrowheads="1"/>
          </p:cNvSpPr>
          <p:nvPr/>
        </p:nvSpPr>
        <p:spPr bwMode="auto">
          <a:xfrm rot="5400000">
            <a:off x="45013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6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42423" name="Text Box 23"/>
          <p:cNvSpPr txBox="1">
            <a:spLocks noChangeArrowheads="1"/>
          </p:cNvSpPr>
          <p:nvPr/>
        </p:nvSpPr>
        <p:spPr bwMode="auto">
          <a:xfrm rot="5400000">
            <a:off x="51871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5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42424" name="Text Box 24"/>
          <p:cNvSpPr txBox="1">
            <a:spLocks noChangeArrowheads="1"/>
          </p:cNvSpPr>
          <p:nvPr/>
        </p:nvSpPr>
        <p:spPr bwMode="auto">
          <a:xfrm rot="5400000">
            <a:off x="5872956" y="5023644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4</a:t>
            </a:r>
            <a:r>
              <a:rPr lang="en-US" sz="1600" baseline="30000">
                <a:latin typeface="Times New Roman" charset="0"/>
              </a:rPr>
              <a:t>th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42425" name="Text Box 25"/>
          <p:cNvSpPr txBox="1">
            <a:spLocks noChangeArrowheads="1"/>
          </p:cNvSpPr>
          <p:nvPr/>
        </p:nvSpPr>
        <p:spPr bwMode="auto">
          <a:xfrm rot="5400000">
            <a:off x="6553200" y="5024438"/>
            <a:ext cx="790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3</a:t>
            </a:r>
            <a:r>
              <a:rPr lang="en-US" sz="1600" baseline="30000">
                <a:latin typeface="Times New Roman" charset="0"/>
              </a:rPr>
              <a:t>rd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42426" name="Text Box 26"/>
          <p:cNvSpPr txBox="1">
            <a:spLocks noChangeArrowheads="1"/>
          </p:cNvSpPr>
          <p:nvPr/>
        </p:nvSpPr>
        <p:spPr bwMode="auto">
          <a:xfrm rot="5400000">
            <a:off x="7308056" y="5023644"/>
            <a:ext cx="814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Times New Roman" charset="0"/>
              </a:rPr>
              <a:t>2</a:t>
            </a:r>
            <a:r>
              <a:rPr lang="en-US" sz="1600" baseline="30000">
                <a:latin typeface="Times New Roman" charset="0"/>
              </a:rPr>
              <a:t>nd</a:t>
            </a:r>
            <a:r>
              <a:rPr lang="en-US" sz="1600">
                <a:latin typeface="Times New Roman" charset="0"/>
              </a:rPr>
              <a:t> Ave</a:t>
            </a:r>
          </a:p>
        </p:txBody>
      </p:sp>
      <p:sp>
        <p:nvSpPr>
          <p:cNvPr id="742427" name="Text Box 27"/>
          <p:cNvSpPr txBox="1">
            <a:spLocks noChangeArrowheads="1"/>
          </p:cNvSpPr>
          <p:nvPr/>
        </p:nvSpPr>
        <p:spPr bwMode="auto">
          <a:xfrm>
            <a:off x="2362200" y="3200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Times New Roman" charset="0"/>
              </a:rPr>
              <a:t>S</a:t>
            </a:r>
          </a:p>
        </p:txBody>
      </p:sp>
      <p:sp>
        <p:nvSpPr>
          <p:cNvPr id="742428" name="Text Box 28"/>
          <p:cNvSpPr txBox="1">
            <a:spLocks noChangeArrowheads="1"/>
          </p:cNvSpPr>
          <p:nvPr/>
        </p:nvSpPr>
        <p:spPr bwMode="auto">
          <a:xfrm>
            <a:off x="6705600" y="3200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charset="0"/>
              </a:rPr>
              <a:t>G</a:t>
            </a:r>
          </a:p>
        </p:txBody>
      </p:sp>
      <p:sp>
        <p:nvSpPr>
          <p:cNvPr id="742429" name="Line 29"/>
          <p:cNvSpPr>
            <a:spLocks noChangeShapeType="1"/>
          </p:cNvSpPr>
          <p:nvPr/>
        </p:nvSpPr>
        <p:spPr bwMode="auto">
          <a:xfrm>
            <a:off x="28194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30" name="Line 30"/>
          <p:cNvSpPr>
            <a:spLocks noChangeShapeType="1"/>
          </p:cNvSpPr>
          <p:nvPr/>
        </p:nvSpPr>
        <p:spPr bwMode="auto">
          <a:xfrm>
            <a:off x="35052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31" name="Line 31"/>
          <p:cNvSpPr>
            <a:spLocks noChangeShapeType="1"/>
          </p:cNvSpPr>
          <p:nvPr/>
        </p:nvSpPr>
        <p:spPr bwMode="auto">
          <a:xfrm>
            <a:off x="41910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32" name="Line 32"/>
          <p:cNvSpPr>
            <a:spLocks noChangeShapeType="1"/>
          </p:cNvSpPr>
          <p:nvPr/>
        </p:nvSpPr>
        <p:spPr bwMode="auto">
          <a:xfrm>
            <a:off x="48768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33" name="Line 33"/>
          <p:cNvSpPr>
            <a:spLocks noChangeShapeType="1"/>
          </p:cNvSpPr>
          <p:nvPr/>
        </p:nvSpPr>
        <p:spPr bwMode="auto">
          <a:xfrm>
            <a:off x="5562600" y="34290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3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2032000" cy="673100"/>
          </a:xfrm>
        </p:spPr>
        <p:txBody>
          <a:bodyPr/>
          <a:lstStyle/>
          <a:p>
            <a:endParaRPr lang="en-US"/>
          </a:p>
        </p:txBody>
      </p:sp>
      <p:sp>
        <p:nvSpPr>
          <p:cNvPr id="742437" name="Line 37"/>
          <p:cNvSpPr>
            <a:spLocks noChangeShapeType="1"/>
          </p:cNvSpPr>
          <p:nvPr/>
        </p:nvSpPr>
        <p:spPr bwMode="auto">
          <a:xfrm>
            <a:off x="15240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38" name="Text Box 38"/>
          <p:cNvSpPr txBox="1">
            <a:spLocks noChangeArrowheads="1"/>
          </p:cNvSpPr>
          <p:nvPr/>
        </p:nvSpPr>
        <p:spPr bwMode="auto">
          <a:xfrm>
            <a:off x="762000" y="2057400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Times New Roman" charset="0"/>
              </a:rPr>
              <a:t>53</a:t>
            </a:r>
            <a:r>
              <a:rPr lang="en-US" sz="1800" baseline="30000">
                <a:latin typeface="Times New Roman" charset="0"/>
              </a:rPr>
              <a:t>nd</a:t>
            </a:r>
            <a:r>
              <a:rPr lang="en-US" sz="1800">
                <a:latin typeface="Times New Roman" charset="0"/>
              </a:rPr>
              <a:t> St</a:t>
            </a:r>
          </a:p>
        </p:txBody>
      </p:sp>
      <p:sp>
        <p:nvSpPr>
          <p:cNvPr id="742439" name="Rectangle 39"/>
          <p:cNvSpPr>
            <a:spLocks noChangeArrowheads="1"/>
          </p:cNvSpPr>
          <p:nvPr/>
        </p:nvSpPr>
        <p:spPr bwMode="auto">
          <a:xfrm>
            <a:off x="2971800" y="3733800"/>
            <a:ext cx="3581400" cy="3048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2440" name="Rectangle 40"/>
          <p:cNvSpPr>
            <a:spLocks noChangeArrowheads="1"/>
          </p:cNvSpPr>
          <p:nvPr/>
        </p:nvSpPr>
        <p:spPr bwMode="auto">
          <a:xfrm>
            <a:off x="6248400" y="2514600"/>
            <a:ext cx="304800" cy="15240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2442" name="Line 42"/>
          <p:cNvSpPr>
            <a:spLocks noChangeShapeType="1"/>
          </p:cNvSpPr>
          <p:nvPr/>
        </p:nvSpPr>
        <p:spPr bwMode="auto">
          <a:xfrm flipV="1">
            <a:off x="5943600" y="2895600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44" name="Line 44"/>
          <p:cNvSpPr>
            <a:spLocks noChangeShapeType="1"/>
          </p:cNvSpPr>
          <p:nvPr/>
        </p:nvSpPr>
        <p:spPr bwMode="auto">
          <a:xfrm>
            <a:off x="2514600" y="3733800"/>
            <a:ext cx="0" cy="3810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45" name="Line 45"/>
          <p:cNvSpPr>
            <a:spLocks noChangeShapeType="1"/>
          </p:cNvSpPr>
          <p:nvPr/>
        </p:nvSpPr>
        <p:spPr bwMode="auto">
          <a:xfrm>
            <a:off x="28194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46" name="Line 46"/>
          <p:cNvSpPr>
            <a:spLocks noChangeShapeType="1"/>
          </p:cNvSpPr>
          <p:nvPr/>
        </p:nvSpPr>
        <p:spPr bwMode="auto">
          <a:xfrm>
            <a:off x="35052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47" name="Line 47"/>
          <p:cNvSpPr>
            <a:spLocks noChangeShapeType="1"/>
          </p:cNvSpPr>
          <p:nvPr/>
        </p:nvSpPr>
        <p:spPr bwMode="auto">
          <a:xfrm>
            <a:off x="41148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48" name="Line 48"/>
          <p:cNvSpPr>
            <a:spLocks noChangeShapeType="1"/>
          </p:cNvSpPr>
          <p:nvPr/>
        </p:nvSpPr>
        <p:spPr bwMode="auto">
          <a:xfrm>
            <a:off x="48768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49" name="Line 49"/>
          <p:cNvSpPr>
            <a:spLocks noChangeShapeType="1"/>
          </p:cNvSpPr>
          <p:nvPr/>
        </p:nvSpPr>
        <p:spPr bwMode="auto">
          <a:xfrm>
            <a:off x="55626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50" name="Line 50"/>
          <p:cNvSpPr>
            <a:spLocks noChangeShapeType="1"/>
          </p:cNvSpPr>
          <p:nvPr/>
        </p:nvSpPr>
        <p:spPr bwMode="auto">
          <a:xfrm>
            <a:off x="6248400" y="4419600"/>
            <a:ext cx="381000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51" name="Line 51"/>
          <p:cNvSpPr>
            <a:spLocks noChangeShapeType="1"/>
          </p:cNvSpPr>
          <p:nvPr/>
        </p:nvSpPr>
        <p:spPr bwMode="auto">
          <a:xfrm flipV="1">
            <a:off x="6934200" y="3733800"/>
            <a:ext cx="0" cy="3810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54" name="AutoShape 54"/>
          <p:cNvSpPr>
            <a:spLocks noChangeArrowheads="1"/>
          </p:cNvSpPr>
          <p:nvPr/>
        </p:nvSpPr>
        <p:spPr bwMode="auto">
          <a:xfrm>
            <a:off x="3733800" y="1524000"/>
            <a:ext cx="1371600" cy="381000"/>
          </a:xfrm>
          <a:prstGeom prst="wedgeRectCallout">
            <a:avLst>
              <a:gd name="adj1" fmla="val 100116"/>
              <a:gd name="adj2" fmla="val 269167"/>
            </a:avLst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h=6+2</a:t>
            </a:r>
          </a:p>
        </p:txBody>
      </p:sp>
      <p:sp>
        <p:nvSpPr>
          <p:cNvPr id="742455" name="AutoShape 55"/>
          <p:cNvSpPr>
            <a:spLocks noChangeArrowheads="1"/>
          </p:cNvSpPr>
          <p:nvPr/>
        </p:nvSpPr>
        <p:spPr bwMode="auto">
          <a:xfrm>
            <a:off x="533400" y="5105400"/>
            <a:ext cx="1981200" cy="457200"/>
          </a:xfrm>
          <a:prstGeom prst="wedgeRectCallout">
            <a:avLst>
              <a:gd name="adj1" fmla="val 54167"/>
              <a:gd name="adj2" fmla="val -226389"/>
            </a:avLst>
          </a:prstGeom>
          <a:solidFill>
            <a:schemeClr val="bg1"/>
          </a:solidFill>
          <a:ln w="2540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H=1+7</a:t>
            </a:r>
          </a:p>
        </p:txBody>
      </p:sp>
      <p:sp>
        <p:nvSpPr>
          <p:cNvPr id="742456" name="Line 56"/>
          <p:cNvSpPr>
            <a:spLocks noChangeShapeType="1"/>
          </p:cNvSpPr>
          <p:nvPr/>
        </p:nvSpPr>
        <p:spPr bwMode="auto">
          <a:xfrm flipV="1">
            <a:off x="5943600" y="2362200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2457" name="AutoShape 57"/>
          <p:cNvSpPr>
            <a:spLocks noChangeArrowheads="1"/>
          </p:cNvSpPr>
          <p:nvPr/>
        </p:nvSpPr>
        <p:spPr bwMode="auto">
          <a:xfrm>
            <a:off x="6248400" y="1447800"/>
            <a:ext cx="1371600" cy="381000"/>
          </a:xfrm>
          <a:prstGeom prst="wedgeRectCallout">
            <a:avLst>
              <a:gd name="adj1" fmla="val -58102"/>
              <a:gd name="adj2" fmla="val 152500"/>
            </a:avLst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h=7+3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2429" grpId="0" animBg="1"/>
      <p:bldP spid="742430" grpId="0" animBg="1"/>
      <p:bldP spid="742431" grpId="0" animBg="1"/>
      <p:bldP spid="742432" grpId="0" animBg="1"/>
      <p:bldP spid="742433" grpId="0" animBg="1"/>
      <p:bldP spid="742442" grpId="0" animBg="1"/>
      <p:bldP spid="742444" grpId="0" animBg="1"/>
      <p:bldP spid="742445" grpId="0" animBg="1"/>
      <p:bldP spid="742446" grpId="0" animBg="1"/>
      <p:bldP spid="742447" grpId="0" animBg="1"/>
      <p:bldP spid="742448" grpId="0" animBg="1"/>
      <p:bldP spid="742449" grpId="0" animBg="1"/>
      <p:bldP spid="742450" grpId="0" animBg="1"/>
      <p:bldP spid="742451" grpId="0" animBg="1"/>
      <p:bldP spid="742454" grpId="0" animBg="1"/>
      <p:bldP spid="742455" grpId="0" animBg="1"/>
      <p:bldP spid="742456" grpId="0" animBg="1"/>
      <p:bldP spid="7424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Application: Robot Planning</a:t>
            </a:r>
            <a:endParaRPr lang="en-US" dirty="0"/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772400" cy="1981200"/>
          </a:xfrm>
        </p:spPr>
        <p:txBody>
          <a:bodyPr/>
          <a:lstStyle/>
          <a:p>
            <a:r>
              <a:rPr lang="en-US" sz="2800"/>
              <a:t>A huge graph may be </a:t>
            </a:r>
            <a:r>
              <a:rPr lang="en-US" sz="2800">
                <a:solidFill>
                  <a:schemeClr val="tx2"/>
                </a:solidFill>
              </a:rPr>
              <a:t>implicitly specified</a:t>
            </a:r>
            <a:r>
              <a:rPr lang="en-US" sz="2800"/>
              <a:t> by rules for generating it on-the-fly</a:t>
            </a:r>
          </a:p>
          <a:p>
            <a:r>
              <a:rPr lang="en-US" sz="2800"/>
              <a:t>Blocks world: </a:t>
            </a:r>
          </a:p>
          <a:p>
            <a:pPr lvl="1"/>
            <a:r>
              <a:rPr lang="en-US" sz="2400"/>
              <a:t>vertex = relative positions of all blocks</a:t>
            </a:r>
          </a:p>
          <a:p>
            <a:pPr lvl="1"/>
            <a:r>
              <a:rPr lang="en-US" sz="2400"/>
              <a:t>edge = robot arm stacks one block</a:t>
            </a:r>
          </a:p>
        </p:txBody>
      </p:sp>
      <p:sp>
        <p:nvSpPr>
          <p:cNvPr id="607236" name="Oval 4"/>
          <p:cNvSpPr>
            <a:spLocks noChangeArrowheads="1"/>
          </p:cNvSpPr>
          <p:nvPr/>
        </p:nvSpPr>
        <p:spPr bwMode="auto">
          <a:xfrm>
            <a:off x="838200" y="4648200"/>
            <a:ext cx="1447800" cy="1371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37" name="Oval 5"/>
          <p:cNvSpPr>
            <a:spLocks noChangeArrowheads="1"/>
          </p:cNvSpPr>
          <p:nvPr/>
        </p:nvSpPr>
        <p:spPr bwMode="auto">
          <a:xfrm>
            <a:off x="3581400" y="3733800"/>
            <a:ext cx="1447800" cy="1371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38" name="Oval 6"/>
          <p:cNvSpPr>
            <a:spLocks noChangeArrowheads="1"/>
          </p:cNvSpPr>
          <p:nvPr/>
        </p:nvSpPr>
        <p:spPr bwMode="auto">
          <a:xfrm>
            <a:off x="6553200" y="3505200"/>
            <a:ext cx="1447800" cy="1371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39" name="Oval 7"/>
          <p:cNvSpPr>
            <a:spLocks noChangeArrowheads="1"/>
          </p:cNvSpPr>
          <p:nvPr/>
        </p:nvSpPr>
        <p:spPr bwMode="auto">
          <a:xfrm>
            <a:off x="4191000" y="5334000"/>
            <a:ext cx="1447800" cy="1371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07240" name="AutoShape 8"/>
          <p:cNvCxnSpPr>
            <a:cxnSpLocks noChangeShapeType="1"/>
            <a:stCxn id="607236" idx="6"/>
            <a:endCxn id="607237" idx="2"/>
          </p:cNvCxnSpPr>
          <p:nvPr/>
        </p:nvCxnSpPr>
        <p:spPr bwMode="auto">
          <a:xfrm flipV="1">
            <a:off x="2286000" y="4419600"/>
            <a:ext cx="1295400" cy="914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241" name="AutoShape 9"/>
          <p:cNvCxnSpPr>
            <a:cxnSpLocks noChangeShapeType="1"/>
            <a:stCxn id="607236" idx="6"/>
            <a:endCxn id="607239" idx="2"/>
          </p:cNvCxnSpPr>
          <p:nvPr/>
        </p:nvCxnSpPr>
        <p:spPr bwMode="auto">
          <a:xfrm>
            <a:off x="2286000" y="5334000"/>
            <a:ext cx="1905000" cy="685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242" name="AutoShape 10"/>
          <p:cNvCxnSpPr>
            <a:cxnSpLocks noChangeShapeType="1"/>
            <a:stCxn id="607236" idx="6"/>
          </p:cNvCxnSpPr>
          <p:nvPr/>
        </p:nvCxnSpPr>
        <p:spPr bwMode="auto">
          <a:xfrm>
            <a:off x="2286000" y="5334000"/>
            <a:ext cx="1066800" cy="1143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243" name="AutoShape 11"/>
          <p:cNvCxnSpPr>
            <a:cxnSpLocks noChangeShapeType="1"/>
            <a:stCxn id="607237" idx="6"/>
            <a:endCxn id="607238" idx="2"/>
          </p:cNvCxnSpPr>
          <p:nvPr/>
        </p:nvCxnSpPr>
        <p:spPr bwMode="auto">
          <a:xfrm flipV="1">
            <a:off x="5029200" y="4191000"/>
            <a:ext cx="15240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244" name="AutoShape 12"/>
          <p:cNvCxnSpPr>
            <a:cxnSpLocks noChangeShapeType="1"/>
            <a:stCxn id="607237" idx="6"/>
          </p:cNvCxnSpPr>
          <p:nvPr/>
        </p:nvCxnSpPr>
        <p:spPr bwMode="auto">
          <a:xfrm>
            <a:off x="5029200" y="4419600"/>
            <a:ext cx="1066800" cy="457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07245" name="Rectangle 13"/>
          <p:cNvSpPr>
            <a:spLocks noChangeArrowheads="1"/>
          </p:cNvSpPr>
          <p:nvPr/>
        </p:nvSpPr>
        <p:spPr bwMode="auto">
          <a:xfrm>
            <a:off x="1371600" y="5181600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6" name="Rectangle 14"/>
          <p:cNvSpPr>
            <a:spLocks noChangeArrowheads="1"/>
          </p:cNvSpPr>
          <p:nvPr/>
        </p:nvSpPr>
        <p:spPr bwMode="auto">
          <a:xfrm>
            <a:off x="1828800" y="51816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7" name="Rectangle 15"/>
          <p:cNvSpPr>
            <a:spLocks noChangeArrowheads="1"/>
          </p:cNvSpPr>
          <p:nvPr/>
        </p:nvSpPr>
        <p:spPr bwMode="auto">
          <a:xfrm>
            <a:off x="990600" y="5181600"/>
            <a:ext cx="2286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8" name="Rectangle 16"/>
          <p:cNvSpPr>
            <a:spLocks noChangeArrowheads="1"/>
          </p:cNvSpPr>
          <p:nvPr/>
        </p:nvSpPr>
        <p:spPr bwMode="auto">
          <a:xfrm>
            <a:off x="4114800" y="4343400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9" name="Rectangle 17"/>
          <p:cNvSpPr>
            <a:spLocks noChangeArrowheads="1"/>
          </p:cNvSpPr>
          <p:nvPr/>
        </p:nvSpPr>
        <p:spPr bwMode="auto">
          <a:xfrm>
            <a:off x="4572000" y="43434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0" name="Rectangle 18"/>
          <p:cNvSpPr>
            <a:spLocks noChangeArrowheads="1"/>
          </p:cNvSpPr>
          <p:nvPr/>
        </p:nvSpPr>
        <p:spPr bwMode="auto">
          <a:xfrm>
            <a:off x="4114800" y="4114800"/>
            <a:ext cx="2286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1" name="Rectangle 19"/>
          <p:cNvSpPr>
            <a:spLocks noChangeArrowheads="1"/>
          </p:cNvSpPr>
          <p:nvPr/>
        </p:nvSpPr>
        <p:spPr bwMode="auto">
          <a:xfrm>
            <a:off x="7162800" y="4419600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2" name="Rectangle 20"/>
          <p:cNvSpPr>
            <a:spLocks noChangeArrowheads="1"/>
          </p:cNvSpPr>
          <p:nvPr/>
        </p:nvSpPr>
        <p:spPr bwMode="auto">
          <a:xfrm>
            <a:off x="7162800" y="39624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3" name="Rectangle 21"/>
          <p:cNvSpPr>
            <a:spLocks noChangeArrowheads="1"/>
          </p:cNvSpPr>
          <p:nvPr/>
        </p:nvSpPr>
        <p:spPr bwMode="auto">
          <a:xfrm>
            <a:off x="7162800" y="4191000"/>
            <a:ext cx="2286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4" name="Rectangle 22"/>
          <p:cNvSpPr>
            <a:spLocks noChangeArrowheads="1"/>
          </p:cNvSpPr>
          <p:nvPr/>
        </p:nvSpPr>
        <p:spPr bwMode="auto">
          <a:xfrm>
            <a:off x="4800600" y="5943600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5" name="Rectangle 23"/>
          <p:cNvSpPr>
            <a:spLocks noChangeArrowheads="1"/>
          </p:cNvSpPr>
          <p:nvPr/>
        </p:nvSpPr>
        <p:spPr bwMode="auto">
          <a:xfrm>
            <a:off x="4800600" y="57150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6" name="Rectangle 24"/>
          <p:cNvSpPr>
            <a:spLocks noChangeArrowheads="1"/>
          </p:cNvSpPr>
          <p:nvPr/>
        </p:nvSpPr>
        <p:spPr bwMode="auto">
          <a:xfrm>
            <a:off x="4419600" y="5943600"/>
            <a:ext cx="2286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7" name="Text Box 25"/>
          <p:cNvSpPr txBox="1">
            <a:spLocks noChangeArrowheads="1"/>
          </p:cNvSpPr>
          <p:nvPr/>
        </p:nvSpPr>
        <p:spPr bwMode="auto">
          <a:xfrm>
            <a:off x="1981200" y="4419600"/>
            <a:ext cx="1401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charset="0"/>
              </a:rPr>
              <a:t>stack(blue,red)</a:t>
            </a:r>
          </a:p>
        </p:txBody>
      </p:sp>
      <p:sp>
        <p:nvSpPr>
          <p:cNvPr id="607258" name="Text Box 26"/>
          <p:cNvSpPr txBox="1">
            <a:spLocks noChangeArrowheads="1"/>
          </p:cNvSpPr>
          <p:nvPr/>
        </p:nvSpPr>
        <p:spPr bwMode="auto">
          <a:xfrm>
            <a:off x="2743200" y="5257800"/>
            <a:ext cx="152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charset="0"/>
              </a:rPr>
              <a:t>stack(green,red)</a:t>
            </a:r>
          </a:p>
        </p:txBody>
      </p:sp>
      <p:sp>
        <p:nvSpPr>
          <p:cNvPr id="607259" name="Line 27"/>
          <p:cNvSpPr>
            <a:spLocks noChangeShapeType="1"/>
          </p:cNvSpPr>
          <p:nvPr/>
        </p:nvSpPr>
        <p:spPr bwMode="auto">
          <a:xfrm>
            <a:off x="914400" y="54102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0" name="Line 28"/>
          <p:cNvSpPr>
            <a:spLocks noChangeShapeType="1"/>
          </p:cNvSpPr>
          <p:nvPr/>
        </p:nvSpPr>
        <p:spPr bwMode="auto">
          <a:xfrm>
            <a:off x="3733800" y="45720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1" name="Line 29"/>
          <p:cNvSpPr>
            <a:spLocks noChangeShapeType="1"/>
          </p:cNvSpPr>
          <p:nvPr/>
        </p:nvSpPr>
        <p:spPr bwMode="auto">
          <a:xfrm>
            <a:off x="6629400" y="46482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2" name="Line 30"/>
          <p:cNvSpPr>
            <a:spLocks noChangeShapeType="1"/>
          </p:cNvSpPr>
          <p:nvPr/>
        </p:nvSpPr>
        <p:spPr bwMode="auto">
          <a:xfrm>
            <a:off x="4267200" y="61722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3" name="Text Box 31"/>
          <p:cNvSpPr txBox="1">
            <a:spLocks noChangeArrowheads="1"/>
          </p:cNvSpPr>
          <p:nvPr/>
        </p:nvSpPr>
        <p:spPr bwMode="auto">
          <a:xfrm>
            <a:off x="5029200" y="38862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charset="0"/>
              </a:rPr>
              <a:t>stack(green,blue)</a:t>
            </a:r>
          </a:p>
        </p:txBody>
      </p:sp>
      <p:sp>
        <p:nvSpPr>
          <p:cNvPr id="607264" name="Freeform 32"/>
          <p:cNvSpPr>
            <a:spLocks/>
          </p:cNvSpPr>
          <p:nvPr/>
        </p:nvSpPr>
        <p:spPr bwMode="auto">
          <a:xfrm>
            <a:off x="1600200" y="3873500"/>
            <a:ext cx="2057400" cy="774700"/>
          </a:xfrm>
          <a:custGeom>
            <a:avLst/>
            <a:gdLst>
              <a:gd name="T0" fmla="*/ 1296 w 1296"/>
              <a:gd name="T1" fmla="*/ 152 h 488"/>
              <a:gd name="T2" fmla="*/ 384 w 1296"/>
              <a:gd name="T3" fmla="*/ 56 h 488"/>
              <a:gd name="T4" fmla="*/ 0 w 1296"/>
              <a:gd name="T5" fmla="*/ 488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96" h="488">
                <a:moveTo>
                  <a:pt x="1296" y="152"/>
                </a:moveTo>
                <a:cubicBezTo>
                  <a:pt x="948" y="76"/>
                  <a:pt x="600" y="0"/>
                  <a:pt x="384" y="56"/>
                </a:cubicBezTo>
                <a:cubicBezTo>
                  <a:pt x="168" y="112"/>
                  <a:pt x="64" y="416"/>
                  <a:pt x="0" y="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65" name="Text Box 33"/>
          <p:cNvSpPr txBox="1">
            <a:spLocks noChangeArrowheads="1"/>
          </p:cNvSpPr>
          <p:nvPr/>
        </p:nvSpPr>
        <p:spPr bwMode="auto">
          <a:xfrm>
            <a:off x="1371600" y="3581400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charset="0"/>
              </a:rPr>
              <a:t>stack(blue,table)</a:t>
            </a:r>
          </a:p>
        </p:txBody>
      </p:sp>
      <p:sp>
        <p:nvSpPr>
          <p:cNvPr id="607266" name="Oval 34"/>
          <p:cNvSpPr>
            <a:spLocks noChangeArrowheads="1"/>
          </p:cNvSpPr>
          <p:nvPr/>
        </p:nvSpPr>
        <p:spPr bwMode="auto">
          <a:xfrm>
            <a:off x="7239000" y="5334000"/>
            <a:ext cx="1447800" cy="1371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07267" name="AutoShape 35"/>
          <p:cNvCxnSpPr>
            <a:cxnSpLocks noChangeShapeType="1"/>
            <a:stCxn id="607239" idx="6"/>
            <a:endCxn id="607266" idx="2"/>
          </p:cNvCxnSpPr>
          <p:nvPr/>
        </p:nvCxnSpPr>
        <p:spPr bwMode="auto">
          <a:xfrm>
            <a:off x="5638800" y="6019800"/>
            <a:ext cx="1600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07268" name="Text Box 36"/>
          <p:cNvSpPr txBox="1">
            <a:spLocks noChangeArrowheads="1"/>
          </p:cNvSpPr>
          <p:nvPr/>
        </p:nvSpPr>
        <p:spPr bwMode="auto">
          <a:xfrm>
            <a:off x="5486400" y="55626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charset="0"/>
              </a:rPr>
              <a:t>stack(green,blue)</a:t>
            </a:r>
          </a:p>
        </p:txBody>
      </p:sp>
      <p:sp>
        <p:nvSpPr>
          <p:cNvPr id="607269" name="Rectangle 37"/>
          <p:cNvSpPr>
            <a:spLocks noChangeArrowheads="1"/>
          </p:cNvSpPr>
          <p:nvPr/>
        </p:nvSpPr>
        <p:spPr bwMode="auto">
          <a:xfrm>
            <a:off x="8077200" y="6019800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70" name="Rectangle 38"/>
          <p:cNvSpPr>
            <a:spLocks noChangeArrowheads="1"/>
          </p:cNvSpPr>
          <p:nvPr/>
        </p:nvSpPr>
        <p:spPr bwMode="auto">
          <a:xfrm>
            <a:off x="7696200" y="57912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71" name="Rectangle 39"/>
          <p:cNvSpPr>
            <a:spLocks noChangeArrowheads="1"/>
          </p:cNvSpPr>
          <p:nvPr/>
        </p:nvSpPr>
        <p:spPr bwMode="auto">
          <a:xfrm>
            <a:off x="7696200" y="6019800"/>
            <a:ext cx="2286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72" name="Line 40"/>
          <p:cNvSpPr>
            <a:spLocks noChangeShapeType="1"/>
          </p:cNvSpPr>
          <p:nvPr/>
        </p:nvSpPr>
        <p:spPr bwMode="auto">
          <a:xfrm>
            <a:off x="7543800" y="62484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93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Applications of A*: Planning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772400" cy="1981200"/>
          </a:xfrm>
        </p:spPr>
        <p:txBody>
          <a:bodyPr/>
          <a:lstStyle/>
          <a:p>
            <a:r>
              <a:rPr lang="en-US" sz="2800"/>
              <a:t>A huge graph may be </a:t>
            </a:r>
            <a:r>
              <a:rPr lang="en-US" sz="2800">
                <a:solidFill>
                  <a:schemeClr val="tx2"/>
                </a:solidFill>
              </a:rPr>
              <a:t>implicitly specified</a:t>
            </a:r>
            <a:r>
              <a:rPr lang="en-US" sz="2800"/>
              <a:t> by rules for generating it on-the-fly</a:t>
            </a:r>
          </a:p>
          <a:p>
            <a:r>
              <a:rPr lang="en-US" sz="2800"/>
              <a:t>Blocks world: </a:t>
            </a:r>
          </a:p>
          <a:p>
            <a:pPr lvl="1"/>
            <a:r>
              <a:rPr lang="en-US" sz="2400"/>
              <a:t>vertex = relative positions of all blocks</a:t>
            </a:r>
          </a:p>
          <a:p>
            <a:pPr lvl="1"/>
            <a:r>
              <a:rPr lang="en-US" sz="2400"/>
              <a:t>edge = robot arm stacks one block</a:t>
            </a:r>
          </a:p>
        </p:txBody>
      </p:sp>
      <p:sp>
        <p:nvSpPr>
          <p:cNvPr id="607236" name="Oval 4"/>
          <p:cNvSpPr>
            <a:spLocks noChangeArrowheads="1"/>
          </p:cNvSpPr>
          <p:nvPr/>
        </p:nvSpPr>
        <p:spPr bwMode="auto">
          <a:xfrm>
            <a:off x="838200" y="4648200"/>
            <a:ext cx="1447800" cy="1371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37" name="Oval 5"/>
          <p:cNvSpPr>
            <a:spLocks noChangeArrowheads="1"/>
          </p:cNvSpPr>
          <p:nvPr/>
        </p:nvSpPr>
        <p:spPr bwMode="auto">
          <a:xfrm>
            <a:off x="3581400" y="3733800"/>
            <a:ext cx="1447800" cy="1371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38" name="Oval 6"/>
          <p:cNvSpPr>
            <a:spLocks noChangeArrowheads="1"/>
          </p:cNvSpPr>
          <p:nvPr/>
        </p:nvSpPr>
        <p:spPr bwMode="auto">
          <a:xfrm>
            <a:off x="6553200" y="3505200"/>
            <a:ext cx="1447800" cy="1371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39" name="Oval 7"/>
          <p:cNvSpPr>
            <a:spLocks noChangeArrowheads="1"/>
          </p:cNvSpPr>
          <p:nvPr/>
        </p:nvSpPr>
        <p:spPr bwMode="auto">
          <a:xfrm>
            <a:off x="4191000" y="5334000"/>
            <a:ext cx="1447800" cy="1371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07240" name="AutoShape 8"/>
          <p:cNvCxnSpPr>
            <a:cxnSpLocks noChangeShapeType="1"/>
            <a:stCxn id="607236" idx="6"/>
            <a:endCxn id="607237" idx="2"/>
          </p:cNvCxnSpPr>
          <p:nvPr/>
        </p:nvCxnSpPr>
        <p:spPr bwMode="auto">
          <a:xfrm flipV="1">
            <a:off x="2286000" y="4419600"/>
            <a:ext cx="1295400" cy="914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241" name="AutoShape 9"/>
          <p:cNvCxnSpPr>
            <a:cxnSpLocks noChangeShapeType="1"/>
            <a:stCxn id="607236" idx="6"/>
            <a:endCxn id="607239" idx="2"/>
          </p:cNvCxnSpPr>
          <p:nvPr/>
        </p:nvCxnSpPr>
        <p:spPr bwMode="auto">
          <a:xfrm>
            <a:off x="2286000" y="5334000"/>
            <a:ext cx="1905000" cy="685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242" name="AutoShape 10"/>
          <p:cNvCxnSpPr>
            <a:cxnSpLocks noChangeShapeType="1"/>
            <a:stCxn id="607236" idx="6"/>
          </p:cNvCxnSpPr>
          <p:nvPr/>
        </p:nvCxnSpPr>
        <p:spPr bwMode="auto">
          <a:xfrm>
            <a:off x="2286000" y="5334000"/>
            <a:ext cx="1066800" cy="1143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243" name="AutoShape 11"/>
          <p:cNvCxnSpPr>
            <a:cxnSpLocks noChangeShapeType="1"/>
            <a:stCxn id="607237" idx="6"/>
            <a:endCxn id="607238" idx="2"/>
          </p:cNvCxnSpPr>
          <p:nvPr/>
        </p:nvCxnSpPr>
        <p:spPr bwMode="auto">
          <a:xfrm flipV="1">
            <a:off x="5029200" y="4191000"/>
            <a:ext cx="15240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244" name="AutoShape 12"/>
          <p:cNvCxnSpPr>
            <a:cxnSpLocks noChangeShapeType="1"/>
            <a:stCxn id="607237" idx="6"/>
          </p:cNvCxnSpPr>
          <p:nvPr/>
        </p:nvCxnSpPr>
        <p:spPr bwMode="auto">
          <a:xfrm>
            <a:off x="5029200" y="4419600"/>
            <a:ext cx="1066800" cy="457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07245" name="Rectangle 13"/>
          <p:cNvSpPr>
            <a:spLocks noChangeArrowheads="1"/>
          </p:cNvSpPr>
          <p:nvPr/>
        </p:nvSpPr>
        <p:spPr bwMode="auto">
          <a:xfrm>
            <a:off x="1371600" y="5181600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6" name="Rectangle 14"/>
          <p:cNvSpPr>
            <a:spLocks noChangeArrowheads="1"/>
          </p:cNvSpPr>
          <p:nvPr/>
        </p:nvSpPr>
        <p:spPr bwMode="auto">
          <a:xfrm>
            <a:off x="1828800" y="51816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7" name="Rectangle 15"/>
          <p:cNvSpPr>
            <a:spLocks noChangeArrowheads="1"/>
          </p:cNvSpPr>
          <p:nvPr/>
        </p:nvSpPr>
        <p:spPr bwMode="auto">
          <a:xfrm>
            <a:off x="990600" y="5181600"/>
            <a:ext cx="2286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8" name="Rectangle 16"/>
          <p:cNvSpPr>
            <a:spLocks noChangeArrowheads="1"/>
          </p:cNvSpPr>
          <p:nvPr/>
        </p:nvSpPr>
        <p:spPr bwMode="auto">
          <a:xfrm>
            <a:off x="4114800" y="4343400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49" name="Rectangle 17"/>
          <p:cNvSpPr>
            <a:spLocks noChangeArrowheads="1"/>
          </p:cNvSpPr>
          <p:nvPr/>
        </p:nvSpPr>
        <p:spPr bwMode="auto">
          <a:xfrm>
            <a:off x="4572000" y="43434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0" name="Rectangle 18"/>
          <p:cNvSpPr>
            <a:spLocks noChangeArrowheads="1"/>
          </p:cNvSpPr>
          <p:nvPr/>
        </p:nvSpPr>
        <p:spPr bwMode="auto">
          <a:xfrm>
            <a:off x="4114800" y="4114800"/>
            <a:ext cx="2286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1" name="Rectangle 19"/>
          <p:cNvSpPr>
            <a:spLocks noChangeArrowheads="1"/>
          </p:cNvSpPr>
          <p:nvPr/>
        </p:nvSpPr>
        <p:spPr bwMode="auto">
          <a:xfrm>
            <a:off x="7162800" y="4419600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2" name="Rectangle 20"/>
          <p:cNvSpPr>
            <a:spLocks noChangeArrowheads="1"/>
          </p:cNvSpPr>
          <p:nvPr/>
        </p:nvSpPr>
        <p:spPr bwMode="auto">
          <a:xfrm>
            <a:off x="7162800" y="39624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3" name="Rectangle 21"/>
          <p:cNvSpPr>
            <a:spLocks noChangeArrowheads="1"/>
          </p:cNvSpPr>
          <p:nvPr/>
        </p:nvSpPr>
        <p:spPr bwMode="auto">
          <a:xfrm>
            <a:off x="7162800" y="4191000"/>
            <a:ext cx="2286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4" name="Rectangle 22"/>
          <p:cNvSpPr>
            <a:spLocks noChangeArrowheads="1"/>
          </p:cNvSpPr>
          <p:nvPr/>
        </p:nvSpPr>
        <p:spPr bwMode="auto">
          <a:xfrm>
            <a:off x="4800600" y="5943600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5" name="Rectangle 23"/>
          <p:cNvSpPr>
            <a:spLocks noChangeArrowheads="1"/>
          </p:cNvSpPr>
          <p:nvPr/>
        </p:nvSpPr>
        <p:spPr bwMode="auto">
          <a:xfrm>
            <a:off x="4800600" y="57150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6" name="Rectangle 24"/>
          <p:cNvSpPr>
            <a:spLocks noChangeArrowheads="1"/>
          </p:cNvSpPr>
          <p:nvPr/>
        </p:nvSpPr>
        <p:spPr bwMode="auto">
          <a:xfrm>
            <a:off x="4419600" y="5943600"/>
            <a:ext cx="2286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57" name="Text Box 25"/>
          <p:cNvSpPr txBox="1">
            <a:spLocks noChangeArrowheads="1"/>
          </p:cNvSpPr>
          <p:nvPr/>
        </p:nvSpPr>
        <p:spPr bwMode="auto">
          <a:xfrm>
            <a:off x="1981200" y="4419600"/>
            <a:ext cx="1401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charset="0"/>
              </a:rPr>
              <a:t>stack(blue,red)</a:t>
            </a:r>
          </a:p>
        </p:txBody>
      </p:sp>
      <p:sp>
        <p:nvSpPr>
          <p:cNvPr id="607258" name="Text Box 26"/>
          <p:cNvSpPr txBox="1">
            <a:spLocks noChangeArrowheads="1"/>
          </p:cNvSpPr>
          <p:nvPr/>
        </p:nvSpPr>
        <p:spPr bwMode="auto">
          <a:xfrm>
            <a:off x="2743200" y="5257800"/>
            <a:ext cx="152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charset="0"/>
              </a:rPr>
              <a:t>stack(green,red)</a:t>
            </a:r>
          </a:p>
        </p:txBody>
      </p:sp>
      <p:sp>
        <p:nvSpPr>
          <p:cNvPr id="607259" name="Line 27"/>
          <p:cNvSpPr>
            <a:spLocks noChangeShapeType="1"/>
          </p:cNvSpPr>
          <p:nvPr/>
        </p:nvSpPr>
        <p:spPr bwMode="auto">
          <a:xfrm>
            <a:off x="914400" y="54102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0" name="Line 28"/>
          <p:cNvSpPr>
            <a:spLocks noChangeShapeType="1"/>
          </p:cNvSpPr>
          <p:nvPr/>
        </p:nvSpPr>
        <p:spPr bwMode="auto">
          <a:xfrm>
            <a:off x="3733800" y="45720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1" name="Line 29"/>
          <p:cNvSpPr>
            <a:spLocks noChangeShapeType="1"/>
          </p:cNvSpPr>
          <p:nvPr/>
        </p:nvSpPr>
        <p:spPr bwMode="auto">
          <a:xfrm>
            <a:off x="6629400" y="46482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2" name="Line 30"/>
          <p:cNvSpPr>
            <a:spLocks noChangeShapeType="1"/>
          </p:cNvSpPr>
          <p:nvPr/>
        </p:nvSpPr>
        <p:spPr bwMode="auto">
          <a:xfrm>
            <a:off x="4267200" y="61722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263" name="Text Box 31"/>
          <p:cNvSpPr txBox="1">
            <a:spLocks noChangeArrowheads="1"/>
          </p:cNvSpPr>
          <p:nvPr/>
        </p:nvSpPr>
        <p:spPr bwMode="auto">
          <a:xfrm>
            <a:off x="5029200" y="38862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charset="0"/>
              </a:rPr>
              <a:t>stack(green,blue)</a:t>
            </a:r>
          </a:p>
        </p:txBody>
      </p:sp>
      <p:sp>
        <p:nvSpPr>
          <p:cNvPr id="607264" name="Freeform 32"/>
          <p:cNvSpPr>
            <a:spLocks/>
          </p:cNvSpPr>
          <p:nvPr/>
        </p:nvSpPr>
        <p:spPr bwMode="auto">
          <a:xfrm>
            <a:off x="1600200" y="3873500"/>
            <a:ext cx="2057400" cy="774700"/>
          </a:xfrm>
          <a:custGeom>
            <a:avLst/>
            <a:gdLst>
              <a:gd name="T0" fmla="*/ 1296 w 1296"/>
              <a:gd name="T1" fmla="*/ 152 h 488"/>
              <a:gd name="T2" fmla="*/ 384 w 1296"/>
              <a:gd name="T3" fmla="*/ 56 h 488"/>
              <a:gd name="T4" fmla="*/ 0 w 1296"/>
              <a:gd name="T5" fmla="*/ 488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96" h="488">
                <a:moveTo>
                  <a:pt x="1296" y="152"/>
                </a:moveTo>
                <a:cubicBezTo>
                  <a:pt x="948" y="76"/>
                  <a:pt x="600" y="0"/>
                  <a:pt x="384" y="56"/>
                </a:cubicBezTo>
                <a:cubicBezTo>
                  <a:pt x="168" y="112"/>
                  <a:pt x="64" y="416"/>
                  <a:pt x="0" y="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65" name="Text Box 33"/>
          <p:cNvSpPr txBox="1">
            <a:spLocks noChangeArrowheads="1"/>
          </p:cNvSpPr>
          <p:nvPr/>
        </p:nvSpPr>
        <p:spPr bwMode="auto">
          <a:xfrm>
            <a:off x="1371600" y="3581400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charset="0"/>
              </a:rPr>
              <a:t>stack(blue,table)</a:t>
            </a:r>
          </a:p>
        </p:txBody>
      </p:sp>
      <p:sp>
        <p:nvSpPr>
          <p:cNvPr id="607266" name="Oval 34"/>
          <p:cNvSpPr>
            <a:spLocks noChangeArrowheads="1"/>
          </p:cNvSpPr>
          <p:nvPr/>
        </p:nvSpPr>
        <p:spPr bwMode="auto">
          <a:xfrm>
            <a:off x="7239000" y="5334000"/>
            <a:ext cx="1447800" cy="1371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07267" name="AutoShape 35"/>
          <p:cNvCxnSpPr>
            <a:cxnSpLocks noChangeShapeType="1"/>
            <a:stCxn id="607239" idx="6"/>
            <a:endCxn id="607266" idx="2"/>
          </p:cNvCxnSpPr>
          <p:nvPr/>
        </p:nvCxnSpPr>
        <p:spPr bwMode="auto">
          <a:xfrm>
            <a:off x="5638800" y="6019800"/>
            <a:ext cx="1600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07268" name="Text Box 36"/>
          <p:cNvSpPr txBox="1">
            <a:spLocks noChangeArrowheads="1"/>
          </p:cNvSpPr>
          <p:nvPr/>
        </p:nvSpPr>
        <p:spPr bwMode="auto">
          <a:xfrm>
            <a:off x="5486400" y="55626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Times New Roman" charset="0"/>
              </a:rPr>
              <a:t>stack(green,blue)</a:t>
            </a:r>
          </a:p>
        </p:txBody>
      </p:sp>
      <p:sp>
        <p:nvSpPr>
          <p:cNvPr id="607269" name="Rectangle 37"/>
          <p:cNvSpPr>
            <a:spLocks noChangeArrowheads="1"/>
          </p:cNvSpPr>
          <p:nvPr/>
        </p:nvSpPr>
        <p:spPr bwMode="auto">
          <a:xfrm>
            <a:off x="8077200" y="6019800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70" name="Rectangle 38"/>
          <p:cNvSpPr>
            <a:spLocks noChangeArrowheads="1"/>
          </p:cNvSpPr>
          <p:nvPr/>
        </p:nvSpPr>
        <p:spPr bwMode="auto">
          <a:xfrm>
            <a:off x="7696200" y="57912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71" name="Rectangle 39"/>
          <p:cNvSpPr>
            <a:spLocks noChangeArrowheads="1"/>
          </p:cNvSpPr>
          <p:nvPr/>
        </p:nvSpPr>
        <p:spPr bwMode="auto">
          <a:xfrm>
            <a:off x="7696200" y="6019800"/>
            <a:ext cx="2286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272" name="Line 40"/>
          <p:cNvSpPr>
            <a:spLocks noChangeShapeType="1"/>
          </p:cNvSpPr>
          <p:nvPr/>
        </p:nvSpPr>
        <p:spPr bwMode="auto">
          <a:xfrm>
            <a:off x="7543800" y="62484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Blocks World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2133600"/>
          </a:xfrm>
        </p:spPr>
        <p:txBody>
          <a:bodyPr/>
          <a:lstStyle/>
          <a:p>
            <a:r>
              <a:rPr lang="en-US"/>
              <a:t>Blocks world: </a:t>
            </a:r>
          </a:p>
          <a:p>
            <a:pPr lvl="1"/>
            <a:r>
              <a:rPr lang="en-US"/>
              <a:t>distance = number of stacks to perform</a:t>
            </a:r>
          </a:p>
          <a:p>
            <a:pPr lvl="1"/>
            <a:r>
              <a:rPr lang="en-US">
                <a:solidFill>
                  <a:schemeClr val="tx2"/>
                </a:solidFill>
              </a:rPr>
              <a:t>heuristic lower bound = number of blocks out of place (on wrong thing)</a:t>
            </a:r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1066800" y="55626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# out of place = 1,   true distance to goal = 3</a:t>
            </a:r>
          </a:p>
        </p:txBody>
      </p:sp>
      <p:sp>
        <p:nvSpPr>
          <p:cNvPr id="628741" name="Rectangle 5"/>
          <p:cNvSpPr>
            <a:spLocks noChangeArrowheads="1"/>
          </p:cNvSpPr>
          <p:nvPr/>
        </p:nvSpPr>
        <p:spPr bwMode="auto">
          <a:xfrm>
            <a:off x="5334000" y="4876800"/>
            <a:ext cx="228600" cy="228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42" name="Rectangle 6"/>
          <p:cNvSpPr>
            <a:spLocks noChangeArrowheads="1"/>
          </p:cNvSpPr>
          <p:nvPr/>
        </p:nvSpPr>
        <p:spPr bwMode="auto">
          <a:xfrm>
            <a:off x="5791200" y="48768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43" name="Rectangle 7"/>
          <p:cNvSpPr>
            <a:spLocks noChangeArrowheads="1"/>
          </p:cNvSpPr>
          <p:nvPr/>
        </p:nvSpPr>
        <p:spPr bwMode="auto">
          <a:xfrm>
            <a:off x="4953000" y="4876800"/>
            <a:ext cx="228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44" name="Line 8"/>
          <p:cNvSpPr>
            <a:spLocks noChangeShapeType="1"/>
          </p:cNvSpPr>
          <p:nvPr/>
        </p:nvSpPr>
        <p:spPr bwMode="auto">
          <a:xfrm>
            <a:off x="4876800" y="51054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8745" name="Rectangle 9"/>
          <p:cNvSpPr>
            <a:spLocks noChangeArrowheads="1"/>
          </p:cNvSpPr>
          <p:nvPr/>
        </p:nvSpPr>
        <p:spPr bwMode="auto">
          <a:xfrm>
            <a:off x="7239000" y="4876800"/>
            <a:ext cx="228600" cy="228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46" name="Rectangle 10"/>
          <p:cNvSpPr>
            <a:spLocks noChangeArrowheads="1"/>
          </p:cNvSpPr>
          <p:nvPr/>
        </p:nvSpPr>
        <p:spPr bwMode="auto">
          <a:xfrm>
            <a:off x="7696200" y="48768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47" name="Rectangle 11"/>
          <p:cNvSpPr>
            <a:spLocks noChangeArrowheads="1"/>
          </p:cNvSpPr>
          <p:nvPr/>
        </p:nvSpPr>
        <p:spPr bwMode="auto">
          <a:xfrm>
            <a:off x="7239000" y="4648200"/>
            <a:ext cx="228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48" name="Line 12"/>
          <p:cNvSpPr>
            <a:spLocks noChangeShapeType="1"/>
          </p:cNvSpPr>
          <p:nvPr/>
        </p:nvSpPr>
        <p:spPr bwMode="auto">
          <a:xfrm>
            <a:off x="6781800" y="51054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8749" name="Rectangle 13"/>
          <p:cNvSpPr>
            <a:spLocks noChangeArrowheads="1"/>
          </p:cNvSpPr>
          <p:nvPr/>
        </p:nvSpPr>
        <p:spPr bwMode="auto">
          <a:xfrm>
            <a:off x="3810000" y="4648200"/>
            <a:ext cx="228600" cy="228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50" name="Rectangle 14"/>
          <p:cNvSpPr>
            <a:spLocks noChangeArrowheads="1"/>
          </p:cNvSpPr>
          <p:nvPr/>
        </p:nvSpPr>
        <p:spPr bwMode="auto">
          <a:xfrm>
            <a:off x="3810000" y="48768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51" name="Rectangle 15"/>
          <p:cNvSpPr>
            <a:spLocks noChangeArrowheads="1"/>
          </p:cNvSpPr>
          <p:nvPr/>
        </p:nvSpPr>
        <p:spPr bwMode="auto">
          <a:xfrm>
            <a:off x="2971800" y="4876800"/>
            <a:ext cx="228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52" name="Line 16"/>
          <p:cNvSpPr>
            <a:spLocks noChangeShapeType="1"/>
          </p:cNvSpPr>
          <p:nvPr/>
        </p:nvSpPr>
        <p:spPr bwMode="auto">
          <a:xfrm>
            <a:off x="2895600" y="51054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8753" name="Rectangle 17"/>
          <p:cNvSpPr>
            <a:spLocks noChangeArrowheads="1"/>
          </p:cNvSpPr>
          <p:nvPr/>
        </p:nvSpPr>
        <p:spPr bwMode="auto">
          <a:xfrm>
            <a:off x="2057400" y="4648200"/>
            <a:ext cx="228600" cy="228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54" name="Rectangle 18"/>
          <p:cNvSpPr>
            <a:spLocks noChangeArrowheads="1"/>
          </p:cNvSpPr>
          <p:nvPr/>
        </p:nvSpPr>
        <p:spPr bwMode="auto">
          <a:xfrm>
            <a:off x="2057400" y="4876800"/>
            <a:ext cx="228600" cy="228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55" name="Rectangle 19"/>
          <p:cNvSpPr>
            <a:spLocks noChangeArrowheads="1"/>
          </p:cNvSpPr>
          <p:nvPr/>
        </p:nvSpPr>
        <p:spPr bwMode="auto">
          <a:xfrm>
            <a:off x="2057400" y="4419600"/>
            <a:ext cx="2286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56" name="Line 20"/>
          <p:cNvSpPr>
            <a:spLocks noChangeShapeType="1"/>
          </p:cNvSpPr>
          <p:nvPr/>
        </p:nvSpPr>
        <p:spPr bwMode="auto">
          <a:xfrm>
            <a:off x="1143000" y="5105400"/>
            <a:ext cx="1219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8757" name="Line 21"/>
          <p:cNvSpPr>
            <a:spLocks noChangeShapeType="1"/>
          </p:cNvSpPr>
          <p:nvPr/>
        </p:nvSpPr>
        <p:spPr bwMode="auto">
          <a:xfrm>
            <a:off x="2514600" y="4572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58" name="Line 22"/>
          <p:cNvSpPr>
            <a:spLocks noChangeShapeType="1"/>
          </p:cNvSpPr>
          <p:nvPr/>
        </p:nvSpPr>
        <p:spPr bwMode="auto">
          <a:xfrm>
            <a:off x="4267200" y="4572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59" name="Line 23"/>
          <p:cNvSpPr>
            <a:spLocks noChangeShapeType="1"/>
          </p:cNvSpPr>
          <p:nvPr/>
        </p:nvSpPr>
        <p:spPr bwMode="auto">
          <a:xfrm>
            <a:off x="6172200" y="4572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www.cs.rochester.edu</a:t>
            </a:r>
            <a:r>
              <a:rPr lang="en-US" dirty="0" smtClean="0"/>
              <a:t>/u/kautz/</a:t>
            </a:r>
            <a:r>
              <a:rPr lang="en-US" dirty="0" err="1" smtClean="0"/>
              <a:t>MazesOriginal</a:t>
            </a:r>
            <a:r>
              <a:rPr lang="en-US" dirty="0" smtClean="0"/>
              <a:t>/</a:t>
            </a:r>
            <a:r>
              <a:rPr lang="en-US" dirty="0" err="1" smtClean="0"/>
              <a:t>search_algorithm_demo.htm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645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Lengths on Edges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allow negative lengths on edges?</a:t>
            </a:r>
          </a:p>
          <a:p>
            <a:r>
              <a:rPr lang="en-US" dirty="0" err="1" smtClean="0"/>
              <a:t>Dijkstra</a:t>
            </a:r>
            <a:r>
              <a:rPr lang="en-US" dirty="0" smtClean="0"/>
              <a:t>: Can fail to find shortest path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A*: Can fail to terminate if there is a negative cycle</a:t>
            </a:r>
            <a:endParaRPr lang="en-US" dirty="0"/>
          </a:p>
        </p:txBody>
      </p:sp>
      <p:pic>
        <p:nvPicPr>
          <p:cNvPr id="4" name="Picture 3" descr="Dijkstra_negative_edge_weights_err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429000"/>
            <a:ext cx="2426289" cy="140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10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Bellman-Ford</a:t>
            </a:r>
            <a:endParaRPr lang="en-US" dirty="0"/>
          </a:p>
        </p:txBody>
      </p:sp>
      <p:sp>
        <p:nvSpPr>
          <p:cNvPr id="7178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9154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tabLst>
                <a:tab pos="690563" algn="l"/>
                <a:tab pos="1147763" algn="l"/>
                <a:tab pos="1604963" algn="l"/>
                <a:tab pos="2062163" algn="l"/>
                <a:tab pos="2519363" algn="l"/>
              </a:tabLst>
            </a:pPr>
            <a:r>
              <a:rPr lang="en-US" sz="2200" dirty="0">
                <a:latin typeface="Courier"/>
                <a:cs typeface="Courier"/>
              </a:rPr>
              <a:t>p</a:t>
            </a:r>
            <a:r>
              <a:rPr lang="en-US" sz="2200" dirty="0" smtClean="0">
                <a:latin typeface="Courier"/>
                <a:cs typeface="Courier"/>
              </a:rPr>
              <a:t>rocedure </a:t>
            </a:r>
            <a:r>
              <a:rPr lang="en-US" sz="2200" smtClean="0">
                <a:latin typeface="Courier"/>
                <a:cs typeface="Courier"/>
              </a:rPr>
              <a:t>BellmanFord(</a:t>
            </a:r>
            <a:r>
              <a:rPr lang="en-US" sz="2200" dirty="0" smtClean="0">
                <a:latin typeface="Courier"/>
                <a:cs typeface="Courier"/>
              </a:rPr>
              <a:t>G, s)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	</a:t>
            </a:r>
            <a:r>
              <a:rPr lang="en-US" sz="2200" dirty="0">
                <a:latin typeface="Courier"/>
                <a:cs typeface="Courier"/>
              </a:rPr>
              <a:t>	</a:t>
            </a:r>
            <a:endParaRPr lang="en-US" sz="2200" dirty="0" smtClean="0">
              <a:latin typeface="Courier"/>
              <a:cs typeface="Courier"/>
            </a:endParaRP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for each u in V: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 = infinity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 smtClean="0">
                <a:latin typeface="Courier"/>
                <a:cs typeface="Courier"/>
              </a:rPr>
              <a:t>s.dist</a:t>
            </a:r>
            <a:r>
              <a:rPr lang="en-US" sz="2200" dirty="0" smtClean="0">
                <a:latin typeface="Courier"/>
                <a:cs typeface="Courier"/>
              </a:rPr>
              <a:t> = 0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repeat |V|-1 times: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for each 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in E: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if </a:t>
            </a:r>
            <a:r>
              <a:rPr lang="en-US" sz="2200" dirty="0" err="1" smtClean="0">
                <a:latin typeface="Courier"/>
                <a:cs typeface="Courier"/>
              </a:rPr>
              <a:t>v.dist</a:t>
            </a:r>
            <a:r>
              <a:rPr lang="en-US" sz="2200" dirty="0" smtClean="0">
                <a:latin typeface="Courier"/>
                <a:cs typeface="Courier"/>
              </a:rPr>
              <a:t> &gt;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 + length(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then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v.dist</a:t>
            </a:r>
            <a:r>
              <a:rPr lang="en-US" sz="2200" dirty="0" smtClean="0">
                <a:latin typeface="Courier"/>
                <a:cs typeface="Courier"/>
              </a:rPr>
              <a:t> =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 + length(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v.prev</a:t>
            </a:r>
            <a:r>
              <a:rPr lang="en-US" sz="2200" dirty="0" smtClean="0">
                <a:latin typeface="Courier"/>
                <a:cs typeface="Courier"/>
              </a:rPr>
              <a:t> = u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end	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endParaRPr lang="en-US" sz="2200" dirty="0">
              <a:latin typeface="Courier"/>
              <a:cs typeface="Courier"/>
            </a:endParaRP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+mj-lt"/>
                <a:cs typeface="Courier"/>
              </a:rPr>
              <a:t>Run time:</a:t>
            </a:r>
            <a:endParaRPr lang="en-US" sz="2200" dirty="0">
              <a:latin typeface="+mj-lt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9410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Bellman-Ford</a:t>
            </a:r>
            <a:endParaRPr lang="en-US" dirty="0"/>
          </a:p>
        </p:txBody>
      </p:sp>
      <p:sp>
        <p:nvSpPr>
          <p:cNvPr id="7178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9154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tabLst>
                <a:tab pos="690563" algn="l"/>
                <a:tab pos="1147763" algn="l"/>
                <a:tab pos="1604963" algn="l"/>
                <a:tab pos="2062163" algn="l"/>
                <a:tab pos="2519363" algn="l"/>
              </a:tabLst>
            </a:pPr>
            <a:r>
              <a:rPr lang="en-US" sz="2200" dirty="0">
                <a:latin typeface="Courier"/>
                <a:cs typeface="Courier"/>
              </a:rPr>
              <a:t>p</a:t>
            </a:r>
            <a:r>
              <a:rPr lang="en-US" sz="2200" dirty="0" smtClean="0">
                <a:latin typeface="Courier"/>
                <a:cs typeface="Courier"/>
              </a:rPr>
              <a:t>rocedure </a:t>
            </a:r>
            <a:r>
              <a:rPr lang="en-US" sz="2200" dirty="0" err="1" smtClean="0">
                <a:latin typeface="Courier"/>
                <a:cs typeface="Courier"/>
              </a:rPr>
              <a:t>aStar</a:t>
            </a:r>
            <a:r>
              <a:rPr lang="en-US" sz="2200" dirty="0" smtClean="0">
                <a:latin typeface="Courier"/>
                <a:cs typeface="Courier"/>
              </a:rPr>
              <a:t>(G, s)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	</a:t>
            </a:r>
            <a:r>
              <a:rPr lang="en-US" sz="2200" dirty="0">
                <a:latin typeface="Courier"/>
                <a:cs typeface="Courier"/>
              </a:rPr>
              <a:t>	</a:t>
            </a:r>
            <a:endParaRPr lang="en-US" sz="2200" dirty="0" smtClean="0">
              <a:latin typeface="Courier"/>
              <a:cs typeface="Courier"/>
            </a:endParaRP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for each u in V: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 = infinity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 smtClean="0">
                <a:latin typeface="Courier"/>
                <a:cs typeface="Courier"/>
              </a:rPr>
              <a:t>s.dist</a:t>
            </a:r>
            <a:r>
              <a:rPr lang="en-US" sz="2200" dirty="0" smtClean="0">
                <a:latin typeface="Courier"/>
                <a:cs typeface="Courier"/>
              </a:rPr>
              <a:t> = 0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repeat |V|-1 times: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for each 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in E: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if </a:t>
            </a:r>
            <a:r>
              <a:rPr lang="en-US" sz="2200" dirty="0" err="1" smtClean="0">
                <a:latin typeface="Courier"/>
                <a:cs typeface="Courier"/>
              </a:rPr>
              <a:t>v.dist</a:t>
            </a:r>
            <a:r>
              <a:rPr lang="en-US" sz="2200" dirty="0" smtClean="0">
                <a:latin typeface="Courier"/>
                <a:cs typeface="Courier"/>
              </a:rPr>
              <a:t> &gt;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 + length(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then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v.dist</a:t>
            </a:r>
            <a:r>
              <a:rPr lang="en-US" sz="2200" dirty="0" smtClean="0">
                <a:latin typeface="Courier"/>
                <a:cs typeface="Courier"/>
              </a:rPr>
              <a:t> = </a:t>
            </a:r>
            <a:r>
              <a:rPr lang="en-US" sz="2200" dirty="0" err="1" smtClean="0">
                <a:latin typeface="Courier"/>
                <a:cs typeface="Courier"/>
              </a:rPr>
              <a:t>u.dist</a:t>
            </a:r>
            <a:r>
              <a:rPr lang="en-US" sz="2200" dirty="0" smtClean="0">
                <a:latin typeface="Courier"/>
                <a:cs typeface="Courier"/>
              </a:rPr>
              <a:t> + length(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v.prev</a:t>
            </a:r>
            <a:r>
              <a:rPr lang="en-US" sz="2200" dirty="0" smtClean="0">
                <a:latin typeface="Courier"/>
                <a:cs typeface="Courier"/>
              </a:rPr>
              <a:t> = u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end	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endParaRPr lang="en-US" sz="2200" dirty="0">
              <a:latin typeface="Courier"/>
              <a:cs typeface="Courier"/>
            </a:endParaRP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+mj-lt"/>
                <a:cs typeface="Courier"/>
              </a:rPr>
              <a:t>Run time: </a:t>
            </a:r>
            <a:r>
              <a:rPr lang="en-US" sz="2200" dirty="0" smtClean="0">
                <a:solidFill>
                  <a:schemeClr val="accent2"/>
                </a:solidFill>
                <a:latin typeface="+mj-lt"/>
                <a:cs typeface="Courier"/>
              </a:rPr>
              <a:t>O(|V||E|)</a:t>
            </a:r>
            <a:endParaRPr lang="en-US" sz="2200" dirty="0">
              <a:solidFill>
                <a:schemeClr val="accent2"/>
              </a:solidFill>
              <a:latin typeface="+mj-lt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05636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Graph Search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77200" cy="495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</a:pPr>
            <a:r>
              <a:rPr lang="en-US" sz="2400" dirty="0">
                <a:solidFill>
                  <a:schemeClr val="tx2"/>
                </a:solidFill>
              </a:rPr>
              <a:t>Depth First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Little memory required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Might find non-optimal path</a:t>
            </a:r>
          </a:p>
          <a:p>
            <a:pPr>
              <a:lnSpc>
                <a:spcPct val="70000"/>
              </a:lnSpc>
            </a:pPr>
            <a:r>
              <a:rPr lang="en-US" sz="2400" dirty="0">
                <a:solidFill>
                  <a:schemeClr val="tx2"/>
                </a:solidFill>
              </a:rPr>
              <a:t>Breadth First</a:t>
            </a:r>
            <a:r>
              <a:rPr lang="en-US" sz="2400" dirty="0"/>
              <a:t> 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Much memory required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Always finds optimal path</a:t>
            </a:r>
          </a:p>
          <a:p>
            <a:pPr>
              <a:lnSpc>
                <a:spcPct val="70000"/>
              </a:lnSpc>
            </a:pPr>
            <a:r>
              <a:rPr lang="en-US" sz="2400" dirty="0" err="1">
                <a:solidFill>
                  <a:schemeClr val="tx2"/>
                </a:solidFill>
              </a:rPr>
              <a:t>Dijskstra</a:t>
            </a:r>
            <a:r>
              <a:rPr lang="ja-JP" altLang="en-US" sz="2400" dirty="0">
                <a:solidFill>
                  <a:schemeClr val="tx2"/>
                </a:solidFill>
                <a:latin typeface="Arial"/>
              </a:rPr>
              <a:t>’</a:t>
            </a:r>
            <a:r>
              <a:rPr lang="en-US" sz="2400" dirty="0">
                <a:solidFill>
                  <a:schemeClr val="tx2"/>
                </a:solidFill>
              </a:rPr>
              <a:t>s Short Path Algorithm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Like BFS for weighted graphs</a:t>
            </a:r>
          </a:p>
          <a:p>
            <a:pPr>
              <a:lnSpc>
                <a:spcPct val="70000"/>
              </a:lnSpc>
            </a:pPr>
            <a:r>
              <a:rPr lang="en-US" sz="2400" dirty="0">
                <a:solidFill>
                  <a:schemeClr val="tx2"/>
                </a:solidFill>
              </a:rPr>
              <a:t>Best First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Can visit fewer nodes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Might find non-optimal path</a:t>
            </a:r>
          </a:p>
          <a:p>
            <a:pPr>
              <a:lnSpc>
                <a:spcPct val="7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A*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Can </a:t>
            </a:r>
            <a:r>
              <a:rPr lang="en-US" sz="2000" dirty="0" smtClean="0">
                <a:solidFill>
                  <a:srgbClr val="000000"/>
                </a:solidFill>
              </a:rPr>
              <a:t>visit fewer nodes than BFS or </a:t>
            </a:r>
            <a:r>
              <a:rPr lang="en-US" sz="2000" dirty="0" err="1" smtClean="0">
                <a:solidFill>
                  <a:srgbClr val="000000"/>
                </a:solidFill>
              </a:rPr>
              <a:t>Dijkstra</a:t>
            </a:r>
            <a:endParaRPr lang="en-US" sz="2000" dirty="0">
              <a:solidFill>
                <a:srgbClr val="000000"/>
              </a:solidFill>
            </a:endParaRPr>
          </a:p>
          <a:p>
            <a:pPr lvl="1">
              <a:lnSpc>
                <a:spcPct val="70000"/>
              </a:lnSpc>
            </a:pPr>
            <a:r>
              <a:rPr lang="en-US" sz="2000" dirty="0" smtClean="0">
                <a:solidFill>
                  <a:srgbClr val="000000"/>
                </a:solidFill>
              </a:rPr>
              <a:t>Optimal if heuristic has certain common properties</a:t>
            </a:r>
            <a:endParaRPr lang="en-US" sz="2400" dirty="0" smtClean="0">
              <a:solidFill>
                <a:schemeClr val="tx2"/>
              </a:solidFill>
            </a:endParaRPr>
          </a:p>
          <a:p>
            <a:pPr>
              <a:lnSpc>
                <a:spcPct val="7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Bellman-Ford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Handles negative edges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Not as efficient as </a:t>
            </a:r>
            <a:r>
              <a:rPr lang="en-US" sz="2000" dirty="0" err="1" smtClean="0"/>
              <a:t>Dijsktra</a:t>
            </a:r>
            <a:r>
              <a:rPr lang="en-US" sz="2000" dirty="0" smtClean="0"/>
              <a:t> for positive only graphs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Depth</a:t>
            </a:r>
            <a:r>
              <a:rPr lang="en-US" dirty="0"/>
              <a:t>-First </a:t>
            </a:r>
            <a:r>
              <a:rPr lang="en-US" dirty="0" smtClean="0"/>
              <a:t>Search Path Finding</a:t>
            </a:r>
            <a:endParaRPr lang="en-US" dirty="0"/>
          </a:p>
        </p:txBody>
      </p:sp>
      <p:sp>
        <p:nvSpPr>
          <p:cNvPr id="7178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001000" cy="4800600"/>
          </a:xfrm>
        </p:spPr>
        <p:txBody>
          <a:bodyPr/>
          <a:lstStyle/>
          <a:p>
            <a:pPr>
              <a:lnSpc>
                <a:spcPct val="80000"/>
              </a:lnSpc>
              <a:tabLst>
                <a:tab pos="690563" algn="l"/>
                <a:tab pos="1147763" algn="l"/>
                <a:tab pos="1604963" algn="l"/>
                <a:tab pos="2062163" algn="l"/>
                <a:tab pos="2519363" algn="l"/>
              </a:tabLst>
            </a:pPr>
            <a:r>
              <a:rPr lang="en-US" sz="2200" dirty="0">
                <a:latin typeface="Courier"/>
                <a:cs typeface="Courier"/>
              </a:rPr>
              <a:t>p</a:t>
            </a:r>
            <a:r>
              <a:rPr lang="en-US" sz="2200" dirty="0" smtClean="0">
                <a:latin typeface="Courier"/>
                <a:cs typeface="Courier"/>
              </a:rPr>
              <a:t>rocedure </a:t>
            </a:r>
            <a:r>
              <a:rPr lang="en-US" sz="2200" dirty="0" err="1" smtClean="0">
                <a:latin typeface="Courier"/>
                <a:cs typeface="Courier"/>
              </a:rPr>
              <a:t>DFS_Path</a:t>
            </a:r>
            <a:r>
              <a:rPr lang="en-US" sz="2200" dirty="0" smtClean="0">
                <a:latin typeface="Courier"/>
                <a:cs typeface="Courier"/>
              </a:rPr>
              <a:t>(G, s)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	stack: open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endParaRPr lang="en-US" sz="2200" dirty="0" smtClean="0">
              <a:latin typeface="Courier"/>
              <a:cs typeface="Courier"/>
            </a:endParaRP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for each u in V: </a:t>
            </a:r>
            <a:r>
              <a:rPr lang="en-US" sz="2200" dirty="0" err="1" smtClean="0">
                <a:latin typeface="Courier"/>
                <a:cs typeface="Courier"/>
              </a:rPr>
              <a:t>u.visited</a:t>
            </a:r>
            <a:r>
              <a:rPr lang="en-US" sz="2200" dirty="0" smtClean="0">
                <a:latin typeface="Courier"/>
                <a:cs typeface="Courier"/>
              </a:rPr>
              <a:t> = false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 smtClean="0">
                <a:latin typeface="Courier"/>
                <a:cs typeface="Courier"/>
              </a:rPr>
              <a:t>open.push</a:t>
            </a:r>
            <a:r>
              <a:rPr lang="en-US" sz="2200" dirty="0" smtClean="0">
                <a:latin typeface="Courier"/>
                <a:cs typeface="Courier"/>
              </a:rPr>
              <a:t>(s)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while not </a:t>
            </a:r>
            <a:r>
              <a:rPr lang="en-US" sz="2200" dirty="0" err="1" smtClean="0">
                <a:latin typeface="Courier"/>
                <a:cs typeface="Courier"/>
              </a:rPr>
              <a:t>open.empty</a:t>
            </a:r>
            <a:r>
              <a:rPr lang="en-US" sz="2200" dirty="0" smtClean="0">
                <a:latin typeface="Courier"/>
                <a:cs typeface="Courier"/>
              </a:rPr>
              <a:t>():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u = </a:t>
            </a:r>
            <a:r>
              <a:rPr lang="en-US" sz="2200" dirty="0" err="1" smtClean="0">
                <a:latin typeface="Courier"/>
                <a:cs typeface="Courier"/>
              </a:rPr>
              <a:t>open.pop</a:t>
            </a:r>
            <a:r>
              <a:rPr lang="en-US" sz="2200" dirty="0" smtClean="0">
                <a:latin typeface="Courier"/>
                <a:cs typeface="Courier"/>
              </a:rPr>
              <a:t>()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for each 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in E: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if not </a:t>
            </a:r>
            <a:r>
              <a:rPr lang="en-US" sz="2200" dirty="0" err="1" smtClean="0">
                <a:latin typeface="Courier"/>
                <a:cs typeface="Courier"/>
              </a:rPr>
              <a:t>v.visited</a:t>
            </a:r>
            <a:r>
              <a:rPr lang="en-US" sz="2200" dirty="0" smtClean="0">
                <a:latin typeface="Courier"/>
                <a:cs typeface="Courier"/>
              </a:rPr>
              <a:t> then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v.prev</a:t>
            </a:r>
            <a:r>
              <a:rPr lang="en-US" sz="2200" dirty="0" smtClean="0">
                <a:latin typeface="Courier"/>
                <a:cs typeface="Courier"/>
              </a:rPr>
              <a:t> = u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open.push</a:t>
            </a:r>
            <a:r>
              <a:rPr lang="en-US" sz="2200" dirty="0" smtClean="0">
                <a:latin typeface="Courier"/>
                <a:cs typeface="Courier"/>
              </a:rPr>
              <a:t>(v)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end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</a:t>
            </a:r>
            <a:endParaRPr lang="en-US" sz="22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Breadth-</a:t>
            </a:r>
            <a:r>
              <a:rPr lang="en-US" dirty="0"/>
              <a:t>First </a:t>
            </a:r>
            <a:r>
              <a:rPr lang="en-US" dirty="0" smtClean="0"/>
              <a:t>Search Path Finding</a:t>
            </a:r>
            <a:endParaRPr lang="en-US" dirty="0"/>
          </a:p>
        </p:txBody>
      </p:sp>
      <p:sp>
        <p:nvSpPr>
          <p:cNvPr id="7178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001000" cy="4800600"/>
          </a:xfrm>
        </p:spPr>
        <p:txBody>
          <a:bodyPr/>
          <a:lstStyle/>
          <a:p>
            <a:pPr>
              <a:lnSpc>
                <a:spcPct val="80000"/>
              </a:lnSpc>
              <a:tabLst>
                <a:tab pos="690563" algn="l"/>
                <a:tab pos="1147763" algn="l"/>
                <a:tab pos="1604963" algn="l"/>
                <a:tab pos="2062163" algn="l"/>
                <a:tab pos="2519363" algn="l"/>
              </a:tabLst>
            </a:pPr>
            <a:r>
              <a:rPr lang="en-US" sz="2200" dirty="0">
                <a:latin typeface="Courier"/>
                <a:cs typeface="Courier"/>
              </a:rPr>
              <a:t>p</a:t>
            </a:r>
            <a:r>
              <a:rPr lang="en-US" sz="2200" dirty="0" smtClean="0">
                <a:latin typeface="Courier"/>
                <a:cs typeface="Courier"/>
              </a:rPr>
              <a:t>rocedure </a:t>
            </a:r>
            <a:r>
              <a:rPr lang="en-US" sz="2200" dirty="0" err="1" smtClean="0">
                <a:latin typeface="Courier"/>
                <a:cs typeface="Courier"/>
              </a:rPr>
              <a:t>BFS_Path</a:t>
            </a:r>
            <a:r>
              <a:rPr lang="en-US" sz="2200" dirty="0" smtClean="0">
                <a:latin typeface="Courier"/>
                <a:cs typeface="Courier"/>
              </a:rPr>
              <a:t>(G, s)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rgbClr val="FF0000"/>
                </a:solidFill>
                <a:latin typeface="Courier"/>
                <a:cs typeface="Courier"/>
              </a:rPr>
              <a:t>queue</a:t>
            </a:r>
            <a:r>
              <a:rPr lang="en-US" sz="2200" dirty="0" smtClean="0">
                <a:latin typeface="Courier"/>
                <a:cs typeface="Courier"/>
              </a:rPr>
              <a:t>: open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endParaRPr lang="en-US" sz="2200" dirty="0" smtClean="0">
              <a:latin typeface="Courier"/>
              <a:cs typeface="Courier"/>
            </a:endParaRP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for each u in V: </a:t>
            </a:r>
            <a:r>
              <a:rPr lang="en-US" sz="2200" dirty="0" err="1" smtClean="0">
                <a:latin typeface="Courier"/>
                <a:cs typeface="Courier"/>
              </a:rPr>
              <a:t>u.visited</a:t>
            </a:r>
            <a:r>
              <a:rPr lang="en-US" sz="2200" dirty="0" smtClean="0">
                <a:latin typeface="Courier"/>
                <a:cs typeface="Courier"/>
              </a:rPr>
              <a:t> = false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 smtClean="0">
                <a:latin typeface="Courier"/>
                <a:cs typeface="Courier"/>
              </a:rPr>
              <a:t>open.enqueue</a:t>
            </a:r>
            <a:r>
              <a:rPr lang="en-US" sz="2200" dirty="0" smtClean="0">
                <a:latin typeface="Courier"/>
                <a:cs typeface="Courier"/>
              </a:rPr>
              <a:t>(s)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while not </a:t>
            </a:r>
            <a:r>
              <a:rPr lang="en-US" sz="2200" dirty="0" err="1" smtClean="0">
                <a:latin typeface="Courier"/>
                <a:cs typeface="Courier"/>
              </a:rPr>
              <a:t>open.empty</a:t>
            </a:r>
            <a:r>
              <a:rPr lang="en-US" sz="2200" dirty="0" smtClean="0">
                <a:latin typeface="Courier"/>
                <a:cs typeface="Courier"/>
              </a:rPr>
              <a:t>():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u = </a:t>
            </a:r>
            <a:r>
              <a:rPr lang="en-US" sz="2200" dirty="0" err="1" smtClean="0">
                <a:latin typeface="Courier"/>
                <a:cs typeface="Courier"/>
              </a:rPr>
              <a:t>open.dequeue</a:t>
            </a:r>
            <a:r>
              <a:rPr lang="en-US" sz="2200" dirty="0" smtClean="0">
                <a:latin typeface="Courier"/>
                <a:cs typeface="Courier"/>
              </a:rPr>
              <a:t>()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for each (</a:t>
            </a:r>
            <a:r>
              <a:rPr lang="en-US" sz="2200" dirty="0" err="1" smtClean="0">
                <a:latin typeface="Courier"/>
                <a:cs typeface="Courier"/>
              </a:rPr>
              <a:t>u,v</a:t>
            </a:r>
            <a:r>
              <a:rPr lang="en-US" sz="2200" dirty="0" smtClean="0">
                <a:latin typeface="Courier"/>
                <a:cs typeface="Courier"/>
              </a:rPr>
              <a:t>) in E: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if not </a:t>
            </a:r>
            <a:r>
              <a:rPr lang="en-US" sz="2200" dirty="0" err="1" smtClean="0">
                <a:latin typeface="Courier"/>
                <a:cs typeface="Courier"/>
              </a:rPr>
              <a:t>v.visited</a:t>
            </a:r>
            <a:r>
              <a:rPr lang="en-US" sz="2200" dirty="0" smtClean="0">
                <a:latin typeface="Courier"/>
                <a:cs typeface="Courier"/>
              </a:rPr>
              <a:t> then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v.prev</a:t>
            </a:r>
            <a:r>
              <a:rPr lang="en-US" sz="2200" dirty="0" smtClean="0">
                <a:latin typeface="Courier"/>
                <a:cs typeface="Courier"/>
              </a:rPr>
              <a:t> = u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	</a:t>
            </a:r>
            <a:r>
              <a:rPr lang="en-US" sz="2200" dirty="0" err="1" smtClean="0">
                <a:latin typeface="Courier"/>
                <a:cs typeface="Courier"/>
              </a:rPr>
              <a:t>open.enqueue</a:t>
            </a:r>
            <a:r>
              <a:rPr lang="en-US" sz="2200" dirty="0" smtClean="0">
                <a:latin typeface="Courier"/>
                <a:cs typeface="Courier"/>
              </a:rPr>
              <a:t>(v)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 smtClean="0">
                <a:latin typeface="Courier"/>
                <a:cs typeface="Courier"/>
              </a:rPr>
              <a:t>end</a:t>
            </a:r>
          </a:p>
          <a:p>
            <a:pPr marL="460375" indent="-460375">
              <a:lnSpc>
                <a:spcPct val="80000"/>
              </a:lnSpc>
              <a:tabLst>
                <a:tab pos="912813" algn="l"/>
                <a:tab pos="1374775" algn="l"/>
                <a:tab pos="1827213" algn="l"/>
                <a:tab pos="2287588" algn="l"/>
                <a:tab pos="2740025" algn="l"/>
              </a:tabLst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</a:t>
            </a:r>
            <a:endParaRPr lang="en-US" sz="2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784185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DFS Path Finding</a:t>
            </a:r>
            <a:endParaRPr lang="en-US" dirty="0"/>
          </a:p>
        </p:txBody>
      </p:sp>
      <p:sp>
        <p:nvSpPr>
          <p:cNvPr id="724997" name="Oval 5"/>
          <p:cNvSpPr>
            <a:spLocks noChangeAspect="1" noChangeArrowheads="1"/>
          </p:cNvSpPr>
          <p:nvPr/>
        </p:nvSpPr>
        <p:spPr bwMode="auto">
          <a:xfrm>
            <a:off x="2362200" y="50292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4998" name="Oval 6"/>
          <p:cNvSpPr>
            <a:spLocks noChangeAspect="1" noChangeArrowheads="1"/>
          </p:cNvSpPr>
          <p:nvPr/>
        </p:nvSpPr>
        <p:spPr bwMode="auto">
          <a:xfrm>
            <a:off x="2133600" y="2590800"/>
            <a:ext cx="381000" cy="381000"/>
          </a:xfrm>
          <a:prstGeom prst="ellipse">
            <a:avLst/>
          </a:prstGeom>
          <a:solidFill>
            <a:srgbClr val="99CC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4999" name="AutoShape 7"/>
          <p:cNvCxnSpPr>
            <a:cxnSpLocks noChangeShapeType="1"/>
            <a:stCxn id="724997" idx="0"/>
            <a:endCxn id="724998" idx="4"/>
          </p:cNvCxnSpPr>
          <p:nvPr/>
        </p:nvCxnSpPr>
        <p:spPr bwMode="auto">
          <a:xfrm flipH="1" flipV="1">
            <a:off x="2324100" y="2986088"/>
            <a:ext cx="228600" cy="202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25000" name="Oval 8"/>
          <p:cNvSpPr>
            <a:spLocks noChangeAspect="1" noChangeArrowheads="1"/>
          </p:cNvSpPr>
          <p:nvPr/>
        </p:nvSpPr>
        <p:spPr bwMode="auto">
          <a:xfrm>
            <a:off x="3810000" y="37338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001" name="Oval 9"/>
          <p:cNvSpPr>
            <a:spLocks noChangeAspect="1" noChangeArrowheads="1"/>
          </p:cNvSpPr>
          <p:nvPr/>
        </p:nvSpPr>
        <p:spPr bwMode="auto">
          <a:xfrm>
            <a:off x="5638800" y="5334000"/>
            <a:ext cx="381000" cy="3810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002" name="Oval 10"/>
          <p:cNvSpPr>
            <a:spLocks noChangeAspect="1" noChangeArrowheads="1"/>
          </p:cNvSpPr>
          <p:nvPr/>
        </p:nvSpPr>
        <p:spPr bwMode="auto">
          <a:xfrm>
            <a:off x="6705600" y="28956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5003" name="AutoShape 11"/>
          <p:cNvCxnSpPr>
            <a:cxnSpLocks noChangeShapeType="1"/>
            <a:stCxn id="725002" idx="4"/>
            <a:endCxn id="725001" idx="7"/>
          </p:cNvCxnSpPr>
          <p:nvPr/>
        </p:nvCxnSpPr>
        <p:spPr bwMode="auto">
          <a:xfrm flipH="1">
            <a:off x="5964238" y="3290888"/>
            <a:ext cx="931862" cy="2084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5004" name="AutoShape 12"/>
          <p:cNvCxnSpPr>
            <a:cxnSpLocks noChangeShapeType="1"/>
            <a:stCxn id="725002" idx="2"/>
            <a:endCxn id="724998" idx="6"/>
          </p:cNvCxnSpPr>
          <p:nvPr/>
        </p:nvCxnSpPr>
        <p:spPr bwMode="auto">
          <a:xfrm flipH="1" flipV="1">
            <a:off x="2528888" y="2781300"/>
            <a:ext cx="416242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5005" name="AutoShape 13"/>
          <p:cNvCxnSpPr>
            <a:cxnSpLocks noChangeShapeType="1"/>
            <a:stCxn id="724998" idx="5"/>
            <a:endCxn id="725000" idx="1"/>
          </p:cNvCxnSpPr>
          <p:nvPr/>
        </p:nvCxnSpPr>
        <p:spPr bwMode="auto">
          <a:xfrm>
            <a:off x="2459038" y="2930525"/>
            <a:ext cx="1406525" cy="844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5006" name="AutoShape 14"/>
          <p:cNvCxnSpPr>
            <a:cxnSpLocks noChangeShapeType="1"/>
            <a:stCxn id="724997" idx="7"/>
            <a:endCxn id="725000" idx="3"/>
          </p:cNvCxnSpPr>
          <p:nvPr/>
        </p:nvCxnSpPr>
        <p:spPr bwMode="auto">
          <a:xfrm flipV="1">
            <a:off x="2687638" y="4073525"/>
            <a:ext cx="1177925" cy="996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5007" name="AutoShape 15"/>
          <p:cNvCxnSpPr>
            <a:cxnSpLocks noChangeShapeType="1"/>
            <a:stCxn id="725000" idx="5"/>
            <a:endCxn id="725001" idx="1"/>
          </p:cNvCxnSpPr>
          <p:nvPr/>
        </p:nvCxnSpPr>
        <p:spPr bwMode="auto">
          <a:xfrm>
            <a:off x="4135438" y="4073525"/>
            <a:ext cx="1558925" cy="1301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5008" name="AutoShape 16"/>
          <p:cNvCxnSpPr>
            <a:cxnSpLocks noChangeShapeType="1"/>
            <a:stCxn id="725000" idx="7"/>
            <a:endCxn id="725002" idx="3"/>
          </p:cNvCxnSpPr>
          <p:nvPr/>
        </p:nvCxnSpPr>
        <p:spPr bwMode="auto">
          <a:xfrm flipV="1">
            <a:off x="4135438" y="3235325"/>
            <a:ext cx="2625725" cy="539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5009" name="AutoShape 17"/>
          <p:cNvCxnSpPr>
            <a:cxnSpLocks noChangeShapeType="1"/>
            <a:stCxn id="725001" idx="2"/>
            <a:endCxn id="724997" idx="6"/>
          </p:cNvCxnSpPr>
          <p:nvPr/>
        </p:nvCxnSpPr>
        <p:spPr bwMode="auto">
          <a:xfrm flipH="1" flipV="1">
            <a:off x="2757488" y="5219700"/>
            <a:ext cx="286702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25010" name="Text Box 18"/>
          <p:cNvSpPr txBox="1">
            <a:spLocks noChangeArrowheads="1"/>
          </p:cNvSpPr>
          <p:nvPr/>
        </p:nvSpPr>
        <p:spPr bwMode="auto">
          <a:xfrm>
            <a:off x="1295400" y="2817813"/>
            <a:ext cx="113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Seattle</a:t>
            </a:r>
          </a:p>
        </p:txBody>
      </p:sp>
      <p:sp>
        <p:nvSpPr>
          <p:cNvPr id="725011" name="Text Box 19"/>
          <p:cNvSpPr txBox="1">
            <a:spLocks noChangeArrowheads="1"/>
          </p:cNvSpPr>
          <p:nvPr/>
        </p:nvSpPr>
        <p:spPr bwMode="auto">
          <a:xfrm>
            <a:off x="1524000" y="533241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San Francisco</a:t>
            </a:r>
          </a:p>
        </p:txBody>
      </p:sp>
      <p:sp>
        <p:nvSpPr>
          <p:cNvPr id="725012" name="Text Box 20"/>
          <p:cNvSpPr txBox="1">
            <a:spLocks noChangeArrowheads="1"/>
          </p:cNvSpPr>
          <p:nvPr/>
        </p:nvSpPr>
        <p:spPr bwMode="auto">
          <a:xfrm>
            <a:off x="5410200" y="5713413"/>
            <a:ext cx="103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Dallas</a:t>
            </a:r>
          </a:p>
        </p:txBody>
      </p:sp>
      <p:sp>
        <p:nvSpPr>
          <p:cNvPr id="725013" name="Text Box 21"/>
          <p:cNvSpPr txBox="1">
            <a:spLocks noChangeArrowheads="1"/>
          </p:cNvSpPr>
          <p:nvPr/>
        </p:nvSpPr>
        <p:spPr bwMode="auto">
          <a:xfrm>
            <a:off x="4154488" y="3732213"/>
            <a:ext cx="2065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/>
              <a:t>Salt Lake City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5943600" y="2286000"/>
            <a:ext cx="15873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Rochester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DFS Path Finding</a:t>
            </a:r>
            <a:endParaRPr lang="en-US" dirty="0"/>
          </a:p>
        </p:txBody>
      </p:sp>
      <p:sp>
        <p:nvSpPr>
          <p:cNvPr id="728067" name="Oval 3"/>
          <p:cNvSpPr>
            <a:spLocks noChangeAspect="1" noChangeArrowheads="1"/>
          </p:cNvSpPr>
          <p:nvPr/>
        </p:nvSpPr>
        <p:spPr bwMode="auto">
          <a:xfrm>
            <a:off x="2362200" y="50292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068" name="Oval 4"/>
          <p:cNvSpPr>
            <a:spLocks noChangeAspect="1" noChangeArrowheads="1"/>
          </p:cNvSpPr>
          <p:nvPr/>
        </p:nvSpPr>
        <p:spPr bwMode="auto">
          <a:xfrm>
            <a:off x="2133600" y="2590800"/>
            <a:ext cx="381000" cy="381000"/>
          </a:xfrm>
          <a:prstGeom prst="ellipse">
            <a:avLst/>
          </a:prstGeom>
          <a:solidFill>
            <a:srgbClr val="99CC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8069" name="AutoShape 5"/>
          <p:cNvCxnSpPr>
            <a:cxnSpLocks noChangeShapeType="1"/>
            <a:stCxn id="728067" idx="0"/>
            <a:endCxn id="728068" idx="4"/>
          </p:cNvCxnSpPr>
          <p:nvPr/>
        </p:nvCxnSpPr>
        <p:spPr bwMode="auto">
          <a:xfrm flipH="1" flipV="1">
            <a:off x="2324100" y="2986088"/>
            <a:ext cx="228600" cy="202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28070" name="Oval 6"/>
          <p:cNvSpPr>
            <a:spLocks noChangeAspect="1" noChangeArrowheads="1"/>
          </p:cNvSpPr>
          <p:nvPr/>
        </p:nvSpPr>
        <p:spPr bwMode="auto">
          <a:xfrm>
            <a:off x="3810000" y="37338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071" name="Oval 7"/>
          <p:cNvSpPr>
            <a:spLocks noChangeAspect="1" noChangeArrowheads="1"/>
          </p:cNvSpPr>
          <p:nvPr/>
        </p:nvSpPr>
        <p:spPr bwMode="auto">
          <a:xfrm>
            <a:off x="5638800" y="5334000"/>
            <a:ext cx="381000" cy="3810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072" name="Oval 8"/>
          <p:cNvSpPr>
            <a:spLocks noChangeAspect="1" noChangeArrowheads="1"/>
          </p:cNvSpPr>
          <p:nvPr/>
        </p:nvSpPr>
        <p:spPr bwMode="auto">
          <a:xfrm>
            <a:off x="6705600" y="28956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8073" name="AutoShape 9"/>
          <p:cNvCxnSpPr>
            <a:cxnSpLocks noChangeShapeType="1"/>
            <a:stCxn id="728072" idx="4"/>
            <a:endCxn id="728071" idx="7"/>
          </p:cNvCxnSpPr>
          <p:nvPr/>
        </p:nvCxnSpPr>
        <p:spPr bwMode="auto">
          <a:xfrm flipH="1">
            <a:off x="5964238" y="3290888"/>
            <a:ext cx="931862" cy="2084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8074" name="AutoShape 10"/>
          <p:cNvCxnSpPr>
            <a:cxnSpLocks noChangeShapeType="1"/>
            <a:stCxn id="728072" idx="2"/>
            <a:endCxn id="728068" idx="6"/>
          </p:cNvCxnSpPr>
          <p:nvPr/>
        </p:nvCxnSpPr>
        <p:spPr bwMode="auto">
          <a:xfrm flipH="1" flipV="1">
            <a:off x="2528888" y="2781300"/>
            <a:ext cx="416242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8075" name="AutoShape 11"/>
          <p:cNvCxnSpPr>
            <a:cxnSpLocks noChangeShapeType="1"/>
            <a:stCxn id="728068" idx="5"/>
            <a:endCxn id="728070" idx="1"/>
          </p:cNvCxnSpPr>
          <p:nvPr/>
        </p:nvCxnSpPr>
        <p:spPr bwMode="auto">
          <a:xfrm>
            <a:off x="2459038" y="2930525"/>
            <a:ext cx="1406525" cy="844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8076" name="AutoShape 12"/>
          <p:cNvCxnSpPr>
            <a:cxnSpLocks noChangeShapeType="1"/>
            <a:stCxn id="728067" idx="7"/>
            <a:endCxn id="728070" idx="3"/>
          </p:cNvCxnSpPr>
          <p:nvPr/>
        </p:nvCxnSpPr>
        <p:spPr bwMode="auto">
          <a:xfrm flipV="1">
            <a:off x="2687638" y="4073525"/>
            <a:ext cx="1177925" cy="996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8077" name="AutoShape 13"/>
          <p:cNvCxnSpPr>
            <a:cxnSpLocks noChangeShapeType="1"/>
            <a:stCxn id="728070" idx="5"/>
            <a:endCxn id="728071" idx="1"/>
          </p:cNvCxnSpPr>
          <p:nvPr/>
        </p:nvCxnSpPr>
        <p:spPr bwMode="auto">
          <a:xfrm>
            <a:off x="4135438" y="4073525"/>
            <a:ext cx="1558925" cy="1301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8078" name="AutoShape 14"/>
          <p:cNvCxnSpPr>
            <a:cxnSpLocks noChangeShapeType="1"/>
            <a:stCxn id="728070" idx="7"/>
            <a:endCxn id="728072" idx="3"/>
          </p:cNvCxnSpPr>
          <p:nvPr/>
        </p:nvCxnSpPr>
        <p:spPr bwMode="auto">
          <a:xfrm flipV="1">
            <a:off x="4135438" y="3235325"/>
            <a:ext cx="2625725" cy="539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8079" name="AutoShape 15"/>
          <p:cNvCxnSpPr>
            <a:cxnSpLocks noChangeShapeType="1"/>
            <a:stCxn id="728071" idx="2"/>
            <a:endCxn id="728067" idx="6"/>
          </p:cNvCxnSpPr>
          <p:nvPr/>
        </p:nvCxnSpPr>
        <p:spPr bwMode="auto">
          <a:xfrm flipH="1" flipV="1">
            <a:off x="2757488" y="5219700"/>
            <a:ext cx="286702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28080" name="Text Box 16"/>
          <p:cNvSpPr txBox="1">
            <a:spLocks noChangeArrowheads="1"/>
          </p:cNvSpPr>
          <p:nvPr/>
        </p:nvSpPr>
        <p:spPr bwMode="auto">
          <a:xfrm>
            <a:off x="1295400" y="2817813"/>
            <a:ext cx="113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Seattle</a:t>
            </a:r>
          </a:p>
        </p:txBody>
      </p:sp>
      <p:sp>
        <p:nvSpPr>
          <p:cNvPr id="728081" name="Text Box 17"/>
          <p:cNvSpPr txBox="1">
            <a:spLocks noChangeArrowheads="1"/>
          </p:cNvSpPr>
          <p:nvPr/>
        </p:nvSpPr>
        <p:spPr bwMode="auto">
          <a:xfrm>
            <a:off x="1524000" y="533241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San Francisco</a:t>
            </a:r>
          </a:p>
        </p:txBody>
      </p:sp>
      <p:sp>
        <p:nvSpPr>
          <p:cNvPr id="728082" name="Text Box 18"/>
          <p:cNvSpPr txBox="1">
            <a:spLocks noChangeArrowheads="1"/>
          </p:cNvSpPr>
          <p:nvPr/>
        </p:nvSpPr>
        <p:spPr bwMode="auto">
          <a:xfrm>
            <a:off x="5410200" y="5713413"/>
            <a:ext cx="103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Dallas</a:t>
            </a:r>
          </a:p>
        </p:txBody>
      </p:sp>
      <p:sp>
        <p:nvSpPr>
          <p:cNvPr id="728083" name="Text Box 19"/>
          <p:cNvSpPr txBox="1">
            <a:spLocks noChangeArrowheads="1"/>
          </p:cNvSpPr>
          <p:nvPr/>
        </p:nvSpPr>
        <p:spPr bwMode="auto">
          <a:xfrm>
            <a:off x="4154488" y="3732213"/>
            <a:ext cx="2065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Salt Lake City</a:t>
            </a:r>
          </a:p>
        </p:txBody>
      </p:sp>
      <p:sp>
        <p:nvSpPr>
          <p:cNvPr id="728084" name="Freeform 20"/>
          <p:cNvSpPr>
            <a:spLocks/>
          </p:cNvSpPr>
          <p:nvPr/>
        </p:nvSpPr>
        <p:spPr bwMode="auto">
          <a:xfrm>
            <a:off x="1854200" y="3200400"/>
            <a:ext cx="508000" cy="1981200"/>
          </a:xfrm>
          <a:custGeom>
            <a:avLst/>
            <a:gdLst>
              <a:gd name="T0" fmla="*/ 320 w 320"/>
              <a:gd name="T1" fmla="*/ 1248 h 1248"/>
              <a:gd name="T2" fmla="*/ 32 w 320"/>
              <a:gd name="T3" fmla="*/ 720 h 1248"/>
              <a:gd name="T4" fmla="*/ 128 w 320"/>
              <a:gd name="T5" fmla="*/ 0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0" h="1248">
                <a:moveTo>
                  <a:pt x="320" y="1248"/>
                </a:moveTo>
                <a:cubicBezTo>
                  <a:pt x="192" y="1088"/>
                  <a:pt x="64" y="928"/>
                  <a:pt x="32" y="720"/>
                </a:cubicBezTo>
                <a:cubicBezTo>
                  <a:pt x="0" y="512"/>
                  <a:pt x="112" y="120"/>
                  <a:pt x="128" y="0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28085" name="Freeform 21"/>
          <p:cNvSpPr>
            <a:spLocks/>
          </p:cNvSpPr>
          <p:nvPr/>
        </p:nvSpPr>
        <p:spPr bwMode="auto">
          <a:xfrm>
            <a:off x="2667000" y="2895600"/>
            <a:ext cx="1295400" cy="762000"/>
          </a:xfrm>
          <a:custGeom>
            <a:avLst/>
            <a:gdLst>
              <a:gd name="T0" fmla="*/ 816 w 816"/>
              <a:gd name="T1" fmla="*/ 480 h 480"/>
              <a:gd name="T2" fmla="*/ 384 w 816"/>
              <a:gd name="T3" fmla="*/ 96 h 480"/>
              <a:gd name="T4" fmla="*/ 0 w 816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80">
                <a:moveTo>
                  <a:pt x="816" y="480"/>
                </a:moveTo>
                <a:cubicBezTo>
                  <a:pt x="668" y="328"/>
                  <a:pt x="520" y="176"/>
                  <a:pt x="384" y="96"/>
                </a:cubicBezTo>
                <a:cubicBezTo>
                  <a:pt x="248" y="16"/>
                  <a:pt x="64" y="16"/>
                  <a:pt x="0" y="0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28086" name="Freeform 22"/>
          <p:cNvSpPr>
            <a:spLocks/>
          </p:cNvSpPr>
          <p:nvPr/>
        </p:nvSpPr>
        <p:spPr bwMode="auto">
          <a:xfrm>
            <a:off x="2514600" y="2463800"/>
            <a:ext cx="4114800" cy="431800"/>
          </a:xfrm>
          <a:custGeom>
            <a:avLst/>
            <a:gdLst>
              <a:gd name="T0" fmla="*/ 2592 w 2592"/>
              <a:gd name="T1" fmla="*/ 272 h 272"/>
              <a:gd name="T2" fmla="*/ 1344 w 2592"/>
              <a:gd name="T3" fmla="*/ 32 h 272"/>
              <a:gd name="T4" fmla="*/ 0 w 2592"/>
              <a:gd name="T5" fmla="*/ 8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92" h="272">
                <a:moveTo>
                  <a:pt x="2592" y="272"/>
                </a:moveTo>
                <a:cubicBezTo>
                  <a:pt x="2184" y="168"/>
                  <a:pt x="1776" y="64"/>
                  <a:pt x="1344" y="32"/>
                </a:cubicBezTo>
                <a:cubicBezTo>
                  <a:pt x="912" y="0"/>
                  <a:pt x="456" y="40"/>
                  <a:pt x="0" y="80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943600" y="2286000"/>
            <a:ext cx="15873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Rochester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DFS Path Finding</a:t>
            </a:r>
            <a:endParaRPr lang="en-US" dirty="0"/>
          </a:p>
        </p:txBody>
      </p:sp>
      <p:sp>
        <p:nvSpPr>
          <p:cNvPr id="727043" name="Oval 3"/>
          <p:cNvSpPr>
            <a:spLocks noChangeAspect="1" noChangeArrowheads="1"/>
          </p:cNvSpPr>
          <p:nvPr/>
        </p:nvSpPr>
        <p:spPr bwMode="auto">
          <a:xfrm>
            <a:off x="2362200" y="50292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44" name="Oval 4"/>
          <p:cNvSpPr>
            <a:spLocks noChangeAspect="1" noChangeArrowheads="1"/>
          </p:cNvSpPr>
          <p:nvPr/>
        </p:nvSpPr>
        <p:spPr bwMode="auto">
          <a:xfrm>
            <a:off x="2133600" y="2590800"/>
            <a:ext cx="381000" cy="381000"/>
          </a:xfrm>
          <a:prstGeom prst="ellipse">
            <a:avLst/>
          </a:prstGeom>
          <a:solidFill>
            <a:srgbClr val="99CC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7045" name="AutoShape 5"/>
          <p:cNvCxnSpPr>
            <a:cxnSpLocks noChangeShapeType="1"/>
            <a:stCxn id="727043" idx="0"/>
            <a:endCxn id="727044" idx="4"/>
          </p:cNvCxnSpPr>
          <p:nvPr/>
        </p:nvCxnSpPr>
        <p:spPr bwMode="auto">
          <a:xfrm flipH="1" flipV="1">
            <a:off x="2324100" y="2986088"/>
            <a:ext cx="228600" cy="202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27046" name="Oval 6"/>
          <p:cNvSpPr>
            <a:spLocks noChangeAspect="1" noChangeArrowheads="1"/>
          </p:cNvSpPr>
          <p:nvPr/>
        </p:nvSpPr>
        <p:spPr bwMode="auto">
          <a:xfrm>
            <a:off x="3810000" y="37338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47" name="Oval 7"/>
          <p:cNvSpPr>
            <a:spLocks noChangeAspect="1" noChangeArrowheads="1"/>
          </p:cNvSpPr>
          <p:nvPr/>
        </p:nvSpPr>
        <p:spPr bwMode="auto">
          <a:xfrm>
            <a:off x="5638800" y="5334000"/>
            <a:ext cx="381000" cy="3810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48" name="Oval 8"/>
          <p:cNvSpPr>
            <a:spLocks noChangeAspect="1" noChangeArrowheads="1"/>
          </p:cNvSpPr>
          <p:nvPr/>
        </p:nvSpPr>
        <p:spPr bwMode="auto">
          <a:xfrm>
            <a:off x="6705600" y="2895600"/>
            <a:ext cx="3810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7049" name="AutoShape 9"/>
          <p:cNvCxnSpPr>
            <a:cxnSpLocks noChangeShapeType="1"/>
            <a:stCxn id="727048" idx="4"/>
            <a:endCxn id="727047" idx="7"/>
          </p:cNvCxnSpPr>
          <p:nvPr/>
        </p:nvCxnSpPr>
        <p:spPr bwMode="auto">
          <a:xfrm flipH="1">
            <a:off x="5964238" y="3290888"/>
            <a:ext cx="931862" cy="2084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7050" name="AutoShape 10"/>
          <p:cNvCxnSpPr>
            <a:cxnSpLocks noChangeShapeType="1"/>
            <a:stCxn id="727048" idx="2"/>
            <a:endCxn id="727044" idx="6"/>
          </p:cNvCxnSpPr>
          <p:nvPr/>
        </p:nvCxnSpPr>
        <p:spPr bwMode="auto">
          <a:xfrm flipH="1" flipV="1">
            <a:off x="2528888" y="2781300"/>
            <a:ext cx="416242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7051" name="AutoShape 11"/>
          <p:cNvCxnSpPr>
            <a:cxnSpLocks noChangeShapeType="1"/>
            <a:stCxn id="727044" idx="5"/>
            <a:endCxn id="727046" idx="1"/>
          </p:cNvCxnSpPr>
          <p:nvPr/>
        </p:nvCxnSpPr>
        <p:spPr bwMode="auto">
          <a:xfrm>
            <a:off x="2459038" y="2930525"/>
            <a:ext cx="1406525" cy="844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7052" name="AutoShape 12"/>
          <p:cNvCxnSpPr>
            <a:cxnSpLocks noChangeShapeType="1"/>
            <a:stCxn id="727043" idx="7"/>
            <a:endCxn id="727046" idx="3"/>
          </p:cNvCxnSpPr>
          <p:nvPr/>
        </p:nvCxnSpPr>
        <p:spPr bwMode="auto">
          <a:xfrm flipV="1">
            <a:off x="2687638" y="4073525"/>
            <a:ext cx="1177925" cy="996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7053" name="AutoShape 13"/>
          <p:cNvCxnSpPr>
            <a:cxnSpLocks noChangeShapeType="1"/>
            <a:stCxn id="727046" idx="5"/>
            <a:endCxn id="727047" idx="1"/>
          </p:cNvCxnSpPr>
          <p:nvPr/>
        </p:nvCxnSpPr>
        <p:spPr bwMode="auto">
          <a:xfrm>
            <a:off x="4135438" y="4073525"/>
            <a:ext cx="1558925" cy="1301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7054" name="AutoShape 14"/>
          <p:cNvCxnSpPr>
            <a:cxnSpLocks noChangeShapeType="1"/>
            <a:stCxn id="727046" idx="7"/>
            <a:endCxn id="727048" idx="3"/>
          </p:cNvCxnSpPr>
          <p:nvPr/>
        </p:nvCxnSpPr>
        <p:spPr bwMode="auto">
          <a:xfrm flipV="1">
            <a:off x="4135438" y="3235325"/>
            <a:ext cx="2625725" cy="539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7055" name="AutoShape 15"/>
          <p:cNvCxnSpPr>
            <a:cxnSpLocks noChangeShapeType="1"/>
            <a:stCxn id="727047" idx="2"/>
            <a:endCxn id="727043" idx="6"/>
          </p:cNvCxnSpPr>
          <p:nvPr/>
        </p:nvCxnSpPr>
        <p:spPr bwMode="auto">
          <a:xfrm flipH="1" flipV="1">
            <a:off x="2757488" y="5219700"/>
            <a:ext cx="286702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27056" name="Text Box 16"/>
          <p:cNvSpPr txBox="1">
            <a:spLocks noChangeArrowheads="1"/>
          </p:cNvSpPr>
          <p:nvPr/>
        </p:nvSpPr>
        <p:spPr bwMode="auto">
          <a:xfrm>
            <a:off x="1295400" y="2817813"/>
            <a:ext cx="113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Seattle</a:t>
            </a:r>
          </a:p>
        </p:txBody>
      </p:sp>
      <p:sp>
        <p:nvSpPr>
          <p:cNvPr id="727057" name="Text Box 17"/>
          <p:cNvSpPr txBox="1">
            <a:spLocks noChangeArrowheads="1"/>
          </p:cNvSpPr>
          <p:nvPr/>
        </p:nvSpPr>
        <p:spPr bwMode="auto">
          <a:xfrm>
            <a:off x="1524000" y="533241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San Francisco</a:t>
            </a:r>
          </a:p>
        </p:txBody>
      </p:sp>
      <p:sp>
        <p:nvSpPr>
          <p:cNvPr id="727058" name="Text Box 18"/>
          <p:cNvSpPr txBox="1">
            <a:spLocks noChangeArrowheads="1"/>
          </p:cNvSpPr>
          <p:nvPr/>
        </p:nvSpPr>
        <p:spPr bwMode="auto">
          <a:xfrm>
            <a:off x="5410200" y="5713413"/>
            <a:ext cx="103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Dallas</a:t>
            </a:r>
          </a:p>
        </p:txBody>
      </p:sp>
      <p:sp>
        <p:nvSpPr>
          <p:cNvPr id="727059" name="Text Box 19"/>
          <p:cNvSpPr txBox="1">
            <a:spLocks noChangeArrowheads="1"/>
          </p:cNvSpPr>
          <p:nvPr/>
        </p:nvSpPr>
        <p:spPr bwMode="auto">
          <a:xfrm>
            <a:off x="4154488" y="3732213"/>
            <a:ext cx="2065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Salt Lake City</a:t>
            </a:r>
          </a:p>
        </p:txBody>
      </p:sp>
      <p:sp>
        <p:nvSpPr>
          <p:cNvPr id="727060" name="Freeform 20"/>
          <p:cNvSpPr>
            <a:spLocks/>
          </p:cNvSpPr>
          <p:nvPr/>
        </p:nvSpPr>
        <p:spPr bwMode="auto">
          <a:xfrm>
            <a:off x="1854200" y="3200400"/>
            <a:ext cx="508000" cy="1981200"/>
          </a:xfrm>
          <a:custGeom>
            <a:avLst/>
            <a:gdLst>
              <a:gd name="T0" fmla="*/ 320 w 320"/>
              <a:gd name="T1" fmla="*/ 1248 h 1248"/>
              <a:gd name="T2" fmla="*/ 32 w 320"/>
              <a:gd name="T3" fmla="*/ 720 h 1248"/>
              <a:gd name="T4" fmla="*/ 128 w 320"/>
              <a:gd name="T5" fmla="*/ 0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0" h="1248">
                <a:moveTo>
                  <a:pt x="320" y="1248"/>
                </a:moveTo>
                <a:cubicBezTo>
                  <a:pt x="192" y="1088"/>
                  <a:pt x="64" y="928"/>
                  <a:pt x="32" y="720"/>
                </a:cubicBezTo>
                <a:cubicBezTo>
                  <a:pt x="0" y="512"/>
                  <a:pt x="112" y="120"/>
                  <a:pt x="128" y="0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27062" name="Freeform 22"/>
          <p:cNvSpPr>
            <a:spLocks/>
          </p:cNvSpPr>
          <p:nvPr/>
        </p:nvSpPr>
        <p:spPr bwMode="auto">
          <a:xfrm>
            <a:off x="2667000" y="2895600"/>
            <a:ext cx="1295400" cy="762000"/>
          </a:xfrm>
          <a:custGeom>
            <a:avLst/>
            <a:gdLst>
              <a:gd name="T0" fmla="*/ 816 w 816"/>
              <a:gd name="T1" fmla="*/ 480 h 480"/>
              <a:gd name="T2" fmla="*/ 384 w 816"/>
              <a:gd name="T3" fmla="*/ 96 h 480"/>
              <a:gd name="T4" fmla="*/ 0 w 816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480">
                <a:moveTo>
                  <a:pt x="816" y="480"/>
                </a:moveTo>
                <a:cubicBezTo>
                  <a:pt x="668" y="328"/>
                  <a:pt x="520" y="176"/>
                  <a:pt x="384" y="96"/>
                </a:cubicBezTo>
                <a:cubicBezTo>
                  <a:pt x="248" y="16"/>
                  <a:pt x="64" y="16"/>
                  <a:pt x="0" y="0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27063" name="Freeform 23"/>
          <p:cNvSpPr>
            <a:spLocks/>
          </p:cNvSpPr>
          <p:nvPr/>
        </p:nvSpPr>
        <p:spPr bwMode="auto">
          <a:xfrm>
            <a:off x="2514600" y="2463800"/>
            <a:ext cx="4114800" cy="431800"/>
          </a:xfrm>
          <a:custGeom>
            <a:avLst/>
            <a:gdLst>
              <a:gd name="T0" fmla="*/ 2592 w 2592"/>
              <a:gd name="T1" fmla="*/ 272 h 272"/>
              <a:gd name="T2" fmla="*/ 1344 w 2592"/>
              <a:gd name="T3" fmla="*/ 32 h 272"/>
              <a:gd name="T4" fmla="*/ 0 w 2592"/>
              <a:gd name="T5" fmla="*/ 8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92" h="272">
                <a:moveTo>
                  <a:pt x="2592" y="272"/>
                </a:moveTo>
                <a:cubicBezTo>
                  <a:pt x="2184" y="168"/>
                  <a:pt x="1776" y="64"/>
                  <a:pt x="1344" y="32"/>
                </a:cubicBezTo>
                <a:cubicBezTo>
                  <a:pt x="912" y="0"/>
                  <a:pt x="456" y="40"/>
                  <a:pt x="0" y="80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27065" name="Freeform 25"/>
          <p:cNvSpPr>
            <a:spLocks/>
          </p:cNvSpPr>
          <p:nvPr/>
        </p:nvSpPr>
        <p:spPr bwMode="auto">
          <a:xfrm>
            <a:off x="6096000" y="3429000"/>
            <a:ext cx="1066800" cy="2057400"/>
          </a:xfrm>
          <a:custGeom>
            <a:avLst/>
            <a:gdLst>
              <a:gd name="T0" fmla="*/ 0 w 672"/>
              <a:gd name="T1" fmla="*/ 1296 h 1296"/>
              <a:gd name="T2" fmla="*/ 576 w 672"/>
              <a:gd name="T3" fmla="*/ 768 h 1296"/>
              <a:gd name="T4" fmla="*/ 576 w 672"/>
              <a:gd name="T5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1296">
                <a:moveTo>
                  <a:pt x="0" y="1296"/>
                </a:moveTo>
                <a:cubicBezTo>
                  <a:pt x="240" y="1140"/>
                  <a:pt x="480" y="984"/>
                  <a:pt x="576" y="768"/>
                </a:cubicBezTo>
                <a:cubicBezTo>
                  <a:pt x="672" y="552"/>
                  <a:pt x="624" y="276"/>
                  <a:pt x="576" y="0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943600" y="2286000"/>
            <a:ext cx="15873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Rochester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DFS                  BFS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O(|G|)</a:t>
            </a:r>
          </a:p>
          <a:p>
            <a:r>
              <a:rPr lang="en-US" dirty="0" smtClean="0"/>
              <a:t>Shortest paths?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O(|G|)</a:t>
            </a:r>
          </a:p>
          <a:p>
            <a:r>
              <a:rPr lang="en-US" dirty="0" smtClean="0"/>
              <a:t>Shortest paths?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13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TAS Slides(WB)">
  <a:themeElements>
    <a:clrScheme name="ITAS Slides(WB) 9">
      <a:dk1>
        <a:srgbClr val="000000"/>
      </a:dk1>
      <a:lt1>
        <a:srgbClr val="FFFFFF"/>
      </a:lt1>
      <a:dk2>
        <a:srgbClr val="3333FF"/>
      </a:dk2>
      <a:lt2>
        <a:srgbClr val="919191"/>
      </a:lt2>
      <a:accent1>
        <a:srgbClr val="CCEC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E2F4FF"/>
      </a:accent5>
      <a:accent6>
        <a:srgbClr val="E70000"/>
      </a:accent6>
      <a:hlink>
        <a:srgbClr val="FF0000"/>
      </a:hlink>
      <a:folHlink>
        <a:srgbClr val="FF0000"/>
      </a:folHlink>
    </a:clrScheme>
    <a:fontScheme name="ITAS Slides(WB)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ITAS Slides(WB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S Slides(WB)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8">
        <a:dk1>
          <a:srgbClr val="000000"/>
        </a:dk1>
        <a:lt1>
          <a:srgbClr val="FFFFFF"/>
        </a:lt1>
        <a:dk2>
          <a:srgbClr val="3333FF"/>
        </a:dk2>
        <a:lt2>
          <a:srgbClr val="919191"/>
        </a:lt2>
        <a:accent1>
          <a:srgbClr val="3366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E70000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9">
        <a:dk1>
          <a:srgbClr val="000000"/>
        </a:dk1>
        <a:lt1>
          <a:srgbClr val="FFFFFF"/>
        </a:lt1>
        <a:dk2>
          <a:srgbClr val="3333FF"/>
        </a:dk2>
        <a:lt2>
          <a:srgbClr val="919191"/>
        </a:lt2>
        <a:accent1>
          <a:srgbClr val="CCEC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0000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18409</TotalTime>
  <Words>1473</Words>
  <Application>Microsoft Macintosh PowerPoint</Application>
  <PresentationFormat>On-screen Show (4:3)</PresentationFormat>
  <Paragraphs>378</Paragraphs>
  <Slides>36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ITAS Slides(WB)</vt:lpstr>
      <vt:lpstr>CSC 282: Design &amp; Analysis of Efficient Algorithms  Graph Algorithms Shortest Path Algorithms</vt:lpstr>
      <vt:lpstr>Path Finding Problems</vt:lpstr>
      <vt:lpstr>Application: Robot Planning</vt:lpstr>
      <vt:lpstr>Iterative Depth-First Search Path Finding</vt:lpstr>
      <vt:lpstr>Iterative Breadth-First Search Path Finding</vt:lpstr>
      <vt:lpstr>Example DFS Path Finding</vt:lpstr>
      <vt:lpstr>Example DFS Path Finding</vt:lpstr>
      <vt:lpstr>Example DFS Path Finding</vt:lpstr>
      <vt:lpstr>DFS                  BFS</vt:lpstr>
      <vt:lpstr>DFS                  BFS</vt:lpstr>
      <vt:lpstr>Lengths on Edges</vt:lpstr>
      <vt:lpstr>Edsger Wybe Dijkstra  (1930-2002)</vt:lpstr>
      <vt:lpstr>Dijkstras Algorithm for  Single Source Shortest Path</vt:lpstr>
      <vt:lpstr>Dijkstra’s Algorithm</vt:lpstr>
      <vt:lpstr>Demo</vt:lpstr>
      <vt:lpstr>Analyzing Dijkstra’s Algorithm</vt:lpstr>
      <vt:lpstr>Run Time Analysis</vt:lpstr>
      <vt:lpstr>Finding Paths in Very Large Graphs</vt:lpstr>
      <vt:lpstr>Dijkstra’s Algorithm with Goal</vt:lpstr>
      <vt:lpstr>Finding Paths in Very Large Graphs</vt:lpstr>
      <vt:lpstr>Best-First Search</vt:lpstr>
      <vt:lpstr>Example</vt:lpstr>
      <vt:lpstr>Example</vt:lpstr>
      <vt:lpstr>Best First Search</vt:lpstr>
      <vt:lpstr>Non-Optimality of Best-First</vt:lpstr>
      <vt:lpstr>Improving Best-First</vt:lpstr>
      <vt:lpstr>A*</vt:lpstr>
      <vt:lpstr>A*</vt:lpstr>
      <vt:lpstr>A* in Action</vt:lpstr>
      <vt:lpstr>Applications of A*: Planning</vt:lpstr>
      <vt:lpstr>Blocks World</vt:lpstr>
      <vt:lpstr>Demo</vt:lpstr>
      <vt:lpstr>Negative Lengths on Edges</vt:lpstr>
      <vt:lpstr>Bellman-Ford</vt:lpstr>
      <vt:lpstr>Bellman-Ford</vt:lpstr>
      <vt:lpstr>Summary: Graph Search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326: Data Structures Graph Algorithms</dc:title>
  <dc:creator>Henry Kautz</dc:creator>
  <cp:lastModifiedBy>Henry Kautz</cp:lastModifiedBy>
  <cp:revision>430</cp:revision>
  <cp:lastPrinted>2000-03-01T21:11:47Z</cp:lastPrinted>
  <dcterms:created xsi:type="dcterms:W3CDTF">2000-01-21T01:42:32Z</dcterms:created>
  <dcterms:modified xsi:type="dcterms:W3CDTF">2013-09-26T20:57:33Z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>owner-cse326@cs.washington.edu</vt:lpwstr>
  </property>
  <property fmtid="{D5CDD505-2E9C-101B-9397-08002B2CF9AE}" pid="8" name="HomePage">
    <vt:lpwstr>http://www.cs.washington.edu/326/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\\june\wolf\cse326\lectures</vt:lpwstr>
  </property>
</Properties>
</file>