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5"/>
  </p:notesMasterIdLst>
  <p:handoutMasterIdLst>
    <p:handoutMasterId r:id="rId16"/>
  </p:handoutMasterIdLst>
  <p:sldIdLst>
    <p:sldId id="256" r:id="rId2"/>
    <p:sldId id="307" r:id="rId3"/>
    <p:sldId id="320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9" r:id="rId14"/>
  </p:sldIdLst>
  <p:sldSz cx="9144000" cy="6858000" type="screen4x3"/>
  <p:notesSz cx="9283700" cy="70342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 autoAdjust="0"/>
    <p:restoredTop sz="94709" autoAdjust="0"/>
  </p:normalViewPr>
  <p:slideViewPr>
    <p:cSldViewPr>
      <p:cViewPr varScale="1">
        <p:scale>
          <a:sx n="106" d="100"/>
          <a:sy n="106" d="100"/>
        </p:scale>
        <p:origin x="-112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2937" cy="351711"/>
          </a:xfrm>
          <a:prstGeom prst="rect">
            <a:avLst/>
          </a:prstGeom>
        </p:spPr>
        <p:txBody>
          <a:bodyPr vert="horz" lIns="92693" tIns="46346" rIns="92693" bIns="463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58615" y="0"/>
            <a:ext cx="4022937" cy="351711"/>
          </a:xfrm>
          <a:prstGeom prst="rect">
            <a:avLst/>
          </a:prstGeom>
        </p:spPr>
        <p:txBody>
          <a:bodyPr vert="horz" lIns="92693" tIns="46346" rIns="92693" bIns="46346" rtlCol="0"/>
          <a:lstStyle>
            <a:lvl1pPr algn="r">
              <a:defRPr sz="1200"/>
            </a:lvl1pPr>
          </a:lstStyle>
          <a:p>
            <a:fld id="{623508D7-CD65-4285-B828-B369E2351DE2}" type="datetimeFigureOut">
              <a:rPr lang="en-US" smtClean="0"/>
              <a:pPr/>
              <a:t>3/15/2010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81282"/>
            <a:ext cx="4022937" cy="351711"/>
          </a:xfrm>
          <a:prstGeom prst="rect">
            <a:avLst/>
          </a:prstGeom>
        </p:spPr>
        <p:txBody>
          <a:bodyPr vert="horz" lIns="92693" tIns="46346" rIns="92693" bIns="463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58615" y="6681282"/>
            <a:ext cx="4022937" cy="351711"/>
          </a:xfrm>
          <a:prstGeom prst="rect">
            <a:avLst/>
          </a:prstGeom>
        </p:spPr>
        <p:txBody>
          <a:bodyPr vert="horz" lIns="92693" tIns="46346" rIns="92693" bIns="46346" rtlCol="0" anchor="b"/>
          <a:lstStyle>
            <a:lvl1pPr algn="r">
              <a:defRPr sz="1200"/>
            </a:lvl1pPr>
          </a:lstStyle>
          <a:p>
            <a:fld id="{6A854FC7-2F89-40CE-8D5B-3D90DD628E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2937" cy="351711"/>
          </a:xfrm>
          <a:prstGeom prst="rect">
            <a:avLst/>
          </a:prstGeom>
        </p:spPr>
        <p:txBody>
          <a:bodyPr vert="horz" lIns="92693" tIns="46346" rIns="92693" bIns="463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58615" y="0"/>
            <a:ext cx="4022937" cy="351711"/>
          </a:xfrm>
          <a:prstGeom prst="rect">
            <a:avLst/>
          </a:prstGeom>
        </p:spPr>
        <p:txBody>
          <a:bodyPr vert="horz" lIns="92693" tIns="46346" rIns="92693" bIns="46346" rtlCol="0"/>
          <a:lstStyle>
            <a:lvl1pPr algn="r">
              <a:defRPr sz="1200"/>
            </a:lvl1pPr>
          </a:lstStyle>
          <a:p>
            <a:fld id="{68A3EB84-E0F6-4EF5-A6B6-15B35501A2C4}" type="datetimeFigureOut">
              <a:rPr lang="en-US" smtClean="0"/>
              <a:pPr/>
              <a:t>3/15/2010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82900" y="527050"/>
            <a:ext cx="3517900" cy="26384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93" tIns="46346" rIns="92693" bIns="463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8370" y="3341251"/>
            <a:ext cx="7426960" cy="3165396"/>
          </a:xfrm>
          <a:prstGeom prst="rect">
            <a:avLst/>
          </a:prstGeom>
        </p:spPr>
        <p:txBody>
          <a:bodyPr vert="horz" lIns="92693" tIns="46346" rIns="92693" bIns="4634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81282"/>
            <a:ext cx="4022937" cy="351711"/>
          </a:xfrm>
          <a:prstGeom prst="rect">
            <a:avLst/>
          </a:prstGeom>
        </p:spPr>
        <p:txBody>
          <a:bodyPr vert="horz" lIns="92693" tIns="46346" rIns="92693" bIns="463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58615" y="6681282"/>
            <a:ext cx="4022937" cy="351711"/>
          </a:xfrm>
          <a:prstGeom prst="rect">
            <a:avLst/>
          </a:prstGeom>
        </p:spPr>
        <p:txBody>
          <a:bodyPr vert="horz" lIns="92693" tIns="46346" rIns="92693" bIns="46346" rtlCol="0" anchor="b"/>
          <a:lstStyle>
            <a:lvl1pPr algn="r">
              <a:defRPr sz="1200"/>
            </a:lvl1pPr>
          </a:lstStyle>
          <a:p>
            <a:fld id="{70A64E9A-006E-4595-84A4-B133CBD63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A64E9A-006E-4595-84A4-B133CBD6302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252F6B59-2461-4FE2-982B-310F2B966FAC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ASPLOS 2010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90450-18A8-4FD9-86A4-2A3A1D802047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02F55-1D94-4790-92D1-95CE55AB11BD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724775" cy="1157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752600"/>
            <a:ext cx="3943350" cy="4379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0150" y="1752600"/>
            <a:ext cx="3944938" cy="4379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272B0A0-7E19-4553-B46A-132D9322A9BF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ASPLOS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435DB70-F272-4C99-98FA-39E0C8EA86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8DC3-8F28-44C6-9223-D364F5410A57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78536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0746D1CE-E047-4E4A-914B-1CE001B80BA9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ASPLOS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BBCE-E228-4E03-951C-13B046E35373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E7184-198D-409E-97DC-B913732FF6E1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078B0-DAD0-468C-9A7B-4BE3B39D370E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09DB-4C9A-42B1-ADBE-B14AE40CF863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75A72-E1F6-479B-8974-7FB3EA83AE9F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10A0-4AD0-4DEB-ADB0-CF53932E86B3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3E6583-719A-4BCC-9EFB-F5EAD5313762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ASPLOS 2010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0"/>
            <a:ext cx="7315200" cy="16002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Request Behavior Variations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143000" y="3657600"/>
            <a:ext cx="7086600" cy="1295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800" dirty="0" smtClean="0"/>
              <a:t>Kai Shen</a:t>
            </a:r>
          </a:p>
          <a:p>
            <a:pPr algn="ctr">
              <a:buNone/>
            </a:pPr>
            <a:r>
              <a:rPr lang="en-US" sz="2800" dirty="0" smtClean="0"/>
              <a:t>University of Rochester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FD026-AD79-4920-9DB0-65EB1883EBF9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Modeling:</a:t>
            </a:r>
            <a:r>
              <a:rPr lang="en-US" dirty="0" smtClean="0"/>
              <a:t> Request Differencing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27A2-B9FF-4B7D-A6E4-885BFB0F045B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Quantify the similarity/difference of two requests</a:t>
            </a:r>
          </a:p>
          <a:p>
            <a:pPr lvl="1"/>
            <a:r>
              <a:rPr lang="en-US" sz="2100" dirty="0" smtClean="0"/>
              <a:t>Time shifting (due to non-deterministic multicore executions?)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endParaRPr lang="en-US" sz="2400" dirty="0" smtClean="0"/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endParaRPr lang="en-US" sz="2400" dirty="0" smtClean="0"/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endParaRPr lang="en-US" sz="1400" dirty="0" smtClean="0"/>
          </a:p>
          <a:p>
            <a:r>
              <a:rPr lang="en-US" sz="2400" dirty="0" smtClean="0"/>
              <a:t>Dynamic time warping (originated in speech recognition)</a:t>
            </a:r>
            <a:endParaRPr lang="en-US" sz="2100" dirty="0" smtClean="0">
              <a:solidFill>
                <a:schemeClr val="tx1"/>
              </a:solidFill>
            </a:endParaRPr>
          </a:p>
        </p:txBody>
      </p:sp>
      <p:pic>
        <p:nvPicPr>
          <p:cNvPr id="13" name="Picture 12" descr="model_dtwcase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2362200"/>
            <a:ext cx="5791200" cy="3042834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5562600" y="2971800"/>
            <a:ext cx="3004352" cy="685800"/>
            <a:chOff x="5867400" y="2209800"/>
            <a:chExt cx="3004352" cy="685800"/>
          </a:xfrm>
        </p:grpSpPr>
        <p:sp>
          <p:nvSpPr>
            <p:cNvPr id="10" name="Oval 9"/>
            <p:cNvSpPr/>
            <p:nvPr/>
          </p:nvSpPr>
          <p:spPr bwMode="auto">
            <a:xfrm>
              <a:off x="5867400" y="2286000"/>
              <a:ext cx="609600" cy="609600"/>
            </a:xfrm>
            <a:prstGeom prst="ellipse">
              <a:avLst/>
            </a:prstGeom>
            <a:noFill/>
            <a:ln w="19050">
              <a:solidFill>
                <a:srgbClr val="7030A0"/>
              </a:solidFill>
              <a:miter lim="800000"/>
              <a:headEnd/>
              <a:tailEnd/>
            </a:ln>
            <a:effectLst/>
          </p:spPr>
          <p:txBody>
            <a:bodyPr rtlCol="0" anchor="ctr"/>
            <a:lstStyle/>
            <a:p>
              <a:pPr marL="342900" indent="-342900" algn="ctr">
                <a:buClr>
                  <a:schemeClr val="folHlink"/>
                </a:buClr>
                <a:buSzPct val="95000"/>
              </a:pPr>
              <a:endParaRPr lang="en-US" sz="2800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12" name="Straight Connector 11"/>
            <p:cNvCxnSpPr>
              <a:endCxn id="10" idx="6"/>
            </p:cNvCxnSpPr>
            <p:nvPr/>
          </p:nvCxnSpPr>
          <p:spPr>
            <a:xfrm rot="10800000">
              <a:off x="6477000" y="2590800"/>
              <a:ext cx="16002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8033061" y="2209800"/>
              <a:ext cx="8386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Time</a:t>
              </a:r>
            </a:p>
            <a:p>
              <a:pPr algn="ctr"/>
              <a:r>
                <a:rPr lang="en-US" dirty="0" smtClean="0"/>
                <a:t>shifting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Modeling:</a:t>
            </a:r>
            <a:r>
              <a:rPr lang="en-US" dirty="0" smtClean="0"/>
              <a:t> Anomaly Detection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27A2-B9FF-4B7D-A6E4-885BFB0F045B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Anomalies due to effects of dynamic resource contention</a:t>
            </a:r>
          </a:p>
          <a:p>
            <a:pPr lvl="1"/>
            <a:r>
              <a:rPr lang="en-US" sz="2100" dirty="0" smtClean="0"/>
              <a:t>Requests with similar </a:t>
            </a:r>
            <a:r>
              <a:rPr lang="en-US" sz="2100" dirty="0" smtClean="0">
                <a:solidFill>
                  <a:srgbClr val="FF0000"/>
                </a:solidFill>
              </a:rPr>
              <a:t>L2 references/ins. </a:t>
            </a:r>
            <a:r>
              <a:rPr lang="en-US" sz="2100" dirty="0" smtClean="0"/>
              <a:t>but different </a:t>
            </a:r>
            <a:r>
              <a:rPr lang="en-US" sz="2100" dirty="0" smtClean="0">
                <a:solidFill>
                  <a:srgbClr val="FF0000"/>
                </a:solidFill>
              </a:rPr>
              <a:t>Cycles/ins.</a:t>
            </a:r>
          </a:p>
        </p:txBody>
      </p:sp>
      <p:pic>
        <p:nvPicPr>
          <p:cNvPr id="8" name="Picture 7" descr="model_anomaly_webwork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2438400"/>
            <a:ext cx="6642904" cy="3640350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5486400" y="2667000"/>
            <a:ext cx="3276600" cy="646331"/>
            <a:chOff x="5486400" y="2667000"/>
            <a:chExt cx="3276600" cy="646331"/>
          </a:xfrm>
        </p:grpSpPr>
        <p:sp>
          <p:nvSpPr>
            <p:cNvPr id="10" name="Oval 9"/>
            <p:cNvSpPr/>
            <p:nvPr/>
          </p:nvSpPr>
          <p:spPr bwMode="auto">
            <a:xfrm>
              <a:off x="5486400" y="2819400"/>
              <a:ext cx="457200" cy="381000"/>
            </a:xfrm>
            <a:prstGeom prst="ellipse">
              <a:avLst/>
            </a:prstGeom>
            <a:noFill/>
            <a:ln w="19050">
              <a:solidFill>
                <a:srgbClr val="7030A0"/>
              </a:solidFill>
              <a:miter lim="800000"/>
              <a:headEnd/>
              <a:tailEnd/>
            </a:ln>
            <a:effectLst/>
          </p:spPr>
          <p:txBody>
            <a:bodyPr rtlCol="0" anchor="ctr"/>
            <a:lstStyle/>
            <a:p>
              <a:pPr marL="342900" indent="-342900" algn="ctr">
                <a:buClr>
                  <a:schemeClr val="folHlink"/>
                </a:buClr>
                <a:buSzPct val="95000"/>
              </a:pPr>
              <a:endParaRPr lang="en-US" sz="2800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11" name="Straight Connector 10"/>
            <p:cNvCxnSpPr>
              <a:endCxn id="10" idx="6"/>
            </p:cNvCxnSpPr>
            <p:nvPr/>
          </p:nvCxnSpPr>
          <p:spPr>
            <a:xfrm rot="10800000" flipV="1">
              <a:off x="5943600" y="2971800"/>
              <a:ext cx="1676400" cy="381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7562030" y="2667000"/>
              <a:ext cx="120097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Suspected</a:t>
              </a:r>
            </a:p>
            <a:p>
              <a:pPr algn="ctr"/>
              <a:r>
                <a:rPr lang="en-US" dirty="0" smtClean="0"/>
                <a:t>contention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Utilization:</a:t>
            </a:r>
            <a:r>
              <a:rPr lang="en-US" dirty="0" smtClean="0"/>
              <a:t> Multicore Scheduling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27A2-B9FF-4B7D-A6E4-885BFB0F045B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Contention-easing scheduling</a:t>
            </a:r>
          </a:p>
          <a:p>
            <a:pPr lvl="1"/>
            <a:r>
              <a:rPr lang="en-US" sz="2100" dirty="0" smtClean="0"/>
              <a:t>Avoid co-execution of high-resource-usage request periods</a:t>
            </a:r>
          </a:p>
          <a:p>
            <a:pPr lvl="1"/>
            <a:endParaRPr lang="en-US" sz="1000" dirty="0" smtClean="0"/>
          </a:p>
          <a:p>
            <a:r>
              <a:rPr lang="en-US" sz="2400" dirty="0" smtClean="0"/>
              <a:t>Challenges</a:t>
            </a:r>
          </a:p>
          <a:p>
            <a:pPr lvl="1"/>
            <a:r>
              <a:rPr lang="en-US" sz="2100" dirty="0" smtClean="0"/>
              <a:t>Require prediction of fine-grained request behavior patterns</a:t>
            </a:r>
          </a:p>
          <a:p>
            <a:pPr lvl="1"/>
            <a:r>
              <a:rPr lang="en-US" sz="2100" dirty="0" smtClean="0"/>
              <a:t>Lack of long stable phases</a:t>
            </a:r>
          </a:p>
          <a:p>
            <a:pPr lvl="2"/>
            <a:r>
              <a:rPr lang="en-US" sz="2100" dirty="0" smtClean="0"/>
              <a:t>Much shorter than typical CPU scheduling quantum, in </a:t>
            </a:r>
            <a:r>
              <a:rPr lang="en-US" sz="2100" dirty="0" err="1" smtClean="0"/>
              <a:t>millisecs</a:t>
            </a:r>
            <a:endParaRPr lang="en-US" sz="2100" dirty="0" smtClean="0"/>
          </a:p>
          <a:p>
            <a:pPr lvl="1"/>
            <a:endParaRPr lang="en-US" sz="1000" dirty="0" smtClean="0"/>
          </a:p>
          <a:p>
            <a:r>
              <a:rPr lang="en-US" sz="2400" dirty="0" smtClean="0"/>
              <a:t>Results</a:t>
            </a:r>
          </a:p>
          <a:p>
            <a:pPr lvl="1"/>
            <a:r>
              <a:rPr lang="en-US" sz="2100" dirty="0" smtClean="0"/>
              <a:t>Able to reduce worst-case contention</a:t>
            </a:r>
          </a:p>
          <a:p>
            <a:pPr lvl="2"/>
            <a:r>
              <a:rPr lang="en-US" sz="2100" dirty="0" smtClean="0"/>
              <a:t>Reduce high-resource-usage co-execution at all four cores by 25%</a:t>
            </a:r>
          </a:p>
          <a:p>
            <a:pPr lvl="1"/>
            <a:r>
              <a:rPr lang="en-US" sz="2100" dirty="0" smtClean="0"/>
              <a:t>Little effect on average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27A2-B9FF-4B7D-A6E4-885BFB0F045B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ASPLOS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382000" cy="4876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Request characterization helps request-level management</a:t>
            </a:r>
          </a:p>
          <a:p>
            <a:pPr lvl="1"/>
            <a:r>
              <a:rPr lang="en-US" sz="2100" dirty="0" smtClean="0"/>
              <a:t>Challenges: high concurrency, fine granularity, multicore obfuscation</a:t>
            </a:r>
          </a:p>
          <a:p>
            <a:endParaRPr lang="en-US" sz="1000" dirty="0" smtClean="0"/>
          </a:p>
          <a:p>
            <a:r>
              <a:rPr lang="en-US" sz="2400" dirty="0" smtClean="0"/>
              <a:t>Our contributions</a:t>
            </a:r>
          </a:p>
          <a:p>
            <a:pPr lvl="1"/>
            <a:r>
              <a:rPr lang="en-US" sz="2100" dirty="0" smtClean="0"/>
              <a:t>Efficient online request behavior sampling</a:t>
            </a:r>
          </a:p>
          <a:p>
            <a:pPr lvl="1"/>
            <a:r>
              <a:rPr lang="en-US" sz="2100" dirty="0" smtClean="0"/>
              <a:t>Demonstrate utilizations in request modeling and management</a:t>
            </a:r>
          </a:p>
          <a:p>
            <a:pPr lvl="1"/>
            <a:r>
              <a:rPr lang="en-US" sz="2100" dirty="0" smtClean="0"/>
              <a:t>OS-level techniques requiring no application changes or special hardware assistance</a:t>
            </a:r>
          </a:p>
          <a:p>
            <a:endParaRPr lang="en-US" sz="1000" dirty="0" smtClean="0"/>
          </a:p>
          <a:p>
            <a:r>
              <a:rPr lang="en-US" sz="2400" dirty="0" smtClean="0"/>
              <a:t>Future work: End-to-end request behavior analysis</a:t>
            </a:r>
          </a:p>
          <a:p>
            <a:pPr lvl="1"/>
            <a:r>
              <a:rPr lang="en-US" sz="2100" dirty="0" smtClean="0"/>
              <a:t>Correlate with program/application info to answer high-level questions</a:t>
            </a:r>
          </a:p>
          <a:p>
            <a:pPr lvl="1"/>
            <a:r>
              <a:rPr lang="en-US" sz="2100" dirty="0" smtClean="0"/>
              <a:t>Request characterization over distributed server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Research Overview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27A2-B9FF-4B7D-A6E4-885BFB0F045B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Complex request behaviors in server systems</a:t>
            </a: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Potentially </a:t>
            </a:r>
            <a:r>
              <a:rPr lang="en-US" sz="2100" dirty="0" smtClean="0">
                <a:solidFill>
                  <a:srgbClr val="7030A0"/>
                </a:solidFill>
              </a:rPr>
              <a:t>high concurrency </a:t>
            </a:r>
            <a:r>
              <a:rPr lang="en-US" sz="2100" dirty="0" smtClean="0">
                <a:solidFill>
                  <a:schemeClr val="tx1"/>
                </a:solidFill>
              </a:rPr>
              <a:t>in servers</a:t>
            </a:r>
          </a:p>
          <a:p>
            <a:pPr lvl="1"/>
            <a:r>
              <a:rPr lang="en-US" sz="2100" dirty="0" smtClean="0">
                <a:solidFill>
                  <a:srgbClr val="7030A0"/>
                </a:solidFill>
              </a:rPr>
              <a:t>Fine-grained </a:t>
            </a:r>
            <a:r>
              <a:rPr lang="en-US" sz="2100" dirty="0" smtClean="0">
                <a:solidFill>
                  <a:schemeClr val="tx1"/>
                </a:solidFill>
              </a:rPr>
              <a:t>request activities over multiple stages</a:t>
            </a:r>
          </a:p>
          <a:p>
            <a:pPr lvl="1"/>
            <a:r>
              <a:rPr lang="en-US" sz="2100" dirty="0" smtClean="0">
                <a:solidFill>
                  <a:srgbClr val="7030A0"/>
                </a:solidFill>
              </a:rPr>
              <a:t>Non-determinism</a:t>
            </a:r>
            <a:r>
              <a:rPr lang="en-US" sz="2100" dirty="0" smtClean="0">
                <a:solidFill>
                  <a:schemeClr val="tx1"/>
                </a:solidFill>
              </a:rPr>
              <a:t> due to multicore resource sharing</a:t>
            </a:r>
          </a:p>
          <a:p>
            <a:pPr lvl="1"/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2400" u="sng" dirty="0" smtClean="0">
                <a:solidFill>
                  <a:srgbClr val="FF0000"/>
                </a:solidFill>
              </a:rPr>
              <a:t>Goal: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Characterize/manage fine-grained request behaviors</a:t>
            </a: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Model request performance (</a:t>
            </a:r>
            <a:r>
              <a:rPr lang="en-US" sz="2100" dirty="0" smtClean="0">
                <a:solidFill>
                  <a:srgbClr val="7030A0"/>
                </a:solidFill>
              </a:rPr>
              <a:t>Cycles/ins.</a:t>
            </a:r>
            <a:r>
              <a:rPr lang="en-US" sz="2100" dirty="0" smtClean="0">
                <a:solidFill>
                  <a:schemeClr val="tx1"/>
                </a:solidFill>
              </a:rPr>
              <a:t>) and resource usage (</a:t>
            </a:r>
            <a:r>
              <a:rPr lang="en-US" sz="2100" dirty="0" smtClean="0">
                <a:solidFill>
                  <a:srgbClr val="7030A0"/>
                </a:solidFill>
              </a:rPr>
              <a:t>to shared cache and memory bandwidth</a:t>
            </a:r>
            <a:r>
              <a:rPr lang="en-US" sz="2100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Online signature identification and anomaly analysis</a:t>
            </a: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Adaptive request scheduling and throttling</a:t>
            </a:r>
            <a:endParaRPr lang="en-US" sz="2400" dirty="0" smtClean="0"/>
          </a:p>
          <a:p>
            <a:pPr lvl="1"/>
            <a:endParaRPr lang="en-US" sz="1000" dirty="0" smtClean="0"/>
          </a:p>
          <a:p>
            <a:r>
              <a:rPr lang="en-US" sz="2400" dirty="0" smtClean="0"/>
              <a:t>Operating system techniques on existing hardware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Request’s Life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27A2-B9FF-4B7D-A6E4-885BFB0F045B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3124200" cy="478536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RUBiS: multi-stage online auction</a:t>
            </a: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Web server</a:t>
            </a: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J2EE application components</a:t>
            </a: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Database</a:t>
            </a:r>
          </a:p>
          <a:p>
            <a:pPr lvl="1"/>
            <a:endParaRPr lang="en-US" sz="2100" dirty="0" smtClean="0">
              <a:solidFill>
                <a:schemeClr val="tx1"/>
              </a:solidFill>
            </a:endParaRPr>
          </a:p>
          <a:p>
            <a:r>
              <a:rPr lang="en-US" sz="2400" dirty="0" smtClean="0"/>
              <a:t>A few milliseconds or less at each stage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530600" y="1377950"/>
          <a:ext cx="5211763" cy="4873625"/>
        </p:xfrm>
        <a:graphic>
          <a:graphicData uri="http://schemas.openxmlformats.org/presentationml/2006/ole">
            <p:oleObj spid="_x0000_s1026" name="Visio" r:id="rId3" imgW="4401631" imgH="4116038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Request Behavior Variations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27A2-B9FF-4B7D-A6E4-885BFB0F045B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Performance obfuscation of multicore resource sharing</a:t>
            </a:r>
          </a:p>
          <a:p>
            <a:pPr lvl="1"/>
            <a:r>
              <a:rPr lang="en-US" sz="2100" dirty="0" smtClean="0"/>
              <a:t>Intel 3.0GHz “Woodcrest” processors</a:t>
            </a:r>
          </a:p>
          <a:p>
            <a:pPr>
              <a:buNone/>
            </a:pPr>
            <a:endParaRPr lang="en-US" sz="2400" dirty="0" smtClean="0">
              <a:solidFill>
                <a:schemeClr val="tx1"/>
              </a:solidFill>
            </a:endParaRPr>
          </a:p>
        </p:txBody>
      </p:sp>
      <p:pic>
        <p:nvPicPr>
          <p:cNvPr id="7" name="Picture 6" descr="cpi_distrib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2438400"/>
            <a:ext cx="8162670" cy="329261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133600" y="2362200"/>
            <a:ext cx="1090555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One core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324600" y="2362200"/>
            <a:ext cx="1200906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Four cores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Intra-Request Behavior Variations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27A2-B9FF-4B7D-A6E4-885BFB0F045B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305800" cy="478536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Fluctuating behaviors over the course of one request execution</a:t>
            </a:r>
          </a:p>
          <a:p>
            <a:pPr lvl="1"/>
            <a:r>
              <a:rPr lang="en-US" sz="2100" dirty="0" smtClean="0"/>
              <a:t>Opportunties for signature identification and contention management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</p:txBody>
      </p:sp>
      <p:pic>
        <p:nvPicPr>
          <p:cNvPr id="8" name="Picture 7" descr="curve_rubis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2438400"/>
            <a:ext cx="7121193" cy="35288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Related Work and Challenges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27A2-B9FF-4B7D-A6E4-885BFB0F045B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305800" cy="478536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Past work on phase identification/exploitation</a:t>
            </a:r>
          </a:p>
          <a:p>
            <a:pPr lvl="1"/>
            <a:r>
              <a:rPr lang="en-US" sz="2100" dirty="0" smtClean="0"/>
              <a:t>Program analysis: </a:t>
            </a:r>
            <a:r>
              <a:rPr lang="en-US" sz="1800" dirty="0" smtClean="0"/>
              <a:t>[</a:t>
            </a:r>
            <a:r>
              <a:rPr lang="en-US" sz="1800" dirty="0" err="1" smtClean="0"/>
              <a:t>Batson&amp;Madison</a:t>
            </a:r>
            <a:r>
              <a:rPr lang="en-US" sz="1800" dirty="0" smtClean="0"/>
              <a:t> 76], [Shen et al. 04]</a:t>
            </a:r>
            <a:endParaRPr lang="en-US" sz="2100" dirty="0" smtClean="0"/>
          </a:p>
          <a:p>
            <a:pPr lvl="1"/>
            <a:r>
              <a:rPr lang="en-US" sz="2100" dirty="0" smtClean="0"/>
              <a:t>Architecture: </a:t>
            </a:r>
            <a:r>
              <a:rPr lang="en-US" sz="1800" dirty="0" smtClean="0"/>
              <a:t>[</a:t>
            </a:r>
            <a:r>
              <a:rPr lang="en-US" sz="1800" dirty="0" err="1" smtClean="0"/>
              <a:t>Dhodapkar&amp;Smith</a:t>
            </a:r>
            <a:r>
              <a:rPr lang="en-US" sz="1800" dirty="0" smtClean="0"/>
              <a:t> 02], [Sherwood et al. 03], [</a:t>
            </a:r>
            <a:r>
              <a:rPr lang="en-US" sz="1800" dirty="0" err="1" smtClean="0"/>
              <a:t>Isci&amp;Martonosi</a:t>
            </a:r>
            <a:r>
              <a:rPr lang="en-US" sz="1800" dirty="0" smtClean="0"/>
              <a:t> 06]</a:t>
            </a:r>
            <a:endParaRPr lang="en-US" sz="2400" dirty="0" smtClean="0"/>
          </a:p>
          <a:p>
            <a:pPr>
              <a:buNone/>
            </a:pPr>
            <a:endParaRPr lang="en-US" sz="1000" dirty="0" smtClean="0"/>
          </a:p>
          <a:p>
            <a:r>
              <a:rPr lang="en-US" sz="2400" dirty="0" smtClean="0"/>
              <a:t>Challenges for characterizing request behavior variations</a:t>
            </a:r>
          </a:p>
          <a:p>
            <a:pPr lvl="1"/>
            <a:r>
              <a:rPr lang="en-US" sz="2100" dirty="0" smtClean="0"/>
              <a:t>High concurrency, frequent net/storage I/Os, and multiple-stage exec. in server applications </a:t>
            </a:r>
          </a:p>
          <a:p>
            <a:pPr lvl="2">
              <a:buNone/>
            </a:pPr>
            <a:r>
              <a:rPr lang="en-US" sz="2100" dirty="0" smtClean="0">
                <a:sym typeface="Wingdings 3"/>
              </a:rPr>
              <a:t></a:t>
            </a:r>
            <a:r>
              <a:rPr lang="en-US" sz="2100" dirty="0" smtClean="0"/>
              <a:t> </a:t>
            </a:r>
            <a:r>
              <a:rPr lang="en-US" sz="2100" dirty="0" smtClean="0">
                <a:solidFill>
                  <a:srgbClr val="FF0000"/>
                </a:solidFill>
              </a:rPr>
              <a:t>fine-grained patterns, no long stable phases</a:t>
            </a:r>
          </a:p>
          <a:p>
            <a:pPr lvl="1"/>
            <a:r>
              <a:rPr lang="en-US" sz="2100" dirty="0" smtClean="0"/>
              <a:t>OS-level techniques requiring no application changes or special hardware assistance</a:t>
            </a:r>
          </a:p>
          <a:p>
            <a:pPr lvl="1"/>
            <a:r>
              <a:rPr lang="en-US" sz="2100" dirty="0" smtClean="0"/>
              <a:t>Online characterization with low overhead, like in some past work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Approach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27A2-B9FF-4B7D-A6E4-885BFB0F045B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Online request context maintenance </a:t>
            </a:r>
            <a:r>
              <a:rPr lang="en-US" sz="2000" dirty="0" smtClean="0">
                <a:solidFill>
                  <a:srgbClr val="FF0000"/>
                </a:solidFill>
              </a:rPr>
              <a:t>[ASPLOS’08]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Tracking request context propagation by tagging messages passed between server stages</a:t>
            </a:r>
          </a:p>
          <a:p>
            <a:pPr lvl="1"/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2400" dirty="0" smtClean="0"/>
              <a:t>O</a:t>
            </a:r>
            <a:r>
              <a:rPr lang="en-US" sz="2400" dirty="0" smtClean="0">
                <a:solidFill>
                  <a:schemeClr val="tx1"/>
                </a:solidFill>
              </a:rPr>
              <a:t>nline sampling of hardware event counters</a:t>
            </a: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Sample event counters at request switches</a:t>
            </a: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Sample at periodic interrupts to capture variation patterns</a:t>
            </a:r>
          </a:p>
          <a:p>
            <a:pPr lvl="2"/>
            <a:r>
              <a:rPr lang="en-US" sz="2100" dirty="0" smtClean="0"/>
              <a:t>As frequent as 10 </a:t>
            </a:r>
            <a:r>
              <a:rPr lang="en-US" sz="2100" dirty="0" err="1" smtClean="0"/>
              <a:t>microsecs</a:t>
            </a:r>
            <a:r>
              <a:rPr lang="en-US" sz="2100" dirty="0" smtClean="0"/>
              <a:t> per sample</a:t>
            </a: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Observer’s effect</a:t>
            </a:r>
          </a:p>
          <a:p>
            <a:pPr lvl="2"/>
            <a:r>
              <a:rPr lang="en-US" sz="2100" dirty="0" smtClean="0"/>
              <a:t>A</a:t>
            </a:r>
            <a:r>
              <a:rPr lang="en-US" sz="2100" dirty="0" smtClean="0">
                <a:solidFill>
                  <a:schemeClr val="tx1"/>
                </a:solidFill>
              </a:rPr>
              <a:t>n interrupt costs ~2300 cycles, triggers 12 references to L2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System Call-Triggered Sampling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27A2-B9FF-4B7D-A6E4-885BFB0F045B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382000" cy="478536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In-kernel call much cheaper than interrupt</a:t>
            </a:r>
          </a:p>
          <a:p>
            <a:r>
              <a:rPr lang="en-US" sz="2400" dirty="0" smtClean="0"/>
              <a:t>Frequent system calls in servers present in-kernel opportunities</a:t>
            </a:r>
          </a:p>
        </p:txBody>
      </p:sp>
      <p:pic>
        <p:nvPicPr>
          <p:cNvPr id="7" name="Picture 6" descr="track_syscallcost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5400" y="2590800"/>
            <a:ext cx="6096000" cy="33888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Behavior Transition Signals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27A2-B9FF-4B7D-A6E4-885BFB0F045B}" type="datetime1">
              <a:rPr lang="en-US" smtClean="0"/>
              <a:pPr/>
              <a:t>3/15/2010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ASPLOS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System calls are part of application semantics</a:t>
            </a:r>
          </a:p>
          <a:p>
            <a:pPr lvl="1"/>
            <a:r>
              <a:rPr lang="en-US" sz="2100" dirty="0" smtClean="0"/>
              <a:t>Some may signal impending behavior transitions</a:t>
            </a:r>
          </a:p>
          <a:p>
            <a:pPr lvl="1"/>
            <a:r>
              <a:rPr lang="en-US" sz="2100" dirty="0" smtClean="0"/>
              <a:t>Sample at these occasions more cost-effective</a:t>
            </a:r>
          </a:p>
          <a:p>
            <a:pPr lvl="1"/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Example: </a:t>
            </a:r>
            <a:r>
              <a:rPr lang="en-US" sz="2400" dirty="0" smtClean="0"/>
              <a:t> Apache web server</a:t>
            </a:r>
          </a:p>
          <a:p>
            <a:pPr lvl="1"/>
            <a:r>
              <a:rPr lang="en-US" sz="2100" dirty="0" smtClean="0"/>
              <a:t>Read file from disk </a:t>
            </a:r>
            <a:r>
              <a:rPr lang="en-US" sz="2100" dirty="0" smtClean="0">
                <a:sym typeface="Wingdings 3"/>
              </a:rPr>
              <a:t></a:t>
            </a:r>
            <a:r>
              <a:rPr lang="en-US" sz="2100" dirty="0" smtClean="0"/>
              <a:t> output HTTP headers to net </a:t>
            </a:r>
            <a:r>
              <a:rPr lang="en-US" sz="2100" dirty="0" smtClean="0">
                <a:sym typeface="Wingdings 3"/>
              </a:rPr>
              <a:t></a:t>
            </a:r>
            <a:r>
              <a:rPr lang="en-US" sz="2100" dirty="0" smtClean="0"/>
              <a:t> output file</a:t>
            </a:r>
          </a:p>
          <a:p>
            <a:pPr lvl="1"/>
            <a:r>
              <a:rPr lang="en-US" sz="2100" dirty="0" smtClean="0"/>
              <a:t>Output headers involve fragmented memory accesses </a:t>
            </a:r>
            <a:r>
              <a:rPr lang="en-US" sz="2100" dirty="0" smtClean="0">
                <a:sym typeface="Wingdings 3"/>
              </a:rPr>
              <a:t> </a:t>
            </a:r>
            <a:r>
              <a:rPr lang="en-US" sz="2100" u="sng" dirty="0" smtClean="0"/>
              <a:t>poor CPI     </a:t>
            </a:r>
            <a:r>
              <a:rPr lang="en-US" sz="2100" dirty="0" smtClean="0"/>
              <a:t>signaled by a </a:t>
            </a:r>
            <a:r>
              <a:rPr lang="en-US" sz="2100" dirty="0" smtClean="0">
                <a:solidFill>
                  <a:srgbClr val="FF0000"/>
                </a:solidFill>
              </a:rPr>
              <a:t>writev</a:t>
            </a:r>
            <a:r>
              <a:rPr lang="en-US" sz="2100" dirty="0" smtClean="0"/>
              <a:t> system call</a:t>
            </a:r>
          </a:p>
          <a:p>
            <a:r>
              <a:rPr lang="en-US" sz="2400" dirty="0" smtClean="0"/>
              <a:t>How to learn this?</a:t>
            </a:r>
          </a:p>
          <a:p>
            <a:pPr lvl="1"/>
            <a:r>
              <a:rPr lang="en-US" sz="2100" dirty="0" smtClean="0"/>
              <a:t>Collect sample system calls and metric changes before/after call</a:t>
            </a:r>
          </a:p>
          <a:p>
            <a:pPr lvl="1"/>
            <a:r>
              <a:rPr lang="en-US" sz="2100" dirty="0" smtClean="0"/>
              <a:t>On average, </a:t>
            </a:r>
            <a:r>
              <a:rPr lang="en-US" sz="2100" dirty="0" smtClean="0">
                <a:solidFill>
                  <a:srgbClr val="FF0000"/>
                </a:solidFill>
              </a:rPr>
              <a:t>writev</a:t>
            </a:r>
            <a:r>
              <a:rPr lang="en-US" sz="2100" dirty="0" smtClean="0"/>
              <a:t> system call leads to CPI increase of 3.66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 bwMode="auto">
        <a:noFill/>
        <a:ln w="9525">
          <a:noFill/>
          <a:miter lim="800000"/>
          <a:headEnd/>
          <a:tailEnd/>
        </a:ln>
        <a:effectLst/>
      </a:spPr>
      <a:bodyPr/>
      <a:lstStyle>
        <a:defPPr marL="342900" indent="-342900">
          <a:buClr>
            <a:schemeClr val="folHlink"/>
          </a:buClr>
          <a:buSzPct val="95000"/>
          <a:defRPr sz="2800" dirty="0" smtClean="0">
            <a:solidFill>
              <a:srgbClr val="FF0000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2823</TotalTime>
  <Words>606</Words>
  <Application>Microsoft Office PowerPoint</Application>
  <PresentationFormat>On-screen Show (4:3)</PresentationFormat>
  <Paragraphs>148</Paragraphs>
  <Slides>13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Origin</vt:lpstr>
      <vt:lpstr>Visio</vt:lpstr>
      <vt:lpstr>Request Behavior Variations</vt:lpstr>
      <vt:lpstr>Background Research Overview</vt:lpstr>
      <vt:lpstr>A Request’s Life</vt:lpstr>
      <vt:lpstr>Request Behavior Variations</vt:lpstr>
      <vt:lpstr>Intra-Request Behavior Variations</vt:lpstr>
      <vt:lpstr>Related Work and Challenges</vt:lpstr>
      <vt:lpstr>Our Approach</vt:lpstr>
      <vt:lpstr>System Call-Triggered Sampling</vt:lpstr>
      <vt:lpstr>Behavior Transition Signals</vt:lpstr>
      <vt:lpstr>Modeling: Request Differencing</vt:lpstr>
      <vt:lpstr>Modeling: Anomaly Detection</vt:lpstr>
      <vt:lpstr>Utilization: Multicore Scheduling</vt:lpstr>
      <vt:lpstr>Conclusions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Reference-Driven Performance Anomaly Identification</dc:title>
  <dc:creator/>
  <cp:lastModifiedBy> </cp:lastModifiedBy>
  <cp:revision>364</cp:revision>
  <dcterms:created xsi:type="dcterms:W3CDTF">2006-08-16T00:00:00Z</dcterms:created>
  <dcterms:modified xsi:type="dcterms:W3CDTF">2010-03-15T20:24:53Z</dcterms:modified>
</cp:coreProperties>
</file>