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8" r:id="rId3"/>
    <p:sldId id="307" r:id="rId4"/>
    <p:sldId id="309" r:id="rId5"/>
    <p:sldId id="311" r:id="rId6"/>
    <p:sldId id="313" r:id="rId7"/>
    <p:sldId id="314" r:id="rId8"/>
    <p:sldId id="324" r:id="rId9"/>
    <p:sldId id="315" r:id="rId10"/>
    <p:sldId id="323" r:id="rId11"/>
    <p:sldId id="318" r:id="rId12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1" autoAdjust="0"/>
    <p:restoredTop sz="94709" autoAdjust="0"/>
  </p:normalViewPr>
  <p:slideViewPr>
    <p:cSldViewPr>
      <p:cViewPr varScale="1">
        <p:scale>
          <a:sx n="92" d="100"/>
          <a:sy n="92" d="100"/>
        </p:scale>
        <p:origin x="-13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4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2" tIns="48001" rIns="96002" bIns="480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002" tIns="48001" rIns="96002" bIns="480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02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64E9A-006E-4595-84A4-B133CBD630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F337B71-5E9F-414B-A93E-3BF08A54060E}" type="datetime1">
              <a:rPr lang="en-US" smtClean="0"/>
              <a:t>2/20/2014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7B70E-6C73-4CC1-BD1A-6708DB2E2A44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8F5-CFFE-4E0B-AAF3-AE44D39CA92D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1F9A3A9-00AC-4336-A217-1D000D3B1FF5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C3FE-1540-4D4D-BCB0-65E51E88D6A2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781C4CB-645E-477E-91F9-3F4475FB7634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3E3C-55D5-4EBD-9FA0-A0C0C1D1474B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1545-536F-4381-AA08-14B38ECC844A}" type="datetime1">
              <a:rPr lang="en-US" smtClean="0"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0996-C7C7-4C96-AE00-14E8C5F99EC3}" type="datetime1">
              <a:rPr lang="en-US" smtClean="0"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A820-0037-4CC4-B096-FC0ACA08CA42}" type="datetime1">
              <a:rPr lang="en-US" smtClean="0"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86C0-DE32-4EC7-A7A4-970A26DEBB56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EB88-622D-4EFC-8A97-6F18DAC2C396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7F4CAB-F7D1-4C74-96D3-6766E24AD5AA}" type="datetime1">
              <a:rPr lang="en-US" smtClean="0"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315200" cy="1600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Journaling of Journal Is (Almost) Free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810000"/>
            <a:ext cx="7086600" cy="1143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400" dirty="0"/>
              <a:t>Kai </a:t>
            </a:r>
            <a:r>
              <a:rPr lang="en-US" sz="2400" dirty="0" smtClean="0"/>
              <a:t>Shen     Stan Park*    Meng Zhu</a:t>
            </a:r>
            <a:endParaRPr lang="en-US" sz="1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n-US" sz="2400" dirty="0"/>
              <a:t>University of </a:t>
            </a:r>
            <a:r>
              <a:rPr lang="en-US" sz="2400" dirty="0" smtClean="0"/>
              <a:t>Rochester</a:t>
            </a:r>
          </a:p>
          <a:p>
            <a:pPr algn="ctr">
              <a:buNone/>
            </a:pPr>
            <a:r>
              <a:rPr lang="en-US" sz="2400" dirty="0" smtClean="0"/>
              <a:t>*</a:t>
            </a:r>
            <a:r>
              <a:rPr lang="en-US" sz="1700" dirty="0" smtClean="0"/>
              <a:t>Currently affiliated with HP Labs</a:t>
            </a:r>
            <a:endParaRPr lang="en-US" sz="19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(Nexus7 running Ubuntu)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4648200"/>
            <a:ext cx="8305800" cy="1676400"/>
          </a:xfrm>
        </p:spPr>
        <p:txBody>
          <a:bodyPr>
            <a:noAutofit/>
          </a:bodyPr>
          <a:lstStyle/>
          <a:p>
            <a:pPr marL="346075" indent="-346075"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Compared to no file system journaling</a:t>
            </a:r>
          </a:p>
          <a:p>
            <a:pPr marL="620395" lvl="1" indent="-346075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Ext4 ordered journaling incurs up to 20% slowdown; data journaling incurs up to 73% slowdown</a:t>
            </a:r>
          </a:p>
          <a:p>
            <a:pPr marL="620395" lvl="1" indent="-346075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Our enhanced journaling </a:t>
            </a:r>
            <a:r>
              <a:rPr lang="en-US" altLang="zh-CN" sz="1900" dirty="0">
                <a:ea typeface="宋体" pitchFamily="2" charset="-122"/>
              </a:rPr>
              <a:t>incurs </a:t>
            </a:r>
            <a:r>
              <a:rPr lang="en-US" altLang="zh-CN" sz="1900" dirty="0" smtClean="0">
                <a:ea typeface="宋体" pitchFamily="2" charset="-122"/>
              </a:rPr>
              <a:t>very little cost</a:t>
            </a:r>
            <a:endParaRPr lang="en-US" altLang="zh-CN" sz="1900" dirty="0">
              <a:ea typeface="宋体" pitchFamily="2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55017"/>
            <a:ext cx="8189865" cy="320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6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Conclusion and Discussions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5105400"/>
          </a:xfrm>
        </p:spPr>
        <p:txBody>
          <a:bodyPr>
            <a:norm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For applications that protect their own data, there is </a:t>
            </a:r>
            <a:r>
              <a:rPr lang="en-US" altLang="zh-CN" sz="2200" dirty="0" smtClean="0">
                <a:solidFill>
                  <a:srgbClr val="FF0000"/>
                </a:solidFill>
                <a:ea typeface="宋体" pitchFamily="2" charset="-122"/>
              </a:rPr>
              <a:t>fundamentally</a:t>
            </a:r>
            <a:r>
              <a:rPr lang="en-US" altLang="zh-CN" sz="2200" dirty="0" smtClean="0">
                <a:ea typeface="宋体" pitchFamily="2" charset="-122"/>
              </a:rPr>
              <a:t> little cost of adding file system journaling</a:t>
            </a:r>
          </a:p>
          <a:p>
            <a:pPr>
              <a:tabLst>
                <a:tab pos="803275" algn="l"/>
              </a:tabLst>
            </a:pPr>
            <a:endParaRPr lang="en-US" altLang="zh-CN" sz="1000" dirty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Simple implementation/configuration enhancements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</a:rPr>
              <a:t>Single </a:t>
            </a:r>
            <a:r>
              <a:rPr lang="en-US" altLang="zh-CN" sz="1900" dirty="0" smtClean="0">
                <a:ea typeface="宋体" pitchFamily="2" charset="-122"/>
              </a:rPr>
              <a:t>device write on </a:t>
            </a:r>
            <a:r>
              <a:rPr lang="en-US" altLang="zh-CN" sz="1900" dirty="0">
                <a:ea typeface="宋体" pitchFamily="2" charset="-122"/>
              </a:rPr>
              <a:t>the </a:t>
            </a:r>
            <a:r>
              <a:rPr lang="en-US" altLang="zh-CN" sz="1900" dirty="0" smtClean="0">
                <a:ea typeface="宋体" pitchFamily="2" charset="-122"/>
              </a:rPr>
              <a:t>journal commit critical path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File-adaptive journaling</a:t>
            </a:r>
          </a:p>
          <a:p>
            <a:pPr lvl="1">
              <a:tabLst>
                <a:tab pos="803275" algn="l"/>
              </a:tabLst>
            </a:pPr>
            <a:endParaRPr lang="en-US" altLang="zh-CN" sz="1000" dirty="0">
              <a:ea typeface="宋体" pitchFamily="2" charset="-122"/>
            </a:endParaRPr>
          </a:p>
          <a:p>
            <a:r>
              <a:rPr lang="en-US" sz="2200" dirty="0"/>
              <a:t>Alternative approach for data protection: </a:t>
            </a:r>
            <a:r>
              <a:rPr lang="en-US" sz="1900" dirty="0"/>
              <a:t>OS exposes failure-atomic I/O API and the OS alone protects the consistency for  application data and file system structure</a:t>
            </a:r>
          </a:p>
          <a:p>
            <a:pPr lvl="1"/>
            <a:r>
              <a:rPr lang="en-US" sz="1900" dirty="0"/>
              <a:t>I/O transactions </a:t>
            </a:r>
            <a:r>
              <a:rPr lang="en-US" sz="1900" dirty="0">
                <a:solidFill>
                  <a:srgbClr val="0070C0"/>
                </a:solidFill>
                <a:ea typeface="宋体" pitchFamily="2" charset="-122"/>
              </a:rPr>
              <a:t>[Sears and Brewer 2006; Porter et al. 2009]</a:t>
            </a:r>
          </a:p>
          <a:p>
            <a:pPr lvl="1"/>
            <a:r>
              <a:rPr lang="en-US" sz="1900" dirty="0"/>
              <a:t>Failure-atomic msync() </a:t>
            </a:r>
            <a:r>
              <a:rPr lang="en-US" sz="1900" dirty="0">
                <a:solidFill>
                  <a:srgbClr val="0070C0"/>
                </a:solidFill>
                <a:ea typeface="宋体" pitchFamily="2" charset="-122"/>
              </a:rPr>
              <a:t>[Park et al. 2013]</a:t>
            </a:r>
          </a:p>
          <a:p>
            <a:pPr marL="274320" lvl="1" indent="0">
              <a:buNone/>
            </a:pPr>
            <a:r>
              <a:rPr lang="en-US" sz="1900" dirty="0">
                <a:sym typeface="Wingdings 3"/>
              </a:rPr>
              <a:t> require OS API changes and programming changes</a:t>
            </a:r>
            <a:endParaRPr lang="en-US" sz="1900" dirty="0"/>
          </a:p>
          <a:p>
            <a:pPr marL="0" indent="0">
              <a:buNone/>
              <a:tabLst>
                <a:tab pos="803275" algn="l"/>
              </a:tabLst>
            </a:pPr>
            <a:endParaRPr lang="en-US" altLang="zh-CN" sz="2200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260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Journaling of Journal (JoJ)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5105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Lightweight </a:t>
            </a:r>
            <a:r>
              <a:rPr lang="en-US" sz="2200" dirty="0"/>
              <a:t>databases and key-value stores manage the consistency </a:t>
            </a:r>
            <a:r>
              <a:rPr lang="en-US" sz="2200" dirty="0" smtClean="0"/>
              <a:t>of </a:t>
            </a:r>
            <a:r>
              <a:rPr lang="en-US" sz="2200" dirty="0"/>
              <a:t>their data through </a:t>
            </a:r>
            <a:r>
              <a:rPr lang="en-US" sz="2200" dirty="0">
                <a:solidFill>
                  <a:srgbClr val="FF0000"/>
                </a:solidFill>
              </a:rPr>
              <a:t>redo or undo </a:t>
            </a:r>
            <a:r>
              <a:rPr lang="en-US" sz="2200" dirty="0" smtClean="0">
                <a:solidFill>
                  <a:srgbClr val="FF0000"/>
                </a:solidFill>
              </a:rPr>
              <a:t>logging</a:t>
            </a:r>
            <a:endParaRPr lang="en-US" sz="2200" dirty="0"/>
          </a:p>
          <a:p>
            <a:r>
              <a:rPr lang="en-US" sz="2200" dirty="0"/>
              <a:t>They </a:t>
            </a:r>
            <a:r>
              <a:rPr lang="en-US" sz="2200" dirty="0" smtClean="0"/>
              <a:t>store </a:t>
            </a:r>
            <a:r>
              <a:rPr lang="en-US" sz="2200" dirty="0"/>
              <a:t>database and </a:t>
            </a:r>
            <a:r>
              <a:rPr lang="en-US" sz="2200" dirty="0" smtClean="0"/>
              <a:t>logs as files; </a:t>
            </a:r>
            <a:r>
              <a:rPr lang="en-US" sz="2200" dirty="0">
                <a:solidFill>
                  <a:srgbClr val="FF0000"/>
                </a:solidFill>
              </a:rPr>
              <a:t>file system journaling </a:t>
            </a:r>
            <a:r>
              <a:rPr lang="en-US" sz="2200" dirty="0"/>
              <a:t>further protects file system structure and </a:t>
            </a:r>
            <a:r>
              <a:rPr lang="en-US" sz="2200" dirty="0" smtClean="0"/>
              <a:t>metadata</a:t>
            </a:r>
            <a:endParaRPr lang="en-US" sz="2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176105"/>
              </p:ext>
            </p:extLst>
          </p:nvPr>
        </p:nvGraphicFramePr>
        <p:xfrm>
          <a:off x="2209800" y="2743200"/>
          <a:ext cx="4572000" cy="345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" name="Visio" r:id="rId3" imgW="2332747" imgH="1761406" progId="Visio.Drawing.11">
                  <p:embed/>
                </p:oleObj>
              </mc:Choice>
              <mc:Fallback>
                <p:oleObj name="Visio" r:id="rId3" imgW="2332747" imgH="1761406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9800" y="2743200"/>
                        <a:ext cx="4572000" cy="3458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70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Journaling of Journal (JoJ)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5105400"/>
          </a:xfrm>
        </p:spPr>
        <p:txBody>
          <a:bodyPr>
            <a:normAutofit/>
          </a:bodyPr>
          <a:lstStyle/>
          <a:p>
            <a:r>
              <a:rPr lang="en-US" sz="2200" dirty="0"/>
              <a:t>It violates the classic end-to-end argument </a:t>
            </a:r>
            <a:r>
              <a:rPr lang="en-US" sz="1900" dirty="0">
                <a:solidFill>
                  <a:srgbClr val="0070C0"/>
                </a:solidFill>
                <a:ea typeface="宋体" pitchFamily="2" charset="-122"/>
              </a:rPr>
              <a:t>[</a:t>
            </a:r>
            <a:r>
              <a:rPr lang="en-US" sz="1900" dirty="0" err="1">
                <a:solidFill>
                  <a:srgbClr val="0070C0"/>
                </a:solidFill>
                <a:ea typeface="宋体" pitchFamily="2" charset="-122"/>
              </a:rPr>
              <a:t>Stonebraker</a:t>
            </a:r>
            <a:r>
              <a:rPr lang="en-US" sz="1900" dirty="0">
                <a:solidFill>
                  <a:srgbClr val="0070C0"/>
                </a:solidFill>
                <a:ea typeface="宋体" pitchFamily="2" charset="-122"/>
              </a:rPr>
              <a:t> 1981</a:t>
            </a:r>
            <a:r>
              <a:rPr lang="en-US" sz="1900" dirty="0" smtClean="0">
                <a:solidFill>
                  <a:srgbClr val="0070C0"/>
                </a:solidFill>
                <a:ea typeface="宋体" pitchFamily="2" charset="-122"/>
              </a:rPr>
              <a:t>]</a:t>
            </a:r>
            <a:r>
              <a:rPr lang="en-US" sz="2200" dirty="0" smtClean="0">
                <a:ea typeface="宋体" pitchFamily="2" charset="-122"/>
              </a:rPr>
              <a:t>:</a:t>
            </a:r>
          </a:p>
          <a:p>
            <a:pPr lvl="1"/>
            <a:r>
              <a:rPr lang="en-US" sz="1900" dirty="0" smtClean="0"/>
              <a:t>Low-level </a:t>
            </a:r>
            <a:r>
              <a:rPr lang="en-US" sz="1900" dirty="0"/>
              <a:t>implementation of a function (OS-level </a:t>
            </a:r>
            <a:r>
              <a:rPr lang="en-US" sz="1900" dirty="0" smtClean="0"/>
              <a:t>failure-atomic data </a:t>
            </a:r>
            <a:r>
              <a:rPr lang="en-US" sz="1900" dirty="0"/>
              <a:t>protection in this case)  is incomplete and hurts </a:t>
            </a:r>
            <a:r>
              <a:rPr lang="en-US" sz="1900" dirty="0" smtClean="0"/>
              <a:t>performance</a:t>
            </a:r>
            <a:endParaRPr lang="en-US" sz="1900" dirty="0"/>
          </a:p>
          <a:p>
            <a:endParaRPr lang="en-US" sz="1000" dirty="0" smtClean="0"/>
          </a:p>
          <a:p>
            <a:r>
              <a:rPr lang="en-US" sz="2200" dirty="0" smtClean="0"/>
              <a:t>High costs of adding Ext4 file system journaling to SQLite:</a:t>
            </a:r>
          </a:p>
          <a:p>
            <a:pPr lvl="1"/>
            <a:r>
              <a:rPr lang="en-US" sz="1900" dirty="0" smtClean="0"/>
              <a:t>Our experiments show up to 73% slowdown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Existing solutions:</a:t>
            </a:r>
          </a:p>
          <a:p>
            <a:pPr lvl="1"/>
            <a:r>
              <a:rPr lang="en-US" sz="1900" dirty="0"/>
              <a:t>Use log-structured file </a:t>
            </a:r>
            <a:r>
              <a:rPr lang="en-US" sz="1900" dirty="0" smtClean="0"/>
              <a:t>systems </a:t>
            </a:r>
            <a:r>
              <a:rPr lang="en-US" altLang="zh-CN" sz="1900" dirty="0" smtClean="0">
                <a:solidFill>
                  <a:srgbClr val="0070C0"/>
                </a:solidFill>
                <a:ea typeface="宋体" pitchFamily="2" charset="-122"/>
              </a:rPr>
              <a:t>[Kim et al. 2012; </a:t>
            </a:r>
            <a:r>
              <a:rPr lang="en-US" altLang="zh-CN" sz="1900" dirty="0" err="1" smtClean="0">
                <a:solidFill>
                  <a:srgbClr val="0070C0"/>
                </a:solidFill>
                <a:ea typeface="宋体" pitchFamily="2" charset="-122"/>
              </a:rPr>
              <a:t>Jeong</a:t>
            </a:r>
            <a:r>
              <a:rPr lang="en-US" altLang="zh-CN" sz="1900" dirty="0" smtClean="0">
                <a:solidFill>
                  <a:srgbClr val="0070C0"/>
                </a:solidFill>
                <a:ea typeface="宋体" pitchFamily="2" charset="-122"/>
              </a:rPr>
              <a:t> </a:t>
            </a:r>
            <a:r>
              <a:rPr lang="en-US" altLang="zh-CN" sz="1900" dirty="0">
                <a:solidFill>
                  <a:srgbClr val="0070C0"/>
                </a:solidFill>
                <a:ea typeface="宋体" pitchFamily="2" charset="-122"/>
              </a:rPr>
              <a:t>et al. 2013</a:t>
            </a:r>
            <a:r>
              <a:rPr lang="en-US" altLang="zh-CN" sz="1900" dirty="0" smtClean="0">
                <a:solidFill>
                  <a:srgbClr val="0070C0"/>
                </a:solidFill>
                <a:ea typeface="宋体" pitchFamily="2" charset="-122"/>
              </a:rPr>
              <a:t>]</a:t>
            </a:r>
            <a:endParaRPr lang="en-US" sz="1900" dirty="0"/>
          </a:p>
          <a:p>
            <a:pPr lvl="1"/>
            <a:r>
              <a:rPr lang="en-US" sz="1900" dirty="0"/>
              <a:t>Put file system journal on an external </a:t>
            </a:r>
            <a:r>
              <a:rPr lang="en-US" sz="1900" dirty="0" smtClean="0"/>
              <a:t>device </a:t>
            </a:r>
            <a:r>
              <a:rPr lang="en-US" altLang="zh-CN" sz="1900" dirty="0">
                <a:solidFill>
                  <a:srgbClr val="0070C0"/>
                </a:solidFill>
                <a:ea typeface="宋体" pitchFamily="2" charset="-122"/>
              </a:rPr>
              <a:t>[</a:t>
            </a:r>
            <a:r>
              <a:rPr lang="en-US" altLang="zh-CN" sz="1900" dirty="0" err="1">
                <a:solidFill>
                  <a:srgbClr val="0070C0"/>
                </a:solidFill>
                <a:ea typeface="宋体" pitchFamily="2" charset="-122"/>
              </a:rPr>
              <a:t>Jeong</a:t>
            </a:r>
            <a:r>
              <a:rPr lang="en-US" altLang="zh-CN" sz="1900" dirty="0">
                <a:solidFill>
                  <a:srgbClr val="0070C0"/>
                </a:solidFill>
                <a:ea typeface="宋体" pitchFamily="2" charset="-122"/>
              </a:rPr>
              <a:t> et al. 2013] </a:t>
            </a:r>
            <a:endParaRPr lang="en-US" sz="1900" dirty="0"/>
          </a:p>
          <a:p>
            <a:pPr lvl="1"/>
            <a:r>
              <a:rPr lang="en-US" sz="1900" dirty="0"/>
              <a:t>N</a:t>
            </a:r>
            <a:r>
              <a:rPr lang="en-US" sz="1900" dirty="0" smtClean="0"/>
              <a:t>ew database storage layout to sync less frequently </a:t>
            </a:r>
            <a:r>
              <a:rPr lang="en-US" sz="1900" dirty="0">
                <a:solidFill>
                  <a:srgbClr val="0070C0"/>
                </a:solidFill>
                <a:ea typeface="宋体" pitchFamily="2" charset="-122"/>
              </a:rPr>
              <a:t>[Kim et al. 2014</a:t>
            </a:r>
            <a:r>
              <a:rPr lang="en-US" sz="1900" dirty="0" smtClean="0">
                <a:solidFill>
                  <a:srgbClr val="0070C0"/>
                </a:solidFill>
                <a:ea typeface="宋体" pitchFamily="2" charset="-122"/>
              </a:rPr>
              <a:t>]</a:t>
            </a:r>
          </a:p>
          <a:p>
            <a:pPr lvl="1"/>
            <a:endParaRPr lang="en-US" sz="1000" dirty="0">
              <a:solidFill>
                <a:srgbClr val="0070C0"/>
              </a:solidFill>
              <a:ea typeface="宋体" pitchFamily="2" charset="-122"/>
            </a:endParaRPr>
          </a:p>
          <a:p>
            <a:r>
              <a:rPr lang="en-US" sz="2200" dirty="0"/>
              <a:t>We </a:t>
            </a:r>
            <a:r>
              <a:rPr lang="en-US" sz="2200" dirty="0" smtClean="0"/>
              <a:t>look into the file system journaling implementation and configuration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Our Results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3505200"/>
            <a:ext cx="8305800" cy="2743200"/>
          </a:xfrm>
        </p:spPr>
        <p:txBody>
          <a:bodyPr>
            <a:norm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We show that these costs can be substantially mitigated with simple implementation/configuration adjustments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Minimize the number of device writes on commit synchronous path 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Adaptive journaling to allow custom journaling modes for files (particularly applicable to redo/undo log files)</a:t>
            </a:r>
            <a:endParaRPr lang="en-US" altLang="zh-CN" sz="1000" dirty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We utilize simple methods to highlight new direction for JoJ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</a:rPr>
              <a:t>N</a:t>
            </a:r>
            <a:r>
              <a:rPr lang="en-US" altLang="zh-CN" sz="1900" dirty="0" smtClean="0">
                <a:ea typeface="宋体" pitchFamily="2" charset="-122"/>
              </a:rPr>
              <a:t>ot intend to propose the best file system journaling optimizations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47800"/>
            <a:ext cx="3733800" cy="487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Additional file system journaling costs due to more I/O operations; and larger I/O sizes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899148"/>
              </p:ext>
            </p:extLst>
          </p:nvPr>
        </p:nvGraphicFramePr>
        <p:xfrm>
          <a:off x="5078950" y="1143000"/>
          <a:ext cx="292205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" name="Visio" r:id="rId3" imgW="2332747" imgH="1761406" progId="Visio.Drawing.11">
                  <p:embed/>
                </p:oleObj>
              </mc:Choice>
              <mc:Fallback>
                <p:oleObj name="Visio" r:id="rId3" imgW="2332747" imgH="1761406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950" y="1143000"/>
                        <a:ext cx="292205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00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Single-I/O Data Journaling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53400" cy="5105400"/>
          </a:xfrm>
        </p:spPr>
        <p:txBody>
          <a:bodyPr>
            <a:norm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Minimize the number of device writes on journal commit’s critical path</a:t>
            </a:r>
          </a:p>
          <a:p>
            <a:pPr>
              <a:tabLst>
                <a:tab pos="803275" algn="l"/>
              </a:tabLst>
            </a:pPr>
            <a:endParaRPr lang="en-US" altLang="zh-CN" sz="1000" dirty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Under full data journaling: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</a:rPr>
              <a:t>D</a:t>
            </a:r>
            <a:r>
              <a:rPr lang="en-US" altLang="zh-CN" sz="1900" dirty="0" smtClean="0">
                <a:ea typeface="宋体" pitchFamily="2" charset="-122"/>
              </a:rPr>
              <a:t>ata </a:t>
            </a:r>
            <a:r>
              <a:rPr lang="en-US" altLang="zh-CN" sz="1900" dirty="0">
                <a:ea typeface="宋体" pitchFamily="2" charset="-122"/>
              </a:rPr>
              <a:t>and metadata of the transaction </a:t>
            </a:r>
            <a:r>
              <a:rPr lang="en-US" altLang="zh-CN" sz="1900" dirty="0" smtClean="0">
                <a:ea typeface="宋体" pitchFamily="2" charset="-122"/>
              </a:rPr>
              <a:t>are </a:t>
            </a:r>
            <a:r>
              <a:rPr lang="en-US" altLang="zh-CN" sz="1900" dirty="0" err="1" smtClean="0">
                <a:ea typeface="宋体" pitchFamily="2" charset="-122"/>
              </a:rPr>
              <a:t>journaled</a:t>
            </a:r>
            <a:r>
              <a:rPr lang="en-US" altLang="zh-CN" sz="1900" dirty="0" smtClean="0">
                <a:ea typeface="宋体" pitchFamily="2" charset="-122"/>
              </a:rPr>
              <a:t> synchronously (single device write)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err="1">
                <a:ea typeface="宋体" pitchFamily="2" charset="-122"/>
              </a:rPr>
              <a:t>C</a:t>
            </a:r>
            <a:r>
              <a:rPr lang="en-US" altLang="zh-CN" sz="1900" dirty="0" err="1" smtClean="0">
                <a:ea typeface="宋体" pitchFamily="2" charset="-122"/>
              </a:rPr>
              <a:t>heckpointing</a:t>
            </a:r>
            <a:r>
              <a:rPr lang="en-US" altLang="zh-CN" sz="1900" dirty="0" smtClean="0">
                <a:ea typeface="宋体" pitchFamily="2" charset="-122"/>
              </a:rPr>
              <a:t> </a:t>
            </a:r>
            <a:r>
              <a:rPr lang="en-US" altLang="zh-CN" sz="1900" dirty="0">
                <a:ea typeface="宋体" pitchFamily="2" charset="-122"/>
              </a:rPr>
              <a:t>occurs asynchronously and may never have to be done if data/file is overwritten or deleted </a:t>
            </a:r>
            <a:r>
              <a:rPr lang="en-US" altLang="zh-CN" sz="1900" dirty="0" smtClean="0">
                <a:ea typeface="宋体" pitchFamily="2" charset="-122"/>
              </a:rPr>
              <a:t>soon</a:t>
            </a:r>
          </a:p>
          <a:p>
            <a:pPr>
              <a:tabLst>
                <a:tab pos="803275" algn="l"/>
              </a:tabLst>
            </a:pPr>
            <a:endParaRPr lang="en-US" altLang="zh-CN" sz="1000" dirty="0" smtClean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Problem: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Linux </a:t>
            </a:r>
            <a:r>
              <a:rPr lang="en-US" altLang="zh-CN" sz="1900" dirty="0">
                <a:solidFill>
                  <a:srgbClr val="FF0000"/>
                </a:solidFill>
                <a:ea typeface="宋体" pitchFamily="2" charset="-122"/>
              </a:rPr>
              <a:t>ext4_sync_file() </a:t>
            </a:r>
            <a:r>
              <a:rPr lang="en-US" altLang="zh-CN" sz="1900" dirty="0">
                <a:ea typeface="宋体" pitchFamily="2" charset="-122"/>
              </a:rPr>
              <a:t>implementation </a:t>
            </a:r>
            <a:r>
              <a:rPr lang="en-US" altLang="zh-CN" sz="1900" dirty="0" smtClean="0">
                <a:ea typeface="宋体" pitchFamily="2" charset="-122"/>
              </a:rPr>
              <a:t>sometimes </a:t>
            </a:r>
            <a:r>
              <a:rPr lang="en-US" altLang="zh-CN" sz="1900" dirty="0">
                <a:ea typeface="宋体" pitchFamily="2" charset="-122"/>
              </a:rPr>
              <a:t>checkpoints data </a:t>
            </a:r>
            <a:r>
              <a:rPr lang="en-US" altLang="zh-CN" sz="1900" dirty="0" smtClean="0">
                <a:ea typeface="宋体" pitchFamily="2" charset="-122"/>
              </a:rPr>
              <a:t>on </a:t>
            </a:r>
            <a:r>
              <a:rPr lang="en-US" altLang="zh-CN" sz="1900" dirty="0">
                <a:ea typeface="宋体" pitchFamily="2" charset="-122"/>
              </a:rPr>
              <a:t>the critical path unnecessarily </a:t>
            </a:r>
            <a:r>
              <a:rPr lang="en-US" altLang="zh-CN" sz="1900" dirty="0" smtClean="0">
                <a:ea typeface="宋体" pitchFamily="2" charset="-122"/>
              </a:rPr>
              <a:t>                              </a:t>
            </a:r>
          </a:p>
          <a:p>
            <a:pPr marL="274320" lvl="1" indent="0">
              <a:buNone/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  <a:sym typeface="Wingdings 3"/>
              </a:rPr>
              <a:t> </a:t>
            </a:r>
            <a:r>
              <a:rPr lang="en-US" altLang="zh-CN" sz="1900" dirty="0">
                <a:ea typeface="宋体" pitchFamily="2" charset="-122"/>
                <a:sym typeface="Wingdings 3"/>
              </a:rPr>
              <a:t>easily fixed after </a:t>
            </a:r>
            <a:r>
              <a:rPr lang="en-US" altLang="zh-CN" sz="1900" dirty="0" smtClean="0">
                <a:ea typeface="宋体" pitchFamily="2" charset="-122"/>
                <a:sym typeface="Wingdings 3"/>
              </a:rPr>
              <a:t>discovery</a:t>
            </a:r>
            <a:endParaRPr lang="en-US" altLang="zh-CN" sz="1900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834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Adaptive Journaling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53400" cy="5105400"/>
          </a:xfrm>
        </p:spPr>
        <p:txBody>
          <a:bodyPr>
            <a:norm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>
                <a:ea typeface="宋体" pitchFamily="2" charset="-122"/>
              </a:rPr>
              <a:t>Data journaling writes in a large </a:t>
            </a:r>
            <a:r>
              <a:rPr lang="en-US" altLang="zh-CN" sz="2200" dirty="0" smtClean="0">
                <a:ea typeface="宋体" pitchFamily="2" charset="-122"/>
              </a:rPr>
              <a:t>volume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</a:rPr>
              <a:t>P</a:t>
            </a:r>
            <a:r>
              <a:rPr lang="en-US" altLang="zh-CN" sz="1900" dirty="0" smtClean="0">
                <a:ea typeface="宋体" pitchFamily="2" charset="-122"/>
              </a:rPr>
              <a:t>rimarily </a:t>
            </a:r>
            <a:r>
              <a:rPr lang="en-US" altLang="zh-CN" sz="1900" dirty="0">
                <a:ea typeface="宋体" pitchFamily="2" charset="-122"/>
              </a:rPr>
              <a:t>due to page-granularity journal </a:t>
            </a:r>
            <a:r>
              <a:rPr lang="en-US" altLang="zh-CN" sz="1900" dirty="0" smtClean="0">
                <a:ea typeface="宋体" pitchFamily="2" charset="-122"/>
              </a:rPr>
              <a:t>records in Ext4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Large write incurs </a:t>
            </a:r>
            <a:r>
              <a:rPr lang="en-US" altLang="zh-CN" sz="1900" dirty="0">
                <a:ea typeface="宋体" pitchFamily="2" charset="-122"/>
              </a:rPr>
              <a:t>high cost in performance and wear on </a:t>
            </a:r>
            <a:r>
              <a:rPr lang="en-US" altLang="zh-CN" sz="1900" dirty="0" smtClean="0">
                <a:ea typeface="宋体" pitchFamily="2" charset="-122"/>
              </a:rPr>
              <a:t>Flash</a:t>
            </a:r>
          </a:p>
          <a:p>
            <a:pPr>
              <a:tabLst>
                <a:tab pos="803275" algn="l"/>
              </a:tabLst>
            </a:pPr>
            <a:endParaRPr lang="en-US" altLang="zh-CN" sz="1000" dirty="0" smtClean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Adaptive </a:t>
            </a:r>
            <a:r>
              <a:rPr lang="en-US" altLang="zh-CN" sz="2200" dirty="0">
                <a:ea typeface="宋体" pitchFamily="2" charset="-122"/>
              </a:rPr>
              <a:t>journaling </a:t>
            </a:r>
            <a:r>
              <a:rPr lang="en-US" altLang="zh-CN" sz="1900" dirty="0">
                <a:solidFill>
                  <a:srgbClr val="0070C0"/>
                </a:solidFill>
                <a:ea typeface="宋体" pitchFamily="2" charset="-122"/>
              </a:rPr>
              <a:t>[</a:t>
            </a:r>
            <a:r>
              <a:rPr lang="en-US" altLang="zh-CN" sz="1900" dirty="0" err="1">
                <a:solidFill>
                  <a:srgbClr val="0070C0"/>
                </a:solidFill>
                <a:ea typeface="宋体" pitchFamily="2" charset="-122"/>
              </a:rPr>
              <a:t>Prabhakaran</a:t>
            </a:r>
            <a:r>
              <a:rPr lang="en-US" altLang="zh-CN" sz="1900" dirty="0">
                <a:solidFill>
                  <a:srgbClr val="0070C0"/>
                </a:solidFill>
                <a:ea typeface="宋体" pitchFamily="2" charset="-122"/>
              </a:rPr>
              <a:t> et al. 2005] </a:t>
            </a:r>
            <a:endParaRPr lang="en-US" altLang="zh-CN" sz="1900" dirty="0" smtClean="0">
              <a:solidFill>
                <a:srgbClr val="0070C0"/>
              </a:solidFill>
              <a:ea typeface="宋体" pitchFamily="2" charset="-122"/>
            </a:endParaRP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Select </a:t>
            </a:r>
            <a:r>
              <a:rPr lang="en-US" altLang="zh-CN" sz="1900" dirty="0">
                <a:ea typeface="宋体" pitchFamily="2" charset="-122"/>
              </a:rPr>
              <a:t>journaling mode for each transaction (e.g., use Ext4 ordered journaling if it would perform sequential I/O under ordered journaling</a:t>
            </a:r>
            <a:r>
              <a:rPr lang="en-US" altLang="zh-CN" sz="1900" dirty="0" smtClean="0">
                <a:ea typeface="宋体" pitchFamily="2" charset="-122"/>
              </a:rPr>
              <a:t>)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But </a:t>
            </a:r>
            <a:r>
              <a:rPr lang="en-US" altLang="zh-CN" sz="1900" dirty="0">
                <a:ea typeface="宋体" pitchFamily="2" charset="-122"/>
              </a:rPr>
              <a:t>may reorder writes </a:t>
            </a:r>
            <a:r>
              <a:rPr lang="en-US" altLang="zh-CN" sz="1900" dirty="0" smtClean="0">
                <a:ea typeface="宋体" pitchFamily="2" charset="-122"/>
              </a:rPr>
              <a:t>improperly in </a:t>
            </a:r>
            <a:r>
              <a:rPr lang="en-US" altLang="zh-CN" sz="1900" dirty="0">
                <a:ea typeface="宋体" pitchFamily="2" charset="-122"/>
              </a:rPr>
              <a:t>the case of </a:t>
            </a:r>
            <a:r>
              <a:rPr lang="en-US" altLang="zh-CN" sz="1900" dirty="0" smtClean="0">
                <a:ea typeface="宋体" pitchFamily="2" charset="-122"/>
              </a:rPr>
              <a:t>overwrites</a:t>
            </a:r>
          </a:p>
          <a:p>
            <a:pPr marL="274320" lvl="1" indent="0">
              <a:buNone/>
              <a:tabLst>
                <a:tab pos="803275" algn="l"/>
              </a:tabLst>
            </a:pPr>
            <a:endParaRPr lang="en-US" altLang="zh-CN" sz="1900" dirty="0" smtClean="0">
              <a:ea typeface="宋体" pitchFamily="2" charset="-122"/>
            </a:endParaRPr>
          </a:p>
          <a:p>
            <a:pPr marL="274320" lvl="1" indent="0">
              <a:buNone/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In the following example, if T1/T2 overlap in their data writes, a recovery will leave T1’s data write as the final state.</a:t>
            </a:r>
            <a:endParaRPr lang="en-US" altLang="zh-CN" sz="1900" dirty="0">
              <a:ea typeface="宋体" pitchFamily="2" charset="-122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18853" y="5126182"/>
            <a:ext cx="647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18853" y="5507182"/>
            <a:ext cx="647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 bwMode="auto">
          <a:xfrm>
            <a:off x="2299854" y="5126182"/>
            <a:ext cx="2971800" cy="381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Clr>
                <a:schemeClr val="folHlink"/>
              </a:buClr>
              <a:buSzPct val="95000"/>
            </a:pPr>
            <a:r>
              <a:rPr lang="en-US" sz="1400" dirty="0" smtClean="0">
                <a:solidFill>
                  <a:sysClr val="windowText" lastClr="000000"/>
                </a:solidFill>
              </a:rPr>
              <a:t>T1 (file-data/metadata journaling)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2835" y="5126182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752185" y="5305014"/>
            <a:ext cx="3333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auto">
          <a:xfrm>
            <a:off x="5257800" y="5126182"/>
            <a:ext cx="2604654" cy="38100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Clr>
                <a:schemeClr val="folHlink"/>
              </a:buClr>
              <a:buSzPct val="95000"/>
            </a:pPr>
            <a:r>
              <a:rPr lang="en-US" sz="1400" dirty="0" smtClean="0">
                <a:solidFill>
                  <a:sysClr val="windowText" lastClr="000000"/>
                </a:solidFill>
              </a:rPr>
              <a:t>T2 (metadata only journaling)</a:t>
            </a:r>
          </a:p>
        </p:txBody>
      </p:sp>
    </p:spTree>
    <p:extLst>
      <p:ext uri="{BB962C8B-B14F-4D97-AF65-F5344CB8AC3E}">
        <p14:creationId xmlns:p14="http://schemas.microsoft.com/office/powerpoint/2010/main" val="63053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File-Adaptive Journaling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5105400"/>
          </a:xfrm>
        </p:spPr>
        <p:txBody>
          <a:bodyPr>
            <a:no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>
                <a:ea typeface="宋体" pitchFamily="2" charset="-122"/>
              </a:rPr>
              <a:t>F</a:t>
            </a:r>
            <a:r>
              <a:rPr lang="en-US" altLang="zh-CN" sz="2200" dirty="0" smtClean="0">
                <a:ea typeface="宋体" pitchFamily="2" charset="-122"/>
              </a:rPr>
              <a:t>ile-adaptive journaling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Journaling mode is chosen on a file-by-file basis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Easy </a:t>
            </a:r>
            <a:r>
              <a:rPr lang="en-US" altLang="zh-CN" sz="1900" dirty="0">
                <a:ea typeface="宋体" pitchFamily="2" charset="-122"/>
              </a:rPr>
              <a:t>to </a:t>
            </a:r>
            <a:r>
              <a:rPr lang="en-US" altLang="zh-CN" sz="1900" dirty="0" smtClean="0">
                <a:ea typeface="宋体" pitchFamily="2" charset="-122"/>
              </a:rPr>
              <a:t>implement, less cost of journaling mode switching</a:t>
            </a:r>
          </a:p>
          <a:p>
            <a:pPr lvl="1">
              <a:tabLst>
                <a:tab pos="803275" algn="l"/>
              </a:tabLst>
            </a:pPr>
            <a:endParaRPr lang="en-US" altLang="zh-CN" sz="1000" dirty="0" smtClean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Effective </a:t>
            </a:r>
            <a:r>
              <a:rPr lang="en-US" altLang="zh-CN" sz="2200" dirty="0">
                <a:ea typeface="宋体" pitchFamily="2" charset="-122"/>
              </a:rPr>
              <a:t>for journaling of journal </a:t>
            </a:r>
            <a:r>
              <a:rPr lang="en-US" altLang="zh-CN" sz="2200" dirty="0" smtClean="0">
                <a:ea typeface="宋体" pitchFamily="2" charset="-122"/>
              </a:rPr>
              <a:t>situations (SQLite): 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</a:rPr>
              <a:t>W</a:t>
            </a:r>
            <a:r>
              <a:rPr lang="en-US" altLang="zh-CN" sz="1900" dirty="0" smtClean="0">
                <a:ea typeface="宋体" pitchFamily="2" charset="-122"/>
              </a:rPr>
              <a:t>rite-ahead log is written sequentially with little metadata changes     </a:t>
            </a:r>
            <a:r>
              <a:rPr lang="en-US" altLang="zh-CN" sz="1900" dirty="0" smtClean="0">
                <a:ea typeface="宋体" pitchFamily="2" charset="-122"/>
                <a:sym typeface="Wingdings 3"/>
              </a:rPr>
              <a:t> desire Ext4 ordered journaling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>
                <a:ea typeface="宋体" pitchFamily="2" charset="-122"/>
                <a:sym typeface="Wingdings 3"/>
              </a:rPr>
              <a:t>R</a:t>
            </a:r>
            <a:r>
              <a:rPr lang="en-US" altLang="zh-CN" sz="1900" dirty="0" smtClean="0">
                <a:ea typeface="宋体" pitchFamily="2" charset="-122"/>
                <a:sym typeface="Wingdings 3"/>
              </a:rPr>
              <a:t>ollback-recovery log deletes or truncates log file frequently                    desire data journaling</a:t>
            </a:r>
            <a:endParaRPr lang="en-US" altLang="zh-CN" sz="1900" dirty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15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Applicability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/>
          </a:bodyPr>
          <a:lstStyle/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Recent JoJ studies target smartphone workloads on Android</a:t>
            </a:r>
          </a:p>
          <a:p>
            <a:pPr>
              <a:tabLst>
                <a:tab pos="803275" algn="l"/>
              </a:tabLst>
            </a:pPr>
            <a:endParaRPr lang="en-US" altLang="zh-CN" sz="1000" dirty="0" smtClean="0">
              <a:ea typeface="宋体" pitchFamily="2" charset="-122"/>
            </a:endParaRPr>
          </a:p>
          <a:p>
            <a:pPr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Our own experiments found that typical smartphone workloads are more dominated by network delay (even when using WiFi)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We don’t claim JoJ is a critical problem for most smartphone workloads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I/O optimization matters mostly to workloads whose performance is dominated by I/O activities</a:t>
            </a:r>
          </a:p>
          <a:p>
            <a:pPr lvl="1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We target general I/O-intensive workloads on server and client systems</a:t>
            </a:r>
          </a:p>
        </p:txBody>
      </p:sp>
    </p:spTree>
    <p:extLst>
      <p:ext uri="{BB962C8B-B14F-4D97-AF65-F5344CB8AC3E}">
        <p14:creationId xmlns:p14="http://schemas.microsoft.com/office/powerpoint/2010/main" val="54602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(Intel 311 SSD)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FAST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4648200"/>
            <a:ext cx="8305800" cy="1676400"/>
          </a:xfrm>
        </p:spPr>
        <p:txBody>
          <a:bodyPr>
            <a:noAutofit/>
          </a:bodyPr>
          <a:lstStyle/>
          <a:p>
            <a:pPr marL="346075" indent="-346075">
              <a:tabLst>
                <a:tab pos="803275" algn="l"/>
              </a:tabLst>
            </a:pPr>
            <a:r>
              <a:rPr lang="en-US" altLang="zh-CN" sz="2200" dirty="0" smtClean="0">
                <a:ea typeface="宋体" pitchFamily="2" charset="-122"/>
              </a:rPr>
              <a:t>Compared to no file system journaling</a:t>
            </a:r>
          </a:p>
          <a:p>
            <a:pPr marL="620395" lvl="1" indent="-346075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Ext4 ordered journaling incurs up to 19% slowdown; data journaling incurs up to 58% slowdown</a:t>
            </a:r>
          </a:p>
          <a:p>
            <a:pPr marL="620395" lvl="1" indent="-346075">
              <a:tabLst>
                <a:tab pos="803275" algn="l"/>
              </a:tabLst>
            </a:pPr>
            <a:r>
              <a:rPr lang="en-US" altLang="zh-CN" sz="1900" dirty="0" smtClean="0">
                <a:ea typeface="宋体" pitchFamily="2" charset="-122"/>
              </a:rPr>
              <a:t>Our enhanced journaling </a:t>
            </a:r>
            <a:r>
              <a:rPr lang="en-US" altLang="zh-CN" sz="1900" dirty="0">
                <a:ea typeface="宋体" pitchFamily="2" charset="-122"/>
              </a:rPr>
              <a:t>incurs </a:t>
            </a:r>
            <a:r>
              <a:rPr lang="en-US" altLang="zh-CN" sz="1900" dirty="0" smtClean="0">
                <a:ea typeface="宋体" pitchFamily="2" charset="-122"/>
              </a:rPr>
              <a:t>no cost (in fact improvement)</a:t>
            </a:r>
            <a:endParaRPr lang="en-US" altLang="zh-CN" sz="1900" dirty="0">
              <a:ea typeface="宋体" pitchFamily="2" charset="-12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36" y="1295400"/>
            <a:ext cx="8425897" cy="323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1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7445</TotalTime>
  <Words>756</Words>
  <Application>Microsoft Office PowerPoint</Application>
  <PresentationFormat>On-screen Show (4:3)</PresentationFormat>
  <Paragraphs>107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Origin</vt:lpstr>
      <vt:lpstr>Visio</vt:lpstr>
      <vt:lpstr>Journaling of Journal Is (Almost) Free</vt:lpstr>
      <vt:lpstr>Journaling of Journal (JoJ)</vt:lpstr>
      <vt:lpstr>Journaling of Journal (JoJ)</vt:lpstr>
      <vt:lpstr>Our Results</vt:lpstr>
      <vt:lpstr>Single-I/O Data Journaling</vt:lpstr>
      <vt:lpstr>Adaptive Journaling</vt:lpstr>
      <vt:lpstr>File-Adaptive Journaling</vt:lpstr>
      <vt:lpstr>Applicability</vt:lpstr>
      <vt:lpstr>Evaluation (Intel 311 SSD)</vt:lpstr>
      <vt:lpstr>Evaluation (Nexus7 running Ubuntu)</vt:lpstr>
      <vt:lpstr>Conclusion and Discussions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FlashFQ: A Fair Queueing I/O Scheduler for Flash-Based SSDs</dc:title>
  <dc:creator/>
  <cp:lastModifiedBy>Kai Shen</cp:lastModifiedBy>
  <cp:revision>780</cp:revision>
  <cp:lastPrinted>2014-02-19T23:06:43Z</cp:lastPrinted>
  <dcterms:created xsi:type="dcterms:W3CDTF">2006-08-16T00:00:00Z</dcterms:created>
  <dcterms:modified xsi:type="dcterms:W3CDTF">2014-02-20T17:58:15Z</dcterms:modified>
</cp:coreProperties>
</file>