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7" r:id="rId3"/>
    <p:sldId id="312" r:id="rId4"/>
    <p:sldId id="310" r:id="rId5"/>
    <p:sldId id="308" r:id="rId6"/>
    <p:sldId id="316" r:id="rId7"/>
    <p:sldId id="301" r:id="rId8"/>
    <p:sldId id="302" r:id="rId9"/>
    <p:sldId id="303" r:id="rId10"/>
    <p:sldId id="280" r:id="rId11"/>
    <p:sldId id="281" r:id="rId12"/>
    <p:sldId id="313" r:id="rId13"/>
    <p:sldId id="314" r:id="rId14"/>
    <p:sldId id="287" r:id="rId15"/>
    <p:sldId id="288" r:id="rId16"/>
  </p:sldIdLst>
  <p:sldSz cx="9144000" cy="6858000" type="screen4x3"/>
  <p:notesSz cx="923925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 autoAdjust="0"/>
    <p:restoredTop sz="94709" autoAdjust="0"/>
  </p:normalViewPr>
  <p:slideViewPr>
    <p:cSldViewPr>
      <p:cViewPr varScale="1">
        <p:scale>
          <a:sx n="101" d="100"/>
          <a:sy n="101" d="100"/>
        </p:scale>
        <p:origin x="-127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367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3437" y="0"/>
            <a:ext cx="400367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508D7-CD65-4285-B828-B369E2351DE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03675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3437" y="6513910"/>
            <a:ext cx="4003675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54FC7-2F89-40CE-8D5B-3D90DD628E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367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3437" y="0"/>
            <a:ext cx="400367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3EB84-E0F6-4EF5-A6B6-15B35501A2C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5125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925" y="3257550"/>
            <a:ext cx="73914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03675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3437" y="6513910"/>
            <a:ext cx="4003675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64E9A-006E-4595-84A4-B133CBD63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Kai Shen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6DE2134-63F1-421E-A936-B3FE583914A8}" type="datetime1">
              <a:rPr lang="en-US"/>
              <a:pPr/>
              <a:t>6/16/2009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85F9AC-5016-4E2D-86CC-39C91BB2BC99}" type="slidenum">
              <a:rPr lang="en-US"/>
              <a:pPr/>
              <a:t>6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Kai Shen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6DE2134-63F1-421E-A936-B3FE583914A8}" type="datetime1">
              <a:rPr lang="en-US"/>
              <a:pPr/>
              <a:t>6/16/2009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85F9AC-5016-4E2D-86CC-39C91BB2BC99}" type="slidenum">
              <a:rPr lang="en-US"/>
              <a:pPr/>
              <a:t>7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Kai Shen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6DE2134-63F1-421E-A936-B3FE583914A8}" type="datetime1">
              <a:rPr lang="en-US"/>
              <a:pPr/>
              <a:t>6/16/2009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85F9AC-5016-4E2D-86CC-39C91BB2BC99}" type="slidenum">
              <a:rPr lang="en-US"/>
              <a:pPr/>
              <a:t>8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Kai Shen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6DE2134-63F1-421E-A936-B3FE583914A8}" type="datetime1">
              <a:rPr lang="en-US"/>
              <a:pPr/>
              <a:t>6/16/2009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85F9AC-5016-4E2D-86CC-39C91BB2BC99}" type="slidenum">
              <a:rPr lang="en-US"/>
              <a:pPr/>
              <a:t>9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Kai Shen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827A329-4884-4040-8BBE-A42386C37FB2}" type="datetime1">
              <a:rPr lang="en-US"/>
              <a:pPr/>
              <a:t>6/16/2009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720A48-5560-481E-8830-22FF0DFEF70D}" type="slidenum">
              <a:rPr lang="en-US"/>
              <a:pPr/>
              <a:t>11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Kai Shen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6DE2134-63F1-421E-A936-B3FE583914A8}" type="datetime1">
              <a:rPr lang="en-US"/>
              <a:pPr/>
              <a:t>6/16/2009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85F9AC-5016-4E2D-86CC-39C91BB2BC99}" type="slidenum">
              <a:rPr lang="en-US"/>
              <a:pPr/>
              <a:t>12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Kai Shen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6DE2134-63F1-421E-A936-B3FE583914A8}" type="datetime1">
              <a:rPr lang="en-US"/>
              <a:pPr/>
              <a:t>6/16/2009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85F9AC-5016-4E2D-86CC-39C91BB2BC99}" type="slidenum">
              <a:rPr lang="en-US"/>
              <a:pPr/>
              <a:t>13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099F283-E2B1-4A40-8B19-C5B6E3752128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B4A2-0638-45C0-98DF-BF818A55F242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079C-1B12-415A-BEA9-34C03319D9A1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24775" cy="1157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752600"/>
            <a:ext cx="394335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0150" y="1752600"/>
            <a:ext cx="3944938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15BA508-630E-48F0-BB95-D8F1AC00C2EA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35DB70-F272-4C99-98FA-39E0C8EA8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DCF3-22EC-46C9-8431-6E65B403B44F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8BCB875-8F49-4D20-A5E7-E7E6BEAF444A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BD7D-3184-4B75-A176-B51AEC5B4C38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8DFC-BFC4-4C86-9D70-FDBAE06E1135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6680-99D2-468D-A9BC-6AA983BBC903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0E1A-77C1-4BB5-A046-11FD1757A9AA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C093-06CB-40BD-9727-38909AD0224E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323E-47C5-4FD4-8209-E3317468F76E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37BF51-ED5C-4B7B-A813-0BD83C034901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7772400" cy="16002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Reference-Driven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Performance Anomaly Identification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57600"/>
            <a:ext cx="7086600" cy="129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Kai Shen, Christopher Stewart, </a:t>
            </a:r>
          </a:p>
          <a:p>
            <a:r>
              <a:rPr lang="en-US" sz="2400" dirty="0" smtClean="0"/>
              <a:t>Chuanpeng Li, and Xin Li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8D57-2A8A-477C-88DC-F52C3617E3E7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143000" y="5029200"/>
            <a:ext cx="7086600" cy="685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University of Rochester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Anomaly Cause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529F-ED9D-4668-9E4E-8E23EE036614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SIGMETRICS 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0774-1231-451D-9761-8CCE5836BC30}" type="slidenum">
              <a:rPr lang="en-US"/>
              <a:pPr/>
              <a:t>10</a:t>
            </a:fld>
            <a:endParaRPr lang="en-US"/>
          </a:p>
        </p:txBody>
      </p:sp>
      <p:sp>
        <p:nvSpPr>
          <p:cNvPr id="2058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Given symptom (anomalous </a:t>
            </a:r>
            <a:r>
              <a:rPr lang="en-US" sz="2400" dirty="0" err="1" smtClean="0"/>
              <a:t>perf</a:t>
            </a:r>
            <a:r>
              <a:rPr lang="en-US" sz="2400" dirty="0" smtClean="0"/>
              <a:t>. degradation from reference to target), root cause analysis is still challenging</a:t>
            </a:r>
          </a:p>
          <a:p>
            <a:pPr lvl="1"/>
            <a:r>
              <a:rPr lang="en-US" sz="2100" dirty="0" smtClean="0"/>
              <a:t>Root cause sometimes lies in complex component interactions</a:t>
            </a:r>
          </a:p>
          <a:p>
            <a:pPr lvl="1"/>
            <a:r>
              <a:rPr lang="en-US" sz="2100" dirty="0" smtClean="0"/>
              <a:t>Most useful hints often relate to low-level system activities</a:t>
            </a:r>
          </a:p>
          <a:p>
            <a:pPr lvl="1"/>
            <a:r>
              <a:rPr lang="en-US" sz="2100" dirty="0" smtClean="0"/>
              <a:t>Efficient mechanisms available to acquire large amount of system metrics (some anomaly-related); but difficult to sift through</a:t>
            </a:r>
            <a:endParaRPr lang="en-US" sz="1000" dirty="0" smtClean="0">
              <a:solidFill>
                <a:srgbClr val="FF0000"/>
              </a:solidFill>
            </a:endParaRPr>
          </a:p>
          <a:p>
            <a:endParaRPr lang="en-US" sz="10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Approach: </a:t>
            </a:r>
            <a:r>
              <a:rPr lang="en-US" sz="2400" dirty="0" smtClean="0"/>
              <a:t>reference-driven filtering of anomaly-related metrics</a:t>
            </a:r>
            <a:endParaRPr lang="en-US" sz="2400" dirty="0"/>
          </a:p>
          <a:p>
            <a:pPr lvl="1"/>
            <a:r>
              <a:rPr lang="en-US" sz="2100" dirty="0" smtClean="0"/>
              <a:t>Compare metric manifestations of an </a:t>
            </a:r>
            <a:r>
              <a:rPr lang="en-US" sz="2100" dirty="0" smtClean="0">
                <a:solidFill>
                  <a:srgbClr val="FF0000"/>
                </a:solidFill>
              </a:rPr>
              <a:t>anomalous target </a:t>
            </a:r>
            <a:r>
              <a:rPr lang="en-US" sz="2100" dirty="0" smtClean="0"/>
              <a:t>and its </a:t>
            </a:r>
            <a:r>
              <a:rPr lang="en-US" sz="2100" dirty="0" smtClean="0">
                <a:solidFill>
                  <a:srgbClr val="FF0000"/>
                </a:solidFill>
              </a:rPr>
              <a:t>normal reference</a:t>
            </a:r>
            <a:r>
              <a:rPr lang="en-US" sz="2100" dirty="0" smtClean="0"/>
              <a:t> </a:t>
            </a:r>
          </a:p>
          <a:p>
            <a:pPr lvl="1"/>
            <a:r>
              <a:rPr lang="en-US" sz="2100" dirty="0" smtClean="0"/>
              <a:t>Those that differ significantly may be anomaly-related</a:t>
            </a:r>
          </a:p>
          <a:p>
            <a:pPr lvl="1"/>
            <a:endParaRPr lang="en-US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System Events </a:t>
            </a:r>
            <a:r>
              <a:rPr lang="en-US" sz="3200" dirty="0"/>
              <a:t>and </a:t>
            </a:r>
            <a:r>
              <a:rPr lang="en-US" sz="3200" dirty="0" smtClean="0"/>
              <a:t>Metrics</a:t>
            </a:r>
            <a:endParaRPr lang="en-US" sz="320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2EFE-3FE0-4FAD-8A75-0F8944275544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SIGMETRICS 2009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9C73-E644-4C26-8960-BF1278D48547}" type="slidenum">
              <a:rPr lang="en-US"/>
              <a:pPr/>
              <a:t>11</a:t>
            </a:fld>
            <a:endParaRPr lang="en-US"/>
          </a:p>
        </p:txBody>
      </p:sp>
      <p:sp>
        <p:nvSpPr>
          <p:cNvPr id="152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4191000" cy="5105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u="sng" dirty="0">
                <a:solidFill>
                  <a:schemeClr val="hlink"/>
                </a:solidFill>
              </a:rPr>
              <a:t>Traced Events:</a:t>
            </a:r>
          </a:p>
          <a:p>
            <a:pPr>
              <a:lnSpc>
                <a:spcPct val="80000"/>
              </a:lnSpc>
            </a:pPr>
            <a:r>
              <a:rPr lang="en-US" sz="1400" dirty="0"/>
              <a:t>Process management </a:t>
            </a:r>
          </a:p>
          <a:p>
            <a:pPr lvl="1">
              <a:lnSpc>
                <a:spcPct val="80000"/>
              </a:lnSpc>
            </a:pPr>
            <a:r>
              <a:rPr lang="en-US" sz="1200" dirty="0"/>
              <a:t>creation of a kernel thread; process fork or clone; process exit; process wait; process signal; wake up a process; CPU context switch</a:t>
            </a:r>
          </a:p>
          <a:p>
            <a:pPr>
              <a:lnSpc>
                <a:spcPct val="80000"/>
              </a:lnSpc>
            </a:pPr>
            <a:r>
              <a:rPr lang="en-US" sz="1400" dirty="0"/>
              <a:t>System call</a:t>
            </a:r>
          </a:p>
          <a:p>
            <a:pPr lvl="1">
              <a:lnSpc>
                <a:spcPct val="80000"/>
              </a:lnSpc>
            </a:pPr>
            <a:r>
              <a:rPr lang="en-US" sz="1200" dirty="0"/>
              <a:t>enter a system call; exit a system call</a:t>
            </a:r>
          </a:p>
          <a:p>
            <a:pPr>
              <a:lnSpc>
                <a:spcPct val="80000"/>
              </a:lnSpc>
            </a:pPr>
            <a:r>
              <a:rPr lang="en-US" sz="1400" dirty="0"/>
              <a:t>Memory system  </a:t>
            </a:r>
          </a:p>
          <a:p>
            <a:pPr lvl="1">
              <a:lnSpc>
                <a:spcPct val="80000"/>
              </a:lnSpc>
            </a:pPr>
            <a:r>
              <a:rPr lang="en-US" sz="1200" dirty="0"/>
              <a:t>allocating pages; freeing pages; swapping pages in; swapping pages out</a:t>
            </a:r>
          </a:p>
          <a:p>
            <a:pPr>
              <a:lnSpc>
                <a:spcPct val="80000"/>
              </a:lnSpc>
            </a:pPr>
            <a:r>
              <a:rPr lang="en-US" sz="1400" dirty="0"/>
              <a:t>File system</a:t>
            </a:r>
          </a:p>
          <a:p>
            <a:pPr lvl="1">
              <a:lnSpc>
                <a:spcPct val="80000"/>
              </a:lnSpc>
            </a:pPr>
            <a:r>
              <a:rPr lang="en-US" sz="1200" dirty="0"/>
              <a:t>file exec; file open; file close; file read; file write; file seek; file </a:t>
            </a:r>
            <a:r>
              <a:rPr lang="en-US" sz="1200" dirty="0" err="1"/>
              <a:t>ioctl</a:t>
            </a:r>
            <a:r>
              <a:rPr lang="en-US" sz="1200" dirty="0"/>
              <a:t>; file </a:t>
            </a:r>
            <a:r>
              <a:rPr lang="en-US" sz="1200" dirty="0" err="1"/>
              <a:t>prefetch</a:t>
            </a:r>
            <a:r>
              <a:rPr lang="en-US" sz="1200" dirty="0"/>
              <a:t> operation; starting to wait for a data buffer; end to wait for a data buffer </a:t>
            </a:r>
          </a:p>
          <a:p>
            <a:pPr>
              <a:lnSpc>
                <a:spcPct val="80000"/>
              </a:lnSpc>
            </a:pPr>
            <a:r>
              <a:rPr lang="en-US" sz="1400" dirty="0"/>
              <a:t>IO scheduling  </a:t>
            </a:r>
          </a:p>
          <a:p>
            <a:pPr lvl="1">
              <a:lnSpc>
                <a:spcPct val="80000"/>
              </a:lnSpc>
            </a:pPr>
            <a:r>
              <a:rPr lang="en-US" sz="1200" dirty="0"/>
              <a:t>I/O request arrival at the block level; re-queue an I/O request; dispatch an I/O request; remove an I/O request; I/O request completion  </a:t>
            </a:r>
          </a:p>
          <a:p>
            <a:pPr>
              <a:lnSpc>
                <a:spcPct val="80000"/>
              </a:lnSpc>
            </a:pPr>
            <a:r>
              <a:rPr lang="en-US" sz="1400" dirty="0"/>
              <a:t>SCSI device  </a:t>
            </a:r>
          </a:p>
          <a:p>
            <a:pPr lvl="1">
              <a:lnSpc>
                <a:spcPct val="80000"/>
              </a:lnSpc>
            </a:pPr>
            <a:r>
              <a:rPr lang="en-US" sz="1200" dirty="0"/>
              <a:t>SCSI read request; SCSI write request</a:t>
            </a:r>
          </a:p>
          <a:p>
            <a:pPr>
              <a:lnSpc>
                <a:spcPct val="80000"/>
              </a:lnSpc>
            </a:pPr>
            <a:r>
              <a:rPr lang="en-US" sz="1400" dirty="0"/>
              <a:t>Interrupt </a:t>
            </a:r>
          </a:p>
          <a:p>
            <a:pPr lvl="1">
              <a:lnSpc>
                <a:spcPct val="80000"/>
              </a:lnSpc>
            </a:pPr>
            <a:r>
              <a:rPr lang="en-US" sz="1200" dirty="0"/>
              <a:t>enter an interrupt handler; Exit an interrupt handler</a:t>
            </a:r>
          </a:p>
          <a:p>
            <a:pPr>
              <a:lnSpc>
                <a:spcPct val="80000"/>
              </a:lnSpc>
            </a:pPr>
            <a:r>
              <a:rPr lang="en-US" sz="1400" dirty="0"/>
              <a:t>Network socket  </a:t>
            </a:r>
          </a:p>
          <a:p>
            <a:pPr lvl="1">
              <a:lnSpc>
                <a:spcPct val="80000"/>
              </a:lnSpc>
            </a:pPr>
            <a:r>
              <a:rPr lang="en-US" sz="1200" dirty="0"/>
              <a:t>socket call; socket send; socket receive; socket creation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5029200" y="5638800"/>
            <a:ext cx="3798888" cy="385763"/>
          </a:xfrm>
          <a:prstGeom prst="rect">
            <a:avLst/>
          </a:prstGeom>
          <a:noFill/>
          <a:ln w="19050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up to 1361 metrics in Linux 2.6.23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876800" y="1219200"/>
            <a:ext cx="41148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" pitchFamily="2" charset="2"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Derived System Metrics: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Inter-arrival time of each type of events</a:t>
            </a: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sz="1400" dirty="0" smtClean="0"/>
              <a:t>Delays between causal events</a:t>
            </a:r>
          </a:p>
          <a:p>
            <a:pPr marL="548640" marR="0" lvl="1" indent="-274320" algn="l" defTabSz="914400" rtl="0" eaLnBrk="1" fontAlgn="auto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delay between a system call enter and exit</a:t>
            </a:r>
          </a:p>
          <a:p>
            <a:pPr marL="548640" marR="0" lvl="1" indent="-274320" algn="l" defTabSz="914400" rtl="0" eaLnBrk="1" fontAlgn="auto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delay between file system buffer wait start and end</a:t>
            </a:r>
          </a:p>
          <a:p>
            <a:pPr marL="548640" marR="0" lvl="1" indent="-274320" algn="l" defTabSz="914400" rtl="0" eaLnBrk="1" fontAlgn="auto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delay between a block-level I/O request arrival and is dispatch</a:t>
            </a:r>
          </a:p>
          <a:p>
            <a:pPr marL="548640" marR="0" lvl="1" indent="-274320" algn="l" defTabSz="914400" rtl="0" eaLnBrk="1" fontAlgn="auto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delay between a block-level I/O request dispatch and its completion</a:t>
            </a:r>
          </a:p>
          <a:p>
            <a:pPr marL="274320" marR="0" lvl="0" indent="-27432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1400" dirty="0" smtClean="0"/>
              <a:t>Parameter of events</a:t>
            </a:r>
          </a:p>
          <a:p>
            <a:pPr marL="548640" lvl="1" indent="-274320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</a:pPr>
            <a:r>
              <a:rPr lang="en-US" sz="1200" dirty="0" smtClean="0">
                <a:solidFill>
                  <a:schemeClr val="tx2"/>
                </a:solidFill>
              </a:rPr>
              <a:t>file </a:t>
            </a:r>
            <a:r>
              <a:rPr lang="en-US" sz="1200" dirty="0" err="1" smtClean="0">
                <a:solidFill>
                  <a:schemeClr val="tx2"/>
                </a:solidFill>
              </a:rPr>
              <a:t>prefetch</a:t>
            </a:r>
            <a:r>
              <a:rPr lang="en-US" sz="1200" dirty="0" smtClean="0">
                <a:solidFill>
                  <a:schemeClr val="tx2"/>
                </a:solidFill>
              </a:rPr>
              <a:t> size</a:t>
            </a:r>
          </a:p>
          <a:p>
            <a:pPr marL="548640" lvl="1" indent="-274320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</a:pPr>
            <a:r>
              <a:rPr lang="en-US" sz="1200" dirty="0" smtClean="0">
                <a:solidFill>
                  <a:schemeClr val="tx2"/>
                </a:solidFill>
              </a:rPr>
              <a:t>SCSI I/O request size</a:t>
            </a:r>
          </a:p>
          <a:p>
            <a:pPr marL="548640" lvl="1" indent="-274320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</a:pPr>
            <a:r>
              <a:rPr lang="en-US" sz="1200" dirty="0" smtClean="0">
                <a:solidFill>
                  <a:schemeClr val="tx2"/>
                </a:solidFill>
              </a:rPr>
              <a:t>file offset of each I/O operation to block device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1400" dirty="0" smtClean="0"/>
              <a:t>I/O concurrency</a:t>
            </a:r>
          </a:p>
          <a:p>
            <a:pPr marL="548640" marR="0" lvl="1" indent="-274320" fontAlgn="auto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system call level</a:t>
            </a:r>
          </a:p>
          <a:p>
            <a:pPr marL="548640" marR="0" lvl="1" indent="-274320" fontAlgn="auto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block level </a:t>
            </a:r>
          </a:p>
          <a:p>
            <a:pPr marL="548640" marR="0" lvl="1" indent="-274320" fontAlgn="auto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SCSI device level</a:t>
            </a:r>
            <a:endParaRPr lang="en-US" sz="1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Case Result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7D91-2373-4551-AEE4-EAB9BE2AE99F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490F-9D72-4F3D-9D8D-74EB6B295589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4419600"/>
            <a:ext cx="8382000" cy="1737360"/>
          </a:xfrm>
        </p:spPr>
        <p:txBody>
          <a:bodyPr vert="horz"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Anomaly cause</a:t>
            </a:r>
            <a:r>
              <a:rPr lang="en-US" sz="2400" dirty="0" smtClean="0"/>
              <a:t>: incorrect timeout setting when timer ticks per second (HZ) changes from 1000 to 250 in Linux 2.6.23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62000" y="1295400"/>
          <a:ext cx="4006089" cy="3000376"/>
        </p:xfrm>
        <a:graphic>
          <a:graphicData uri="http://schemas.openxmlformats.org/presentationml/2006/ole">
            <p:oleObj spid="_x0000_s31746" name="Acrobat Document" r:id="rId4" imgW="2276793" imgH="1704762" progId="AcroExch.Document.7">
              <p:embed/>
            </p:oleObj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181600" y="2057400"/>
            <a:ext cx="3657600" cy="18135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 ranked metrics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anticipatory I/O timeouts and anticipation breaks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66800" y="5486400"/>
            <a:ext cx="6629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Clr>
                <a:schemeClr val="folHlink"/>
              </a:buClr>
              <a:buSzPct val="60000"/>
            </a:pPr>
            <a:r>
              <a:rPr lang="en-US" sz="2000" dirty="0" smtClean="0">
                <a:latin typeface="Tahoma" pitchFamily="34" charset="0"/>
              </a:rPr>
              <a:t>#</a:t>
            </a:r>
            <a:r>
              <a:rPr lang="en-US" sz="2000" dirty="0">
                <a:latin typeface="Tahoma" pitchFamily="34" charset="0"/>
              </a:rPr>
              <a:t>define </a:t>
            </a:r>
            <a:r>
              <a:rPr lang="en-US" sz="2000" dirty="0" err="1">
                <a:latin typeface="Tahoma" pitchFamily="34" charset="0"/>
              </a:rPr>
              <a:t>default_antic_expire</a:t>
            </a:r>
            <a:r>
              <a:rPr lang="en-US" sz="2000" dirty="0">
                <a:latin typeface="Tahoma" pitchFamily="34" charset="0"/>
              </a:rPr>
              <a:t> ((HZ / 150) ? HZ / 150 :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Effects of Anomaly Corrections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7D91-2373-4551-AEE4-EAB9BE2AE99F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490F-9D72-4F3D-9D8D-74EB6B295589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4648200"/>
            <a:ext cx="8382000" cy="746760"/>
          </a:xfrm>
        </p:spPr>
        <p:txBody>
          <a:bodyPr>
            <a:noAutofit/>
          </a:bodyPr>
          <a:lstStyle/>
          <a:p>
            <a:r>
              <a:rPr lang="en-US" sz="2400" dirty="0" smtClean="0"/>
              <a:t>Anomaly corrections lead to predictable performance behavior patterns</a:t>
            </a:r>
            <a:endParaRPr lang="en-US" sz="20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09600" y="1371600"/>
          <a:ext cx="3275860" cy="2743200"/>
        </p:xfrm>
        <a:graphic>
          <a:graphicData uri="http://schemas.openxmlformats.org/presentationml/2006/ole">
            <p:oleObj spid="_x0000_s32770" name="Acrobat Document" r:id="rId4" imgW="2343477" imgH="1961905" progId="AcroExch.Document.7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876800" y="1371600"/>
          <a:ext cx="3134557" cy="2759482"/>
        </p:xfrm>
        <a:graphic>
          <a:graphicData uri="http://schemas.openxmlformats.org/presentationml/2006/ole">
            <p:oleObj spid="_x0000_s32772" name="Acrobat Document" r:id="rId5" imgW="2228571" imgH="1961905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Work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84C0-501E-4D07-9C24-FB919DDE7D97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9469-1618-42B1-AEB2-3FB342C83D98}" type="slidenum">
              <a:rPr lang="en-US"/>
              <a:pPr/>
              <a:t>14</a:t>
            </a:fld>
            <a:endParaRPr lang="en-US"/>
          </a:p>
        </p:txBody>
      </p:sp>
      <p:sp>
        <p:nvSpPr>
          <p:cNvPr id="2027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Peer </a:t>
            </a:r>
            <a:r>
              <a:rPr lang="en-US" sz="2400" dirty="0"/>
              <a:t>differencing for </a:t>
            </a:r>
            <a:r>
              <a:rPr lang="en-US" sz="2400" dirty="0" smtClean="0"/>
              <a:t>debugging</a:t>
            </a:r>
            <a:endParaRPr lang="en-US" sz="2400" dirty="0"/>
          </a:p>
          <a:p>
            <a:pPr lvl="1"/>
            <a:r>
              <a:rPr lang="en-US" sz="2100" dirty="0" smtClean="0"/>
              <a:t>Delta debugging [Zeller’02]: differencing program runs of various inputs</a:t>
            </a:r>
          </a:p>
          <a:p>
            <a:pPr lvl="1"/>
            <a:r>
              <a:rPr lang="en-US" sz="2100" dirty="0" err="1" smtClean="0"/>
              <a:t>PeerPressure</a:t>
            </a:r>
            <a:r>
              <a:rPr lang="en-US" sz="2100" dirty="0" smtClean="0"/>
              <a:t> [Wang et al.’04]: differencing Windows </a:t>
            </a:r>
            <a:r>
              <a:rPr lang="en-US" sz="2100" dirty="0"/>
              <a:t>registry </a:t>
            </a:r>
            <a:r>
              <a:rPr lang="en-US" sz="2100" dirty="0" smtClean="0"/>
              <a:t>settings</a:t>
            </a:r>
            <a:endParaRPr lang="en-US" sz="2100" dirty="0"/>
          </a:p>
          <a:p>
            <a:pPr lvl="1"/>
            <a:r>
              <a:rPr lang="en-US" sz="2100" dirty="0" smtClean="0"/>
              <a:t>Triage [</a:t>
            </a:r>
            <a:r>
              <a:rPr lang="en-US" sz="2100" dirty="0" err="1" smtClean="0"/>
              <a:t>Tucek</a:t>
            </a:r>
            <a:r>
              <a:rPr lang="en-US" sz="2100" dirty="0" smtClean="0"/>
              <a:t> et al.’07]: differencing basic </a:t>
            </a:r>
            <a:r>
              <a:rPr lang="en-US" sz="2100" dirty="0"/>
              <a:t>block execution </a:t>
            </a:r>
            <a:r>
              <a:rPr lang="en-US" sz="2100" dirty="0" smtClean="0"/>
              <a:t>frequency</a:t>
            </a:r>
          </a:p>
          <a:p>
            <a:pPr lvl="1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→</a:t>
            </a:r>
            <a:r>
              <a:rPr lang="en-US" sz="2100" dirty="0" smtClean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2100" dirty="0" smtClean="0"/>
              <a:t>Target program/system failures; failure symptoms easily identifiable;  correct peers presumably known</a:t>
            </a:r>
          </a:p>
          <a:p>
            <a:endParaRPr lang="en-US" sz="1000" dirty="0" smtClean="0"/>
          </a:p>
          <a:p>
            <a:r>
              <a:rPr lang="en-US" sz="2400" dirty="0" smtClean="0"/>
              <a:t>Our performance anomaly identification</a:t>
            </a:r>
          </a:p>
          <a:p>
            <a:pPr lvl="1"/>
            <a:r>
              <a:rPr lang="en-US" sz="2100" dirty="0" smtClean="0">
                <a:solidFill>
                  <a:srgbClr val="FF0000"/>
                </a:solidFill>
              </a:rPr>
              <a:t>Challenge</a:t>
            </a:r>
            <a:r>
              <a:rPr lang="en-US" sz="2100" dirty="0" smtClean="0"/>
              <a:t>: both anomalous and normal performance behaviors are hard to identify in complex systems</a:t>
            </a:r>
          </a:p>
          <a:p>
            <a:pPr lvl="1"/>
            <a:r>
              <a:rPr lang="en-US" sz="2100" dirty="0" smtClean="0">
                <a:solidFill>
                  <a:srgbClr val="FF0000"/>
                </a:solidFill>
              </a:rPr>
              <a:t>Key contribution</a:t>
            </a:r>
            <a:r>
              <a:rPr lang="en-US" sz="2100" dirty="0" smtClean="0"/>
              <a:t>: scalable construction of performance deviation profiles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4576A-1C83-4740-94DF-1432C81DE4A8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A1E7-6ED3-48A5-AA01-DAAFD768667D}" type="slidenum">
              <a:rPr lang="en-US"/>
              <a:pPr/>
              <a:t>15</a:t>
            </a:fld>
            <a:endParaRPr 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Principled use of references in performance anomaly identification</a:t>
            </a:r>
          </a:p>
          <a:p>
            <a:endParaRPr lang="en-US" sz="1000" dirty="0" smtClean="0"/>
          </a:p>
          <a:p>
            <a:r>
              <a:rPr lang="en-US" sz="2400" dirty="0" smtClean="0"/>
              <a:t>Scalable construction of performance deviation profiles to identify anomaly symptoms</a:t>
            </a:r>
          </a:p>
          <a:p>
            <a:endParaRPr lang="en-US" sz="1000" dirty="0" smtClean="0"/>
          </a:p>
          <a:p>
            <a:r>
              <a:rPr lang="en-US" sz="2400" dirty="0" smtClean="0"/>
              <a:t>Target-reference differencing of system metric manifestations to help identify anomaly causes</a:t>
            </a:r>
          </a:p>
          <a:p>
            <a:endParaRPr lang="en-US" sz="1000" dirty="0"/>
          </a:p>
          <a:p>
            <a:r>
              <a:rPr lang="en-US" sz="2400" dirty="0"/>
              <a:t>Identified real performance problems in Linux and J2EE-based distributed </a:t>
            </a:r>
            <a:r>
              <a:rPr lang="en-US" sz="2400" dirty="0" smtClean="0"/>
              <a:t>system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Anomalies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DCF3-22EC-46C9-8431-6E65B403B44F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SIGMETRICS 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Complex software systems (like operating systems and distributed systems):</a:t>
            </a:r>
          </a:p>
          <a:p>
            <a:pPr lvl="1"/>
            <a:r>
              <a:rPr lang="en-US" sz="2100" dirty="0" smtClean="0"/>
              <a:t>Many system features and configuration settings</a:t>
            </a:r>
          </a:p>
          <a:p>
            <a:pPr lvl="1"/>
            <a:r>
              <a:rPr lang="en-US" sz="2100" dirty="0" smtClean="0"/>
              <a:t>Wide-ranging workload behaviors and concurrency</a:t>
            </a:r>
          </a:p>
          <a:p>
            <a:pPr lvl="1"/>
            <a:r>
              <a:rPr lang="en-US" sz="2100" dirty="0" smtClean="0"/>
              <a:t>Their </a:t>
            </a:r>
            <a:r>
              <a:rPr lang="en-US" sz="2100" dirty="0" smtClean="0">
                <a:solidFill>
                  <a:srgbClr val="FF0000"/>
                </a:solidFill>
              </a:rPr>
              <a:t>interactions</a:t>
            </a:r>
          </a:p>
          <a:p>
            <a:r>
              <a:rPr lang="en-US" sz="2400" dirty="0" smtClean="0"/>
              <a:t>Performance anomalies:</a:t>
            </a:r>
          </a:p>
          <a:p>
            <a:pPr lvl="1"/>
            <a:r>
              <a:rPr lang="en-US" sz="2100" dirty="0" smtClean="0"/>
              <a:t>Low performance against expectation</a:t>
            </a:r>
          </a:p>
          <a:p>
            <a:pPr lvl="1"/>
            <a:r>
              <a:rPr lang="en-US" sz="2100" dirty="0" smtClean="0"/>
              <a:t>Due to implementation errors, mis-configurations, or mis-managed interactions, …</a:t>
            </a:r>
          </a:p>
          <a:p>
            <a:pPr lvl="1"/>
            <a:r>
              <a:rPr lang="en-US" sz="2100" dirty="0" smtClean="0"/>
              <a:t>Anomalies degrade the system performance; make system behaviors </a:t>
            </a:r>
            <a:r>
              <a:rPr lang="en-US" sz="2100" dirty="0" smtClean="0">
                <a:solidFill>
                  <a:srgbClr val="FF0000"/>
                </a:solidFill>
              </a:rPr>
              <a:t>undependable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Identified by Our Research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DCF3-22EC-46C9-8431-6E65B403B44F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SIGMETRICS 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Linux anticipatory I/O scheduler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HZ is number of timer ticks per second, so (HZ/150) ticks is around 6.7ms.</a:t>
            </a:r>
          </a:p>
          <a:p>
            <a:endParaRPr lang="en-US" sz="1000" dirty="0" smtClean="0"/>
          </a:p>
          <a:p>
            <a:r>
              <a:rPr lang="en-US" sz="2400" dirty="0" smtClean="0"/>
              <a:t>However, </a:t>
            </a:r>
            <a:r>
              <a:rPr lang="en-US" sz="2400" dirty="0" smtClean="0">
                <a:solidFill>
                  <a:srgbClr val="FF0000"/>
                </a:solidFill>
              </a:rPr>
              <a:t>inaccurate integer divisions:</a:t>
            </a:r>
          </a:p>
          <a:p>
            <a:pPr lvl="1"/>
            <a:r>
              <a:rPr lang="en-US" sz="2100" dirty="0" smtClean="0"/>
              <a:t>HZ defaults to 1000 at earlier Linux versions, so anticipation timeout is 6 ticks.</a:t>
            </a:r>
          </a:p>
          <a:p>
            <a:pPr lvl="1"/>
            <a:r>
              <a:rPr lang="en-US" sz="2100" dirty="0" smtClean="0"/>
              <a:t>It defaults to 250 at Linux 2.6.23, so timeout becomes one tick.  Premature timeouts lead to additional disk seeks.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57200" y="1905000"/>
            <a:ext cx="8229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Clr>
                <a:schemeClr val="folHlink"/>
              </a:buClr>
              <a:buSzPct val="60000"/>
            </a:pPr>
            <a:r>
              <a:rPr lang="en-US" sz="2000" dirty="0">
                <a:latin typeface="Tahoma" pitchFamily="34" charset="0"/>
              </a:rPr>
              <a:t>/* max time we may wait to anticipate a read (default around 6ms) */</a:t>
            </a:r>
          </a:p>
          <a:p>
            <a:pPr marL="342900" indent="-342900">
              <a:buClr>
                <a:schemeClr val="folHlink"/>
              </a:buClr>
              <a:buSzPct val="60000"/>
            </a:pPr>
            <a:endParaRPr lang="en-US" sz="1000" dirty="0">
              <a:latin typeface="Tahoma" pitchFamily="34" charset="0"/>
            </a:endParaRPr>
          </a:p>
          <a:p>
            <a:pPr marL="342900" indent="-342900">
              <a:buClr>
                <a:schemeClr val="folHlink"/>
              </a:buClr>
              <a:buSzPct val="60000"/>
            </a:pPr>
            <a:r>
              <a:rPr lang="en-US" sz="2000" dirty="0">
                <a:latin typeface="Tahoma" pitchFamily="34" charset="0"/>
              </a:rPr>
              <a:t>#define </a:t>
            </a:r>
            <a:r>
              <a:rPr lang="en-US" sz="2000" dirty="0" err="1">
                <a:latin typeface="Tahoma" pitchFamily="34" charset="0"/>
              </a:rPr>
              <a:t>default_antic_expire</a:t>
            </a:r>
            <a:r>
              <a:rPr lang="en-US" sz="2000" dirty="0">
                <a:latin typeface="Tahoma" pitchFamily="34" charset="0"/>
              </a:rPr>
              <a:t> ((HZ / 150) ? HZ / 150 :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and Goals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DCF3-22EC-46C9-8431-6E65B403B44F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SIGMETRICS 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Challenges:</a:t>
            </a:r>
            <a:endParaRPr lang="en-US" sz="2100" dirty="0" smtClean="0"/>
          </a:p>
          <a:p>
            <a:pPr lvl="1"/>
            <a:r>
              <a:rPr lang="en-US" sz="2100" dirty="0" smtClean="0"/>
              <a:t>Often involving semantics of multiple system components</a:t>
            </a:r>
          </a:p>
          <a:p>
            <a:pPr lvl="1"/>
            <a:r>
              <a:rPr lang="en-US" sz="2100" dirty="0" smtClean="0"/>
              <a:t>No obvious failure symptoms; normal performance isn’t always known or even clearly defined</a:t>
            </a:r>
          </a:p>
          <a:p>
            <a:r>
              <a:rPr lang="en-US" sz="2400" dirty="0" smtClean="0"/>
              <a:t>Performance anomaly identifications relatively rare:</a:t>
            </a:r>
          </a:p>
          <a:p>
            <a:pPr lvl="1"/>
            <a:r>
              <a:rPr lang="en-US" sz="2100" dirty="0" smtClean="0">
                <a:solidFill>
                  <a:srgbClr val="FF0000"/>
                </a:solidFill>
              </a:rPr>
              <a:t>4%</a:t>
            </a:r>
            <a:r>
              <a:rPr lang="en-US" sz="2100" dirty="0" smtClean="0"/>
              <a:t> of resolved Linux 2.4/2.6 I/O bugs are performance-oriented</a:t>
            </a:r>
          </a:p>
          <a:p>
            <a:r>
              <a:rPr lang="en-US" sz="2400" dirty="0" smtClean="0"/>
              <a:t>Goals:</a:t>
            </a:r>
          </a:p>
          <a:p>
            <a:pPr lvl="1"/>
            <a:r>
              <a:rPr lang="en-US" sz="2100" dirty="0" smtClean="0"/>
              <a:t>Systematic techniques to identify performance anomalies; improve performance dependability</a:t>
            </a:r>
          </a:p>
          <a:p>
            <a:pPr lvl="1"/>
            <a:r>
              <a:rPr lang="en-US" sz="2100" dirty="0" smtClean="0"/>
              <a:t>Consider wide-ranging configurations and workload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Reference-driven Anomaly Identification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DCF3-22EC-46C9-8431-6E65B403B44F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SIGMETRICS 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Given two executions </a:t>
            </a:r>
            <a:r>
              <a:rPr lang="en-US" sz="2400" i="1" dirty="0" smtClean="0">
                <a:solidFill>
                  <a:srgbClr val="FF0000"/>
                </a:solidFill>
              </a:rPr>
              <a:t>T</a:t>
            </a:r>
            <a:r>
              <a:rPr lang="en-US" sz="2400" dirty="0" smtClean="0"/>
              <a:t> (target) and </a:t>
            </a:r>
            <a:r>
              <a:rPr lang="en-US" sz="2400" i="1" dirty="0" smtClean="0">
                <a:solidFill>
                  <a:srgbClr val="FF0000"/>
                </a:solidFill>
              </a:rPr>
              <a:t>R</a:t>
            </a:r>
            <a:r>
              <a:rPr lang="en-US" sz="2400" dirty="0" smtClean="0"/>
              <a:t> (reference):</a:t>
            </a:r>
          </a:p>
          <a:p>
            <a:pPr lvl="1"/>
            <a:r>
              <a:rPr lang="en-US" sz="2100" dirty="0" smtClean="0"/>
              <a:t>If </a:t>
            </a:r>
            <a:r>
              <a:rPr lang="en-US" sz="2100" i="1" dirty="0" smtClean="0">
                <a:solidFill>
                  <a:srgbClr val="FF0000"/>
                </a:solidFill>
              </a:rPr>
              <a:t>T</a:t>
            </a:r>
            <a:r>
              <a:rPr lang="en-US" sz="2100" dirty="0" smtClean="0"/>
              <a:t> performs much worse than </a:t>
            </a:r>
            <a:r>
              <a:rPr lang="en-US" sz="2100" i="1" dirty="0" smtClean="0">
                <a:solidFill>
                  <a:srgbClr val="FF0000"/>
                </a:solidFill>
              </a:rPr>
              <a:t>R</a:t>
            </a:r>
            <a:r>
              <a:rPr lang="en-US" sz="2100" dirty="0" smtClean="0"/>
              <a:t> against expectation, we identify </a:t>
            </a:r>
            <a:r>
              <a:rPr lang="en-US" sz="2100" i="1" dirty="0" smtClean="0">
                <a:solidFill>
                  <a:srgbClr val="FF0000"/>
                </a:solidFill>
              </a:rPr>
              <a:t>T</a:t>
            </a:r>
            <a:r>
              <a:rPr lang="en-US" sz="2100" dirty="0" smtClean="0"/>
              <a:t> as anomalous to </a:t>
            </a:r>
            <a:r>
              <a:rPr lang="en-US" sz="2100" i="1" dirty="0" smtClean="0">
                <a:solidFill>
                  <a:srgbClr val="FF0000"/>
                </a:solidFill>
              </a:rPr>
              <a:t>R</a:t>
            </a:r>
            <a:r>
              <a:rPr lang="en-US" sz="2100" dirty="0" smtClean="0"/>
              <a:t>.</a:t>
            </a:r>
          </a:p>
          <a:p>
            <a:r>
              <a:rPr lang="en-US" sz="2400" dirty="0" smtClean="0"/>
              <a:t>Examples: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How to systematically derive the expectations?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14400" y="2819400"/>
          <a:ext cx="2905125" cy="2514600"/>
        </p:xfrm>
        <a:graphic>
          <a:graphicData uri="http://schemas.openxmlformats.org/presentationml/2006/ole">
            <p:oleObj spid="_x0000_s2050" name="Acrobat Document" r:id="rId3" imgW="2266667" imgH="1961905" progId="AcroExch.Document.7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953000" y="2819400"/>
          <a:ext cx="2855913" cy="2514600"/>
        </p:xfrm>
        <a:graphic>
          <a:graphicData uri="http://schemas.openxmlformats.org/presentationml/2006/ole">
            <p:oleObj spid="_x0000_s2051" name="Acrobat Document" r:id="rId4" imgW="2228571" imgH="1961905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Profiles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DC87-3E79-45D2-9138-FD1F2AD1E187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SIGMETRICS 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490F-9D72-4F3D-9D8D-74EB6B295589}" type="slidenum">
              <a:rPr lang="en-US"/>
              <a:pPr/>
              <a:t>6</a:t>
            </a:fld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1752600"/>
          </a:xfrm>
        </p:spPr>
        <p:txBody>
          <a:bodyPr>
            <a:normAutofit fontScale="92500"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Goal</a:t>
            </a:r>
            <a:r>
              <a:rPr lang="en-US" sz="2400" dirty="0" smtClean="0"/>
              <a:t> – derive expected performance deviations between reference and target (or with a change of system parameters)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Approach</a:t>
            </a:r>
            <a:r>
              <a:rPr lang="en-US" sz="2400" dirty="0" smtClean="0"/>
              <a:t> – inference from real system measurements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Change profile </a:t>
            </a:r>
            <a:r>
              <a:rPr lang="en-US" sz="2400" dirty="0" smtClean="0"/>
              <a:t>– probabilistic distribution of performance deviations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1000" dirty="0" smtClean="0"/>
          </a:p>
          <a:p>
            <a:endParaRPr lang="en-US" sz="2400" dirty="0" smtClean="0"/>
          </a:p>
          <a:p>
            <a:endParaRPr lang="en-US" sz="12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257800" y="2971800"/>
          <a:ext cx="3057525" cy="2613486"/>
        </p:xfrm>
        <a:graphic>
          <a:graphicData uri="http://schemas.openxmlformats.org/presentationml/2006/ole">
            <p:oleObj spid="_x0000_s38914" name="Acrobat Document" r:id="rId4" imgW="2295238" imgH="1961905" progId="AcroExch.Document.7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914400" y="2971800"/>
          <a:ext cx="3048001" cy="2605345"/>
        </p:xfrm>
        <a:graphic>
          <a:graphicData uri="http://schemas.openxmlformats.org/presentationml/2006/ole">
            <p:oleObj spid="_x0000_s38915" name="Acrobat Document" r:id="rId5" imgW="2295238" imgH="1961905" progId="AcroExch.Document.7">
              <p:embed/>
            </p:oleObj>
          </a:graphicData>
        </a:graphic>
      </p:graphicFrame>
      <p:grpSp>
        <p:nvGrpSpPr>
          <p:cNvPr id="2" name="Group 14"/>
          <p:cNvGrpSpPr/>
          <p:nvPr/>
        </p:nvGrpSpPr>
        <p:grpSpPr>
          <a:xfrm>
            <a:off x="838200" y="3276600"/>
            <a:ext cx="2438400" cy="2895600"/>
            <a:chOff x="838200" y="3276600"/>
            <a:chExt cx="2438400" cy="2895600"/>
          </a:xfrm>
        </p:grpSpPr>
        <p:cxnSp>
          <p:nvCxnSpPr>
            <p:cNvPr id="10" name="Straight Connector 9"/>
            <p:cNvCxnSpPr/>
            <p:nvPr/>
          </p:nvCxnSpPr>
          <p:spPr>
            <a:xfrm rot="5400000">
              <a:off x="838994" y="4495006"/>
              <a:ext cx="2438400" cy="15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3"/>
            <p:cNvSpPr txBox="1">
              <a:spLocks noChangeArrowheads="1"/>
            </p:cNvSpPr>
            <p:nvPr/>
          </p:nvSpPr>
          <p:spPr>
            <a:xfrm>
              <a:off x="838200" y="5791200"/>
              <a:ext cx="2438400" cy="381000"/>
            </a:xfrm>
            <a:prstGeom prst="rect">
              <a:avLst/>
            </a:prstGeom>
          </p:spPr>
          <p:txBody>
            <a:bodyPr vert="horz">
              <a:normAutofit fontScale="85000" lnSpcReduction="10000"/>
            </a:bodyPr>
            <a:lstStyle/>
            <a:p>
              <a:pPr marL="274320" lvl="0" indent="-274320">
                <a:spcBef>
                  <a:spcPts val="600"/>
                </a:spcBef>
                <a:buClr>
                  <a:schemeClr val="accent1"/>
                </a:buClr>
                <a:buSzPct val="76000"/>
              </a:pPr>
              <a:r>
                <a:rPr lang="en-US" sz="2400" dirty="0" smtClean="0"/>
                <a:t>p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-value(</a:t>
              </a:r>
              <a:r>
                <a:rPr lang="en-US" sz="2400" dirty="0" smtClean="0"/>
                <a:t>–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0.5) = 0.039</a:t>
              </a:r>
            </a:p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3"/>
                <a:buChar char=""/>
                <a:tabLst/>
                <a:defRPr/>
              </a:pPr>
              <a:endPara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3"/>
                <a:buChar char=""/>
                <a:tabLst/>
                <a:defRPr/>
              </a:pPr>
              <a:endPara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3"/>
                <a:buChar char=""/>
                <a:tabLst/>
                <a:defRPr/>
              </a:pPr>
              <a:endPara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3"/>
                <a:buChar char=""/>
                <a:tabLst/>
                <a:defRPr/>
              </a:pPr>
              <a:endPara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3"/>
                <a:buChar char=""/>
                <a:tabLst/>
                <a:defRPr/>
              </a:pPr>
              <a:endPara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3"/>
                <a:buChar char=""/>
                <a:tabLst/>
                <a:defRPr/>
              </a:pPr>
              <a:endPara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3"/>
                <a:buChar char=""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Scalable Anomaly Quantification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6AA1F-16F0-487B-A248-A83565CE03DE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490F-9D72-4F3D-9D8D-74EB6B295589}" type="slidenum">
              <a:rPr lang="en-US"/>
              <a:pPr/>
              <a:t>7</a:t>
            </a:fld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Approach:</a:t>
            </a:r>
          </a:p>
          <a:p>
            <a:pPr lvl="1"/>
            <a:r>
              <a:rPr lang="en-US" sz="2100" dirty="0" smtClean="0"/>
              <a:t>Construct single-</a:t>
            </a:r>
            <a:r>
              <a:rPr lang="en-US" sz="2100" dirty="0" err="1" smtClean="0"/>
              <a:t>para</a:t>
            </a:r>
            <a:r>
              <a:rPr lang="en-US" sz="2100" dirty="0" smtClean="0"/>
              <a:t>. profiles through real system measurements</a:t>
            </a:r>
          </a:p>
          <a:p>
            <a:pPr lvl="1"/>
            <a:r>
              <a:rPr lang="en-US" sz="2100" dirty="0" smtClean="0"/>
              <a:t>Analytically synthesize multiple single-</a:t>
            </a:r>
            <a:r>
              <a:rPr lang="en-US" sz="2100" dirty="0" err="1" smtClean="0"/>
              <a:t>para</a:t>
            </a:r>
            <a:r>
              <a:rPr lang="en-US" sz="2100" dirty="0" smtClean="0"/>
              <a:t>. profiles for scalability </a:t>
            </a:r>
          </a:p>
          <a:p>
            <a:r>
              <a:rPr lang="en-US" sz="2400" dirty="0" smtClean="0"/>
              <a:t>Convolution-like synthesis</a:t>
            </a:r>
          </a:p>
          <a:p>
            <a:pPr lvl="1"/>
            <a:r>
              <a:rPr lang="en-US" sz="2100" dirty="0" smtClean="0"/>
              <a:t>Assuming independent performance effects of different parameters</a:t>
            </a:r>
          </a:p>
          <a:p>
            <a:pPr lvl="1"/>
            <a:r>
              <a:rPr lang="en-US" sz="2100" dirty="0" smtClean="0"/>
              <a:t>Assemble multi-</a:t>
            </a:r>
            <a:r>
              <a:rPr lang="en-US" sz="2100" dirty="0" err="1" smtClean="0"/>
              <a:t>para</a:t>
            </a:r>
            <a:r>
              <a:rPr lang="en-US" sz="2100" dirty="0" smtClean="0"/>
              <a:t>. performance deviation distribution using convolutions of single-</a:t>
            </a:r>
            <a:r>
              <a:rPr lang="en-US" sz="2100" dirty="0" err="1" smtClean="0"/>
              <a:t>para</a:t>
            </a:r>
            <a:r>
              <a:rPr lang="en-US" sz="2100" dirty="0" smtClean="0"/>
              <a:t>. change profiles</a:t>
            </a:r>
          </a:p>
          <a:p>
            <a:r>
              <a:rPr lang="en-US" sz="2400" dirty="0" smtClean="0"/>
              <a:t>Generally applicable bounding analysis</a:t>
            </a:r>
          </a:p>
          <a:p>
            <a:pPr lvl="1"/>
            <a:r>
              <a:rPr lang="en-US" sz="2100" dirty="0" smtClean="0"/>
              <a:t>Bound multi-</a:t>
            </a:r>
            <a:r>
              <a:rPr lang="en-US" sz="2100" dirty="0" err="1" smtClean="0"/>
              <a:t>para</a:t>
            </a:r>
            <a:r>
              <a:rPr lang="en-US" sz="2100" dirty="0" smtClean="0"/>
              <a:t>. p-value anomaly from single-</a:t>
            </a:r>
            <a:r>
              <a:rPr lang="en-US" sz="2100" dirty="0" err="1" smtClean="0"/>
              <a:t>para</a:t>
            </a:r>
            <a:r>
              <a:rPr lang="en-US" sz="2100" dirty="0" smtClean="0"/>
              <a:t>. p-values (no need for parameter independence)</a:t>
            </a:r>
          </a:p>
          <a:p>
            <a:pPr lvl="1"/>
            <a:r>
              <a:rPr lang="en-US" sz="2100" dirty="0" smtClean="0"/>
              <a:t>Find a tight bound (small p-value) through Monte Carlo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7D91-2373-4551-AEE4-EAB9BE2AE99F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SIGMETRICS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490F-9D72-4F3D-9D8D-74EB6B295589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382000" cy="49377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Linux I/O case study:</a:t>
            </a:r>
            <a:endParaRPr lang="en-US" sz="2100" dirty="0" smtClean="0"/>
          </a:p>
          <a:p>
            <a:pPr lvl="1"/>
            <a:r>
              <a:rPr lang="en-US" sz="2100" dirty="0" smtClean="0"/>
              <a:t>Five workload parameters and three system conf. parameters</a:t>
            </a:r>
          </a:p>
          <a:p>
            <a:pPr lvl="1"/>
            <a:r>
              <a:rPr lang="en-US" sz="2100" dirty="0" smtClean="0"/>
              <a:t>Performance measurements at 300 sampled executions; use each other as references to identify anomalies</a:t>
            </a:r>
          </a:p>
          <a:p>
            <a:pPr lvl="1"/>
            <a:r>
              <a:rPr lang="en-US" sz="2100" dirty="0" smtClean="0"/>
              <a:t>Anomalies are target executions with p-values 0.05 or less</a:t>
            </a:r>
          </a:p>
          <a:p>
            <a:pPr lvl="1"/>
            <a:r>
              <a:rPr lang="en-US" sz="2100" dirty="0" smtClean="0"/>
              <a:t>Validate through cause analysis; probable false positive without validated cause</a:t>
            </a:r>
          </a:p>
          <a:p>
            <a:r>
              <a:rPr lang="en-US" sz="2400" dirty="0" smtClean="0"/>
              <a:t>Results</a:t>
            </a:r>
          </a:p>
          <a:p>
            <a:pPr lvl="1"/>
            <a:r>
              <a:rPr lang="en-US" sz="2100" dirty="0" smtClean="0"/>
              <a:t>Linux 2.6.10 – 35 identified; 34 validated; 1 probable false positive</a:t>
            </a:r>
          </a:p>
          <a:p>
            <a:pPr lvl="1"/>
            <a:r>
              <a:rPr lang="en-US" sz="2100" dirty="0" smtClean="0"/>
              <a:t>Linux 2.6.23 – 12 identified; 9 validated; 3 probable false positives</a:t>
            </a:r>
          </a:p>
          <a:p>
            <a:pPr lvl="1"/>
            <a:r>
              <a:rPr lang="en-US" sz="2100" dirty="0" smtClean="0"/>
              <a:t>Linux 2.6.23 (target) vs. 2.6.10 (reference) – 15 identified; all validated</a:t>
            </a: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0FE4-BA16-465E-9736-8797F86BD441}" type="datetime1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SIGMETRICS 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490F-9D72-4F3D-9D8D-74EB6B295589}" type="slidenum">
              <a:rPr lang="en-US"/>
              <a:pPr/>
              <a:t>9</a:t>
            </a:fld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382000" cy="493776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Bounding analysis </a:t>
            </a:r>
            <a:r>
              <a:rPr lang="en-US" sz="2400" dirty="0" smtClean="0"/>
              <a:t>for multi-parameter anomaly quantification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Convolution synthesis </a:t>
            </a:r>
            <a:r>
              <a:rPr lang="en-US" sz="2400" dirty="0" smtClean="0"/>
              <a:t>assuming parameter independence</a:t>
            </a:r>
          </a:p>
          <a:p>
            <a:r>
              <a:rPr lang="en-US" sz="2400" dirty="0" smtClean="0"/>
              <a:t>Rank target-reference anomaly using </a:t>
            </a:r>
            <a:r>
              <a:rPr lang="en-US" sz="2400" dirty="0" smtClean="0">
                <a:solidFill>
                  <a:srgbClr val="FF0000"/>
                </a:solidFill>
              </a:rPr>
              <a:t>raw </a:t>
            </a:r>
            <a:r>
              <a:rPr lang="en-US" sz="2400" dirty="0" err="1" smtClean="0">
                <a:solidFill>
                  <a:srgbClr val="FF0000"/>
                </a:solidFill>
              </a:rPr>
              <a:t>perf</a:t>
            </a:r>
            <a:r>
              <a:rPr lang="en-US" sz="2400" dirty="0" smtClean="0">
                <a:solidFill>
                  <a:srgbClr val="FF0000"/>
                </a:solidFill>
              </a:rPr>
              <a:t>. difference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2400" dirty="0" smtClean="0"/>
          </a:p>
          <a:p>
            <a:r>
              <a:rPr lang="en-US" sz="2400" dirty="0" smtClean="0"/>
              <a:t>Convolution identifies more anomalies, but higher false positives</a:t>
            </a:r>
            <a:endParaRPr lang="en-US" sz="24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752600" y="2590800"/>
          <a:ext cx="5615299" cy="2895600"/>
        </p:xfrm>
        <a:graphic>
          <a:graphicData uri="http://schemas.openxmlformats.org/presentationml/2006/ole">
            <p:oleObj spid="_x0000_s21508" name="Acrobat Document" r:id="rId4" imgW="3952381" imgH="2038095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/>
      <a:lstStyle>
        <a:defPPr marL="342900" indent="-342900">
          <a:buClr>
            <a:schemeClr val="folHlink"/>
          </a:buClr>
          <a:buSzPct val="95000"/>
          <a:defRPr sz="2800" dirty="0" smtClean="0">
            <a:solidFill>
              <a:srgbClr val="FF0000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2059</TotalTime>
  <Words>1125</Words>
  <Application>Microsoft Office PowerPoint</Application>
  <PresentationFormat>On-screen Show (4:3)</PresentationFormat>
  <Paragraphs>232</Paragraphs>
  <Slides>15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Origin</vt:lpstr>
      <vt:lpstr>Acrobat Document</vt:lpstr>
      <vt:lpstr>Reference-Driven  Performance Anomaly Identification</vt:lpstr>
      <vt:lpstr>Performance Anomalies</vt:lpstr>
      <vt:lpstr>An Example Identified by Our Research</vt:lpstr>
      <vt:lpstr>Challenges and Goals</vt:lpstr>
      <vt:lpstr>Reference-driven Anomaly Identification</vt:lpstr>
      <vt:lpstr>Change Profiles</vt:lpstr>
      <vt:lpstr>Scalable Anomaly Quantification</vt:lpstr>
      <vt:lpstr>Evaluation</vt:lpstr>
      <vt:lpstr>Comparison</vt:lpstr>
      <vt:lpstr>Anomaly Cause Analysis</vt:lpstr>
      <vt:lpstr>System Events and Metrics</vt:lpstr>
      <vt:lpstr>A Case Result</vt:lpstr>
      <vt:lpstr>Effects of Anomaly Corrections</vt:lpstr>
      <vt:lpstr>Related Work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Reference-Driven Performance Anomaly Identification</dc:title>
  <dc:creator/>
  <cp:lastModifiedBy> </cp:lastModifiedBy>
  <cp:revision>248</cp:revision>
  <dcterms:created xsi:type="dcterms:W3CDTF">2006-08-16T00:00:00Z</dcterms:created>
  <dcterms:modified xsi:type="dcterms:W3CDTF">2009-06-16T23:12:35Z</dcterms:modified>
</cp:coreProperties>
</file>