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7" r:id="rId13"/>
    <p:sldId id="269" r:id="rId14"/>
    <p:sldId id="276" r:id="rId15"/>
    <p:sldId id="270" r:id="rId16"/>
    <p:sldId id="271" r:id="rId17"/>
    <p:sldId id="278" r:id="rId18"/>
    <p:sldId id="277" r:id="rId19"/>
    <p:sldId id="272" r:id="rId20"/>
    <p:sldId id="268" r:id="rId21"/>
    <p:sldId id="273" r:id="rId22"/>
    <p:sldId id="274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1DEB9-3B72-40B8-A079-337DCC3CBAD3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8A588-E9C9-44FB-AC16-BE94719715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model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Valid</a:t>
            </a:r>
            <a:r>
              <a:rPr lang="fr-FR" baseline="0" dirty="0" smtClean="0"/>
              <a:t> if </a:t>
            </a:r>
            <a:r>
              <a:rPr lang="fr-FR" i="1" baseline="0" dirty="0" smtClean="0"/>
              <a:t>w </a:t>
            </a:r>
            <a:r>
              <a:rPr lang="fr-FR" i="0" baseline="0" dirty="0" smtClean="0"/>
              <a:t>= N, </a:t>
            </a:r>
            <a:r>
              <a:rPr lang="fr-FR" i="0" baseline="0" dirty="0" err="1" smtClean="0"/>
              <a:t>Adj</a:t>
            </a:r>
            <a:r>
              <a:rPr lang="fr-FR" i="0" baseline="0" dirty="0" smtClean="0"/>
              <a:t>, </a:t>
            </a:r>
            <a:r>
              <a:rPr lang="fr-FR" i="0" baseline="0" dirty="0" err="1" smtClean="0"/>
              <a:t>Pron</a:t>
            </a:r>
            <a:r>
              <a:rPr lang="fr-FR" i="0" baseline="0" dirty="0" smtClean="0"/>
              <a:t>, </a:t>
            </a:r>
            <a:r>
              <a:rPr lang="fr-FR" i="0" baseline="0" dirty="0" err="1" smtClean="0"/>
              <a:t>Verb</a:t>
            </a:r>
            <a:endParaRPr lang="fr-FR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 NP</a:t>
            </a:r>
            <a:r>
              <a:rPr lang="fr-FR" baseline="0" dirty="0" smtClean="0"/>
              <a:t> and PP, all possible </a:t>
            </a:r>
            <a:r>
              <a:rPr lang="fr-FR" baseline="0" dirty="0" err="1" smtClean="0"/>
              <a:t>attachments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considered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 NP</a:t>
            </a:r>
            <a:r>
              <a:rPr lang="fr-FR" baseline="0" dirty="0" smtClean="0"/>
              <a:t> and PP, all possible </a:t>
            </a:r>
            <a:r>
              <a:rPr lang="fr-FR" baseline="0" dirty="0" err="1" smtClean="0"/>
              <a:t>attachments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considered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“au </a:t>
            </a:r>
            <a:r>
              <a:rPr lang="en-CA" dirty="0" err="1" smtClean="0"/>
              <a:t>soleil</a:t>
            </a:r>
            <a:r>
              <a:rPr lang="en-CA" dirty="0" smtClean="0"/>
              <a:t> </a:t>
            </a:r>
            <a:r>
              <a:rPr lang="en-CA" dirty="0" err="1" smtClean="0"/>
              <a:t>d’entrer</a:t>
            </a:r>
            <a:r>
              <a:rPr lang="en-CA" dirty="0" smtClean="0"/>
              <a:t>” = 397 hits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Note </a:t>
            </a:r>
            <a:r>
              <a:rPr lang="fr-FR" dirty="0" err="1" smtClean="0"/>
              <a:t>that</a:t>
            </a:r>
            <a:r>
              <a:rPr lang="fr-FR" dirty="0" smtClean="0"/>
              <a:t> in </a:t>
            </a:r>
            <a:r>
              <a:rPr lang="fr-FR" dirty="0" err="1" smtClean="0"/>
              <a:t>almost</a:t>
            </a:r>
            <a:r>
              <a:rPr lang="fr-FR" dirty="0" smtClean="0"/>
              <a:t> 45% of cases, </a:t>
            </a:r>
            <a:r>
              <a:rPr lang="fr-FR" dirty="0" err="1" smtClean="0"/>
              <a:t>simply</a:t>
            </a:r>
            <a:r>
              <a:rPr lang="fr-FR" dirty="0" smtClean="0"/>
              <a:t> </a:t>
            </a:r>
            <a:r>
              <a:rPr lang="fr-FR" dirty="0" err="1" smtClean="0"/>
              <a:t>performing</a:t>
            </a:r>
            <a:r>
              <a:rPr lang="fr-FR" dirty="0" smtClean="0"/>
              <a:t> </a:t>
            </a:r>
            <a:r>
              <a:rPr lang="fr-FR" dirty="0" err="1" smtClean="0"/>
              <a:t>roundtrip</a:t>
            </a:r>
            <a:r>
              <a:rPr lang="fr-FR" dirty="0" smtClean="0"/>
              <a:t> MT corrects the </a:t>
            </a:r>
            <a:r>
              <a:rPr lang="fr-FR" dirty="0" err="1" smtClean="0"/>
              <a:t>error</a:t>
            </a:r>
            <a:r>
              <a:rPr lang="fr-FR" dirty="0" smtClean="0"/>
              <a:t> </a:t>
            </a:r>
            <a:r>
              <a:rPr lang="fr-FR" dirty="0" smtClean="0"/>
              <a:t>!</a:t>
            </a:r>
          </a:p>
          <a:p>
            <a:r>
              <a:rPr lang="fr-FR" dirty="0" err="1" smtClean="0"/>
              <a:t>Ambiguity</a:t>
            </a:r>
            <a:r>
              <a:rPr lang="fr-FR" dirty="0" smtClean="0"/>
              <a:t> </a:t>
            </a:r>
            <a:r>
              <a:rPr lang="fr-FR" dirty="0" err="1" smtClean="0"/>
              <a:t>amounts</a:t>
            </a:r>
            <a:r>
              <a:rPr lang="fr-FR" dirty="0" smtClean="0"/>
              <a:t> to ~</a:t>
            </a:r>
            <a:r>
              <a:rPr lang="fr-FR" baseline="0" dirty="0" smtClean="0"/>
              <a:t> 15% of cases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Roundtrip</a:t>
            </a:r>
            <a:r>
              <a:rPr lang="fr-FR" dirty="0" smtClean="0"/>
              <a:t> MT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baseline="0" dirty="0" smtClean="0"/>
              <a:t> a translation</a:t>
            </a:r>
          </a:p>
          <a:p>
            <a:r>
              <a:rPr lang="fr-FR" baseline="0" dirty="0" err="1" smtClean="0"/>
              <a:t>Relatively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low</a:t>
            </a:r>
            <a:r>
              <a:rPr lang="fr-FR" baseline="0" dirty="0" smtClean="0"/>
              <a:t> agreement </a:t>
            </a:r>
            <a:r>
              <a:rPr lang="fr-FR" baseline="0" dirty="0" err="1" smtClean="0"/>
              <a:t>suggests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two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approaches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follow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different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paradigms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Interference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r>
              <a:rPr lang="fr-FR" dirty="0" smtClean="0"/>
              <a:t> </a:t>
            </a:r>
            <a:r>
              <a:rPr lang="fr-FR" dirty="0" err="1" smtClean="0"/>
              <a:t>represent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decisive</a:t>
            </a:r>
            <a:r>
              <a:rPr lang="fr-FR" baseline="0" dirty="0" smtClean="0"/>
              <a:t> factor in the </a:t>
            </a:r>
            <a:r>
              <a:rPr lang="fr-FR" baseline="0" dirty="0" err="1" smtClean="0"/>
              <a:t>context</a:t>
            </a:r>
            <a:r>
              <a:rPr lang="fr-FR" baseline="0" dirty="0" smtClean="0"/>
              <a:t> of </a:t>
            </a:r>
            <a:r>
              <a:rPr lang="fr-FR" baseline="0" dirty="0" smtClean="0"/>
              <a:t>SLL</a:t>
            </a:r>
          </a:p>
          <a:p>
            <a:r>
              <a:rPr lang="fr-FR" baseline="0" dirty="0" err="1" smtClean="0"/>
              <a:t>Function</a:t>
            </a:r>
            <a:r>
              <a:rPr lang="fr-FR" baseline="0" dirty="0" smtClean="0"/>
              <a:t>-</a:t>
            </a:r>
            <a:r>
              <a:rPr lang="fr-FR" baseline="0" dirty="0" err="1" smtClean="0"/>
              <a:t>word</a:t>
            </a:r>
            <a:r>
              <a:rPr lang="fr-FR" baseline="0" dirty="0" smtClean="0"/>
              <a:t> = </a:t>
            </a:r>
            <a:r>
              <a:rPr lang="fr-FR" baseline="0" dirty="0" err="1" smtClean="0"/>
              <a:t>low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ambiguity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Interference</a:t>
            </a:r>
            <a:r>
              <a:rPr lang="fr-FR" dirty="0" smtClean="0"/>
              <a:t> </a:t>
            </a:r>
            <a:r>
              <a:rPr lang="fr-FR" dirty="0" err="1" smtClean="0"/>
              <a:t>goes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beyond</a:t>
            </a:r>
            <a:r>
              <a:rPr lang="fr-FR" dirty="0" smtClean="0"/>
              <a:t> </a:t>
            </a:r>
            <a:r>
              <a:rPr lang="fr-FR" dirty="0" err="1" smtClean="0"/>
              <a:t>preposition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errors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Mal-</a:t>
            </a:r>
            <a:r>
              <a:rPr lang="fr-FR" dirty="0" err="1" smtClean="0"/>
              <a:t>rules</a:t>
            </a:r>
            <a:r>
              <a:rPr lang="fr-FR" dirty="0" smtClean="0"/>
              <a:t> OK for </a:t>
            </a:r>
            <a:r>
              <a:rPr lang="fr-FR" dirty="0" err="1" smtClean="0"/>
              <a:t>purely</a:t>
            </a:r>
            <a:r>
              <a:rPr lang="fr-FR" dirty="0" smtClean="0"/>
              <a:t> </a:t>
            </a:r>
            <a:r>
              <a:rPr lang="fr-FR" dirty="0" err="1" smtClean="0"/>
              <a:t>syntactic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errors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else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amount</a:t>
            </a:r>
            <a:r>
              <a:rPr lang="fr-FR" baseline="0" dirty="0" smtClean="0"/>
              <a:t> to a </a:t>
            </a:r>
            <a:r>
              <a:rPr lang="fr-FR" baseline="0" dirty="0" err="1" smtClean="0"/>
              <a:t>language</a:t>
            </a:r>
            <a:r>
              <a:rPr lang="fr-FR" baseline="0" dirty="0" smtClean="0"/>
              <a:t> model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Our </a:t>
            </a:r>
            <a:r>
              <a:rPr lang="fr-FR" dirty="0" err="1" smtClean="0"/>
              <a:t>approach</a:t>
            </a:r>
            <a:r>
              <a:rPr lang="fr-FR" dirty="0" smtClean="0"/>
              <a:t>…</a:t>
            </a:r>
          </a:p>
          <a:p>
            <a:r>
              <a:rPr lang="fr-FR" dirty="0" err="1" smtClean="0"/>
              <a:t>Based</a:t>
            </a:r>
            <a:r>
              <a:rPr lang="fr-FR" dirty="0" smtClean="0"/>
              <a:t> on the </a:t>
            </a:r>
            <a:r>
              <a:rPr lang="fr-FR" dirty="0" err="1" smtClean="0"/>
              <a:t>availability</a:t>
            </a:r>
            <a:r>
              <a:rPr lang="fr-FR" dirty="0" smtClean="0"/>
              <a:t> of Web-</a:t>
            </a:r>
            <a:r>
              <a:rPr lang="fr-FR" dirty="0" err="1" smtClean="0"/>
              <a:t>based</a:t>
            </a:r>
            <a:r>
              <a:rPr lang="fr-FR" dirty="0" smtClean="0"/>
              <a:t> translation services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Dummy</a:t>
            </a:r>
            <a:r>
              <a:rPr lang="fr-FR" dirty="0" smtClean="0"/>
              <a:t> </a:t>
            </a:r>
            <a:r>
              <a:rPr lang="fr-FR" dirty="0" smtClean="0"/>
              <a:t>phrase-</a:t>
            </a:r>
            <a:r>
              <a:rPr lang="fr-FR" dirty="0" err="1" smtClean="0"/>
              <a:t>based</a:t>
            </a:r>
            <a:r>
              <a:rPr lang="fr-FR" baseline="0" dirty="0" smtClean="0"/>
              <a:t> </a:t>
            </a:r>
            <a:r>
              <a:rPr lang="fr-FR" dirty="0" smtClean="0"/>
              <a:t>translation </a:t>
            </a:r>
            <a:r>
              <a:rPr lang="fr-FR" dirty="0" smtClean="0"/>
              <a:t>table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ex2/: être</a:t>
            </a:r>
            <a:r>
              <a:rPr lang="fr-FR" baseline="0" dirty="0" smtClean="0"/>
              <a:t> proche à lui </a:t>
            </a:r>
            <a:r>
              <a:rPr lang="fr-FR" baseline="0" dirty="0" smtClean="0">
                <a:sym typeface="Wingdings" pitchFamily="2" charset="2"/>
              </a:rPr>
              <a:t> être près de lui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B8A588-E9C9-44FB-AC16-BE9471971505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B0F64-9D85-43B7-9C72-48632B02FCED}" type="datetimeFigureOut">
              <a:rPr lang="fr-FR" smtClean="0"/>
              <a:pPr/>
              <a:t>04/06/2009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BC866-7DF5-4AA1-9517-3412E7C7EA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First and Second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r>
              <a:rPr lang="fr-FR" dirty="0" smtClean="0"/>
              <a:t> to Correct </a:t>
            </a:r>
            <a:r>
              <a:rPr lang="fr-FR" dirty="0" err="1" smtClean="0"/>
              <a:t>Preposition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Matthieu Hermet, Alain Désilets</a:t>
            </a:r>
          </a:p>
          <a:p>
            <a:r>
              <a:rPr lang="fr-FR" sz="2400" dirty="0" smtClean="0"/>
              <a:t>National Research Council of Canada</a:t>
            </a:r>
            <a:endParaRPr lang="fr-FR" sz="2400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114800" cy="1645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Assessment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Correctness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least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forms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Correct translation</a:t>
            </a:r>
          </a:p>
          <a:p>
            <a:pPr lvl="1"/>
            <a:r>
              <a:rPr lang="fr-FR" dirty="0" err="1" smtClean="0"/>
              <a:t>Wrong</a:t>
            </a:r>
            <a:r>
              <a:rPr lang="fr-FR" dirty="0" smtClean="0"/>
              <a:t> translation but correct </a:t>
            </a:r>
            <a:r>
              <a:rPr lang="fr-FR" dirty="0" err="1" smtClean="0"/>
              <a:t>preposition</a:t>
            </a:r>
            <a:endParaRPr lang="fr-FR" dirty="0" smtClean="0"/>
          </a:p>
          <a:p>
            <a:pPr>
              <a:buNone/>
            </a:pPr>
            <a:r>
              <a:rPr lang="fr-FR" sz="2800" dirty="0" smtClean="0">
                <a:sym typeface="Wingdings" pitchFamily="2" charset="2"/>
              </a:rPr>
              <a:t>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strategies</a:t>
            </a:r>
            <a:r>
              <a:rPr lang="fr-FR" dirty="0" smtClean="0"/>
              <a:t> for </a:t>
            </a:r>
            <a:r>
              <a:rPr lang="fr-FR" dirty="0" err="1" smtClean="0"/>
              <a:t>evaluation</a:t>
            </a:r>
            <a:r>
              <a:rPr lang="fr-FR" dirty="0" smtClean="0"/>
              <a:t>:</a:t>
            </a:r>
          </a:p>
          <a:p>
            <a:pPr lvl="1"/>
            <a:r>
              <a:rPr lang="fr-FR" i="1" dirty="0" smtClean="0"/>
              <a:t>Clause</a:t>
            </a:r>
            <a:r>
              <a:rPr lang="fr-FR" dirty="0" smtClean="0"/>
              <a:t>: the </a:t>
            </a:r>
            <a:r>
              <a:rPr lang="fr-FR" dirty="0" err="1" smtClean="0"/>
              <a:t>roundtrip</a:t>
            </a:r>
            <a:r>
              <a:rPr lang="fr-FR" dirty="0" smtClean="0"/>
              <a:t> translation </a:t>
            </a:r>
            <a:r>
              <a:rPr lang="fr-FR" dirty="0" err="1" smtClean="0"/>
              <a:t>is</a:t>
            </a:r>
            <a:r>
              <a:rPr lang="fr-FR" dirty="0" smtClean="0"/>
              <a:t> a good correction, </a:t>
            </a:r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err="1" smtClean="0"/>
              <a:t>preposition</a:t>
            </a:r>
            <a:endParaRPr lang="fr-FR" dirty="0" smtClean="0"/>
          </a:p>
          <a:p>
            <a:pPr lvl="1"/>
            <a:r>
              <a:rPr lang="fr-FR" i="1" dirty="0" err="1" smtClean="0"/>
              <a:t>Prep</a:t>
            </a:r>
            <a:r>
              <a:rPr lang="fr-FR" dirty="0" smtClean="0"/>
              <a:t>: the </a:t>
            </a:r>
            <a:r>
              <a:rPr lang="fr-FR" dirty="0" err="1" smtClean="0"/>
              <a:t>preposition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correct in the </a:t>
            </a:r>
            <a:r>
              <a:rPr lang="fr-FR" dirty="0" err="1" smtClean="0"/>
              <a:t>roundtrip</a:t>
            </a:r>
            <a:r>
              <a:rPr lang="fr-FR" dirty="0" smtClean="0"/>
              <a:t> translation</a:t>
            </a:r>
            <a:endParaRPr lang="fr-FR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Assessment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 the </a:t>
            </a:r>
            <a:r>
              <a:rPr lang="fr-FR" i="1" dirty="0"/>
              <a:t>C</a:t>
            </a:r>
            <a:r>
              <a:rPr lang="fr-FR" i="1" dirty="0" smtClean="0"/>
              <a:t>lause</a:t>
            </a:r>
            <a:r>
              <a:rPr lang="fr-FR" dirty="0" smtClean="0"/>
              <a:t> </a:t>
            </a:r>
            <a:r>
              <a:rPr lang="fr-FR" dirty="0" err="1" smtClean="0"/>
              <a:t>strategy</a:t>
            </a:r>
            <a:r>
              <a:rPr lang="fr-FR" dirty="0" smtClean="0"/>
              <a:t>, the RT translation </a:t>
            </a:r>
            <a:r>
              <a:rPr lang="fr-FR" dirty="0" err="1" smtClean="0"/>
              <a:t>is</a:t>
            </a:r>
            <a:r>
              <a:rPr lang="fr-FR" dirty="0" smtClean="0"/>
              <a:t> sent back as the correction</a:t>
            </a:r>
          </a:p>
          <a:p>
            <a:r>
              <a:rPr lang="fr-FR" dirty="0" smtClean="0"/>
              <a:t>In the </a:t>
            </a:r>
            <a:r>
              <a:rPr lang="fr-FR" i="1" dirty="0" err="1" smtClean="0"/>
              <a:t>Prep</a:t>
            </a:r>
            <a:r>
              <a:rPr lang="fr-FR" dirty="0" smtClean="0"/>
              <a:t> </a:t>
            </a:r>
            <a:r>
              <a:rPr lang="fr-FR" dirty="0" err="1" smtClean="0"/>
              <a:t>strategy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a </a:t>
            </a:r>
            <a:r>
              <a:rPr lang="fr-FR" dirty="0" err="1" smtClean="0"/>
              <a:t>procedure</a:t>
            </a:r>
            <a:r>
              <a:rPr lang="fr-FR" dirty="0" smtClean="0"/>
              <a:t> to </a:t>
            </a:r>
            <a:r>
              <a:rPr lang="fr-FR" dirty="0" err="1" smtClean="0"/>
              <a:t>retrieve</a:t>
            </a:r>
            <a:r>
              <a:rPr lang="fr-FR" dirty="0" smtClean="0"/>
              <a:t> the </a:t>
            </a:r>
            <a:r>
              <a:rPr lang="fr-FR" dirty="0" err="1" smtClean="0"/>
              <a:t>preposition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incorrect translation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 The </a:t>
            </a:r>
            <a:r>
              <a:rPr lang="fr-FR" dirty="0" err="1" smtClean="0">
                <a:sym typeface="Wingdings" pitchFamily="2" charset="2"/>
              </a:rPr>
              <a:t>preposition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only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is</a:t>
            </a:r>
            <a:r>
              <a:rPr lang="fr-FR" dirty="0" smtClean="0">
                <a:sym typeface="Wingdings" pitchFamily="2" charset="2"/>
              </a:rPr>
              <a:t> sent back as the correction</a:t>
            </a:r>
            <a:endParaRPr lang="fr-FR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Prep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greedy mining method to retrieve the preposition from the translation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 smtClean="0"/>
              <a:t>Être</a:t>
            </a:r>
            <a:r>
              <a:rPr lang="en-US" sz="2800" dirty="0" smtClean="0"/>
              <a:t> </a:t>
            </a:r>
            <a:r>
              <a:rPr lang="en-US" sz="2800" dirty="0" err="1" smtClean="0"/>
              <a:t>proche</a:t>
            </a:r>
            <a:r>
              <a:rPr lang="en-US" sz="2800" dirty="0" smtClean="0"/>
              <a:t> </a:t>
            </a:r>
            <a:r>
              <a:rPr lang="en-US" sz="2800" b="1" i="1" dirty="0" smtClean="0"/>
              <a:t>à</a:t>
            </a:r>
            <a:r>
              <a:rPr lang="en-US" sz="2800" dirty="0" smtClean="0"/>
              <a:t> </a:t>
            </a:r>
            <a:r>
              <a:rPr lang="en-US" sz="2800" dirty="0" err="1" smtClean="0"/>
              <a:t>lui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être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près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b="1" i="1" dirty="0" smtClean="0">
                <a:solidFill>
                  <a:schemeClr val="tx2"/>
                </a:solidFill>
                <a:sym typeface="Wingdings" pitchFamily="2" charset="2"/>
              </a:rPr>
              <a:t>de</a:t>
            </a:r>
            <a:r>
              <a:rPr lang="en-US" sz="2800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sym typeface="Wingdings" pitchFamily="2" charset="2"/>
              </a:rPr>
              <a:t>lui</a:t>
            </a:r>
            <a:endParaRPr lang="en-US" sz="2800" dirty="0" smtClean="0">
              <a:solidFill>
                <a:schemeClr val="tx2"/>
              </a:solidFill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The sequences	&lt;</a:t>
            </a:r>
            <a:r>
              <a:rPr lang="en-US" sz="2800" dirty="0" err="1" smtClean="0">
                <a:sym typeface="Wingdings" pitchFamily="2" charset="2"/>
              </a:rPr>
              <a:t>prep</a:t>
            </a:r>
            <a:r>
              <a:rPr lang="en-US" sz="2800" b="1" i="1" dirty="0" err="1" smtClean="0">
                <a:sym typeface="Wingdings" pitchFamily="2" charset="2"/>
              </a:rPr>
              <a:t>à</a:t>
            </a:r>
            <a:r>
              <a:rPr lang="en-US" sz="2800" dirty="0" smtClean="0">
                <a:sym typeface="Wingdings" pitchFamily="2" charset="2"/>
              </a:rPr>
              <a:t>&gt; </a:t>
            </a:r>
            <a:r>
              <a:rPr lang="en-US" sz="2800" i="1" dirty="0" err="1" smtClean="0">
                <a:sym typeface="Wingdings" pitchFamily="2" charset="2"/>
              </a:rPr>
              <a:t>lui</a:t>
            </a:r>
            <a:r>
              <a:rPr lang="en-US" sz="2800" dirty="0" smtClean="0">
                <a:sym typeface="Wingdings" pitchFamily="2" charset="2"/>
              </a:rPr>
              <a:t> == &lt;</a:t>
            </a:r>
            <a:r>
              <a:rPr lang="en-US" sz="2800" dirty="0" err="1" smtClean="0">
                <a:sym typeface="Wingdings" pitchFamily="2" charset="2"/>
              </a:rPr>
              <a:t>prep</a:t>
            </a:r>
            <a:r>
              <a:rPr lang="en-US" sz="2800" b="1" i="1" dirty="0" err="1" smtClean="0">
                <a:solidFill>
                  <a:schemeClr val="tx2"/>
                </a:solidFill>
                <a:sym typeface="Wingdings" pitchFamily="2" charset="2"/>
              </a:rPr>
              <a:t>de</a:t>
            </a:r>
            <a:r>
              <a:rPr lang="en-US" sz="2800" dirty="0" smtClean="0">
                <a:sym typeface="Wingdings" pitchFamily="2" charset="2"/>
              </a:rPr>
              <a:t>&gt; </a:t>
            </a:r>
            <a:r>
              <a:rPr lang="en-US" sz="2800" i="1" dirty="0" err="1" smtClean="0">
                <a:sym typeface="Wingdings" pitchFamily="2" charset="2"/>
              </a:rPr>
              <a:t>lui</a:t>
            </a:r>
            <a:r>
              <a:rPr lang="en-US" sz="2800" dirty="0" smtClean="0">
                <a:sym typeface="Wingdings" pitchFamily="2" charset="2"/>
              </a:rPr>
              <a:t> validates the preposition </a:t>
            </a:r>
            <a:r>
              <a:rPr lang="en-US" sz="2800" b="1" i="1" dirty="0" smtClean="0">
                <a:solidFill>
                  <a:schemeClr val="tx2"/>
                </a:solidFill>
                <a:sym typeface="Wingdings" pitchFamily="2" charset="2"/>
              </a:rPr>
              <a:t>de</a:t>
            </a:r>
            <a:r>
              <a:rPr lang="en-US" sz="2800" dirty="0" smtClean="0">
                <a:sym typeface="Wingdings" pitchFamily="2" charset="2"/>
              </a:rPr>
              <a:t> as a correction</a:t>
            </a:r>
            <a:endParaRPr lang="en-US" sz="2800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728" y="2643182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50019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 smtClean="0"/>
                        <a:t>For input	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&lt;prep&gt; 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Y</a:t>
                      </a:r>
                      <a:endParaRPr lang="fr-FR" sz="1800" dirty="0" smtClean="0"/>
                    </a:p>
                    <a:p>
                      <a:pPr>
                        <a:buNone/>
                      </a:pPr>
                      <a:r>
                        <a:rPr lang="fr-FR" sz="1800" dirty="0" smtClean="0"/>
                        <a:t>&lt;</a:t>
                      </a:r>
                      <a:r>
                        <a:rPr lang="fr-FR" sz="1800" dirty="0" err="1" smtClean="0"/>
                        <a:t>prep</a:t>
                      </a:r>
                      <a:r>
                        <a:rPr lang="fr-FR" sz="1800" dirty="0" smtClean="0"/>
                        <a:t>&gt; </a:t>
                      </a:r>
                      <a:r>
                        <a:rPr lang="fr-FR" sz="1800" dirty="0" err="1" smtClean="0"/>
                        <a:t>is</a:t>
                      </a:r>
                      <a:r>
                        <a:rPr lang="fr-FR" sz="1800" dirty="0" smtClean="0"/>
                        <a:t> </a:t>
                      </a:r>
                      <a:r>
                        <a:rPr lang="fr-FR" sz="1800" dirty="0" err="1" smtClean="0"/>
                        <a:t>validated</a:t>
                      </a:r>
                      <a:r>
                        <a:rPr lang="fr-FR" sz="1800" dirty="0" smtClean="0"/>
                        <a:t> as a translation if:</a:t>
                      </a:r>
                    </a:p>
                    <a:p>
                      <a:pPr>
                        <a:buNone/>
                      </a:pPr>
                      <a:r>
                        <a:rPr lang="fr-FR" sz="1800" dirty="0" smtClean="0"/>
                        <a:t>Translation = 	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&lt;prep&gt; 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Y</a:t>
                      </a:r>
                      <a:r>
                        <a:rPr lang="en-US" sz="1800" dirty="0" smtClean="0"/>
                        <a:t>		OR</a:t>
                      </a:r>
                    </a:p>
                    <a:p>
                      <a:pPr>
                        <a:buNone/>
                      </a:pPr>
                      <a:r>
                        <a:rPr lang="en-US" sz="1800" dirty="0" smtClean="0"/>
                        <a:t>		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&lt;prep&gt; 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Z</a:t>
                      </a:r>
                      <a:r>
                        <a:rPr lang="en-US" sz="1800" i="1" dirty="0" smtClean="0"/>
                        <a:t>	 	</a:t>
                      </a:r>
                      <a:r>
                        <a:rPr lang="en-US" sz="1800" dirty="0" smtClean="0"/>
                        <a:t>OR</a:t>
                      </a:r>
                    </a:p>
                    <a:p>
                      <a:pPr>
                        <a:buNone/>
                      </a:pPr>
                      <a:r>
                        <a:rPr lang="en-US" sz="1800" dirty="0" smtClean="0"/>
                        <a:t>		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W</a:t>
                      </a:r>
                      <a:r>
                        <a:rPr lang="en-US" sz="1800" dirty="0" smtClean="0"/>
                        <a:t> &lt;prep&gt; </a:t>
                      </a:r>
                      <a:r>
                        <a:rPr lang="en-US" sz="1800" i="1" dirty="0" err="1" smtClean="0"/>
                        <a:t>w</a:t>
                      </a:r>
                      <a:r>
                        <a:rPr lang="en-US" sz="1800" dirty="0" err="1" smtClean="0"/>
                        <a:t>Y</a:t>
                      </a:r>
                      <a:endParaRPr lang="en-US" sz="1800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Unilingual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An instance of a corpus-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endParaRPr lang="fr-FR" dirty="0" smtClean="0"/>
          </a:p>
          <a:p>
            <a:pPr lvl="1"/>
            <a:r>
              <a:rPr lang="fr-FR" dirty="0" smtClean="0"/>
              <a:t>Web as a </a:t>
            </a:r>
            <a:r>
              <a:rPr lang="fr-FR" dirty="0" err="1" smtClean="0"/>
              <a:t>probabilistic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-model</a:t>
            </a:r>
            <a:endParaRPr lang="fr-FR" dirty="0" smtClean="0"/>
          </a:p>
          <a:p>
            <a:pPr lvl="1"/>
            <a:r>
              <a:rPr lang="fr-FR" dirty="0" err="1" smtClean="0"/>
              <a:t>Strength</a:t>
            </a:r>
            <a:r>
              <a:rPr lang="fr-FR" dirty="0" smtClean="0"/>
              <a:t> of an </a:t>
            </a:r>
            <a:r>
              <a:rPr lang="fr-FR" dirty="0" err="1" smtClean="0"/>
              <a:t>utterance</a:t>
            </a:r>
            <a:r>
              <a:rPr lang="fr-FR" dirty="0" smtClean="0"/>
              <a:t> </a:t>
            </a:r>
            <a:r>
              <a:rPr lang="fr-FR" dirty="0" err="1" smtClean="0"/>
              <a:t>measured</a:t>
            </a:r>
            <a:r>
              <a:rPr lang="fr-FR" dirty="0" smtClean="0"/>
              <a:t> in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search</a:t>
            </a:r>
            <a:r>
              <a:rPr lang="fr-FR" dirty="0" smtClean="0"/>
              <a:t> hits</a:t>
            </a:r>
          </a:p>
          <a:p>
            <a:pPr lvl="1">
              <a:buNone/>
            </a:pPr>
            <a:endParaRPr lang="fr-FR" dirty="0"/>
          </a:p>
          <a:p>
            <a:r>
              <a:rPr lang="fr-FR" dirty="0" err="1" smtClean="0"/>
              <a:t>Practically</a:t>
            </a:r>
            <a:r>
              <a:rPr lang="fr-FR" dirty="0" smtClean="0"/>
              <a:t> the </a:t>
            </a:r>
            <a:r>
              <a:rPr lang="fr-FR" dirty="0" err="1" smtClean="0"/>
              <a:t>Web’s</a:t>
            </a:r>
            <a:r>
              <a:rPr lang="fr-FR" dirty="0" smtClean="0"/>
              <a:t> </a:t>
            </a:r>
            <a:r>
              <a:rPr lang="fr-FR" dirty="0" err="1" smtClean="0"/>
              <a:t>coverage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incomplete</a:t>
            </a:r>
            <a:endParaRPr lang="fr-FR" dirty="0" smtClean="0"/>
          </a:p>
          <a:p>
            <a:pPr lvl="1"/>
            <a:r>
              <a:rPr lang="fr-FR" dirty="0" smtClean="0"/>
              <a:t>Impossible to </a:t>
            </a:r>
            <a:r>
              <a:rPr lang="fr-FR" dirty="0" err="1" smtClean="0"/>
              <a:t>discriminate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zero</a:t>
            </a:r>
            <a:r>
              <a:rPr lang="fr-FR" dirty="0" smtClean="0"/>
              <a:t> </a:t>
            </a:r>
            <a:r>
              <a:rPr lang="fr-FR" dirty="0" smtClean="0"/>
              <a:t>hits are </a:t>
            </a:r>
            <a:r>
              <a:rPr lang="fr-FR" dirty="0" err="1" smtClean="0"/>
              <a:t>returned</a:t>
            </a:r>
            <a:r>
              <a:rPr lang="fr-FR" dirty="0" smtClean="0"/>
              <a:t> for all alternatives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err="1" smtClean="0">
                <a:sym typeface="Wingdings" pitchFamily="2" charset="2"/>
              </a:rPr>
              <a:t>Syntactic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pruning</a:t>
            </a:r>
            <a:r>
              <a:rPr lang="fr-FR" dirty="0" smtClean="0">
                <a:sym typeface="Wingdings" pitchFamily="2" charset="2"/>
              </a:rPr>
              <a:t> to </a:t>
            </a:r>
            <a:r>
              <a:rPr lang="fr-FR" dirty="0" err="1" smtClean="0">
                <a:sym typeface="Wingdings" pitchFamily="2" charset="2"/>
              </a:rPr>
              <a:t>maximize</a:t>
            </a:r>
            <a:r>
              <a:rPr lang="fr-FR" dirty="0" smtClean="0">
                <a:sym typeface="Wingdings" pitchFamily="2" charset="2"/>
              </a:rPr>
              <a:t> chances of hits</a:t>
            </a:r>
            <a:endParaRPr lang="fr-FR" dirty="0" smtClean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Pruning</a:t>
            </a:r>
            <a:r>
              <a:rPr lang="fr-FR" dirty="0" smtClean="0"/>
              <a:t>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Sentence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parsed</a:t>
            </a:r>
            <a:r>
              <a:rPr lang="fr-FR" dirty="0" smtClean="0"/>
              <a:t> and </a:t>
            </a:r>
            <a:r>
              <a:rPr lang="fr-FR" dirty="0" err="1" smtClean="0"/>
              <a:t>reduced</a:t>
            </a:r>
            <a:r>
              <a:rPr lang="fr-FR" dirty="0" smtClean="0"/>
              <a:t> to </a:t>
            </a:r>
            <a:r>
              <a:rPr lang="fr-FR" dirty="0" smtClean="0"/>
              <a:t>a </a:t>
            </a:r>
            <a:r>
              <a:rPr lang="fr-FR" dirty="0" err="1" smtClean="0"/>
              <a:t>phrasal</a:t>
            </a:r>
            <a:r>
              <a:rPr lang="fr-FR" dirty="0" smtClean="0"/>
              <a:t> </a:t>
            </a:r>
            <a:r>
              <a:rPr lang="fr-FR" dirty="0" smtClean="0"/>
              <a:t>minimum </a:t>
            </a:r>
            <a:r>
              <a:rPr lang="fr-FR" dirty="0" err="1" smtClean="0"/>
              <a:t>around</a:t>
            </a:r>
            <a:r>
              <a:rPr lang="fr-FR" dirty="0" smtClean="0"/>
              <a:t> the </a:t>
            </a:r>
            <a:r>
              <a:rPr lang="fr-FR" dirty="0" err="1" smtClean="0"/>
              <a:t>preposition</a:t>
            </a:r>
            <a:endParaRPr lang="fr-FR" dirty="0" smtClean="0"/>
          </a:p>
          <a:p>
            <a:pPr lvl="1"/>
            <a:r>
              <a:rPr lang="fr-FR" dirty="0" smtClean="0"/>
              <a:t>S </a:t>
            </a:r>
            <a:r>
              <a:rPr lang="fr-FR" dirty="0" smtClean="0">
                <a:sym typeface="Wingdings" pitchFamily="2" charset="2"/>
              </a:rPr>
              <a:t> VP or NP (or AP)</a:t>
            </a:r>
          </a:p>
          <a:p>
            <a:pPr lvl="1">
              <a:buNone/>
            </a:pPr>
            <a:r>
              <a:rPr lang="fr-FR" i="1" dirty="0" smtClean="0">
                <a:sym typeface="Wingdings" pitchFamily="2" charset="2"/>
              </a:rPr>
              <a:t>I have </a:t>
            </a:r>
            <a:r>
              <a:rPr lang="fr-FR" i="1" dirty="0" err="1" smtClean="0">
                <a:sym typeface="Wingdings" pitchFamily="2" charset="2"/>
              </a:rPr>
              <a:t>lived</a:t>
            </a:r>
            <a:r>
              <a:rPr lang="fr-FR" i="1" dirty="0" smtClean="0">
                <a:sym typeface="Wingdings" pitchFamily="2" charset="2"/>
              </a:rPr>
              <a:t> in a </a:t>
            </a:r>
            <a:r>
              <a:rPr lang="fr-FR" i="1" dirty="0" err="1" smtClean="0">
                <a:sym typeface="Wingdings" pitchFamily="2" charset="2"/>
              </a:rPr>
              <a:t>small</a:t>
            </a:r>
            <a:r>
              <a:rPr lang="fr-FR" i="1" dirty="0" smtClean="0">
                <a:sym typeface="Wingdings" pitchFamily="2" charset="2"/>
              </a:rPr>
              <a:t> </a:t>
            </a:r>
            <a:r>
              <a:rPr lang="fr-FR" i="1" dirty="0" err="1" smtClean="0">
                <a:sym typeface="Wingdings" pitchFamily="2" charset="2"/>
              </a:rPr>
              <a:t>town</a:t>
            </a:r>
            <a:r>
              <a:rPr lang="fr-FR" i="1" dirty="0" smtClean="0">
                <a:sym typeface="Wingdings" pitchFamily="2" charset="2"/>
              </a:rPr>
              <a:t> all </a:t>
            </a:r>
            <a:r>
              <a:rPr lang="fr-FR" i="1" dirty="0" err="1" smtClean="0">
                <a:sym typeface="Wingdings" pitchFamily="2" charset="2"/>
              </a:rPr>
              <a:t>my</a:t>
            </a:r>
            <a:r>
              <a:rPr lang="fr-FR" i="1" dirty="0" smtClean="0">
                <a:sym typeface="Wingdings" pitchFamily="2" charset="2"/>
              </a:rPr>
              <a:t> life</a:t>
            </a:r>
            <a:r>
              <a:rPr lang="fr-FR" dirty="0" smtClean="0">
                <a:sym typeface="Wingdings" pitchFamily="2" charset="2"/>
              </a:rPr>
              <a:t> 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lived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in a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small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town</a:t>
            </a:r>
            <a:endParaRPr lang="fr-FR" i="1" dirty="0" smtClean="0">
              <a:solidFill>
                <a:schemeClr val="tx2"/>
              </a:solidFill>
              <a:sym typeface="Wingdings" pitchFamily="2" charset="2"/>
            </a:endParaRPr>
          </a:p>
          <a:p>
            <a:pPr lvl="1">
              <a:buNone/>
            </a:pPr>
            <a:r>
              <a:rPr lang="fr-FR" i="1" dirty="0" err="1" smtClean="0"/>
              <a:t>I’ll</a:t>
            </a:r>
            <a:r>
              <a:rPr lang="fr-FR" i="1" dirty="0" smtClean="0"/>
              <a:t> </a:t>
            </a:r>
            <a:r>
              <a:rPr lang="fr-FR" i="1" dirty="0" err="1" smtClean="0"/>
              <a:t>get</a:t>
            </a:r>
            <a:r>
              <a:rPr lang="fr-FR" i="1" dirty="0" smtClean="0"/>
              <a:t> a chance to </a:t>
            </a:r>
            <a:r>
              <a:rPr lang="fr-FR" i="1" dirty="0" err="1" smtClean="0"/>
              <a:t>meet</a:t>
            </a:r>
            <a:r>
              <a:rPr lang="fr-FR" i="1" dirty="0" smtClean="0"/>
              <a:t> people</a:t>
            </a:r>
            <a:r>
              <a:rPr lang="fr-FR" dirty="0" smtClean="0"/>
              <a:t>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a chance to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meet</a:t>
            </a:r>
            <a:endParaRPr lang="fr-FR" i="1" dirty="0" smtClean="0">
              <a:solidFill>
                <a:schemeClr val="tx2"/>
              </a:solidFill>
            </a:endParaRPr>
          </a:p>
          <a:p>
            <a:r>
              <a:rPr lang="fr-FR" dirty="0" err="1" smtClean="0"/>
              <a:t>Words</a:t>
            </a:r>
            <a:r>
              <a:rPr lang="fr-FR" dirty="0" smtClean="0"/>
              <a:t> are </a:t>
            </a:r>
            <a:r>
              <a:rPr lang="fr-FR" dirty="0" err="1" smtClean="0"/>
              <a:t>lemmatized</a:t>
            </a:r>
            <a:endParaRPr lang="fr-FR" dirty="0" smtClean="0"/>
          </a:p>
          <a:p>
            <a:pPr lvl="1"/>
            <a:r>
              <a:rPr lang="fr-FR" dirty="0" err="1" smtClean="0"/>
              <a:t>Verbs</a:t>
            </a:r>
            <a:r>
              <a:rPr lang="fr-FR" dirty="0" smtClean="0"/>
              <a:t> to Infinitive</a:t>
            </a:r>
          </a:p>
          <a:p>
            <a:pPr lvl="1"/>
            <a:r>
              <a:rPr lang="fr-FR" dirty="0" err="1" smtClean="0"/>
              <a:t>Nouns</a:t>
            </a:r>
            <a:r>
              <a:rPr lang="fr-FR" dirty="0" smtClean="0"/>
              <a:t> to </a:t>
            </a:r>
            <a:r>
              <a:rPr lang="fr-FR" dirty="0" err="1" smtClean="0"/>
              <a:t>singular</a:t>
            </a:r>
            <a:endParaRPr lang="fr-FR" dirty="0" smtClean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Pruning</a:t>
            </a:r>
            <a:r>
              <a:rPr lang="fr-FR" dirty="0" smtClean="0"/>
              <a:t>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Suppress</a:t>
            </a:r>
            <a:r>
              <a:rPr lang="fr-FR" dirty="0" smtClean="0"/>
              <a:t> </a:t>
            </a:r>
            <a:r>
              <a:rPr lang="fr-FR" dirty="0" err="1" smtClean="0"/>
              <a:t>unnecessary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endParaRPr lang="fr-FR" dirty="0" smtClean="0"/>
          </a:p>
          <a:p>
            <a:pPr lvl="1"/>
            <a:r>
              <a:rPr lang="fr-FR" dirty="0" err="1" smtClean="0"/>
              <a:t>Adj</a:t>
            </a:r>
            <a:r>
              <a:rPr lang="fr-FR" dirty="0" smtClean="0"/>
              <a:t>,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smtClean="0"/>
              <a:t>attributive:</a:t>
            </a:r>
            <a:endParaRPr lang="fr-FR" dirty="0" smtClean="0"/>
          </a:p>
          <a:p>
            <a:pPr lvl="1">
              <a:buNone/>
            </a:pPr>
            <a:r>
              <a:rPr lang="fr-FR" i="1" dirty="0" smtClean="0"/>
              <a:t>To live in a </a:t>
            </a:r>
            <a:r>
              <a:rPr lang="fr-FR" i="1" dirty="0" err="1" smtClean="0"/>
              <a:t>small</a:t>
            </a:r>
            <a:r>
              <a:rPr lang="fr-FR" i="1" dirty="0" smtClean="0"/>
              <a:t> </a:t>
            </a:r>
            <a:r>
              <a:rPr lang="fr-FR" i="1" dirty="0" err="1" smtClean="0"/>
              <a:t>town</a:t>
            </a:r>
            <a:r>
              <a:rPr lang="fr-FR" i="1" dirty="0" smtClean="0"/>
              <a:t>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To live in a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town</a:t>
            </a:r>
            <a:endParaRPr lang="fr-FR" i="1" dirty="0" smtClean="0">
              <a:solidFill>
                <a:schemeClr val="tx2"/>
              </a:solidFill>
              <a:sym typeface="Wingdings" pitchFamily="2" charset="2"/>
            </a:endParaRPr>
          </a:p>
          <a:p>
            <a:pPr lvl="1">
              <a:buNone/>
            </a:pPr>
            <a:r>
              <a:rPr lang="fr-FR" i="1" dirty="0" smtClean="0">
                <a:solidFill>
                  <a:srgbClr val="FF0000"/>
                </a:solidFill>
                <a:sym typeface="Wingdings" pitchFamily="2" charset="2"/>
              </a:rPr>
              <a:t>This </a:t>
            </a:r>
            <a:r>
              <a:rPr lang="fr-FR" i="1" dirty="0" err="1" smtClean="0">
                <a:solidFill>
                  <a:srgbClr val="FF0000"/>
                </a:solidFill>
                <a:sym typeface="Wingdings" pitchFamily="2" charset="2"/>
              </a:rPr>
              <a:t>is</a:t>
            </a:r>
            <a:r>
              <a:rPr lang="fr-FR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rgbClr val="FF0000"/>
                </a:solidFill>
                <a:sym typeface="Wingdings" pitchFamily="2" charset="2"/>
              </a:rPr>
              <a:t>easy</a:t>
            </a:r>
            <a:r>
              <a:rPr lang="fr-FR" i="1" dirty="0" smtClean="0">
                <a:solidFill>
                  <a:srgbClr val="FF0000"/>
                </a:solidFill>
                <a:sym typeface="Wingdings" pitchFamily="2" charset="2"/>
              </a:rPr>
              <a:t> to </a:t>
            </a:r>
            <a:r>
              <a:rPr lang="fr-FR" i="1" dirty="0" err="1" smtClean="0">
                <a:solidFill>
                  <a:srgbClr val="FF0000"/>
                </a:solidFill>
                <a:sym typeface="Wingdings" pitchFamily="2" charset="2"/>
              </a:rPr>
              <a:t>understand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b="1" i="1" dirty="0" err="1" smtClean="0">
                <a:solidFill>
                  <a:schemeClr val="tx2"/>
                </a:solidFill>
                <a:sym typeface="Wingdings" pitchFamily="2" charset="2"/>
              </a:rPr>
              <a:t>easy</a:t>
            </a:r>
            <a:r>
              <a:rPr lang="fr-FR" b="1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to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understand</a:t>
            </a:r>
            <a:endParaRPr lang="fr-FR" i="1" dirty="0" smtClean="0">
              <a:solidFill>
                <a:schemeClr val="tx2"/>
              </a:solidFill>
            </a:endParaRPr>
          </a:p>
          <a:p>
            <a:pPr lvl="1"/>
            <a:r>
              <a:rPr lang="fr-FR" dirty="0" err="1" smtClean="0"/>
              <a:t>Adv</a:t>
            </a:r>
            <a:r>
              <a:rPr lang="fr-FR" dirty="0" smtClean="0"/>
              <a:t>, in all cases</a:t>
            </a:r>
          </a:p>
          <a:p>
            <a:pPr lvl="1">
              <a:buNone/>
            </a:pPr>
            <a:r>
              <a:rPr lang="fr-FR" i="1" dirty="0" smtClean="0"/>
              <a:t>Call </a:t>
            </a:r>
            <a:r>
              <a:rPr lang="fr-FR" i="1" dirty="0" err="1" smtClean="0"/>
              <a:t>immediately</a:t>
            </a:r>
            <a:r>
              <a:rPr lang="fr-FR" i="1" dirty="0" smtClean="0"/>
              <a:t> for help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call for help</a:t>
            </a:r>
            <a:endParaRPr lang="fr-FR" i="1" dirty="0" smtClean="0">
              <a:solidFill>
                <a:schemeClr val="tx2"/>
              </a:solidFill>
            </a:endParaRPr>
          </a:p>
          <a:p>
            <a:pPr lvl="1"/>
            <a:r>
              <a:rPr lang="fr-FR" dirty="0" smtClean="0"/>
              <a:t>NP or PP</a:t>
            </a:r>
          </a:p>
          <a:p>
            <a:pPr lvl="1">
              <a:buNone/>
            </a:pPr>
            <a:r>
              <a:rPr lang="fr-FR" i="1" dirty="0" smtClean="0"/>
              <a:t>Une fen</a:t>
            </a:r>
            <a:r>
              <a:rPr lang="fr-FR" i="1" dirty="0" smtClean="0"/>
              <a:t>être qui permet au soleil d’entrer</a:t>
            </a:r>
            <a:r>
              <a:rPr lang="fr-FR" dirty="0" smtClean="0">
                <a:sym typeface="Wingdings" pitchFamily="2" charset="2"/>
              </a:rPr>
              <a:t></a:t>
            </a:r>
            <a:endParaRPr lang="fr-FR" dirty="0" smtClean="0">
              <a:sym typeface="Wingdings" pitchFamily="2" charset="2"/>
            </a:endParaRPr>
          </a:p>
          <a:p>
            <a:pPr lvl="1"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 smtClean="0">
                <a:sym typeface="Wingdings" pitchFamily="2" charset="2"/>
              </a:rPr>
              <a:t>	</a:t>
            </a:r>
            <a:r>
              <a:rPr lang="fr-FR" dirty="0" smtClean="0">
                <a:solidFill>
                  <a:schemeClr val="tx2"/>
                </a:solidFill>
                <a:sym typeface="Wingdings" pitchFamily="2" charset="2"/>
              </a:rPr>
              <a:t>…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qui permet d’entrer</a:t>
            </a:r>
          </a:p>
          <a:p>
            <a:pPr lvl="1">
              <a:buNone/>
            </a:pPr>
            <a:r>
              <a:rPr lang="fr-FR" dirty="0">
                <a:solidFill>
                  <a:schemeClr val="tx2"/>
                </a:solidFill>
                <a:sym typeface="Wingdings" pitchFamily="2" charset="2"/>
              </a:rPr>
              <a:t>	</a:t>
            </a:r>
            <a:r>
              <a:rPr lang="fr-FR" dirty="0" smtClean="0">
                <a:solidFill>
                  <a:schemeClr val="tx2"/>
                </a:solidFill>
                <a:sym typeface="Wingdings" pitchFamily="2" charset="2"/>
              </a:rPr>
              <a:t>	…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au soleil d’entrer</a:t>
            </a:r>
            <a:endParaRPr lang="fr-FR" i="1" dirty="0" smtClean="0">
              <a:solidFill>
                <a:schemeClr val="tx2"/>
              </a:solidFill>
            </a:endParaRPr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</a:t>
            </a:r>
            <a:r>
              <a:rPr lang="fr-FR" dirty="0" err="1" smtClean="0"/>
              <a:t>Alternate</a:t>
            </a:r>
            <a:r>
              <a:rPr lang="fr-FR" dirty="0" smtClean="0"/>
              <a:t> </a:t>
            </a:r>
            <a:r>
              <a:rPr lang="fr-FR" dirty="0" err="1" smtClean="0"/>
              <a:t>prepositions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Once </a:t>
            </a:r>
            <a:r>
              <a:rPr lang="fr-FR" dirty="0" err="1" smtClean="0"/>
              <a:t>pruned</a:t>
            </a:r>
            <a:r>
              <a:rPr lang="fr-FR" dirty="0" smtClean="0"/>
              <a:t>, replace the </a:t>
            </a:r>
            <a:r>
              <a:rPr lang="fr-FR" dirty="0" err="1" smtClean="0"/>
              <a:t>erroneous</a:t>
            </a:r>
            <a:r>
              <a:rPr lang="fr-FR" dirty="0" smtClean="0"/>
              <a:t> </a:t>
            </a:r>
            <a:r>
              <a:rPr lang="fr-FR" dirty="0" err="1" smtClean="0"/>
              <a:t>preposition</a:t>
            </a:r>
            <a:r>
              <a:rPr lang="fr-FR" dirty="0" smtClean="0"/>
              <a:t> by </a:t>
            </a:r>
            <a:r>
              <a:rPr lang="fr-FR" dirty="0" err="1" smtClean="0"/>
              <a:t>alternates</a:t>
            </a:r>
            <a:endParaRPr lang="fr-FR" dirty="0" smtClean="0"/>
          </a:p>
          <a:p>
            <a:pPr lvl="1"/>
            <a:r>
              <a:rPr lang="fr-FR" dirty="0" smtClean="0"/>
              <a:t>Most </a:t>
            </a:r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prepositions</a:t>
            </a:r>
            <a:endParaRPr lang="fr-FR" dirty="0" smtClean="0"/>
          </a:p>
          <a:p>
            <a:pPr lvl="2"/>
            <a:r>
              <a:rPr lang="fr-FR" i="1" dirty="0" smtClean="0"/>
              <a:t>De, sur, avec, par, pour, à</a:t>
            </a:r>
          </a:p>
          <a:p>
            <a:pPr lvl="1"/>
            <a:r>
              <a:rPr lang="fr-FR" dirty="0" err="1" smtClean="0"/>
              <a:t>Prepositions</a:t>
            </a:r>
            <a:r>
              <a:rPr lang="fr-FR" dirty="0" smtClean="0"/>
              <a:t> of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semantic</a:t>
            </a:r>
            <a:r>
              <a:rPr lang="fr-FR" dirty="0" smtClean="0"/>
              <a:t> class</a:t>
            </a:r>
          </a:p>
          <a:p>
            <a:pPr lvl="2"/>
            <a:r>
              <a:rPr lang="fr-FR" dirty="0" err="1" smtClean="0"/>
              <a:t>Localization</a:t>
            </a:r>
            <a:r>
              <a:rPr lang="fr-FR" dirty="0" smtClean="0"/>
              <a:t>, temporal, cause, goal, </a:t>
            </a:r>
            <a:r>
              <a:rPr lang="fr-FR" dirty="0" err="1" smtClean="0"/>
              <a:t>manner</a:t>
            </a:r>
            <a:r>
              <a:rPr lang="fr-FR" dirty="0" smtClean="0"/>
              <a:t>, </a:t>
            </a:r>
            <a:r>
              <a:rPr lang="fr-FR" dirty="0" err="1" smtClean="0"/>
              <a:t>material</a:t>
            </a:r>
            <a:r>
              <a:rPr lang="fr-FR" dirty="0" smtClean="0"/>
              <a:t>, possession</a:t>
            </a:r>
          </a:p>
          <a:p>
            <a:r>
              <a:rPr lang="fr-FR" dirty="0" smtClean="0"/>
              <a:t>1 input sentence = as </a:t>
            </a:r>
            <a:r>
              <a:rPr lang="fr-FR" dirty="0" err="1" smtClean="0"/>
              <a:t>many</a:t>
            </a:r>
            <a:r>
              <a:rPr lang="fr-FR" dirty="0" smtClean="0"/>
              <a:t> sentences as </a:t>
            </a:r>
            <a:r>
              <a:rPr lang="fr-FR" dirty="0" err="1" smtClean="0"/>
              <a:t>there</a:t>
            </a:r>
            <a:r>
              <a:rPr lang="fr-FR" dirty="0" smtClean="0"/>
              <a:t> are </a:t>
            </a:r>
            <a:r>
              <a:rPr lang="fr-FR" dirty="0" err="1" smtClean="0"/>
              <a:t>alternate</a:t>
            </a:r>
            <a:r>
              <a:rPr lang="fr-FR" dirty="0" smtClean="0"/>
              <a:t> </a:t>
            </a:r>
            <a:r>
              <a:rPr lang="fr-FR" dirty="0" err="1" smtClean="0"/>
              <a:t>prepositions</a:t>
            </a:r>
            <a:endParaRPr lang="fr-FR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   Preposition Categories</a:t>
            </a:r>
            <a:endParaRPr lang="en-CA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Preposition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Localization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front, behind, after, before, above,</a:t>
                      </a:r>
                    </a:p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in, at, on, below, above...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Temporal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at, in, after, before, for, during,</a:t>
                      </a:r>
                    </a:p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since...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Cause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for, because of...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Goal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for, at...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Manner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in, by, with, according to...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Material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in, of...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Possession/Relation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to, at, with respect to...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Unilingual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CA" b="1" dirty="0" smtClean="0"/>
              <a:t>Input </a:t>
            </a:r>
            <a:r>
              <a:rPr lang="en-CA" b="1" dirty="0" smtClean="0"/>
              <a:t>Sentence</a:t>
            </a:r>
          </a:p>
          <a:p>
            <a:pPr>
              <a:buNone/>
            </a:pPr>
            <a:r>
              <a:rPr lang="en-CA" b="1" i="1" dirty="0" smtClean="0"/>
              <a:t>	</a:t>
            </a:r>
            <a:r>
              <a:rPr lang="fr-FR" i="1" dirty="0" smtClean="0"/>
              <a:t>Il </a:t>
            </a:r>
            <a:r>
              <a:rPr lang="fr-FR" i="1" dirty="0" smtClean="0"/>
              <a:t>y a une grande fenêtre qui permet au soleil &lt;</a:t>
            </a:r>
            <a:r>
              <a:rPr lang="fr-FR" i="1" dirty="0" smtClean="0"/>
              <a:t>à&gt; </a:t>
            </a:r>
            <a:r>
              <a:rPr lang="en-CA" i="1" dirty="0" err="1" smtClean="0"/>
              <a:t>entrer</a:t>
            </a:r>
            <a:endParaRPr lang="en-CA" i="1" dirty="0" smtClean="0"/>
          </a:p>
          <a:p>
            <a:pPr>
              <a:buNone/>
            </a:pPr>
            <a:r>
              <a:rPr lang="en-CA" dirty="0" smtClean="0"/>
              <a:t>	(</a:t>
            </a:r>
            <a:r>
              <a:rPr lang="en-CA" dirty="0" smtClean="0"/>
              <a:t>there is a large window which lets the sun come in</a:t>
            </a:r>
            <a:r>
              <a:rPr lang="en-CA" dirty="0" smtClean="0"/>
              <a:t>)</a:t>
            </a:r>
          </a:p>
          <a:p>
            <a:pPr>
              <a:buNone/>
            </a:pPr>
            <a:endParaRPr lang="en-CA" dirty="0" smtClean="0"/>
          </a:p>
          <a:p>
            <a:r>
              <a:rPr lang="en-CA" b="1" dirty="0" smtClean="0"/>
              <a:t>Syntactic Pruning and Lemmatization</a:t>
            </a:r>
          </a:p>
          <a:p>
            <a:pPr>
              <a:buNone/>
            </a:pPr>
            <a:r>
              <a:rPr lang="en-CA" i="1" dirty="0" smtClean="0"/>
              <a:t>	</a:t>
            </a:r>
            <a:r>
              <a:rPr lang="en-CA" i="1" dirty="0" err="1" smtClean="0"/>
              <a:t>permettre</a:t>
            </a:r>
            <a:r>
              <a:rPr lang="en-CA" i="1" dirty="0" smtClean="0"/>
              <a:t> </a:t>
            </a:r>
            <a:r>
              <a:rPr lang="en-CA" i="1" dirty="0" smtClean="0"/>
              <a:t>&lt;à&gt; </a:t>
            </a:r>
            <a:r>
              <a:rPr lang="en-CA" i="1" dirty="0" err="1" smtClean="0"/>
              <a:t>entrer</a:t>
            </a:r>
            <a:r>
              <a:rPr lang="en-CA" i="1" dirty="0" smtClean="0"/>
              <a:t>   +   au </a:t>
            </a:r>
            <a:r>
              <a:rPr lang="en-CA" i="1" dirty="0" err="1" smtClean="0"/>
              <a:t>soleil</a:t>
            </a:r>
            <a:r>
              <a:rPr lang="en-CA" i="1" dirty="0" smtClean="0"/>
              <a:t> &lt;à&gt; </a:t>
            </a:r>
            <a:r>
              <a:rPr lang="en-CA" i="1" dirty="0" err="1" smtClean="0"/>
              <a:t>entrer</a:t>
            </a:r>
            <a:endParaRPr lang="en-CA" i="1" dirty="0" smtClean="0"/>
          </a:p>
          <a:p>
            <a:pPr>
              <a:buNone/>
            </a:pPr>
            <a:r>
              <a:rPr lang="en-CA" dirty="0" smtClean="0"/>
              <a:t>	(</a:t>
            </a:r>
            <a:r>
              <a:rPr lang="en-CA" dirty="0" smtClean="0"/>
              <a:t>let come in</a:t>
            </a:r>
            <a:r>
              <a:rPr lang="en-CA" dirty="0" smtClean="0"/>
              <a:t>)	      (the sun come in)</a:t>
            </a:r>
          </a:p>
          <a:p>
            <a:pPr>
              <a:buNone/>
            </a:pPr>
            <a:endParaRPr lang="en-CA" dirty="0" smtClean="0"/>
          </a:p>
          <a:p>
            <a:r>
              <a:rPr lang="en-CA" b="1" dirty="0" smtClean="0"/>
              <a:t>Generation of alternate prepositions</a:t>
            </a:r>
          </a:p>
          <a:p>
            <a:pPr lvl="1"/>
            <a:r>
              <a:rPr lang="fr-FR" dirty="0" err="1" smtClean="0"/>
              <a:t>semantically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: </a:t>
            </a:r>
            <a:r>
              <a:rPr lang="fr-FR" i="1" dirty="0" smtClean="0"/>
              <a:t>dans, en, chez, sur, </a:t>
            </a:r>
            <a:r>
              <a:rPr lang="fr-FR" i="1" dirty="0" smtClean="0"/>
              <a:t>sous, au</a:t>
            </a:r>
            <a:r>
              <a:rPr lang="fr-FR" i="1" dirty="0" smtClean="0"/>
              <a:t>, dans, après, avant, en, vers</a:t>
            </a:r>
          </a:p>
          <a:p>
            <a:pPr lvl="1"/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common</a:t>
            </a:r>
            <a:r>
              <a:rPr lang="fr-FR" dirty="0" smtClean="0"/>
              <a:t>: </a:t>
            </a:r>
            <a:r>
              <a:rPr lang="fr-FR" i="1" dirty="0" smtClean="0"/>
              <a:t>de, avec, par, </a:t>
            </a:r>
            <a:r>
              <a:rPr lang="fr-FR" i="1" dirty="0" smtClean="0"/>
              <a:t>pour</a:t>
            </a:r>
          </a:p>
          <a:p>
            <a:pPr lvl="1">
              <a:buNone/>
            </a:pPr>
            <a:endParaRPr lang="fr-FR" i="1" dirty="0" smtClean="0"/>
          </a:p>
          <a:p>
            <a:r>
              <a:rPr lang="en-CA" b="1" dirty="0" smtClean="0"/>
              <a:t>Query and sort alternative phrases</a:t>
            </a:r>
          </a:p>
          <a:p>
            <a:pPr>
              <a:buNone/>
            </a:pPr>
            <a:r>
              <a:rPr lang="fr-FR" i="1" dirty="0" smtClean="0"/>
              <a:t>	permettre </a:t>
            </a:r>
            <a:r>
              <a:rPr lang="fr-FR" i="1" dirty="0" smtClean="0"/>
              <a:t>d'entrer: 119 000 </a:t>
            </a:r>
            <a:r>
              <a:rPr lang="fr-FR" i="1" dirty="0" smtClean="0"/>
              <a:t>hits		au soleil d’entrer: 397 hits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	permettre </a:t>
            </a:r>
            <a:r>
              <a:rPr lang="fr-FR" i="1" dirty="0" smtClean="0"/>
              <a:t>avant entrer: 12 </a:t>
            </a:r>
            <a:r>
              <a:rPr lang="fr-FR" i="1" dirty="0" smtClean="0"/>
              <a:t>hits		au soleil avant entrer: 0 hits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	permettre </a:t>
            </a:r>
            <a:r>
              <a:rPr lang="fr-FR" i="1" dirty="0" smtClean="0"/>
              <a:t>à entrer: 4 </a:t>
            </a:r>
            <a:r>
              <a:rPr lang="fr-FR" i="1" dirty="0" smtClean="0"/>
              <a:t>hits		</a:t>
            </a:r>
            <a:r>
              <a:rPr lang="fr-FR" b="1" dirty="0" smtClean="0"/>
              <a:t>…</a:t>
            </a:r>
            <a:endParaRPr lang="fr-FR" b="1" dirty="0" smtClean="0"/>
          </a:p>
          <a:p>
            <a:pPr>
              <a:buNone/>
            </a:pPr>
            <a:r>
              <a:rPr lang="fr-FR" i="1" dirty="0" smtClean="0"/>
              <a:t>	permettre </a:t>
            </a:r>
            <a:r>
              <a:rPr lang="fr-FR" i="1" dirty="0" smtClean="0"/>
              <a:t>en entrer: 2 hits</a:t>
            </a:r>
          </a:p>
          <a:p>
            <a:pPr>
              <a:buNone/>
            </a:pPr>
            <a:r>
              <a:rPr lang="en-CA" b="1" dirty="0" smtClean="0"/>
              <a:t>	...</a:t>
            </a:r>
          </a:p>
          <a:p>
            <a:pPr>
              <a:buNone/>
            </a:pPr>
            <a:endParaRPr lang="en-CA" b="1" dirty="0" smtClean="0"/>
          </a:p>
          <a:p>
            <a:r>
              <a:rPr lang="en-CA" dirty="0" smtClean="0"/>
              <a:t>→ </a:t>
            </a:r>
            <a:r>
              <a:rPr lang="en-CA" b="1" dirty="0" smtClean="0"/>
              <a:t>preposition &lt;</a:t>
            </a:r>
            <a:r>
              <a:rPr lang="en-CA" b="1" i="1" dirty="0" smtClean="0"/>
              <a:t>d'&gt; is returned as correction</a:t>
            </a:r>
            <a:endParaRPr lang="en-CA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Dataset</a:t>
            </a:r>
            <a:r>
              <a:rPr lang="fr-FR" dirty="0" smtClean="0"/>
              <a:t>: 133 sentences </a:t>
            </a:r>
            <a:r>
              <a:rPr lang="fr-FR" dirty="0" err="1" smtClean="0"/>
              <a:t>extracted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intermediate</a:t>
            </a:r>
            <a:r>
              <a:rPr lang="fr-FR" dirty="0" smtClean="0"/>
              <a:t>-</a:t>
            </a:r>
            <a:r>
              <a:rPr lang="fr-FR" dirty="0" err="1" smtClean="0"/>
              <a:t>advanced</a:t>
            </a:r>
            <a:r>
              <a:rPr lang="fr-FR" dirty="0" smtClean="0"/>
              <a:t> FSL productions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Unilingual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 hits in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smtClean="0"/>
              <a:t>~</a:t>
            </a:r>
            <a:r>
              <a:rPr lang="fr-FR" dirty="0" smtClean="0"/>
              <a:t>85</a:t>
            </a:r>
            <a:r>
              <a:rPr lang="fr-FR" dirty="0" smtClean="0"/>
              <a:t>% </a:t>
            </a:r>
            <a:r>
              <a:rPr lang="fr-FR" dirty="0" smtClean="0"/>
              <a:t>of </a:t>
            </a:r>
            <a:r>
              <a:rPr lang="fr-FR" dirty="0" smtClean="0"/>
              <a:t>cases</a:t>
            </a:r>
          </a:p>
          <a:p>
            <a:pPr lvl="1"/>
            <a:r>
              <a:rPr lang="fr-FR" dirty="0" smtClean="0"/>
              <a:t>Impact of L1 on L2 inputs</a:t>
            </a:r>
          </a:p>
          <a:p>
            <a:pPr lvl="1"/>
            <a:r>
              <a:rPr lang="fr-FR" dirty="0" err="1" smtClean="0"/>
              <a:t>Incompleteness</a:t>
            </a:r>
            <a:r>
              <a:rPr lang="fr-FR" dirty="0" smtClean="0"/>
              <a:t> of the Web as a </a:t>
            </a:r>
            <a:r>
              <a:rPr lang="fr-FR" dirty="0" err="1" smtClean="0"/>
              <a:t>language</a:t>
            </a:r>
            <a:r>
              <a:rPr lang="fr-FR" dirty="0" smtClean="0"/>
              <a:t> model</a:t>
            </a:r>
            <a:endParaRPr lang="fr-FR" dirty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00166" y="271462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strategy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Repair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smtClean="0"/>
                        <a:t>rate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unilingual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68.7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roundtripMT</a:t>
                      </a:r>
                      <a:r>
                        <a:rPr lang="fr-FR" baseline="0" dirty="0" smtClean="0"/>
                        <a:t> - clause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44.8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roundtripMT</a:t>
                      </a:r>
                      <a:r>
                        <a:rPr lang="fr-FR" baseline="0" dirty="0" smtClean="0"/>
                        <a:t> - </a:t>
                      </a:r>
                      <a:r>
                        <a:rPr lang="fr-FR" baseline="0" dirty="0" err="1" smtClean="0"/>
                        <a:t>prep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66.4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Preposition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good case </a:t>
            </a:r>
            <a:r>
              <a:rPr lang="fr-FR" dirty="0" err="1" smtClean="0"/>
              <a:t>study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High </a:t>
            </a:r>
            <a:r>
              <a:rPr lang="fr-FR" dirty="0" err="1" smtClean="0"/>
              <a:t>error</a:t>
            </a:r>
            <a:r>
              <a:rPr lang="fr-FR" dirty="0" smtClean="0"/>
              <a:t> </a:t>
            </a:r>
            <a:r>
              <a:rPr lang="fr-FR" dirty="0" smtClean="0"/>
              <a:t>rate</a:t>
            </a:r>
            <a:endParaRPr lang="fr-FR" dirty="0" smtClean="0"/>
          </a:p>
          <a:p>
            <a:pPr lvl="2"/>
            <a:r>
              <a:rPr lang="fr-FR" dirty="0" smtClean="0"/>
              <a:t>More </a:t>
            </a:r>
            <a:r>
              <a:rPr lang="fr-FR" dirty="0" err="1" smtClean="0"/>
              <a:t>than</a:t>
            </a:r>
            <a:r>
              <a:rPr lang="fr-FR" dirty="0" smtClean="0"/>
              <a:t> 17% of </a:t>
            </a:r>
            <a:r>
              <a:rPr lang="fr-FR" dirty="0" err="1" smtClean="0"/>
              <a:t>errors</a:t>
            </a:r>
            <a:r>
              <a:rPr lang="fr-FR" dirty="0" smtClean="0"/>
              <a:t> in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dataset</a:t>
            </a:r>
            <a:endParaRPr lang="fr-FR" dirty="0" smtClean="0"/>
          </a:p>
          <a:p>
            <a:pPr lvl="2">
              <a:buNone/>
            </a:pPr>
            <a:endParaRPr lang="fr-FR" dirty="0" smtClean="0"/>
          </a:p>
          <a:p>
            <a:pPr lvl="1"/>
            <a:r>
              <a:rPr lang="fr-FR" dirty="0" smtClean="0"/>
              <a:t>Instance of </a:t>
            </a:r>
            <a:r>
              <a:rPr lang="fr-FR" dirty="0" err="1" smtClean="0"/>
              <a:t>function</a:t>
            </a:r>
            <a:r>
              <a:rPr lang="fr-FR" dirty="0" smtClean="0"/>
              <a:t>-</a:t>
            </a:r>
            <a:r>
              <a:rPr lang="fr-FR" dirty="0" err="1" smtClean="0"/>
              <a:t>word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r>
              <a:rPr lang="fr-FR" dirty="0" smtClean="0"/>
              <a:t>, </a:t>
            </a:r>
            <a:r>
              <a:rPr lang="fr-FR" dirty="0" err="1" smtClean="0"/>
              <a:t>correctible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corpus-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Instance of </a:t>
            </a:r>
            <a:r>
              <a:rPr lang="fr-FR" dirty="0" err="1" smtClean="0"/>
              <a:t>interference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endParaRPr lang="fr-FR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Hybrid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en-US" dirty="0" smtClean="0"/>
              <a:t>Agreement between the two strategies is only 65.4%</a:t>
            </a:r>
            <a:endParaRPr lang="fr-FR" dirty="0" smtClean="0"/>
          </a:p>
          <a:p>
            <a:r>
              <a:rPr lang="fr-FR" dirty="0" smtClean="0"/>
              <a:t>A </a:t>
            </a:r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strategy</a:t>
            </a:r>
            <a:r>
              <a:rPr lang="fr-FR" dirty="0" smtClean="0"/>
              <a:t> to combine the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endParaRPr lang="fr-FR" dirty="0" smtClean="0"/>
          </a:p>
          <a:p>
            <a:pPr lvl="1"/>
            <a:r>
              <a:rPr lang="en-US" dirty="0" smtClean="0"/>
              <a:t>MT as a model </a:t>
            </a:r>
            <a:r>
              <a:rPr lang="en-US" dirty="0"/>
              <a:t>of controlled incorrectness (here, </a:t>
            </a:r>
            <a:r>
              <a:rPr lang="en-US" dirty="0" err="1" smtClean="0"/>
              <a:t>anglicisms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Web as a model of </a:t>
            </a:r>
            <a:r>
              <a:rPr lang="en-US" dirty="0" smtClean="0"/>
              <a:t>correctness</a:t>
            </a:r>
            <a:endParaRPr lang="en-US" dirty="0" smtClean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Hybrid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Triggered when the unilingual approach does not give any hits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Then send to roundtrip MT - prep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Yields </a:t>
            </a:r>
            <a:r>
              <a:rPr lang="en-US" dirty="0" smtClean="0"/>
              <a:t>results of </a:t>
            </a:r>
            <a:r>
              <a:rPr lang="en-US" dirty="0" smtClean="0"/>
              <a:t>82%</a:t>
            </a:r>
            <a:endParaRPr lang="fr-FR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Conclusion and Future </a:t>
            </a:r>
            <a:r>
              <a:rPr lang="fr-FR" dirty="0" err="1" smtClean="0"/>
              <a:t>Work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err="1" smtClean="0"/>
              <a:t>Unilingual</a:t>
            </a:r>
            <a:r>
              <a:rPr lang="fr-FR" dirty="0" smtClean="0"/>
              <a:t> and </a:t>
            </a:r>
            <a:r>
              <a:rPr lang="fr-FR" dirty="0" err="1" smtClean="0"/>
              <a:t>roundtrip</a:t>
            </a:r>
            <a:r>
              <a:rPr lang="fr-FR" dirty="0" smtClean="0"/>
              <a:t> MT </a:t>
            </a:r>
            <a:r>
              <a:rPr lang="fr-FR" dirty="0" err="1" smtClean="0"/>
              <a:t>equivalent</a:t>
            </a:r>
            <a:endParaRPr lang="fr-FR" dirty="0" smtClean="0"/>
          </a:p>
          <a:p>
            <a:r>
              <a:rPr lang="fr-FR" dirty="0" err="1" smtClean="0"/>
              <a:t>Hybrid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r>
              <a:rPr lang="fr-FR" dirty="0" smtClean="0"/>
              <a:t> </a:t>
            </a:r>
            <a:r>
              <a:rPr lang="fr-FR" dirty="0" err="1" smtClean="0"/>
              <a:t>seems</a:t>
            </a:r>
            <a:r>
              <a:rPr lang="fr-FR" dirty="0" smtClean="0"/>
              <a:t> </a:t>
            </a:r>
            <a:r>
              <a:rPr lang="fr-FR" dirty="0" smtClean="0"/>
              <a:t>relevant due to the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paradigms</a:t>
            </a:r>
            <a:r>
              <a:rPr lang="fr-FR" dirty="0" smtClean="0"/>
              <a:t> of the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approaches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More Data</a:t>
            </a:r>
          </a:p>
          <a:p>
            <a:r>
              <a:rPr lang="fr-FR" dirty="0" err="1" smtClean="0"/>
              <a:t>Enhance</a:t>
            </a:r>
            <a:r>
              <a:rPr lang="fr-FR" dirty="0" smtClean="0"/>
              <a:t> </a:t>
            </a:r>
            <a:r>
              <a:rPr lang="fr-FR" dirty="0" err="1" smtClean="0"/>
              <a:t>pruning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Study</a:t>
            </a:r>
            <a:r>
              <a:rPr lang="fr-FR" dirty="0" smtClean="0"/>
              <a:t> in the </a:t>
            </a:r>
            <a:r>
              <a:rPr lang="fr-FR" dirty="0" err="1" smtClean="0"/>
              <a:t>context</a:t>
            </a:r>
            <a:r>
              <a:rPr lang="fr-FR" dirty="0" smtClean="0"/>
              <a:t> of </a:t>
            </a:r>
            <a:r>
              <a:rPr lang="fr-FR" dirty="0" err="1" smtClean="0"/>
              <a:t>error</a:t>
            </a:r>
            <a:r>
              <a:rPr lang="fr-FR" dirty="0" smtClean="0"/>
              <a:t> </a:t>
            </a:r>
            <a:r>
              <a:rPr lang="fr-FR" i="1" dirty="0" err="1" smtClean="0"/>
              <a:t>detection</a:t>
            </a:r>
            <a:endParaRPr lang="fr-FR" i="1" dirty="0" smtClean="0"/>
          </a:p>
          <a:p>
            <a:r>
              <a:rPr lang="fr-FR" dirty="0" err="1" smtClean="0"/>
              <a:t>Extend</a:t>
            </a:r>
            <a:r>
              <a:rPr lang="fr-FR" dirty="0" smtClean="0"/>
              <a:t> MT </a:t>
            </a:r>
            <a:r>
              <a:rPr lang="fr-FR" dirty="0" err="1" smtClean="0"/>
              <a:t>approach</a:t>
            </a:r>
            <a:r>
              <a:rPr lang="fr-FR" dirty="0" smtClean="0"/>
              <a:t> to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error</a:t>
            </a:r>
            <a:r>
              <a:rPr lang="fr-FR" dirty="0" smtClean="0"/>
              <a:t> classes</a:t>
            </a:r>
            <a:endParaRPr lang="fr-FR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Preposition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2 major causes: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Confusion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preposition</a:t>
            </a:r>
            <a:r>
              <a:rPr lang="fr-FR" dirty="0" smtClean="0"/>
              <a:t> of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semantic</a:t>
            </a:r>
            <a:r>
              <a:rPr lang="fr-FR" dirty="0" smtClean="0"/>
              <a:t> class</a:t>
            </a:r>
          </a:p>
          <a:p>
            <a:pPr marL="514350" indent="-514350" algn="ctr">
              <a:buNone/>
            </a:pPr>
            <a:r>
              <a:rPr lang="fr-FR" i="1" dirty="0" smtClean="0"/>
              <a:t>…à la conférence NAACL</a:t>
            </a:r>
          </a:p>
          <a:p>
            <a:pPr marL="514350" indent="-514350" algn="ctr">
              <a:buNone/>
            </a:pPr>
            <a:r>
              <a:rPr lang="fr-FR" i="1" dirty="0" smtClean="0">
                <a:solidFill>
                  <a:schemeClr val="tx2"/>
                </a:solidFill>
              </a:rPr>
              <a:t>…</a:t>
            </a:r>
            <a:r>
              <a:rPr lang="fr-FR" i="1" dirty="0" err="1" smtClean="0">
                <a:solidFill>
                  <a:schemeClr val="tx2"/>
                </a:solidFill>
              </a:rPr>
              <a:t>at</a:t>
            </a:r>
            <a:r>
              <a:rPr lang="fr-FR" i="1" dirty="0" smtClean="0">
                <a:solidFill>
                  <a:schemeClr val="tx2"/>
                </a:solidFill>
              </a:rPr>
              <a:t> the NAACL </a:t>
            </a:r>
            <a:r>
              <a:rPr lang="fr-FR" i="1" dirty="0" err="1" smtClean="0">
                <a:solidFill>
                  <a:schemeClr val="tx2"/>
                </a:solidFill>
              </a:rPr>
              <a:t>conference</a:t>
            </a:r>
            <a:endParaRPr lang="fr-FR" i="1" dirty="0" smtClean="0">
              <a:solidFill>
                <a:schemeClr val="tx2"/>
              </a:solidFill>
            </a:endParaRPr>
          </a:p>
          <a:p>
            <a:pPr marL="514350" indent="-514350" algn="ctr">
              <a:buNone/>
            </a:pPr>
            <a:r>
              <a:rPr lang="fr-FR" i="1" dirty="0" smtClean="0">
                <a:solidFill>
                  <a:srgbClr val="FF0000"/>
                </a:solidFill>
              </a:rPr>
              <a:t>…in the NAACL </a:t>
            </a:r>
            <a:r>
              <a:rPr lang="fr-FR" i="1" dirty="0" err="1" smtClean="0">
                <a:solidFill>
                  <a:srgbClr val="FF0000"/>
                </a:solidFill>
              </a:rPr>
              <a:t>conference</a:t>
            </a:r>
            <a:endParaRPr lang="fr-FR" i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fr-FR" dirty="0" err="1" smtClean="0"/>
              <a:t>Interference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L1</a:t>
            </a:r>
          </a:p>
          <a:p>
            <a:pPr marL="514350" indent="-514350" algn="ctr">
              <a:buNone/>
            </a:pPr>
            <a:r>
              <a:rPr lang="fr-FR" i="1" dirty="0" smtClean="0"/>
              <a:t>Écouter les intervenants</a:t>
            </a:r>
          </a:p>
          <a:p>
            <a:pPr marL="514350" indent="-514350" algn="ctr">
              <a:buNone/>
            </a:pPr>
            <a:r>
              <a:rPr lang="fr-FR" i="1" dirty="0" err="1" smtClean="0">
                <a:solidFill>
                  <a:schemeClr val="tx2"/>
                </a:solidFill>
              </a:rPr>
              <a:t>Listen</a:t>
            </a:r>
            <a:r>
              <a:rPr lang="fr-FR" i="1" dirty="0" smtClean="0">
                <a:solidFill>
                  <a:schemeClr val="tx2"/>
                </a:solidFill>
              </a:rPr>
              <a:t> to the speakers</a:t>
            </a:r>
          </a:p>
          <a:p>
            <a:pPr marL="514350" indent="-514350" algn="ctr">
              <a:buNone/>
            </a:pPr>
            <a:r>
              <a:rPr lang="fr-FR" i="1" dirty="0" err="1" smtClean="0">
                <a:solidFill>
                  <a:srgbClr val="FF0000"/>
                </a:solidFill>
              </a:rPr>
              <a:t>Listen</a:t>
            </a:r>
            <a:r>
              <a:rPr lang="fr-FR" i="1" dirty="0" smtClean="0">
                <a:solidFill>
                  <a:srgbClr val="FF0000"/>
                </a:solidFill>
              </a:rPr>
              <a:t> the speakers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Approaches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Rule</a:t>
            </a:r>
            <a:r>
              <a:rPr lang="fr-FR" dirty="0" smtClean="0"/>
              <a:t>-</a:t>
            </a:r>
            <a:r>
              <a:rPr lang="fr-FR" dirty="0" err="1" smtClean="0"/>
              <a:t>based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Mal-</a:t>
            </a:r>
            <a:r>
              <a:rPr lang="fr-FR" dirty="0" err="1" smtClean="0"/>
              <a:t>rules</a:t>
            </a:r>
            <a:r>
              <a:rPr lang="fr-FR" dirty="0" smtClean="0"/>
              <a:t>: </a:t>
            </a:r>
            <a:r>
              <a:rPr lang="fr-FR" dirty="0" err="1" smtClean="0">
                <a:solidFill>
                  <a:srgbClr val="FF0000"/>
                </a:solidFill>
              </a:rPr>
              <a:t>cost</a:t>
            </a:r>
            <a:r>
              <a:rPr lang="fr-FR" dirty="0" smtClean="0">
                <a:solidFill>
                  <a:srgbClr val="FF0000"/>
                </a:solidFill>
              </a:rPr>
              <a:t> of </a:t>
            </a:r>
            <a:r>
              <a:rPr lang="fr-FR" dirty="0" err="1" smtClean="0">
                <a:solidFill>
                  <a:srgbClr val="FF0000"/>
                </a:solidFill>
              </a:rPr>
              <a:t>manual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creation</a:t>
            </a:r>
            <a:endParaRPr lang="fr-FR" dirty="0" smtClean="0"/>
          </a:p>
          <a:p>
            <a:pPr lvl="1"/>
            <a:r>
              <a:rPr lang="fr-FR" dirty="0" err="1" smtClean="0"/>
              <a:t>Syntactic</a:t>
            </a:r>
            <a:r>
              <a:rPr lang="fr-FR" dirty="0" smtClean="0"/>
              <a:t> </a:t>
            </a:r>
            <a:r>
              <a:rPr lang="fr-FR" dirty="0" err="1" smtClean="0"/>
              <a:t>constraint</a:t>
            </a:r>
            <a:r>
              <a:rPr lang="fr-FR" dirty="0" smtClean="0"/>
              <a:t> relaxation: </a:t>
            </a:r>
            <a:r>
              <a:rPr lang="fr-FR" dirty="0" err="1" smtClean="0">
                <a:solidFill>
                  <a:srgbClr val="FF0000"/>
                </a:solidFill>
              </a:rPr>
              <a:t>parser</a:t>
            </a:r>
            <a:r>
              <a:rPr lang="fr-FR" dirty="0" smtClean="0">
                <a:solidFill>
                  <a:srgbClr val="FF0000"/>
                </a:solidFill>
              </a:rPr>
              <a:t>-</a:t>
            </a:r>
            <a:r>
              <a:rPr lang="fr-FR" dirty="0" err="1" smtClean="0">
                <a:solidFill>
                  <a:srgbClr val="FF0000"/>
                </a:solidFill>
              </a:rPr>
              <a:t>dependent</a:t>
            </a:r>
            <a:endParaRPr lang="fr-FR" dirty="0" smtClean="0"/>
          </a:p>
          <a:p>
            <a:r>
              <a:rPr lang="fr-FR" dirty="0" smtClean="0"/>
              <a:t>Corpus-</a:t>
            </a:r>
            <a:r>
              <a:rPr lang="fr-FR" dirty="0" err="1" smtClean="0"/>
              <a:t>based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r>
              <a:rPr lang="fr-FR" dirty="0" smtClean="0"/>
              <a:t>: </a:t>
            </a:r>
            <a:r>
              <a:rPr lang="fr-FR" dirty="0" err="1" smtClean="0">
                <a:solidFill>
                  <a:srgbClr val="FF0000"/>
                </a:solidFill>
              </a:rPr>
              <a:t>low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coverage</a:t>
            </a:r>
            <a:endParaRPr lang="fr-FR" dirty="0" smtClean="0"/>
          </a:p>
          <a:p>
            <a:pPr lvl="1"/>
            <a:r>
              <a:rPr lang="fr-FR" dirty="0" smtClean="0"/>
              <a:t>Web as a corpus: </a:t>
            </a:r>
            <a:r>
              <a:rPr lang="fr-FR" dirty="0" err="1" smtClean="0">
                <a:solidFill>
                  <a:srgbClr val="FF0000"/>
                </a:solidFill>
              </a:rPr>
              <a:t>better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coverage</a:t>
            </a:r>
            <a:endParaRPr lang="fr-FR" dirty="0" smtClean="0">
              <a:solidFill>
                <a:srgbClr val="FF0000"/>
              </a:solidFill>
            </a:endParaRPr>
          </a:p>
          <a:p>
            <a:pPr lvl="2"/>
            <a:r>
              <a:rPr lang="fr-FR" dirty="0" err="1" smtClean="0"/>
              <a:t>Still</a:t>
            </a:r>
            <a:r>
              <a:rPr lang="fr-FR" dirty="0" smtClean="0"/>
              <a:t> not </a:t>
            </a:r>
            <a:r>
              <a:rPr lang="fr-FR" dirty="0" err="1" smtClean="0"/>
              <a:t>enough</a:t>
            </a:r>
            <a:r>
              <a:rPr lang="fr-FR" dirty="0" smtClean="0"/>
              <a:t>: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40% of </a:t>
            </a:r>
            <a:r>
              <a:rPr lang="fr-FR" dirty="0" err="1" smtClean="0"/>
              <a:t>our</a:t>
            </a:r>
            <a:r>
              <a:rPr lang="fr-FR" dirty="0" smtClean="0"/>
              <a:t> data set</a:t>
            </a:r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Approach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Interference</a:t>
            </a:r>
            <a:r>
              <a:rPr lang="fr-FR" dirty="0" smtClean="0"/>
              <a:t> </a:t>
            </a:r>
            <a:r>
              <a:rPr lang="fr-FR" dirty="0" err="1" smtClean="0"/>
              <a:t>errors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hard to </a:t>
            </a:r>
            <a:r>
              <a:rPr lang="fr-FR" dirty="0" err="1" smtClean="0"/>
              <a:t>address</a:t>
            </a:r>
            <a:r>
              <a:rPr lang="fr-FR" dirty="0" smtClean="0"/>
              <a:t> </a:t>
            </a:r>
            <a:r>
              <a:rPr lang="fr-FR" dirty="0" err="1" smtClean="0"/>
              <a:t>properly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i="1" dirty="0" smtClean="0"/>
              <a:t>corpus-</a:t>
            </a:r>
            <a:r>
              <a:rPr lang="fr-FR" i="1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methods</a:t>
            </a:r>
            <a:endParaRPr lang="fr-FR" dirty="0" smtClean="0"/>
          </a:p>
          <a:p>
            <a:pPr lvl="1"/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represent</a:t>
            </a:r>
            <a:r>
              <a:rPr lang="fr-FR" dirty="0" smtClean="0"/>
              <a:t> a model of L2 </a:t>
            </a:r>
            <a:r>
              <a:rPr lang="fr-FR" i="1" dirty="0" err="1" smtClean="0"/>
              <a:t>correctness</a:t>
            </a:r>
            <a:endParaRPr lang="fr-FR" i="1" dirty="0" smtClean="0"/>
          </a:p>
          <a:p>
            <a:pPr>
              <a:buNone/>
            </a:pPr>
            <a:endParaRPr lang="fr-FR" i="1" dirty="0"/>
          </a:p>
          <a:p>
            <a:pPr>
              <a:buNone/>
            </a:pP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To deal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with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interference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errors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,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it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may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be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advantageous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to use a model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which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takes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L1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into</a:t>
            </a:r>
            <a:r>
              <a:rPr lang="fr-FR" i="1" dirty="0" smtClean="0">
                <a:solidFill>
                  <a:schemeClr val="tx2"/>
                </a:solidFill>
                <a:sym typeface="Wingdings" pitchFamily="2" charset="2"/>
              </a:rPr>
              <a:t> </a:t>
            </a:r>
            <a:r>
              <a:rPr lang="fr-FR" i="1" dirty="0" err="1" smtClean="0">
                <a:solidFill>
                  <a:schemeClr val="tx2"/>
                </a:solidFill>
                <a:sym typeface="Wingdings" pitchFamily="2" charset="2"/>
              </a:rPr>
              <a:t>account</a:t>
            </a:r>
            <a:endParaRPr lang="fr-FR" i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Roundtrip</a:t>
            </a:r>
            <a:r>
              <a:rPr lang="fr-FR" dirty="0" smtClean="0"/>
              <a:t> MT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carry </a:t>
            </a:r>
            <a:r>
              <a:rPr lang="en-US" dirty="0"/>
              <a:t>out a single round-trip translation at the level of a clause or </a:t>
            </a:r>
            <a:r>
              <a:rPr lang="en-US" dirty="0" smtClean="0"/>
              <a:t>sentence</a:t>
            </a:r>
          </a:p>
          <a:p>
            <a:endParaRPr lang="en-US" dirty="0" smtClean="0"/>
          </a:p>
          <a:p>
            <a:r>
              <a:rPr lang="en-US" dirty="0" smtClean="0"/>
              <a:t>Use a phrase-based translation system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Google Translate</a:t>
            </a:r>
            <a:endParaRPr lang="en-US" dirty="0" smtClean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Roundtrip MT</a:t>
            </a:r>
            <a:endParaRPr lang="en-CA" dirty="0"/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2500306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4"/>
          <p:cNvSpPr>
            <a:spLocks noChangeAspect="1"/>
          </p:cNvSpPr>
          <p:nvPr/>
        </p:nvSpPr>
        <p:spPr>
          <a:xfrm>
            <a:off x="1142976" y="1428736"/>
            <a:ext cx="3000374" cy="1237655"/>
          </a:xfrm>
          <a:prstGeom prst="cloudCallout">
            <a:avLst>
              <a:gd name="adj1" fmla="val -35690"/>
              <a:gd name="adj2" fmla="val 7413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500166" y="1785926"/>
            <a:ext cx="24288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1600" dirty="0">
                <a:latin typeface="Calibri" pitchFamily="34" charset="0"/>
              </a:rPr>
              <a:t>L1 (en): “Police arrived </a:t>
            </a:r>
            <a:r>
              <a:rPr lang="en-CA" sz="1600" b="1" dirty="0" smtClean="0">
                <a:latin typeface="Calibri" pitchFamily="34" charset="0"/>
              </a:rPr>
              <a:t>at </a:t>
            </a:r>
            <a:r>
              <a:rPr lang="en-CA" sz="1600" b="1" dirty="0">
                <a:latin typeface="Calibri" pitchFamily="34" charset="0"/>
              </a:rPr>
              <a:t>the scene of the crime</a:t>
            </a:r>
            <a:r>
              <a:rPr lang="en-CA" sz="1600" dirty="0">
                <a:latin typeface="Calibri" pitchFamily="34" charset="0"/>
              </a:rPr>
              <a:t>”</a:t>
            </a:r>
          </a:p>
        </p:txBody>
      </p:sp>
      <p:cxnSp>
        <p:nvCxnSpPr>
          <p:cNvPr id="8" name="Straight Arrow Connector 10"/>
          <p:cNvCxnSpPr/>
          <p:nvPr/>
        </p:nvCxnSpPr>
        <p:spPr>
          <a:xfrm rot="16200000" flipH="1">
            <a:off x="250001" y="4179099"/>
            <a:ext cx="1785950" cy="571504"/>
          </a:xfrm>
          <a:prstGeom prst="straightConnector1">
            <a:avLst/>
          </a:prstGeom>
          <a:ln w="635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000504"/>
            <a:ext cx="762000" cy="67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1000100" y="5500702"/>
            <a:ext cx="33575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1600" dirty="0">
                <a:latin typeface="Calibri" pitchFamily="34" charset="0"/>
              </a:rPr>
              <a:t>L2 (</a:t>
            </a:r>
            <a:r>
              <a:rPr lang="en-CA" sz="1600" dirty="0" err="1">
                <a:latin typeface="Calibri" pitchFamily="34" charset="0"/>
              </a:rPr>
              <a:t>fr</a:t>
            </a:r>
            <a:r>
              <a:rPr lang="en-CA" sz="1600" dirty="0">
                <a:latin typeface="Calibri" pitchFamily="34" charset="0"/>
              </a:rPr>
              <a:t>): “</a:t>
            </a:r>
            <a:r>
              <a:rPr lang="en-CA" sz="1600" i="1" dirty="0">
                <a:latin typeface="Calibri" pitchFamily="34" charset="0"/>
              </a:rPr>
              <a:t>Les policiers sont </a:t>
            </a:r>
            <a:r>
              <a:rPr lang="en-CA" sz="1600" i="1" dirty="0" err="1">
                <a:latin typeface="Calibri" pitchFamily="34" charset="0"/>
              </a:rPr>
              <a:t>arriv</a:t>
            </a:r>
            <a:r>
              <a:rPr lang="fr-CA" sz="1600" i="1" dirty="0" err="1" smtClean="0">
                <a:latin typeface="Calibri" pitchFamily="34" charset="0"/>
              </a:rPr>
              <a:t>és</a:t>
            </a:r>
            <a:endParaRPr lang="fr-CA" sz="1600" i="1" dirty="0" smtClean="0">
              <a:latin typeface="Calibri" pitchFamily="34" charset="0"/>
            </a:endParaRPr>
          </a:p>
          <a:p>
            <a:r>
              <a:rPr lang="fr-CA" sz="1600" i="1" dirty="0" smtClean="0">
                <a:latin typeface="Calibri" pitchFamily="34" charset="0"/>
              </a:rPr>
              <a:t> </a:t>
            </a:r>
            <a:r>
              <a:rPr lang="en-CA" sz="1600" b="1" i="1" dirty="0">
                <a:latin typeface="Calibri" pitchFamily="34" charset="0"/>
              </a:rPr>
              <a:t>à la scène de la crime.</a:t>
            </a:r>
            <a:r>
              <a:rPr lang="en-CA" sz="1600" dirty="0">
                <a:latin typeface="Calibri" pitchFamily="34" charset="0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15008" y="2357430"/>
            <a:ext cx="3000396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ZoneTexte 19"/>
          <p:cNvSpPr txBox="1"/>
          <p:nvPr/>
        </p:nvSpPr>
        <p:spPr>
          <a:xfrm>
            <a:off x="5929322" y="2643182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To L1: </a:t>
            </a:r>
            <a:r>
              <a:rPr lang="en-CA" sz="1600" i="1" dirty="0" smtClean="0"/>
              <a:t>Policemen arrived at the crime scene</a:t>
            </a:r>
            <a:endParaRPr lang="en-CA" sz="1600" i="1" dirty="0"/>
          </a:p>
        </p:txBody>
      </p:sp>
      <p:cxnSp>
        <p:nvCxnSpPr>
          <p:cNvPr id="21" name="Straight Arrow Connector 10"/>
          <p:cNvCxnSpPr/>
          <p:nvPr/>
        </p:nvCxnSpPr>
        <p:spPr>
          <a:xfrm rot="5400000">
            <a:off x="6608777" y="4178305"/>
            <a:ext cx="1214446" cy="1588"/>
          </a:xfrm>
          <a:prstGeom prst="straightConnector1">
            <a:avLst/>
          </a:prstGeom>
          <a:ln w="635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15008" y="4786322"/>
            <a:ext cx="3000396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8" name="Connecteur droit 27"/>
          <p:cNvCxnSpPr/>
          <p:nvPr/>
        </p:nvCxnSpPr>
        <p:spPr>
          <a:xfrm rot="5400000">
            <a:off x="-2250329" y="3750471"/>
            <a:ext cx="49292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14282" y="6215082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14282" y="1285860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1893075" y="3750471"/>
            <a:ext cx="49292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5857884" y="5072074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Back to L2: </a:t>
            </a:r>
            <a:r>
              <a:rPr lang="en-CA" sz="1600" i="1" dirty="0" smtClean="0"/>
              <a:t>Les policiers sont arrivés sur les lieux du crime</a:t>
            </a:r>
            <a:endParaRPr lang="en-CA" sz="1600" i="1" dirty="0"/>
          </a:p>
        </p:txBody>
      </p:sp>
      <p:cxnSp>
        <p:nvCxnSpPr>
          <p:cNvPr id="60" name="Connecteur en angle 59"/>
          <p:cNvCxnSpPr>
            <a:stCxn id="13" idx="3"/>
            <a:endCxn id="64" idx="1"/>
          </p:cNvCxnSpPr>
          <p:nvPr/>
        </p:nvCxnSpPr>
        <p:spPr>
          <a:xfrm flipV="1">
            <a:off x="4357686" y="1966216"/>
            <a:ext cx="1357322" cy="3826874"/>
          </a:xfrm>
          <a:prstGeom prst="bentConnector3">
            <a:avLst>
              <a:gd name="adj1" fmla="val 50000"/>
            </a:avLst>
          </a:prstGeom>
          <a:ln w="635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5715008" y="1643050"/>
            <a:ext cx="30003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Send to phrase-based translation system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Theory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2800" i="1" dirty="0" smtClean="0"/>
              <a:t>Les policiers sont arrivés à la scène du crime</a:t>
            </a:r>
          </a:p>
          <a:p>
            <a:pPr algn="just">
              <a:buNone/>
            </a:pPr>
            <a:endParaRPr lang="fr-FR" sz="2800" i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00166" y="2285992"/>
          <a:ext cx="6096000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L1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les</a:t>
                      </a:r>
                      <a:r>
                        <a:rPr lang="fr-FR" sz="1600" baseline="0" dirty="0" smtClean="0"/>
                        <a:t> p</a:t>
                      </a:r>
                      <a:r>
                        <a:rPr lang="fr-FR" sz="1600" dirty="0" smtClean="0"/>
                        <a:t>oliciers sont arrivés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police </a:t>
                      </a:r>
                      <a:r>
                        <a:rPr lang="fr-FR" sz="1600" dirty="0" err="1" smtClean="0"/>
                        <a:t>arrived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scène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scene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crime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crime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lieu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location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lieux du crime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scene</a:t>
                      </a:r>
                      <a:r>
                        <a:rPr lang="fr-FR" sz="1600" dirty="0" smtClean="0"/>
                        <a:t> of the crime</a:t>
                      </a:r>
                      <a:endParaRPr lang="fr-FR" sz="16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arrivé</a:t>
                      </a:r>
                      <a:r>
                        <a:rPr lang="fr-FR" sz="1600" baseline="0" dirty="0" smtClean="0"/>
                        <a:t> sur les </a:t>
                      </a:r>
                      <a:r>
                        <a:rPr lang="fr-FR" sz="1600" baseline="0" dirty="0" smtClean="0"/>
                        <a:t>lieux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/>
                        <a:t>arrived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at</a:t>
                      </a:r>
                      <a:r>
                        <a:rPr lang="fr-FR" sz="1600" dirty="0" smtClean="0"/>
                        <a:t> the </a:t>
                      </a:r>
                      <a:r>
                        <a:rPr lang="fr-FR" sz="1600" dirty="0" err="1" smtClean="0"/>
                        <a:t>scene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Drawback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The </a:t>
            </a:r>
            <a:r>
              <a:rPr lang="fr-FR" dirty="0" smtClean="0"/>
              <a:t>round-trip </a:t>
            </a:r>
            <a:r>
              <a:rPr lang="fr-FR" dirty="0" err="1" smtClean="0"/>
              <a:t>translated</a:t>
            </a:r>
            <a:r>
              <a:rPr lang="fr-FR" dirty="0" smtClean="0"/>
              <a:t> </a:t>
            </a:r>
            <a:r>
              <a:rPr lang="fr-FR" dirty="0" smtClean="0"/>
              <a:t>sentence </a:t>
            </a:r>
            <a:r>
              <a:rPr lang="fr-FR" dirty="0" err="1" smtClean="0"/>
              <a:t>can</a:t>
            </a:r>
            <a:r>
              <a:rPr lang="fr-FR" dirty="0" smtClean="0"/>
              <a:t> show</a:t>
            </a:r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wrong</a:t>
            </a:r>
            <a:r>
              <a:rPr lang="fr-FR" dirty="0" smtClean="0"/>
              <a:t> </a:t>
            </a:r>
            <a:r>
              <a:rPr lang="fr-FR" dirty="0" smtClean="0"/>
              <a:t>translation</a:t>
            </a:r>
            <a:endParaRPr lang="fr-FR" dirty="0" smtClean="0"/>
          </a:p>
          <a:p>
            <a:pPr lvl="1">
              <a:buNone/>
            </a:pPr>
            <a:r>
              <a:rPr lang="fr-FR" sz="2400" dirty="0" smtClean="0"/>
              <a:t>N’hésitez pas </a:t>
            </a:r>
            <a:r>
              <a:rPr lang="fr-FR" sz="2400" b="1" i="1" dirty="0" smtClean="0"/>
              <a:t>de</a:t>
            </a:r>
            <a:r>
              <a:rPr lang="fr-FR" sz="2400" dirty="0" smtClean="0"/>
              <a:t> me contacter </a:t>
            </a:r>
            <a:r>
              <a:rPr lang="fr-FR" sz="2400" dirty="0" smtClean="0">
                <a:sym typeface="Wingdings" pitchFamily="2" charset="2"/>
              </a:rPr>
              <a:t> </a:t>
            </a:r>
            <a:r>
              <a:rPr lang="fr-FR" sz="2400" dirty="0" smtClean="0">
                <a:solidFill>
                  <a:srgbClr val="FF0000"/>
                </a:solidFill>
                <a:sym typeface="Wingdings" pitchFamily="2" charset="2"/>
              </a:rPr>
              <a:t>s’il vous plait contactez moi</a:t>
            </a:r>
            <a:endParaRPr lang="fr-FR" sz="2400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A correct translation </a:t>
            </a:r>
            <a:r>
              <a:rPr lang="fr-FR" dirty="0" err="1" smtClean="0"/>
              <a:t>that</a:t>
            </a:r>
            <a:r>
              <a:rPr lang="fr-FR" dirty="0" smtClean="0"/>
              <a:t> uses </a:t>
            </a:r>
            <a:r>
              <a:rPr lang="fr-FR" dirty="0" smtClean="0"/>
              <a:t>the </a:t>
            </a:r>
            <a:r>
              <a:rPr lang="fr-FR" dirty="0" err="1" smtClean="0"/>
              <a:t>wrong</a:t>
            </a:r>
            <a:r>
              <a:rPr lang="fr-FR" dirty="0" smtClean="0"/>
              <a:t> </a:t>
            </a:r>
            <a:r>
              <a:rPr lang="fr-FR" dirty="0" err="1" smtClean="0"/>
              <a:t>preposition</a:t>
            </a:r>
            <a:endParaRPr lang="fr-FR" dirty="0" smtClean="0"/>
          </a:p>
          <a:p>
            <a:pPr lvl="1">
              <a:buNone/>
            </a:pPr>
            <a:r>
              <a:rPr lang="fr-FR" sz="2400" dirty="0" smtClean="0"/>
              <a:t>J’ai de la difficulté </a:t>
            </a:r>
            <a:r>
              <a:rPr lang="fr-FR" sz="2400" b="1" i="1" dirty="0" smtClean="0"/>
              <a:t>de</a:t>
            </a:r>
            <a:r>
              <a:rPr lang="fr-FR" sz="2400" dirty="0" smtClean="0"/>
              <a:t> formuler des phrases </a:t>
            </a:r>
            <a:r>
              <a:rPr lang="fr-FR" sz="2400" dirty="0" smtClean="0">
                <a:sym typeface="Wingdings" pitchFamily="2" charset="2"/>
              </a:rPr>
              <a:t> </a:t>
            </a:r>
            <a:r>
              <a:rPr lang="fr-FR" sz="2400" dirty="0" smtClean="0">
                <a:solidFill>
                  <a:srgbClr val="FF0000"/>
                </a:solidFill>
                <a:sym typeface="Wingdings" pitchFamily="2" charset="2"/>
              </a:rPr>
              <a:t>je trouve difficile </a:t>
            </a:r>
            <a:r>
              <a:rPr lang="fr-FR" sz="2400" b="1" i="1" dirty="0" smtClean="0">
                <a:solidFill>
                  <a:srgbClr val="FF0000"/>
                </a:solidFill>
                <a:sym typeface="Wingdings" pitchFamily="2" charset="2"/>
              </a:rPr>
              <a:t>de</a:t>
            </a:r>
            <a:r>
              <a:rPr lang="fr-FR" sz="2400" dirty="0" smtClean="0">
                <a:solidFill>
                  <a:srgbClr val="FF0000"/>
                </a:solidFill>
                <a:sym typeface="Wingdings" pitchFamily="2" charset="2"/>
              </a:rPr>
              <a:t> formuler des phrases</a:t>
            </a:r>
            <a:endParaRPr lang="fr-FR" sz="2400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wrong</a:t>
            </a:r>
            <a:r>
              <a:rPr lang="fr-FR" dirty="0" smtClean="0"/>
              <a:t>  translation </a:t>
            </a:r>
            <a:r>
              <a:rPr lang="fr-FR" dirty="0" err="1" smtClean="0"/>
              <a:t>that</a:t>
            </a:r>
            <a:r>
              <a:rPr lang="fr-FR" dirty="0" smtClean="0"/>
              <a:t> uses</a:t>
            </a:r>
            <a:r>
              <a:rPr lang="fr-FR" dirty="0" smtClean="0"/>
              <a:t> </a:t>
            </a:r>
            <a:r>
              <a:rPr lang="fr-FR" dirty="0" smtClean="0"/>
              <a:t>the correct </a:t>
            </a:r>
            <a:r>
              <a:rPr lang="fr-FR" dirty="0" err="1" smtClean="0"/>
              <a:t>preposition</a:t>
            </a:r>
            <a:endParaRPr lang="fr-FR" dirty="0" smtClean="0"/>
          </a:p>
          <a:p>
            <a:pPr lvl="1">
              <a:buNone/>
            </a:pPr>
            <a:r>
              <a:rPr lang="fr-FR" sz="2400" dirty="0" smtClean="0"/>
              <a:t>[…] demandé à mon amie </a:t>
            </a:r>
            <a:r>
              <a:rPr lang="fr-FR" sz="2400" b="1" i="1" dirty="0" smtClean="0"/>
              <a:t>pour</a:t>
            </a:r>
            <a:r>
              <a:rPr lang="fr-FR" sz="2400" dirty="0" smtClean="0"/>
              <a:t> le corriger</a:t>
            </a:r>
            <a:r>
              <a:rPr lang="fr-FR" sz="2400" dirty="0" smtClean="0">
                <a:sym typeface="Wingdings" pitchFamily="2" charset="2"/>
              </a:rPr>
              <a:t> […] </a:t>
            </a:r>
            <a:r>
              <a:rPr lang="fr-FR" sz="2400" dirty="0" smtClean="0">
                <a:solidFill>
                  <a:srgbClr val="FF0000"/>
                </a:solidFill>
                <a:sym typeface="Wingdings" pitchFamily="2" charset="2"/>
              </a:rPr>
              <a:t>demandé à mon amie </a:t>
            </a:r>
            <a:r>
              <a:rPr lang="fr-FR" sz="2400" b="1" i="1" dirty="0" smtClean="0">
                <a:solidFill>
                  <a:srgbClr val="FF0000"/>
                </a:solidFill>
                <a:sym typeface="Wingdings" pitchFamily="2" charset="2"/>
              </a:rPr>
              <a:t>de</a:t>
            </a:r>
            <a:r>
              <a:rPr lang="fr-FR" sz="2400" dirty="0" smtClean="0">
                <a:solidFill>
                  <a:srgbClr val="FF0000"/>
                </a:solidFill>
                <a:sym typeface="Wingdings" pitchFamily="2" charset="2"/>
              </a:rPr>
              <a:t> le fixer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tthieu\Desktop\EU\NRC-CRN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"/>
            <a:ext cx="2276856" cy="910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1088</Words>
  <Application>Microsoft Office PowerPoint</Application>
  <PresentationFormat>Affichage à l'écran (4:3)</PresentationFormat>
  <Paragraphs>250</Paragraphs>
  <Slides>22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First and Second Language Models to Correct Preposition Errors</vt:lpstr>
      <vt:lpstr>Preposition Errors</vt:lpstr>
      <vt:lpstr>Preposition Errors</vt:lpstr>
      <vt:lpstr>Approaches</vt:lpstr>
      <vt:lpstr>Approach</vt:lpstr>
      <vt:lpstr>Roundtrip MT</vt:lpstr>
      <vt:lpstr>Roundtrip MT</vt:lpstr>
      <vt:lpstr>Theory</vt:lpstr>
      <vt:lpstr>Drawback</vt:lpstr>
      <vt:lpstr>Assessment</vt:lpstr>
      <vt:lpstr>Assessment</vt:lpstr>
      <vt:lpstr>Prep</vt:lpstr>
      <vt:lpstr>Unilingual</vt:lpstr>
      <vt:lpstr>Pruning 1</vt:lpstr>
      <vt:lpstr>Pruning 2</vt:lpstr>
      <vt:lpstr>   Alternate prepositions</vt:lpstr>
      <vt:lpstr>    Preposition Categories</vt:lpstr>
      <vt:lpstr>Unilingual</vt:lpstr>
      <vt:lpstr>Results</vt:lpstr>
      <vt:lpstr>Hybrid</vt:lpstr>
      <vt:lpstr>Hybrid</vt:lpstr>
      <vt:lpstr> Conclusion and 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HERMET</dc:creator>
  <cp:lastModifiedBy>Matthieu</cp:lastModifiedBy>
  <cp:revision>104</cp:revision>
  <dcterms:created xsi:type="dcterms:W3CDTF">2009-05-27T09:42:53Z</dcterms:created>
  <dcterms:modified xsi:type="dcterms:W3CDTF">2009-06-05T01:09:26Z</dcterms:modified>
</cp:coreProperties>
</file>