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93" r:id="rId4"/>
    <p:sldId id="263" r:id="rId5"/>
    <p:sldId id="266" r:id="rId6"/>
    <p:sldId id="264" r:id="rId7"/>
    <p:sldId id="257" r:id="rId8"/>
    <p:sldId id="268" r:id="rId9"/>
    <p:sldId id="269" r:id="rId10"/>
    <p:sldId id="270" r:id="rId11"/>
    <p:sldId id="284" r:id="rId12"/>
    <p:sldId id="271" r:id="rId13"/>
    <p:sldId id="273" r:id="rId14"/>
    <p:sldId id="274" r:id="rId15"/>
    <p:sldId id="275" r:id="rId16"/>
    <p:sldId id="276" r:id="rId17"/>
    <p:sldId id="294" r:id="rId18"/>
    <p:sldId id="296" r:id="rId19"/>
    <p:sldId id="279" r:id="rId20"/>
    <p:sldId id="280" r:id="rId21"/>
    <p:sldId id="298" r:id="rId22"/>
    <p:sldId id="299" r:id="rId23"/>
    <p:sldId id="297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486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sr-nlp\Users\mgamon\BYU_Weasl\number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re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v-clleac\My%20Documents\MS-work\loganalysis\domai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-clleac\My%20Documents\workshops\CALICO-09\Calic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title>
      <c:tx>
        <c:rich>
          <a:bodyPr/>
          <a:lstStyle/>
          <a:p>
            <a:pPr>
              <a:defRPr/>
            </a:pPr>
            <a:r>
              <a:rPr lang="en-US"/>
              <a:t>Page Views per Week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3,083</c:v>
                </c:pt>
              </c:strCache>
            </c:strRef>
          </c:tx>
          <c:trendline>
            <c:spPr>
              <a:ln>
                <a:solidFill>
                  <a:srgbClr val="FF0000"/>
                </a:solidFill>
              </a:ln>
            </c:spPr>
            <c:trendlineType val="linear"/>
          </c:trendline>
          <c:trendline>
            <c:trendlineType val="linear"/>
          </c:trendline>
          <c:trendline>
            <c:spPr>
              <a:ln>
                <a:solidFill>
                  <a:srgbClr val="FF0000"/>
                </a:solidFill>
              </a:ln>
            </c:spPr>
            <c:trendlineType val="linear"/>
          </c:trendline>
          <c:cat>
            <c:strRef>
              <c:f>Sheet1!$A$3:$A$45</c:f>
              <c:strCache>
                <c:ptCount val="43"/>
                <c:pt idx="0">
                  <c:v>7/20/08</c:v>
                </c:pt>
                <c:pt idx="1">
                  <c:v> 7/27/08</c:v>
                </c:pt>
                <c:pt idx="2">
                  <c:v> 8/ 3/08</c:v>
                </c:pt>
                <c:pt idx="3">
                  <c:v> 8/10/08</c:v>
                </c:pt>
                <c:pt idx="4">
                  <c:v> 8/17/08</c:v>
                </c:pt>
                <c:pt idx="5">
                  <c:v> 8/24/08</c:v>
                </c:pt>
                <c:pt idx="6">
                  <c:v> 8/31/08</c:v>
                </c:pt>
                <c:pt idx="7">
                  <c:v> 9/7/08</c:v>
                </c:pt>
                <c:pt idx="8">
                  <c:v> 9/14/08</c:v>
                </c:pt>
                <c:pt idx="9">
                  <c:v> 9/21/08</c:v>
                </c:pt>
                <c:pt idx="10">
                  <c:v> 9/28/08</c:v>
                </c:pt>
                <c:pt idx="11">
                  <c:v> 10/ 5/08</c:v>
                </c:pt>
                <c:pt idx="12">
                  <c:v> 10/12/08</c:v>
                </c:pt>
                <c:pt idx="13">
                  <c:v> 10/19/08</c:v>
                </c:pt>
                <c:pt idx="14">
                  <c:v> 10/26/08</c:v>
                </c:pt>
                <c:pt idx="15">
                  <c:v> 11/ 2/08</c:v>
                </c:pt>
                <c:pt idx="16">
                  <c:v> 11/ 9/08</c:v>
                </c:pt>
                <c:pt idx="17">
                  <c:v> 11/16/08</c:v>
                </c:pt>
                <c:pt idx="18">
                  <c:v> 11/23/08</c:v>
                </c:pt>
                <c:pt idx="19">
                  <c:v> 11/30/08</c:v>
                </c:pt>
                <c:pt idx="20">
                  <c:v> 12/ 7/08</c:v>
                </c:pt>
                <c:pt idx="21">
                  <c:v> 12/14/08</c:v>
                </c:pt>
                <c:pt idx="22">
                  <c:v> 12/21/08</c:v>
                </c:pt>
                <c:pt idx="23">
                  <c:v> 12/28/08</c:v>
                </c:pt>
                <c:pt idx="24">
                  <c:v> 1/ 4/09</c:v>
                </c:pt>
                <c:pt idx="25">
                  <c:v> 1/11/09</c:v>
                </c:pt>
                <c:pt idx="26">
                  <c:v> 1/18/09</c:v>
                </c:pt>
                <c:pt idx="27">
                  <c:v> 1/25/09</c:v>
                </c:pt>
                <c:pt idx="28">
                  <c:v> 2/ 1/09</c:v>
                </c:pt>
                <c:pt idx="29">
                  <c:v> 2/ 8/09</c:v>
                </c:pt>
                <c:pt idx="30">
                  <c:v> 2/15/09</c:v>
                </c:pt>
                <c:pt idx="31">
                  <c:v> 2/22/09</c:v>
                </c:pt>
                <c:pt idx="32">
                  <c:v> 3/ 1/09</c:v>
                </c:pt>
                <c:pt idx="33">
                  <c:v> 3/ 8/09</c:v>
                </c:pt>
                <c:pt idx="34">
                  <c:v> 3/15/09</c:v>
                </c:pt>
                <c:pt idx="35">
                  <c:v> 3/22/09</c:v>
                </c:pt>
                <c:pt idx="36">
                  <c:v> 3/29/09</c:v>
                </c:pt>
                <c:pt idx="37">
                  <c:v> 4/ 5/09</c:v>
                </c:pt>
                <c:pt idx="38">
                  <c:v> 4/12/09</c:v>
                </c:pt>
                <c:pt idx="39">
                  <c:v> 4/19/09</c:v>
                </c:pt>
                <c:pt idx="40">
                  <c:v> 4/26/09</c:v>
                </c:pt>
                <c:pt idx="41">
                  <c:v> 5/ 3/09</c:v>
                </c:pt>
                <c:pt idx="42">
                  <c:v> 5/10/09</c:v>
                </c:pt>
              </c:strCache>
            </c:strRef>
          </c:cat>
          <c:val>
            <c:numRef>
              <c:f>Sheet1!$B$3:$B$45</c:f>
              <c:numCache>
                <c:formatCode>#,##0</c:formatCode>
                <c:ptCount val="43"/>
                <c:pt idx="0">
                  <c:v>3083</c:v>
                </c:pt>
                <c:pt idx="1">
                  <c:v>11857</c:v>
                </c:pt>
                <c:pt idx="2">
                  <c:v>8319</c:v>
                </c:pt>
                <c:pt idx="3">
                  <c:v>2194</c:v>
                </c:pt>
                <c:pt idx="4">
                  <c:v>2280</c:v>
                </c:pt>
                <c:pt idx="5">
                  <c:v>2344</c:v>
                </c:pt>
                <c:pt idx="6">
                  <c:v>4140</c:v>
                </c:pt>
                <c:pt idx="7">
                  <c:v>6965</c:v>
                </c:pt>
                <c:pt idx="8">
                  <c:v>7027</c:v>
                </c:pt>
                <c:pt idx="9">
                  <c:v>8096</c:v>
                </c:pt>
                <c:pt idx="10">
                  <c:v>8515</c:v>
                </c:pt>
                <c:pt idx="11">
                  <c:v>8245</c:v>
                </c:pt>
                <c:pt idx="12">
                  <c:v>19426</c:v>
                </c:pt>
                <c:pt idx="13">
                  <c:v>22567</c:v>
                </c:pt>
                <c:pt idx="14">
                  <c:v>13651</c:v>
                </c:pt>
                <c:pt idx="15">
                  <c:v>13512</c:v>
                </c:pt>
                <c:pt idx="16">
                  <c:v>11325</c:v>
                </c:pt>
                <c:pt idx="17">
                  <c:v>10921</c:v>
                </c:pt>
                <c:pt idx="18">
                  <c:v>10929</c:v>
                </c:pt>
                <c:pt idx="19">
                  <c:v>11728</c:v>
                </c:pt>
                <c:pt idx="20">
                  <c:v>10928</c:v>
                </c:pt>
                <c:pt idx="21">
                  <c:v>10190</c:v>
                </c:pt>
                <c:pt idx="22">
                  <c:v>9329</c:v>
                </c:pt>
                <c:pt idx="23">
                  <c:v>9168</c:v>
                </c:pt>
                <c:pt idx="24">
                  <c:v>10485</c:v>
                </c:pt>
                <c:pt idx="25">
                  <c:v>9622</c:v>
                </c:pt>
                <c:pt idx="26">
                  <c:v>9004</c:v>
                </c:pt>
                <c:pt idx="27">
                  <c:v>9935</c:v>
                </c:pt>
                <c:pt idx="28">
                  <c:v>11232</c:v>
                </c:pt>
                <c:pt idx="29">
                  <c:v>10615</c:v>
                </c:pt>
                <c:pt idx="30">
                  <c:v>10896</c:v>
                </c:pt>
                <c:pt idx="31">
                  <c:v>11965</c:v>
                </c:pt>
                <c:pt idx="32">
                  <c:v>12014</c:v>
                </c:pt>
                <c:pt idx="33">
                  <c:v>11975</c:v>
                </c:pt>
                <c:pt idx="34">
                  <c:v>14054</c:v>
                </c:pt>
                <c:pt idx="35">
                  <c:v>16275</c:v>
                </c:pt>
                <c:pt idx="36">
                  <c:v>15847</c:v>
                </c:pt>
                <c:pt idx="37">
                  <c:v>16356</c:v>
                </c:pt>
                <c:pt idx="38">
                  <c:v>16250</c:v>
                </c:pt>
                <c:pt idx="39">
                  <c:v>16056</c:v>
                </c:pt>
                <c:pt idx="40">
                  <c:v>15987</c:v>
                </c:pt>
                <c:pt idx="41">
                  <c:v>16643</c:v>
                </c:pt>
                <c:pt idx="42">
                  <c:v>16924</c:v>
                </c:pt>
              </c:numCache>
            </c:numRef>
          </c:val>
        </c:ser>
        <c:axId val="60363904"/>
        <c:axId val="60365440"/>
      </c:barChart>
      <c:catAx>
        <c:axId val="60363904"/>
        <c:scaling>
          <c:orientation val="minMax"/>
        </c:scaling>
        <c:axPos val="b"/>
        <c:numFmt formatCode="General" sourceLinked="1"/>
        <c:tickLblPos val="nextTo"/>
        <c:crossAx val="60365440"/>
        <c:crosses val="autoZero"/>
        <c:auto val="1"/>
        <c:lblAlgn val="ctr"/>
        <c:lblOffset val="100"/>
      </c:catAx>
      <c:valAx>
        <c:axId val="60365440"/>
        <c:scaling>
          <c:orientation val="minMax"/>
        </c:scaling>
        <c:axPos val="l"/>
        <c:majorGridlines/>
        <c:numFmt formatCode="#,##0" sourceLinked="1"/>
        <c:tickLblPos val="nextTo"/>
        <c:crossAx val="60363904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/>
              <a:t>All Suggestions</a:t>
            </a:r>
          </a:p>
        </c:rich>
      </c:tx>
      <c:layout>
        <c:manualLayout>
          <c:xMode val="edge"/>
          <c:yMode val="edge"/>
          <c:x val="0.17698253235586944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8246900171961264E-2"/>
          <c:y val="0.22938363954505686"/>
          <c:w val="0.89798895827676717"/>
          <c:h val="0.71887182852144094"/>
        </c:manualLayout>
      </c:layout>
      <c:pie3DChart>
        <c:varyColors val="1"/>
        <c:ser>
          <c:idx val="0"/>
          <c:order val="0"/>
          <c:tx>
            <c:strRef>
              <c:f>Sheet1!$B$62:$B$63</c:f>
              <c:strCache>
                <c:ptCount val="1"/>
                <c:pt idx="0">
                  <c:v>Verb Suggestions</c:v>
                </c:pt>
              </c:strCache>
            </c:strRef>
          </c:tx>
          <c:dLbls>
            <c:dLbl>
              <c:idx val="1"/>
              <c:layout>
                <c:manualLayout>
                  <c:x val="3.2729885057471271E-2"/>
                  <c:y val="1.387795275590551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neut</a:t>
                    </a:r>
                    <a:r>
                      <a:rPr lang="en-US" dirty="0"/>
                      <a:t>
32%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2.1139017105620807E-2"/>
                  <c:y val="-8.1570428696414125E-3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Sheet1!$A$64:$A$66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Sheet1!$B$64:$B$66</c:f>
              <c:numCache>
                <c:formatCode>General</c:formatCode>
                <c:ptCount val="3"/>
                <c:pt idx="0">
                  <c:v>360</c:v>
                </c:pt>
                <c:pt idx="1">
                  <c:v>185</c:v>
                </c:pt>
                <c:pt idx="2">
                  <c:v>37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Accepted</a:t>
            </a:r>
            <a:endParaRPr lang="en-US" dirty="0"/>
          </a:p>
        </c:rich>
      </c:tx>
      <c:layout>
        <c:manualLayout>
          <c:xMode val="edge"/>
          <c:yMode val="edge"/>
          <c:x val="0.25539041994750838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0595238095238124E-2"/>
          <c:y val="0.19717241227199545"/>
          <c:w val="0.87500000000000488"/>
          <c:h val="0.70075343523236067"/>
        </c:manualLayout>
      </c:layout>
      <c:pie3DChart>
        <c:varyColors val="1"/>
        <c:ser>
          <c:idx val="0"/>
          <c:order val="0"/>
          <c:tx>
            <c:strRef>
              <c:f>Sheet1!$B$68</c:f>
              <c:strCache>
                <c:ptCount val="1"/>
                <c:pt idx="0">
                  <c:v>Accepted Verb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neut</a:t>
                    </a:r>
                    <a:r>
                      <a:rPr lang="en-US"/>
                      <a:t>
25%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Sheet1!$A$69:$A$71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Sheet1!$B$69:$B$71</c:f>
              <c:numCache>
                <c:formatCode>General</c:formatCode>
                <c:ptCount val="3"/>
                <c:pt idx="0">
                  <c:v>135</c:v>
                </c:pt>
                <c:pt idx="1">
                  <c:v>48</c:v>
                </c:pt>
                <c:pt idx="2">
                  <c:v>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All Suggestions</a:t>
            </a:r>
            <a:endParaRPr lang="en-US" dirty="0"/>
          </a:p>
        </c:rich>
      </c:tx>
      <c:layout>
        <c:manualLayout>
          <c:xMode val="edge"/>
          <c:yMode val="edge"/>
          <c:x val="0.14758905136857892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8690476190476192E-2"/>
          <c:y val="0.20160586176727921"/>
          <c:w val="0.94047619047619069"/>
          <c:h val="0.75776071741032947"/>
        </c:manualLayout>
      </c:layout>
      <c:pie3DChart>
        <c:varyColors val="1"/>
        <c:ser>
          <c:idx val="0"/>
          <c:order val="0"/>
          <c:tx>
            <c:strRef>
              <c:f>Sheet1!$B$21</c:f>
              <c:strCache>
                <c:ptCount val="1"/>
                <c:pt idx="0">
                  <c:v>Adj Suggestions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neut</a:t>
                    </a:r>
                    <a:r>
                      <a:rPr lang="en-US" baseline="0" smtClean="0"/>
                      <a:t> </a:t>
                    </a:r>
                    <a:r>
                      <a:rPr lang="en-US" smtClean="0"/>
                      <a:t>32</a:t>
                    </a:r>
                    <a:r>
                      <a:rPr lang="en-US" dirty="0"/>
                      <a:t>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Sheet1!$A$22:$A$24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Sheet1!$B$22:$B$24</c:f>
              <c:numCache>
                <c:formatCode>General</c:formatCode>
                <c:ptCount val="3"/>
                <c:pt idx="0">
                  <c:v>60</c:v>
                </c:pt>
                <c:pt idx="1">
                  <c:v>42</c:v>
                </c:pt>
                <c:pt idx="2">
                  <c:v>30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Accepted</a:t>
            </a:r>
            <a:endParaRPr lang="en-US" dirty="0"/>
          </a:p>
        </c:rich>
      </c:tx>
      <c:layout>
        <c:manualLayout>
          <c:xMode val="edge"/>
          <c:yMode val="edge"/>
          <c:x val="0.27771563037378949"/>
          <c:y val="4.615384615384616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8246900171961278E-2"/>
          <c:y val="0.22167454068241468"/>
          <c:w val="0.86350619965607744"/>
          <c:h val="0.71549727437916899"/>
        </c:manualLayout>
      </c:layout>
      <c:pie3DChart>
        <c:varyColors val="1"/>
        <c:ser>
          <c:idx val="0"/>
          <c:order val="0"/>
          <c:tx>
            <c:strRef>
              <c:f>Sheet1!$B$26</c:f>
              <c:strCache>
                <c:ptCount val="1"/>
                <c:pt idx="0">
                  <c:v>Accepted Adj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neut</a:t>
                    </a:r>
                    <a:r>
                      <a:rPr lang="en-US"/>
                      <a:t>
28%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Sheet1!$A$27:$A$29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Sheet1!$B$27:$B$29</c:f>
              <c:numCache>
                <c:formatCode>General</c:formatCode>
                <c:ptCount val="3"/>
                <c:pt idx="0">
                  <c:v>29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Suggestions</a:t>
            </a:r>
            <a:endParaRPr lang="en-US" dirty="0"/>
          </a:p>
        </c:rich>
      </c:tx>
      <c:layout>
        <c:manualLayout>
          <c:xMode val="edge"/>
          <c:yMode val="edge"/>
          <c:x val="0.26092838395201168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Sheet1!$B$77</c:f>
              <c:strCache>
                <c:ptCount val="1"/>
                <c:pt idx="0">
                  <c:v>Email Suggestions</c:v>
                </c:pt>
              </c:strCache>
            </c:strRef>
          </c:tx>
          <c:cat>
            <c:strRef>
              <c:f>Sheet1!$A$78:$A$80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Sheet1!$B$78:$B$80</c:f>
              <c:numCache>
                <c:formatCode>General</c:formatCode>
                <c:ptCount val="3"/>
                <c:pt idx="0">
                  <c:v>1447</c:v>
                </c:pt>
                <c:pt idx="1">
                  <c:v>886</c:v>
                </c:pt>
                <c:pt idx="2">
                  <c:v>397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Accepted</a:t>
            </a:r>
          </a:p>
        </c:rich>
      </c:tx>
      <c:layout>
        <c:manualLayout>
          <c:xMode val="edge"/>
          <c:yMode val="edge"/>
          <c:x val="0.32244144386894941"/>
          <c:y val="1.16926191400962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826671856132157"/>
          <c:y val="0.31983381001141681"/>
          <c:w val="0.76346656287735137"/>
          <c:h val="0.58140884855760244"/>
        </c:manualLayout>
      </c:layout>
      <c:pie3DChart>
        <c:varyColors val="1"/>
        <c:ser>
          <c:idx val="0"/>
          <c:order val="0"/>
          <c:tx>
            <c:strRef>
              <c:f>Sheet1!$B$82</c:f>
              <c:strCache>
                <c:ptCount val="1"/>
                <c:pt idx="0">
                  <c:v>Accepted Email</c:v>
                </c:pt>
              </c:strCache>
            </c:strRef>
          </c:tx>
          <c:cat>
            <c:strRef>
              <c:f>Sheet1!$A$83:$A$85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Sheet1!$B$83:$B$85</c:f>
              <c:numCache>
                <c:formatCode>General</c:formatCode>
                <c:ptCount val="3"/>
                <c:pt idx="0">
                  <c:v>509</c:v>
                </c:pt>
                <c:pt idx="1">
                  <c:v>231</c:v>
                </c:pt>
                <c:pt idx="2">
                  <c:v>75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Suggestions</a:t>
            </a:r>
          </a:p>
        </c:rich>
      </c:tx>
      <c:layout>
        <c:manualLayout>
          <c:xMode val="edge"/>
          <c:yMode val="edge"/>
          <c:x val="0.25087834950863702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Sheet1!$B$91</c:f>
              <c:strCache>
                <c:ptCount val="1"/>
                <c:pt idx="0">
                  <c:v>Non-technical Suggestions</c:v>
                </c:pt>
              </c:strCache>
            </c:strRef>
          </c:tx>
          <c:cat>
            <c:strRef>
              <c:f>Sheet1!$A$92:$A$94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Sheet1!$B$92:$B$94</c:f>
              <c:numCache>
                <c:formatCode>General</c:formatCode>
                <c:ptCount val="3"/>
                <c:pt idx="0">
                  <c:v>823</c:v>
                </c:pt>
                <c:pt idx="1">
                  <c:v>475</c:v>
                </c:pt>
                <c:pt idx="2">
                  <c:v>169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Accepted </a:t>
            </a:r>
          </a:p>
        </c:rich>
      </c:tx>
      <c:layout>
        <c:manualLayout>
          <c:xMode val="edge"/>
          <c:yMode val="edge"/>
          <c:x val="0.32020842982862752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Sheet1!$B$96</c:f>
              <c:strCache>
                <c:ptCount val="1"/>
                <c:pt idx="0">
                  <c:v>Accepted Non-technical</c:v>
                </c:pt>
              </c:strCache>
            </c:strRef>
          </c:tx>
          <c:cat>
            <c:strRef>
              <c:f>Sheet1!$A$97:$A$99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Sheet1!$B$97:$B$99</c:f>
              <c:numCache>
                <c:formatCode>General</c:formatCode>
                <c:ptCount val="3"/>
                <c:pt idx="0">
                  <c:v>391</c:v>
                </c:pt>
                <c:pt idx="1">
                  <c:v>233</c:v>
                </c:pt>
                <c:pt idx="2">
                  <c:v>69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Suggestions</a:t>
            </a:r>
            <a:endParaRPr lang="en-US" dirty="0"/>
          </a:p>
        </c:rich>
      </c:tx>
      <c:layout>
        <c:manualLayout>
          <c:xMode val="edge"/>
          <c:yMode val="edge"/>
          <c:x val="0.26860274818588858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Sheet1!$B$105</c:f>
              <c:strCache>
                <c:ptCount val="1"/>
                <c:pt idx="0">
                  <c:v>Technical Suggestions</c:v>
                </c:pt>
              </c:strCache>
            </c:strRef>
          </c:tx>
          <c:dLbls>
            <c:dLbl>
              <c:idx val="2"/>
              <c:layout>
                <c:manualLayout>
                  <c:x val="0.11976648139570789"/>
                  <c:y val="4.0707651928123881E-3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Sheet1!$A$106:$A$108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Sheet1!$B$106:$B$108</c:f>
              <c:numCache>
                <c:formatCode>General</c:formatCode>
                <c:ptCount val="3"/>
                <c:pt idx="0">
                  <c:v>420</c:v>
                </c:pt>
                <c:pt idx="1">
                  <c:v>304</c:v>
                </c:pt>
                <c:pt idx="2">
                  <c:v>378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Accepted</a:t>
            </a:r>
            <a:endParaRPr lang="en-US" dirty="0"/>
          </a:p>
        </c:rich>
      </c:tx>
      <c:layout>
        <c:manualLayout>
          <c:xMode val="edge"/>
          <c:yMode val="edge"/>
          <c:x val="0.31582152230971627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Sheet1!$B$110</c:f>
              <c:strCache>
                <c:ptCount val="1"/>
                <c:pt idx="0">
                  <c:v>Accepted Technical</c:v>
                </c:pt>
              </c:strCache>
            </c:strRef>
          </c:tx>
          <c:cat>
            <c:strRef>
              <c:f>Sheet1!$A$111:$A$113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Sheet1!$B$111:$B$113</c:f>
              <c:numCache>
                <c:formatCode>General</c:formatCode>
                <c:ptCount val="3"/>
                <c:pt idx="0">
                  <c:v>112</c:v>
                </c:pt>
                <c:pt idx="1">
                  <c:v>64</c:v>
                </c:pt>
                <c:pt idx="2">
                  <c:v>42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Return frequency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'return  visits (Omniture)'!$E$1:$I$1</c:f>
              <c:strCache>
                <c:ptCount val="5"/>
                <c:pt idx="0">
                  <c:v>once only</c:v>
                </c:pt>
                <c:pt idx="1">
                  <c:v>2 times or more</c:v>
                </c:pt>
                <c:pt idx="2">
                  <c:v>3 times or more</c:v>
                </c:pt>
                <c:pt idx="3">
                  <c:v>4 times or more</c:v>
                </c:pt>
                <c:pt idx="4">
                  <c:v>5 times or more</c:v>
                </c:pt>
              </c:strCache>
            </c:strRef>
          </c:cat>
          <c:val>
            <c:numRef>
              <c:f>'return  visits (Omniture)'!$E$3:$I$3</c:f>
              <c:numCache>
                <c:formatCode>General</c:formatCode>
                <c:ptCount val="5"/>
                <c:pt idx="0">
                  <c:v>91.121765445951908</c:v>
                </c:pt>
                <c:pt idx="1">
                  <c:v>8.8782345540482179</c:v>
                </c:pt>
                <c:pt idx="2">
                  <c:v>5.6433971459983914</c:v>
                </c:pt>
                <c:pt idx="3">
                  <c:v>4.5008897503031964</c:v>
                </c:pt>
                <c:pt idx="4">
                  <c:v>3.8593627801013297</c:v>
                </c:pt>
              </c:numCache>
            </c:numRef>
          </c:val>
        </c:ser>
        <c:axId val="51582464"/>
        <c:axId val="51584384"/>
      </c:barChart>
      <c:catAx>
        <c:axId val="51582464"/>
        <c:scaling>
          <c:orientation val="minMax"/>
        </c:scaling>
        <c:axPos val="b"/>
        <c:tickLblPos val="nextTo"/>
        <c:crossAx val="51584384"/>
        <c:crosses val="autoZero"/>
        <c:auto val="1"/>
        <c:lblAlgn val="ctr"/>
        <c:lblOffset val="100"/>
      </c:catAx>
      <c:valAx>
        <c:axId val="515843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of total visits</a:t>
                </a:r>
              </a:p>
            </c:rich>
          </c:tx>
          <c:layout/>
        </c:title>
        <c:numFmt formatCode="General" sourceLinked="1"/>
        <c:tickLblPos val="nextTo"/>
        <c:crossAx val="51582464"/>
        <c:crosses val="autoZero"/>
        <c:crossBetween val="between"/>
      </c:valAx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Neutral Categories</c:v>
                </c:pt>
              </c:strCache>
            </c:strRef>
          </c:tx>
          <c:dLbls>
            <c:dLbl>
              <c:idx val="2"/>
              <c:layout>
                <c:manualLayout>
                  <c:x val="3.3163641003207935E-2"/>
                  <c:y val="5.820993233926129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Both OK</c:v>
                </c:pt>
                <c:pt idx="1">
                  <c:v>Misdiagnosis</c:v>
                </c:pt>
                <c:pt idx="2">
                  <c:v>non-ascii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78</c:v>
                </c:pt>
                <c:pt idx="2">
                  <c:v>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Sheet1!$B$150</c:f>
              <c:strCache>
                <c:ptCount val="1"/>
                <c:pt idx="0">
                  <c:v>Not Accept Suggestion but Revise Sentence</c:v>
                </c:pt>
              </c:strCache>
            </c:strRef>
          </c:tx>
          <c:dLbls>
            <c:dLbl>
              <c:idx val="0"/>
              <c:layout>
                <c:manualLayout>
                  <c:x val="-4.3209876543209756E-2"/>
                  <c:y val="-0.12346543707935749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/>
                      <a:t>Typed in suggestion
44%</a:t>
                    </a:r>
                  </a:p>
                </c:rich>
              </c:tx>
              <c:dLblPos val="outEnd"/>
              <c:showCatName val="1"/>
              <c:showPercent val="1"/>
            </c:dLbl>
            <c:dLbl>
              <c:idx val="1"/>
              <c:layout>
                <c:manualLayout>
                  <c:x val="3.2407407407407718E-2"/>
                  <c:y val="-6.453897214802710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/>
                      <a:t>Revise and improve
40%</a:t>
                    </a:r>
                  </a:p>
                </c:rich>
              </c:tx>
              <c:dLblPos val="outEnd"/>
              <c:showCatName val="1"/>
              <c:showPercent val="1"/>
            </c:dLbl>
            <c:dLbl>
              <c:idx val="2"/>
              <c:layout>
                <c:manualLayout>
                  <c:x val="-1.0802469135802583E-2"/>
                  <c:y val="8.137494716594016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Revise and not improve
16%</a:t>
                    </a:r>
                  </a:p>
                </c:rich>
              </c:tx>
              <c:dLblPos val="outEnd"/>
              <c:showCatName val="1"/>
              <c:showPercent val="1"/>
            </c:dLbl>
            <c:dLblPos val="outEnd"/>
            <c:showCatName val="1"/>
            <c:showPercent val="1"/>
            <c:showLeaderLines val="1"/>
          </c:dLbls>
          <c:cat>
            <c:strRef>
              <c:f>Sheet1!$A$151:$A$153</c:f>
              <c:strCache>
                <c:ptCount val="3"/>
                <c:pt idx="0">
                  <c:v>Typed in suggestion</c:v>
                </c:pt>
                <c:pt idx="1">
                  <c:v>Revise and improve</c:v>
                </c:pt>
                <c:pt idx="2">
                  <c:v>Revise and not improve</c:v>
                </c:pt>
              </c:strCache>
            </c:strRef>
          </c:cat>
          <c:val>
            <c:numRef>
              <c:f>Sheet1!$B$151:$B$153</c:f>
              <c:numCache>
                <c:formatCode>General</c:formatCode>
                <c:ptCount val="3"/>
                <c:pt idx="0">
                  <c:v>74</c:v>
                </c:pt>
                <c:pt idx="1">
                  <c:v>68</c:v>
                </c:pt>
                <c:pt idx="2">
                  <c:v>26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5133663847574606E-2"/>
          <c:y val="0.22916649841846828"/>
          <c:w val="0.80298370111143458"/>
          <c:h val="0.7596157211117878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adj</c:v>
                </c:pt>
                <c:pt idx="1">
                  <c:v>verb</c:v>
                </c:pt>
                <c:pt idx="2">
                  <c:v>prep</c:v>
                </c:pt>
                <c:pt idx="3">
                  <c:v>noun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474</c:v>
                </c:pt>
                <c:pt idx="1">
                  <c:v>2221</c:v>
                </c:pt>
                <c:pt idx="2">
                  <c:v>5955</c:v>
                </c:pt>
                <c:pt idx="3">
                  <c:v>13705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30236050202999576"/>
          <c:y val="0.21071030697965271"/>
          <c:w val="0.43852743419086637"/>
          <c:h val="0.76286360756630278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6.2139107611548554E-2"/>
                  <c:y val="-6.2732892084142497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6.7706979588716645E-2"/>
                  <c:y val="-5.4595077789189404E-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3.7783935988584066E-2"/>
                  <c:y val="2.1720111073072392E-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6.5879265091863485E-3"/>
                  <c:y val="-1.1981437102970827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5.6216013046912913E-2"/>
                  <c:y val="-5.0463121457644651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Email</c:v>
                </c:pt>
                <c:pt idx="1">
                  <c:v>Non-technical</c:v>
                </c:pt>
                <c:pt idx="2">
                  <c:v>Technical</c:v>
                </c:pt>
                <c:pt idx="3">
                  <c:v>Other</c:v>
                </c:pt>
                <c:pt idx="4">
                  <c:v>Unrelated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32661</c:v>
                </c:pt>
                <c:pt idx="1">
                  <c:v>16994</c:v>
                </c:pt>
                <c:pt idx="2">
                  <c:v>11200</c:v>
                </c:pt>
                <c:pt idx="3">
                  <c:v>2549</c:v>
                </c:pt>
                <c:pt idx="4">
                  <c:v>3327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1.6481785262953508E-2"/>
                  <c:y val="-0.21045377525180828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648392388451448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Trigger web search but don't </a:t>
                    </a:r>
                    <a:r>
                      <a:rPr lang="en-US" dirty="0"/>
                      <a:t>accept
28%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4.8827950325653784E-2"/>
                  <c:y val="-0.106435691144624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Look </a:t>
                    </a:r>
                    <a:r>
                      <a:rPr lang="en-US" dirty="0"/>
                      <a:t>at suggestion but </a:t>
                    </a:r>
                    <a:r>
                      <a:rPr lang="en-US" dirty="0" smtClean="0"/>
                      <a:t>not trigger web search</a:t>
                    </a:r>
                    <a:r>
                      <a:rPr lang="en-US" dirty="0"/>
                      <a:t>
31%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Accept</c:v>
                </c:pt>
                <c:pt idx="1">
                  <c:v>Examine suggestion but don't accept</c:v>
                </c:pt>
                <c:pt idx="2">
                  <c:v>Look at suggestion but dont examine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7644</c:v>
                </c:pt>
                <c:pt idx="1">
                  <c:v>4871</c:v>
                </c:pt>
                <c:pt idx="2">
                  <c:v>5702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All Suggestions</a:t>
            </a:r>
            <a:endParaRPr lang="en-US" dirty="0"/>
          </a:p>
        </c:rich>
      </c:tx>
      <c:layout>
        <c:manualLayout>
          <c:xMode val="edge"/>
          <c:yMode val="edge"/>
          <c:x val="0.21901762279715181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407407407407407E-2"/>
          <c:y val="0.19465266841644788"/>
          <c:w val="0.88888888888888884"/>
          <c:h val="0.79423622047244058"/>
        </c:manualLayout>
      </c:layout>
      <c:pie3DChart>
        <c:varyColors val="1"/>
        <c:ser>
          <c:idx val="0"/>
          <c:order val="0"/>
          <c:tx>
            <c:strRef>
              <c:f>Sheet1!$B$35</c:f>
              <c:strCache>
                <c:ptCount val="1"/>
                <c:pt idx="0">
                  <c:v>Noun Suggestions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neut</a:t>
                    </a:r>
                    <a:r>
                      <a:rPr lang="en-US"/>
                      <a:t>
28%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5060695538057742"/>
                  <c:y val="4.9957914743416397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Sheet1!$A$36:$A$38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Sheet1!$B$36:$B$38</c:f>
              <c:numCache>
                <c:formatCode>General</c:formatCode>
                <c:ptCount val="3"/>
                <c:pt idx="0">
                  <c:v>1707</c:v>
                </c:pt>
                <c:pt idx="1">
                  <c:v>859</c:v>
                </c:pt>
                <c:pt idx="2">
                  <c:v>502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Accepted</a:t>
            </a:r>
            <a:endParaRPr lang="en-US" dirty="0"/>
          </a:p>
        </c:rich>
      </c:tx>
      <c:layout>
        <c:manualLayout>
          <c:xMode val="edge"/>
          <c:yMode val="edge"/>
          <c:x val="0.28774840644919375"/>
          <c:y val="3.33333333333333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1428571428571425E-2"/>
          <c:y val="0.22823447069116512"/>
          <c:w val="0.86309523809524424"/>
          <c:h val="0.71446544181977267"/>
        </c:manualLayout>
      </c:layout>
      <c:pie3DChart>
        <c:varyColors val="1"/>
        <c:ser>
          <c:idx val="0"/>
          <c:order val="0"/>
          <c:tx>
            <c:strRef>
              <c:f>Sheet1!$B$40</c:f>
              <c:strCache>
                <c:ptCount val="1"/>
                <c:pt idx="0">
                  <c:v>Accepted Noun</c:v>
                </c:pt>
              </c:strCache>
            </c:strRef>
          </c:tx>
          <c:dLbls>
            <c:dLbl>
              <c:idx val="1"/>
              <c:layout>
                <c:manualLayout>
                  <c:x val="3.2645488279482306E-2"/>
                  <c:y val="3.6992488007964536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neut</a:t>
                    </a:r>
                    <a:r>
                      <a:rPr lang="en-US" dirty="0"/>
                      <a:t>
26%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7.0024436600597373E-2"/>
                  <c:y val="-2.2200199113041906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Sheet1!$A$41:$A$43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Sheet1!$B$41:$B$43</c:f>
              <c:numCache>
                <c:formatCode>General</c:formatCode>
                <c:ptCount val="3"/>
                <c:pt idx="0">
                  <c:v>625</c:v>
                </c:pt>
                <c:pt idx="1">
                  <c:v>261</c:v>
                </c:pt>
                <c:pt idx="2">
                  <c:v>111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All Suggestions</a:t>
            </a:r>
            <a:endParaRPr lang="en-US" dirty="0"/>
          </a:p>
        </c:rich>
      </c:tx>
      <c:layout>
        <c:manualLayout>
          <c:xMode val="edge"/>
          <c:yMode val="edge"/>
          <c:x val="0.21769976457619497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8965517241379309E-2"/>
          <c:y val="0.2256024045381424"/>
          <c:w val="0.86206896551723655"/>
          <c:h val="0.72450723901448277"/>
        </c:manualLayout>
      </c:layout>
      <c:pie3DChart>
        <c:varyColors val="1"/>
        <c:ser>
          <c:idx val="0"/>
          <c:order val="0"/>
          <c:tx>
            <c:strRef>
              <c:f>Sheet1!$B$49</c:f>
              <c:strCache>
                <c:ptCount val="1"/>
                <c:pt idx="0">
                  <c:v>Prep Suggestions</c:v>
                </c:pt>
              </c:strCache>
            </c:strRef>
          </c:tx>
          <c:dLbls>
            <c:dLbl>
              <c:idx val="1"/>
              <c:layout>
                <c:manualLayout>
                  <c:x val="6.2216716444927787E-2"/>
                  <c:y val="-0.20637075607484537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neut</a:t>
                    </a:r>
                    <a:r>
                      <a:rPr lang="en-US" dirty="0"/>
                      <a:t>
39%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4564920587233418"/>
                  <c:y val="2.4329895205723796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Sheet1!$A$50:$A$52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Sheet1!$B$50:$B$52</c:f>
              <c:numCache>
                <c:formatCode>General</c:formatCode>
                <c:ptCount val="3"/>
                <c:pt idx="0">
                  <c:v>549</c:v>
                </c:pt>
                <c:pt idx="1">
                  <c:v>572</c:v>
                </c:pt>
                <c:pt idx="2">
                  <c:v>352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Accepted</a:t>
            </a:r>
            <a:endParaRPr lang="en-US" dirty="0"/>
          </a:p>
        </c:rich>
      </c:tx>
      <c:layout>
        <c:manualLayout>
          <c:xMode val="edge"/>
          <c:yMode val="edge"/>
          <c:x val="0.28366797900262797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1428571428571425E-2"/>
          <c:y val="0.19964500200186841"/>
          <c:w val="0.85714285714285765"/>
          <c:h val="0.71312380443970558"/>
        </c:manualLayout>
      </c:layout>
      <c:pie3DChart>
        <c:varyColors val="1"/>
        <c:ser>
          <c:idx val="0"/>
          <c:order val="0"/>
          <c:tx>
            <c:strRef>
              <c:f>Sheet1!$B$54</c:f>
              <c:strCache>
                <c:ptCount val="1"/>
                <c:pt idx="0">
                  <c:v>Accepted Prep</c:v>
                </c:pt>
              </c:strCache>
            </c:strRef>
          </c:tx>
          <c:dLbls>
            <c:dLbl>
              <c:idx val="1"/>
              <c:layout>
                <c:manualLayout>
                  <c:x val="0.13967261904761788"/>
                  <c:y val="8.126651541438677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neut</a:t>
                    </a:r>
                    <a:r>
                      <a:rPr lang="en-US" dirty="0"/>
                      <a:t>
42%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Sheet1!$A$55:$A$57</c:f>
              <c:strCache>
                <c:ptCount val="3"/>
                <c:pt idx="0">
                  <c:v>good</c:v>
                </c:pt>
                <c:pt idx="1">
                  <c:v>neutral</c:v>
                </c:pt>
                <c:pt idx="2">
                  <c:v>bad</c:v>
                </c:pt>
              </c:strCache>
            </c:strRef>
          </c:cat>
          <c:val>
            <c:numRef>
              <c:f>Sheet1!$B$55:$B$57</c:f>
              <c:numCache>
                <c:formatCode>General</c:formatCode>
                <c:ptCount val="3"/>
                <c:pt idx="0">
                  <c:v>215</c:v>
                </c:pt>
                <c:pt idx="1">
                  <c:v>205</c:v>
                </c:pt>
                <c:pt idx="2">
                  <c:v>62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0.15534</cdr:x>
      <cdr:y>0.37681</cdr:y>
    </cdr:from>
    <cdr:to>
      <cdr:x>0.32038</cdr:x>
      <cdr:y>0.50725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1219200" y="1981200"/>
          <a:ext cx="1295333" cy="6858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0.27184</cdr:x>
      <cdr:y>0.04348</cdr:y>
    </cdr:from>
    <cdr:to>
      <cdr:x>0.74757</cdr:x>
      <cdr:y>0.13043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33600" y="228600"/>
          <a:ext cx="3733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Writing Domains: By Number of Sentences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0.30097</cdr:x>
      <cdr:y>0.05797</cdr:y>
    </cdr:from>
    <cdr:to>
      <cdr:x>0.72816</cdr:x>
      <cdr:y>0.13043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62200" y="304800"/>
          <a:ext cx="3352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0.75728</cdr:x>
      <cdr:y>0.3913</cdr:y>
    </cdr:from>
    <cdr:to>
      <cdr:x>0.92232</cdr:x>
      <cdr:y>0.53623</cdr:y>
    </cdr:to>
    <cdr:sp macro="" textlink="">
      <cdr:nvSpPr>
        <cdr:cNvPr id="5" name="Oval 1"/>
        <cdr:cNvSpPr/>
      </cdr:nvSpPr>
      <cdr:spPr>
        <a:xfrm xmlns:a="http://schemas.openxmlformats.org/drawingml/2006/main">
          <a:off x="5943600" y="2057400"/>
          <a:ext cx="1295333" cy="76199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0.27184</cdr:x>
      <cdr:y>0.04348</cdr:y>
    </cdr:from>
    <cdr:to>
      <cdr:x>0.74757</cdr:x>
      <cdr:y>0.13043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2133600" y="228600"/>
          <a:ext cx="3733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Writing Domains: By Number of Sentences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0.30097</cdr:x>
      <cdr:y>0.05797</cdr:y>
    </cdr:from>
    <cdr:to>
      <cdr:x>0.72816</cdr:x>
      <cdr:y>0.13043</cdr:y>
    </cdr:to>
    <cdr:sp macro="" textlink="">
      <cdr:nvSpPr>
        <cdr:cNvPr id="7" name="TextBox 3"/>
        <cdr:cNvSpPr txBox="1"/>
      </cdr:nvSpPr>
      <cdr:spPr>
        <a:xfrm xmlns:a="http://schemas.openxmlformats.org/drawingml/2006/main">
          <a:off x="2362200" y="304800"/>
          <a:ext cx="3352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0.09709</cdr:x>
      <cdr:y>0.65217</cdr:y>
    </cdr:from>
    <cdr:to>
      <cdr:x>0.31068</cdr:x>
      <cdr:y>0.81159</cdr:y>
    </cdr:to>
    <cdr:sp macro="" textlink="">
      <cdr:nvSpPr>
        <cdr:cNvPr id="8" name="Oval 7"/>
        <cdr:cNvSpPr/>
      </cdr:nvSpPr>
      <cdr:spPr>
        <a:xfrm xmlns:a="http://schemas.openxmlformats.org/drawingml/2006/main">
          <a:off x="762000" y="3429000"/>
          <a:ext cx="1676400" cy="8382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3C521-8053-41C6-9786-B79D1A4FA9FF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3F110-5603-4099-B4B7-4AFDEE9F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BE6D3-73A5-4E59-9204-4BC0CB96187F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1E3DF-6540-4E16-9606-D9FD7F99E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E3DF-6540-4E16-9606-D9FD7F99E8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46C48-167E-45FB-9524-36133B9C52A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default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10" Type="http://schemas.openxmlformats.org/officeDocument/2006/relationships/chart" Target="../charts/chart13.xml"/><Relationship Id="rId4" Type="http://schemas.openxmlformats.org/officeDocument/2006/relationships/chart" Target="../charts/chart7.xml"/><Relationship Id="rId9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4.gif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12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image" Target="../media/image6.gif"/><Relationship Id="rId15" Type="http://schemas.openxmlformats.org/officeDocument/2006/relationships/image" Target="../media/image16.gif"/><Relationship Id="rId10" Type="http://schemas.openxmlformats.org/officeDocument/2006/relationships/image" Target="../media/image11.gif"/><Relationship Id="rId4" Type="http://schemas.openxmlformats.org/officeDocument/2006/relationships/image" Target="../media/image5.gif"/><Relationship Id="rId9" Type="http://schemas.openxmlformats.org/officeDocument/2006/relationships/image" Target="../media/image10.gif"/><Relationship Id="rId1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/>
          <a:lstStyle/>
          <a:p>
            <a:r>
              <a:rPr lang="en-US" b="1" dirty="0" smtClean="0"/>
              <a:t>User Input and Interactions on </a:t>
            </a:r>
            <a:r>
              <a:rPr lang="en-US" b="1" i="1" dirty="0" smtClean="0"/>
              <a:t>Microsoft Research ESL Assistant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62400"/>
            <a:ext cx="6858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Claudia Leacock, Butler Hill Group</a:t>
            </a:r>
          </a:p>
          <a:p>
            <a:r>
              <a:rPr lang="en-US" b="1" dirty="0" smtClean="0"/>
              <a:t>Michael </a:t>
            </a:r>
            <a:r>
              <a:rPr lang="en-US" b="1" dirty="0" err="1" smtClean="0"/>
              <a:t>Gamon</a:t>
            </a:r>
            <a:r>
              <a:rPr lang="en-US" b="1" dirty="0" smtClean="0"/>
              <a:t>, Microsoft Research</a:t>
            </a:r>
          </a:p>
          <a:p>
            <a:r>
              <a:rPr lang="en-US" b="1" dirty="0" smtClean="0"/>
              <a:t>Chris Brockett, Microsoft Research</a:t>
            </a:r>
            <a:endParaRPr lang="en-US" b="1" dirty="0"/>
          </a:p>
        </p:txBody>
      </p:sp>
      <p:pic>
        <p:nvPicPr>
          <p:cNvPr id="4" name="Picture 2" descr="Microsoft Research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81000"/>
            <a:ext cx="2391930" cy="685800"/>
          </a:xfrm>
          <a:prstGeom prst="rect">
            <a:avLst/>
          </a:prstGeom>
          <a:noFill/>
        </p:spPr>
      </p:pic>
      <p:pic>
        <p:nvPicPr>
          <p:cNvPr id="5" name="Picture 1" descr="ButlerHillOffici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304800"/>
            <a:ext cx="117288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Collected Data (4/21/09)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1371600"/>
          <a:ext cx="7848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Interaction 1:</a:t>
            </a:r>
            <a:br>
              <a:rPr lang="en-US" dirty="0" smtClean="0"/>
            </a:br>
            <a:r>
              <a:rPr lang="en-US" dirty="0" smtClean="0"/>
              <a:t>Responses to “Tell us what you think!”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Some users wrote: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users wrote: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“This is awesome!</a:t>
                      </a:r>
                      <a:r>
                        <a:rPr lang="en-US" baseline="0" dirty="0" smtClean="0"/>
                        <a:t> It works really well.”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“It didn’t work at all.”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“I found the tool very useful.”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“I hate it.”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“Great tool in general</a:t>
                      </a:r>
                      <a:r>
                        <a:rPr lang="en-US" baseline="0" dirty="0" smtClean="0"/>
                        <a:t> – thank you!!!!!!!”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“Terrible job.”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“I love the feature where it looks for</a:t>
                      </a:r>
                      <a:r>
                        <a:rPr lang="en-US" baseline="0" dirty="0" smtClean="0"/>
                        <a:t> a phrase in web pages.”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“The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microsoft</a:t>
                      </a:r>
                      <a:r>
                        <a:rPr lang="en-US" baseline="0" dirty="0" smtClean="0"/>
                        <a:t> search results below confuses me.”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Bug</a:t>
                      </a:r>
                      <a:r>
                        <a:rPr lang="en-US" baseline="0" dirty="0" smtClean="0"/>
                        <a:t> reports</a:t>
                      </a:r>
                      <a:r>
                        <a:rPr lang="en-US" dirty="0" smtClean="0"/>
                        <a:t>:  “When</a:t>
                      </a:r>
                      <a:r>
                        <a:rPr lang="en-US" baseline="0" dirty="0" smtClean="0"/>
                        <a:t> I first opened it, it wouldn’t let me type in any characters at all.”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aseline="0" dirty="0" smtClean="0"/>
                        <a:t>                        “What wearies me is the message ‘Server is temporarily unavailable’.”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Suggestions: “</a:t>
                      </a:r>
                      <a:r>
                        <a:rPr lang="en-US" baseline="0" dirty="0" smtClean="0"/>
                        <a:t>There should be some indication that the check is done.”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                        “I would like a filter for business and personal use.”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Examine 83% of Suggestions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7924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1" y="4876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Conclusion</a:t>
            </a:r>
            <a:r>
              <a:rPr lang="en-US" dirty="0" smtClean="0"/>
              <a:t>: A significant number of users are inspecting the suggested rewrites  and making a deliberate choice to accept it or not accept it.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57150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Inspect &gt;</a:t>
            </a:r>
            <a:r>
              <a:rPr lang="en-US" dirty="0" err="1" smtClean="0"/>
              <a:t>18.3K</a:t>
            </a:r>
            <a:r>
              <a:rPr lang="en-US" dirty="0" smtClean="0"/>
              <a:t> Flags to Accept </a:t>
            </a:r>
            <a:r>
              <a:rPr lang="en-US" dirty="0" err="1" smtClean="0"/>
              <a:t>7.6K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users make the right choices?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Evaluated </a:t>
            </a:r>
            <a:r>
              <a:rPr lang="en-US" sz="3200" dirty="0" smtClean="0"/>
              <a:t>~900 complete user sessions: </a:t>
            </a:r>
            <a:r>
              <a:rPr lang="en-US" sz="3200" dirty="0" err="1" smtClean="0"/>
              <a:t>6K</a:t>
            </a:r>
            <a:r>
              <a:rPr lang="en-US" sz="3200" dirty="0" smtClean="0"/>
              <a:t> flags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Calculate system performance for ALL suggestions.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Calculate performance for ONLY suggestions that were accepted.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Compare ratios of good and bad flags.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Categories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0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447800"/>
                <a:gridCol w="556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Evaluation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SubEval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Correct Flag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The </a:t>
                      </a:r>
                      <a:r>
                        <a:rPr lang="en-US" sz="1800" dirty="0"/>
                        <a:t>correction fixes a problem in the user input.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Neutral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Both Good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The </a:t>
                      </a:r>
                      <a:r>
                        <a:rPr lang="en-US" sz="1800" dirty="0"/>
                        <a:t>suggestion is a legitimate alternative of a well-formed original input</a:t>
                      </a:r>
                      <a:r>
                        <a:rPr lang="en-US" sz="1800" dirty="0" smtClean="0"/>
                        <a:t>. </a:t>
                      </a:r>
                      <a:r>
                        <a:rPr lang="en-US" sz="1800" i="1" dirty="0" smtClean="0"/>
                        <a:t>Ex</a:t>
                      </a:r>
                      <a:r>
                        <a:rPr lang="en-US" sz="1800" i="0" dirty="0" smtClean="0"/>
                        <a:t>: </a:t>
                      </a:r>
                      <a:r>
                        <a:rPr lang="en-US" sz="1800" i="0" u="none" dirty="0" smtClean="0"/>
                        <a:t>I</a:t>
                      </a:r>
                      <a:r>
                        <a:rPr lang="en-US" sz="1800" i="0" u="none" baseline="0" dirty="0" smtClean="0"/>
                        <a:t> like working/to work.</a:t>
                      </a:r>
                      <a:endParaRPr lang="en-US" sz="18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41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Misdiagnosis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The </a:t>
                      </a:r>
                      <a:r>
                        <a:rPr lang="en-US" sz="1800" dirty="0"/>
                        <a:t>original input contained an error but the suggested rewrite neither improves nor further degrades the user input</a:t>
                      </a:r>
                      <a:r>
                        <a:rPr lang="en-US" sz="1800" dirty="0" smtClean="0"/>
                        <a:t>. </a:t>
                      </a:r>
                      <a:r>
                        <a:rPr lang="en-US" sz="1800" i="1" dirty="0" smtClean="0"/>
                        <a:t>Ex:</a:t>
                      </a:r>
                      <a:r>
                        <a:rPr lang="en-US" sz="1800" i="1" baseline="0" dirty="0" smtClean="0"/>
                        <a:t> </a:t>
                      </a:r>
                      <a:r>
                        <a:rPr lang="en-US" sz="1800" i="0" baseline="0" dirty="0" smtClean="0"/>
                        <a:t>If you </a:t>
                      </a:r>
                      <a:r>
                        <a:rPr lang="en-US" sz="1800" i="0" strike="sngStrike" baseline="0" dirty="0" smtClean="0"/>
                        <a:t>have</a:t>
                      </a:r>
                      <a:r>
                        <a:rPr lang="en-US" sz="1800" i="0" baseline="0" dirty="0" smtClean="0"/>
                        <a:t> fail machine on hand.</a:t>
                      </a:r>
                      <a:endParaRPr lang="en-US" sz="18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</a:t>
                      </a:r>
                      <a:r>
                        <a:rPr lang="en-US" dirty="0" err="1" smtClean="0"/>
                        <a:t>ascii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A non-</a:t>
                      </a:r>
                      <a:r>
                        <a:rPr lang="en-US" sz="1800" dirty="0" err="1" smtClean="0"/>
                        <a:t>ascii</a:t>
                      </a:r>
                      <a:r>
                        <a:rPr lang="en-US" sz="1800" baseline="0" dirty="0" smtClean="0"/>
                        <a:t> or text processing mark-up character  is in the immediate context. (Only applies to user data)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r>
                        <a:rPr lang="en-US" baseline="0" dirty="0" smtClean="0"/>
                        <a:t> Flag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The suggestion resulted in an error or would otherwise lead to a degradation over the original user input.</a:t>
                      </a:r>
                      <a:endParaRPr lang="en-US" sz="1800" dirty="0" smtClean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users accepting good suggestions?</a:t>
            </a:r>
            <a:br>
              <a:rPr lang="en-US" dirty="0" smtClean="0"/>
            </a:br>
            <a:r>
              <a:rPr lang="en-US" sz="2000" b="1" dirty="0" smtClean="0"/>
              <a:t>All significant in the </a:t>
            </a:r>
            <a:r>
              <a:rPr lang="en-US" sz="2000" b="1" dirty="0" err="1" smtClean="0"/>
              <a:t>Wilcoxin’s</a:t>
            </a:r>
            <a:r>
              <a:rPr lang="en-US" sz="2000" b="1" dirty="0" smtClean="0"/>
              <a:t> signed-ranks test.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1447800"/>
          <a:ext cx="8839200" cy="510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4316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Noun-related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Prep-related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Verb-related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Adj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-related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68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68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228600" y="1905000"/>
          <a:ext cx="20574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152400" y="4191000"/>
          <a:ext cx="2133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362200" y="1905000"/>
          <a:ext cx="2209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2362200" y="4267200"/>
          <a:ext cx="2133600" cy="224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0" y="1905001"/>
          <a:ext cx="2209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648201" y="4286250"/>
          <a:ext cx="2133600" cy="226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6858000" y="1905000"/>
          <a:ext cx="2133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6781800" y="4152900"/>
          <a:ext cx="2209800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By Domain:</a:t>
            </a:r>
            <a:br>
              <a:rPr lang="en-US" sz="4000" dirty="0" smtClean="0"/>
            </a:br>
            <a:r>
              <a:rPr lang="en-US" sz="4000" b="1" dirty="0" smtClean="0"/>
              <a:t> </a:t>
            </a:r>
            <a:r>
              <a:rPr lang="en-US" sz="2000" b="1" dirty="0" smtClean="0"/>
              <a:t>All significant in the </a:t>
            </a:r>
            <a:r>
              <a:rPr lang="en-US" sz="2000" b="1" dirty="0" err="1" smtClean="0"/>
              <a:t>Wilcoxin’s</a:t>
            </a:r>
            <a:r>
              <a:rPr lang="en-US" sz="2000" b="1" dirty="0" smtClean="0"/>
              <a:t> signed-ranks test.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39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Non-technical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Technical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8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533400" y="2057400"/>
          <a:ext cx="26670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33401" y="4191000"/>
          <a:ext cx="2590800" cy="2057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276600" y="2057400"/>
          <a:ext cx="26670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3276600" y="4191000"/>
          <a:ext cx="2590800" cy="208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6019800" y="2057400"/>
          <a:ext cx="25908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5943600" y="4191000"/>
          <a:ext cx="2667000" cy="209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users do with neutral flags?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971800"/>
          </a:xfrm>
        </p:spPr>
        <p:txBody>
          <a:bodyPr/>
          <a:lstStyle/>
          <a:p>
            <a:r>
              <a:rPr lang="en-US" sz="1800" dirty="0" smtClean="0"/>
              <a:t>I don't know that you knew or not , this early morning </a:t>
            </a:r>
            <a:r>
              <a:rPr lang="en-US" sz="1800" dirty="0" err="1" smtClean="0"/>
              <a:t>i</a:t>
            </a:r>
            <a:r>
              <a:rPr lang="en-US" sz="1800" dirty="0" smtClean="0"/>
              <a:t> got a </a:t>
            </a:r>
            <a:r>
              <a:rPr lang="en-US" sz="1800" u="sng" dirty="0" smtClean="0"/>
              <a:t>from</a:t>
            </a:r>
            <a:r>
              <a:rPr lang="en-US" sz="1800" dirty="0" smtClean="0"/>
              <a:t> head office ... </a:t>
            </a:r>
          </a:p>
          <a:p>
            <a:pPr lvl="1"/>
            <a:r>
              <a:rPr lang="en-US" sz="1800" dirty="0" smtClean="0"/>
              <a:t>suggestion: delete “from”</a:t>
            </a:r>
          </a:p>
          <a:p>
            <a:pPr lvl="1">
              <a:buNone/>
            </a:pPr>
            <a:r>
              <a:rPr lang="en-US" sz="1800" dirty="0" smtClean="0"/>
              <a:t>I don't know that you knew or not , this early morning </a:t>
            </a:r>
            <a:r>
              <a:rPr lang="en-US" sz="1800" u="sng" dirty="0" smtClean="0"/>
              <a:t>I heard from the</a:t>
            </a:r>
            <a:r>
              <a:rPr lang="en-US" sz="1800" i="1" dirty="0" smtClean="0"/>
              <a:t> </a:t>
            </a:r>
            <a:r>
              <a:rPr lang="en-US" sz="1800" dirty="0" smtClean="0"/>
              <a:t>head office ...</a:t>
            </a:r>
          </a:p>
          <a:p>
            <a:r>
              <a:rPr lang="en-US" sz="1800" dirty="0" smtClean="0"/>
              <a:t>Please play with the software and Friday I will be by to work with any questions you may </a:t>
            </a:r>
            <a:r>
              <a:rPr lang="en-US" sz="1800" u="sng" dirty="0" smtClean="0"/>
              <a:t>regarding</a:t>
            </a:r>
            <a:r>
              <a:rPr lang="en-US" sz="1800" dirty="0" smtClean="0"/>
              <a:t> it.</a:t>
            </a:r>
          </a:p>
          <a:p>
            <a:pPr lvl="1"/>
            <a:r>
              <a:rPr lang="en-US" sz="1800" dirty="0" smtClean="0">
                <a:sym typeface="Wingdings" pitchFamily="2" charset="2"/>
              </a:rPr>
              <a:t>suggestion: </a:t>
            </a:r>
            <a:r>
              <a:rPr lang="en-US" sz="1800" dirty="0" err="1" smtClean="0">
                <a:sym typeface="Wingdings" pitchFamily="2" charset="2"/>
              </a:rPr>
              <a:t>regardingregard</a:t>
            </a:r>
            <a:endParaRPr lang="en-US" sz="1800" dirty="0" smtClean="0"/>
          </a:p>
          <a:p>
            <a:pPr lvl="1">
              <a:buNone/>
            </a:pPr>
            <a:r>
              <a:rPr lang="en-US" sz="1800" dirty="0" smtClean="0"/>
              <a:t>Please play with the software and Friday I will be by to work with any questions you may </a:t>
            </a:r>
            <a:r>
              <a:rPr lang="en-US" sz="1800" u="sng" dirty="0" smtClean="0"/>
              <a:t>have regarding </a:t>
            </a:r>
            <a:r>
              <a:rPr lang="en-US" sz="1800" dirty="0" smtClean="0"/>
              <a:t>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Neutral Flags not accepted but sentence edited to produce no flag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1054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From 1,349 sentences with neutral flags found 215 subsequently submitted “similar” strings with no error flag.</a:t>
            </a:r>
          </a:p>
          <a:p>
            <a:r>
              <a:rPr lang="en-US" sz="2000" dirty="0" smtClean="0">
                <a:latin typeface="+mn-lt"/>
              </a:rPr>
              <a:t>Users not accept suggestion but did something ELSE to make the flag go away.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improve 40% of the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715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Identifying </a:t>
            </a:r>
            <a:r>
              <a:rPr lang="en-US" sz="2400" dirty="0" smtClean="0">
                <a:latin typeface="+mn-lt"/>
              </a:rPr>
              <a:t>the</a:t>
            </a:r>
            <a:r>
              <a:rPr lang="en-US" sz="2400" dirty="0" smtClean="0"/>
              <a:t> location of an error can help the user.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  <a:defRPr/>
            </a:pPr>
            <a:r>
              <a:rPr lang="en-US" b="1" dirty="0" smtClean="0"/>
              <a:t> 	... and</a:t>
            </a:r>
          </a:p>
          <a:p>
            <a:pPr lvl="1" indent="-457200">
              <a:buNone/>
              <a:defRPr/>
            </a:pPr>
            <a:r>
              <a:rPr lang="en-US" sz="3200" b="1" dirty="0" smtClean="0"/>
              <a:t>William B. Dolan, </a:t>
            </a:r>
            <a:r>
              <a:rPr lang="en-US" sz="3200" b="1" dirty="0" err="1" smtClean="0"/>
              <a:t>Jianfeng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Gao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Dmitriy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Belenko</a:t>
            </a:r>
            <a:r>
              <a:rPr lang="en-US" sz="3200" b="1" dirty="0" smtClean="0"/>
              <a:t>, Lucy </a:t>
            </a:r>
            <a:r>
              <a:rPr lang="en-US" sz="3200" b="1" dirty="0" err="1" smtClean="0"/>
              <a:t>Vanderwende</a:t>
            </a:r>
            <a:r>
              <a:rPr lang="en-US" sz="3200" b="1" dirty="0" smtClean="0"/>
              <a:t> (Microsoft Research)</a:t>
            </a:r>
          </a:p>
          <a:p>
            <a:pPr lvl="1" indent="-457200">
              <a:buNone/>
              <a:defRPr/>
            </a:pPr>
            <a:r>
              <a:rPr lang="en-US" sz="3200" b="1" dirty="0" err="1" smtClean="0"/>
              <a:t>Alexandre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Klementiev</a:t>
            </a:r>
            <a:r>
              <a:rPr lang="en-US" sz="3200" b="1" dirty="0" smtClean="0"/>
              <a:t> (University of Illinois at Urbana Champaign)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Traffic: There is an interest in ESL proofing tools</a:t>
            </a:r>
          </a:p>
          <a:p>
            <a:r>
              <a:rPr lang="en-US" dirty="0" smtClean="0"/>
              <a:t>Even current state-of-the-art error correction can be useful for </a:t>
            </a:r>
            <a:r>
              <a:rPr lang="en-US" dirty="0" err="1" smtClean="0"/>
              <a:t>ELLs</a:t>
            </a:r>
            <a:r>
              <a:rPr lang="en-US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Users do not accept proposed corrections blindly – they are selective in their behavior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Users make informed choices – they can distinguish correct suggestions from incorrect ones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Sometimes just identifying the location of an error enables the users to repair the problem themselves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7C0AC-2209-424B-9589-6B440794224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New Interface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v-clleac\My Documents\MS-work\Presentations\NAACL09\renaaclbeaslides\interested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77391"/>
            <a:ext cx="6629400" cy="64806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v-clleac\My Documents\MS-work\Presentations\NAACL09\renaaclbeaslides\article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6031"/>
            <a:ext cx="6629400" cy="6480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www.eslassistant.com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077200" cy="3687763"/>
          </a:xfrm>
        </p:spPr>
        <p:txBody>
          <a:bodyPr/>
          <a:lstStyle/>
          <a:p>
            <a:pPr marL="685800" lvl="1" indent="-228600">
              <a:buFont typeface="Arial" pitchFamily="34" charset="0"/>
              <a:buChar char="•"/>
            </a:pPr>
            <a:r>
              <a:rPr lang="en-US" dirty="0" smtClean="0"/>
              <a:t>Who is using it and how often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dirty="0" smtClean="0"/>
              <a:t>How users are interacting with the system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dirty="0" smtClean="0"/>
              <a:t>Does it help the users to improve their writing?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frequent errors made by East Asian non-native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US" sz="1800" b="1" dirty="0" smtClean="0"/>
              <a:t>Noun Related:</a:t>
            </a:r>
            <a:r>
              <a:rPr lang="en-US" sz="1800" dirty="0" smtClean="0"/>
              <a:t> Articles (inclusion &amp; choice), Noun Number, Noun of Noun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 think it’s  </a:t>
            </a:r>
            <a:r>
              <a:rPr lang="en-US" sz="1800" dirty="0" smtClean="0">
                <a:solidFill>
                  <a:srgbClr val="FF0000"/>
                </a:solidFill>
              </a:rPr>
              <a:t>*a/the </a:t>
            </a:r>
            <a:r>
              <a:rPr lang="en-US" sz="1800" dirty="0" smtClean="0"/>
              <a:t>best way to resolve issues like this.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Conversion always takes a lot of </a:t>
            </a:r>
            <a:r>
              <a:rPr lang="en-US" sz="1800" dirty="0" smtClean="0">
                <a:solidFill>
                  <a:srgbClr val="FF0000"/>
                </a:solidFill>
              </a:rPr>
              <a:t>*efforts/effort</a:t>
            </a:r>
            <a:r>
              <a:rPr lang="en-US" sz="18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Please send the </a:t>
            </a:r>
            <a:r>
              <a:rPr lang="en-US" sz="1800" dirty="0" smtClean="0">
                <a:solidFill>
                  <a:srgbClr val="FF0000"/>
                </a:solidFill>
              </a:rPr>
              <a:t>*feedback of customer/customer feedback </a:t>
            </a:r>
            <a:r>
              <a:rPr lang="en-US" sz="1800" dirty="0" smtClean="0"/>
              <a:t>to me by mail.</a:t>
            </a:r>
          </a:p>
          <a:p>
            <a:pPr indent="0">
              <a:buNone/>
            </a:pPr>
            <a:r>
              <a:rPr lang="en-US" sz="1800" b="1" dirty="0" smtClean="0"/>
              <a:t>Preposition Related:</a:t>
            </a:r>
            <a:r>
              <a:rPr lang="en-US" sz="1800" dirty="0" smtClean="0"/>
              <a:t> inclusion &amp; choice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It seems ok and I did not pay much attention </a:t>
            </a:r>
            <a:r>
              <a:rPr lang="en-US" sz="1800" dirty="0" smtClean="0">
                <a:solidFill>
                  <a:srgbClr val="FF0000"/>
                </a:solidFill>
              </a:rPr>
              <a:t>*on/to </a:t>
            </a:r>
            <a:r>
              <a:rPr lang="en-US" sz="1800" dirty="0" smtClean="0"/>
              <a:t>it.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 should </a:t>
            </a:r>
            <a:r>
              <a:rPr lang="en-US" sz="1800" dirty="0" smtClean="0">
                <a:solidFill>
                  <a:srgbClr val="FF0000"/>
                </a:solidFill>
              </a:rPr>
              <a:t>*to ask/ask </a:t>
            </a:r>
            <a:r>
              <a:rPr lang="en-US" sz="1800" dirty="0" smtClean="0"/>
              <a:t>a rhetorical question.</a:t>
            </a:r>
          </a:p>
          <a:p>
            <a:pPr indent="0">
              <a:buNone/>
            </a:pPr>
            <a:r>
              <a:rPr lang="en-US" sz="1800" b="1" dirty="0" smtClean="0"/>
              <a:t>Verb Related: </a:t>
            </a:r>
            <a:r>
              <a:rPr lang="en-US" sz="1800" dirty="0" smtClean="0"/>
              <a:t>Gerund/Infinitive Confusion, Auxiliary Verb Error, Verb Formation Errors (6), Cognate/ Verb confusion, Irregular Verbs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On Saturday, I with my classmate went </a:t>
            </a:r>
            <a:r>
              <a:rPr lang="en-US" sz="1800" dirty="0" smtClean="0">
                <a:solidFill>
                  <a:srgbClr val="FF0000"/>
                </a:solidFill>
              </a:rPr>
              <a:t>*eating/to eat</a:t>
            </a:r>
            <a:r>
              <a:rPr lang="en-US" sz="1800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Hope you will </a:t>
            </a:r>
            <a:r>
              <a:rPr lang="en-US" sz="1800" dirty="0" smtClean="0">
                <a:solidFill>
                  <a:srgbClr val="FF0000"/>
                </a:solidFill>
              </a:rPr>
              <a:t>*happy/be happy </a:t>
            </a:r>
            <a:r>
              <a:rPr lang="en-US" sz="1800" dirty="0" smtClean="0"/>
              <a:t>in Taiwan.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I *</a:t>
            </a:r>
            <a:r>
              <a:rPr lang="en-US" sz="1800" dirty="0" err="1" smtClean="0">
                <a:solidFill>
                  <a:srgbClr val="FF0000"/>
                </a:solidFill>
              </a:rPr>
              <a:t>teached</a:t>
            </a:r>
            <a:r>
              <a:rPr lang="en-US" sz="1800" dirty="0" smtClean="0">
                <a:solidFill>
                  <a:srgbClr val="FF0000"/>
                </a:solidFill>
              </a:rPr>
              <a:t>/taught</a:t>
            </a:r>
            <a:r>
              <a:rPr lang="en-US" sz="1800" dirty="0" smtClean="0"/>
              <a:t> him all the things I know.</a:t>
            </a:r>
          </a:p>
          <a:p>
            <a:pPr indent="0">
              <a:buNone/>
            </a:pPr>
            <a:r>
              <a:rPr lang="en-US" sz="1800" b="1" dirty="0" smtClean="0"/>
              <a:t>Adjective Related: </a:t>
            </a:r>
            <a:r>
              <a:rPr lang="en-US" sz="1800" dirty="0" smtClean="0"/>
              <a:t>Adjective Confusion (4), Adjective Order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She is very </a:t>
            </a:r>
            <a:r>
              <a:rPr lang="en-US" sz="1800" dirty="0" smtClean="0">
                <a:solidFill>
                  <a:srgbClr val="FF0000"/>
                </a:solidFill>
              </a:rPr>
              <a:t>*interesting/interested </a:t>
            </a:r>
            <a:r>
              <a:rPr lang="en-US" sz="1800" dirty="0" smtClean="0"/>
              <a:t>in the problem.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So </a:t>
            </a:r>
            <a:r>
              <a:rPr lang="en-US" sz="1800" dirty="0" smtClean="0">
                <a:solidFill>
                  <a:srgbClr val="FF0000"/>
                </a:solidFill>
              </a:rPr>
              <a:t>*Korea/Korean Government </a:t>
            </a:r>
            <a:r>
              <a:rPr lang="en-US" sz="1800" dirty="0" smtClean="0"/>
              <a:t>is intensely fostering trade.</a:t>
            </a:r>
          </a:p>
          <a:p>
            <a:pPr lvl="1"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User Interface Deployed 6/2008</a:t>
            </a:r>
            <a:endParaRPr lang="en-US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990600"/>
            <a:ext cx="7775575" cy="572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Views per Week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944562"/>
          </a:xfrm>
        </p:spPr>
        <p:txBody>
          <a:bodyPr/>
          <a:lstStyle/>
          <a:p>
            <a:r>
              <a:rPr lang="en-US" dirty="0" smtClean="0"/>
              <a:t>User Locations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19200"/>
            <a:ext cx="5943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4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4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9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5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4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3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1" name="Picture 1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30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29" name="Picture 1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28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27" name="Picture 1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pic>
        <p:nvPicPr>
          <p:cNvPr id="1025" name="Picture 1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62000" y="4038600"/>
          <a:ext cx="7620000" cy="2590803"/>
        </p:xfrm>
        <a:graphic>
          <a:graphicData uri="http://schemas.openxmlformats.org/drawingml/2006/table">
            <a:tbl>
              <a:tblPr/>
              <a:tblGrid>
                <a:gridCol w="381000"/>
                <a:gridCol w="1828800"/>
                <a:gridCol w="647700"/>
                <a:gridCol w="952500"/>
                <a:gridCol w="381000"/>
                <a:gridCol w="1828800"/>
                <a:gridCol w="647700"/>
                <a:gridCol w="952500"/>
              </a:tblGrid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China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59,276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17.9%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Japan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5,941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1.8%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United States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55,104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16.6%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Spain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5,924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1.8%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Taiwan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47,159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14.2%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5,828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1.8%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Korea - South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18,730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5.6%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Russian Federation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5,454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1.6%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Hong Kong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14,259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4.3%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France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3,971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1.2%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Brazil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8,444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2.5%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Saudi Arabia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3,893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1.2%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Germany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8,219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2.5%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Mexico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3,878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1.2%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Canada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7,634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Netherlands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3,330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1.0%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9.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Italy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6,880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2.1%</a:t>
                      </a:r>
                      <a:endParaRPr lang="en-US" sz="140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18.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Thailand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3,207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1.0%</a:t>
                      </a:r>
                      <a:endParaRPr lang="en-US" sz="1400" dirty="0">
                        <a:solidFill>
                          <a:srgbClr val="76923C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Users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1905000"/>
          <a:ext cx="5715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257800" y="4953000"/>
            <a:ext cx="1066800" cy="10668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 Users (4/21/09)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952999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E0E-31DE-466E-B601-4C51A8F834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295400" y="3429000"/>
          <a:ext cx="6172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447800"/>
          <a:ext cx="4572000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1524000"/>
              </a:tblGrid>
              <a:tr h="4851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Frequent Users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854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Sessions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8,339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Session-Unique Sentences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66,765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Grammatical</a:t>
                      </a:r>
                      <a:r>
                        <a:rPr lang="en-US" sz="2000" baseline="0" dirty="0" smtClean="0"/>
                        <a:t> Error Flags</a:t>
                      </a: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22,542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1073</Words>
  <Application>Microsoft Office PowerPoint</Application>
  <PresentationFormat>On-screen Show (4:3)</PresentationFormat>
  <Paragraphs>262</Paragraphs>
  <Slides>24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User Input and Interactions on Microsoft Research ESL Assistant</vt:lpstr>
      <vt:lpstr>Slide 2</vt:lpstr>
      <vt:lpstr>Outline</vt:lpstr>
      <vt:lpstr>Most frequent errors made by East Asian non-native speakers</vt:lpstr>
      <vt:lpstr>User Interface Deployed 6/2008</vt:lpstr>
      <vt:lpstr>Page Views per Week</vt:lpstr>
      <vt:lpstr>User Locations</vt:lpstr>
      <vt:lpstr>Repeat Users</vt:lpstr>
      <vt:lpstr>Frequent Users (4/21/09)</vt:lpstr>
      <vt:lpstr>Collected Data (4/21/09)</vt:lpstr>
      <vt:lpstr>User Interaction 1: Responses to “Tell us what you think!”</vt:lpstr>
      <vt:lpstr>Users Examine 83% of Suggestions</vt:lpstr>
      <vt:lpstr> Do users make the right choices?</vt:lpstr>
      <vt:lpstr>Evaluation Categories</vt:lpstr>
      <vt:lpstr>Are users accepting good suggestions? All significant in the Wilcoxin’s signed-ranks test.</vt:lpstr>
      <vt:lpstr>By Domain:  All significant in the Wilcoxin’s signed-ranks test.</vt:lpstr>
      <vt:lpstr>What do users do with neutral flags?</vt:lpstr>
      <vt:lpstr>Neutral Flags not accepted but sentence edited to produce no flag</vt:lpstr>
      <vt:lpstr>Users improve 40% of the time</vt:lpstr>
      <vt:lpstr>Conclusions</vt:lpstr>
      <vt:lpstr>New Interface</vt:lpstr>
      <vt:lpstr>Slide 22</vt:lpstr>
      <vt:lpstr>Slide 23</vt:lpstr>
      <vt:lpstr>www.eslassistant.com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Claudia Leacock</cp:lastModifiedBy>
  <cp:revision>115</cp:revision>
  <dcterms:created xsi:type="dcterms:W3CDTF">2006-08-16T00:00:00Z</dcterms:created>
  <dcterms:modified xsi:type="dcterms:W3CDTF">2009-06-09T10:56:28Z</dcterms:modified>
</cp:coreProperties>
</file>