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ra\Downloads\INAF_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>
        <c:manualLayout>
          <c:layoutTarget val="inner"/>
          <c:xMode val="edge"/>
          <c:yMode val="edge"/>
          <c:x val="1.1627899899821922E-2"/>
          <c:y val="0.2679040652348178"/>
          <c:w val="0.98062015503875966"/>
          <c:h val="0.59469642493318642"/>
        </c:manualLayout>
      </c:layout>
      <c:lineChart>
        <c:grouping val="standard"/>
        <c:ser>
          <c:idx val="0"/>
          <c:order val="0"/>
          <c:tx>
            <c:strRef>
              <c:f>Plan1!$A$2</c:f>
              <c:strCache>
                <c:ptCount val="1"/>
                <c:pt idx="0">
                  <c:v>Illiterate</c:v>
                </c:pt>
              </c:strCache>
            </c:strRef>
          </c:tx>
          <c:spPr>
            <a:ln w="762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Val val="1"/>
          </c:dLbls>
          <c:cat>
            <c:strRef>
              <c:f>Plan1!$B$1:$G$1</c:f>
              <c:strCache>
                <c:ptCount val="6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2007</c:v>
                </c:pt>
                <c:pt idx="5">
                  <c:v>2009</c:v>
                </c:pt>
              </c:strCache>
            </c:strRef>
          </c:cat>
          <c:val>
            <c:numRef>
              <c:f>Plan1!$B$2:$G$2</c:f>
              <c:numCache>
                <c:formatCode>General</c:formatCode>
                <c:ptCount val="6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Rudimentary</c:v>
                </c:pt>
              </c:strCache>
            </c:strRef>
          </c:tx>
          <c:spPr>
            <a:ln w="762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Val val="1"/>
          </c:dLbls>
          <c:cat>
            <c:strRef>
              <c:f>Plan1!$B$1:$G$1</c:f>
              <c:strCache>
                <c:ptCount val="6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2007</c:v>
                </c:pt>
                <c:pt idx="5">
                  <c:v>2009</c:v>
                </c:pt>
              </c:strCache>
            </c:strRef>
          </c:cat>
          <c:val>
            <c:numRef>
              <c:f>Plan1!$B$3:$G$3</c:f>
              <c:numCache>
                <c:formatCode>General</c:formatCode>
                <c:ptCount val="6"/>
                <c:pt idx="0">
                  <c:v>27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25</c:v>
                </c:pt>
                <c:pt idx="5">
                  <c:v>21</c:v>
                </c:pt>
              </c:numCache>
            </c:numRef>
          </c:val>
        </c:ser>
        <c:ser>
          <c:idx val="2"/>
          <c:order val="2"/>
          <c:tx>
            <c:strRef>
              <c:f>Plan1!$A$4</c:f>
              <c:strCache>
                <c:ptCount val="1"/>
                <c:pt idx="0">
                  <c:v>Basic</c:v>
                </c:pt>
              </c:strCache>
            </c:strRef>
          </c:tx>
          <c:spPr>
            <a:ln w="762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Val val="1"/>
          </c:dLbls>
          <c:cat>
            <c:strRef>
              <c:f>Plan1!$B$1:$G$1</c:f>
              <c:strCache>
                <c:ptCount val="6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2007</c:v>
                </c:pt>
                <c:pt idx="5">
                  <c:v>2009</c:v>
                </c:pt>
              </c:strCache>
            </c:strRef>
          </c:cat>
          <c:val>
            <c:numRef>
              <c:f>Plan1!$B$4:$G$4</c:f>
              <c:numCache>
                <c:formatCode>General</c:formatCode>
                <c:ptCount val="6"/>
                <c:pt idx="0">
                  <c:v>34</c:v>
                </c:pt>
                <c:pt idx="1">
                  <c:v>36</c:v>
                </c:pt>
                <c:pt idx="2">
                  <c:v>37</c:v>
                </c:pt>
                <c:pt idx="3">
                  <c:v>38</c:v>
                </c:pt>
                <c:pt idx="4">
                  <c:v>38</c:v>
                </c:pt>
                <c:pt idx="5">
                  <c:v>47</c:v>
                </c:pt>
              </c:numCache>
            </c:numRef>
          </c:val>
        </c:ser>
        <c:ser>
          <c:idx val="3"/>
          <c:order val="3"/>
          <c:tx>
            <c:strRef>
              <c:f>Plan1!$A$5</c:f>
              <c:strCache>
                <c:ptCount val="1"/>
                <c:pt idx="0">
                  <c:v>Advanced</c:v>
                </c:pt>
              </c:strCache>
            </c:strRef>
          </c:tx>
          <c:spPr>
            <a:ln w="762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Val val="1"/>
          </c:dLbls>
          <c:cat>
            <c:strRef>
              <c:f>Plan1!$B$1:$G$1</c:f>
              <c:strCache>
                <c:ptCount val="6"/>
                <c:pt idx="0">
                  <c:v>2001-2002</c:v>
                </c:pt>
                <c:pt idx="1">
                  <c:v>2002-2003</c:v>
                </c:pt>
                <c:pt idx="2">
                  <c:v>2003-2004</c:v>
                </c:pt>
                <c:pt idx="3">
                  <c:v>2004-2005</c:v>
                </c:pt>
                <c:pt idx="4">
                  <c:v>2007</c:v>
                </c:pt>
                <c:pt idx="5">
                  <c:v>2009</c:v>
                </c:pt>
              </c:strCache>
            </c:strRef>
          </c:cat>
          <c:val>
            <c:numRef>
              <c:f>Plan1!$B$5:$G$5</c:f>
              <c:numCache>
                <c:formatCode>General</c:formatCode>
                <c:ptCount val="6"/>
                <c:pt idx="0">
                  <c:v>26</c:v>
                </c:pt>
                <c:pt idx="1">
                  <c:v>25</c:v>
                </c:pt>
                <c:pt idx="2">
                  <c:v>25</c:v>
                </c:pt>
                <c:pt idx="3">
                  <c:v>26</c:v>
                </c:pt>
                <c:pt idx="4">
                  <c:v>28</c:v>
                </c:pt>
                <c:pt idx="5">
                  <c:v>25</c:v>
                </c:pt>
              </c:numCache>
            </c:numRef>
          </c:val>
        </c:ser>
        <c:dLbls>
          <c:showVal val="1"/>
        </c:dLbls>
        <c:marker val="1"/>
        <c:axId val="57659776"/>
        <c:axId val="57661312"/>
      </c:lineChart>
      <c:catAx>
        <c:axId val="57659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57661312"/>
        <c:crosses val="autoZero"/>
        <c:auto val="1"/>
        <c:lblAlgn val="ctr"/>
        <c:lblOffset val="100"/>
      </c:catAx>
      <c:valAx>
        <c:axId val="5766131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7659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3085903726643924E-2"/>
          <c:y val="0.20046398924493586"/>
          <c:w val="0.88023075437806664"/>
          <c:h val="8.556890271086473E-2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1C6E-5BE6-403A-BB70-799494563105}" type="datetimeFigureOut">
              <a:rPr lang="pt-BR" smtClean="0"/>
              <a:pPr/>
              <a:t>05/06/2010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78C48-FD09-4F64-A8CE-5CA63BE7BD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9D7D-F145-4E53-95B6-DF2D2F6D7805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The 5th Workshop on Innovative Use of NLP for Building Educational Applications</a:t>
            </a:r>
          </a:p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10DE-EE3D-4BF0-818C-3B0B0C5C3F4E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0D78-BAAC-4856-9507-87CDD3D028BC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3CB8-AD04-4CAB-87FC-3B572521BAF4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857356" y="6356350"/>
            <a:ext cx="5572164" cy="365125"/>
          </a:xfrm>
        </p:spPr>
        <p:txBody>
          <a:bodyPr/>
          <a:lstStyle/>
          <a:p>
            <a:r>
              <a:rPr lang="en-US" b="1" dirty="0" smtClean="0"/>
              <a:t>The 5th Workshop on Innovative Use of NLP for Building Educational Applications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E738-615D-4BE9-B65B-8D738682D9DE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794E-165C-4DC1-B430-E93C2559CF82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7278-DFC9-46BF-9A30-1581D6F46E77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69F-5F8D-44CE-BF8F-00D2C3AB3723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30DA-D082-47C4-B686-2974C83E07A6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62FF-0C02-4B4A-893F-A9B6612BE375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14E8-1032-478D-B6D3-335393A56297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C6FD-EE70-4592-8EB6-A68B4186E284}" type="datetime1">
              <a:rPr lang="pt-BR" smtClean="0"/>
              <a:pPr/>
              <a:t>05/06/2010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5th Workshop on Innovative Use of NLP for Building Educational Applications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70FDA-6989-4A28-BE25-D5DAC7BFB5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aravelas.icmc.usp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Readability Assessment for Text Simplification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Sandra Aluisio</a:t>
            </a:r>
            <a:r>
              <a:rPr lang="pt-BR" b="1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, Lucia Specia</a:t>
            </a:r>
            <a:r>
              <a:rPr lang="pt-BR" b="1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pt-B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Caroline Gasperin</a:t>
            </a:r>
            <a:r>
              <a:rPr lang="pt-BR" b="1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Carolina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Scarton</a:t>
            </a:r>
            <a:r>
              <a:rPr lang="pt-BR" b="1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r>
              <a:rPr lang="en-US" sz="28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University of São Paulo, Brazil</a:t>
            </a: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University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Wolverhampton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, UK</a:t>
            </a: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The 5th Workshop on Innovative Use of NLP for Building Educational Applications</a:t>
            </a: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Predicting readability Levels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10</a:t>
            </a:fld>
            <a:endParaRPr lang="pt-BR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2857488" y="1357298"/>
          <a:ext cx="2802764" cy="14935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45768"/>
                <a:gridCol w="678498"/>
                <a:gridCol w="678498"/>
              </a:tblGrid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Features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Corr.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MAE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All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0.8502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0.3478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Language Model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0.6245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0.5448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Basic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0.7266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0.4538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Syntactic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0.8063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0.3878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Coh-Metrix-PORT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0.8051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0.3895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Flesch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0.5772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0.5492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3100792" y="2928934"/>
            <a:ext cx="2507802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b="1" dirty="0" smtClean="0"/>
              <a:t>Regression</a:t>
            </a:r>
          </a:p>
          <a:p>
            <a:pPr algn="ctr">
              <a:lnSpc>
                <a:spcPts val="1600"/>
              </a:lnSpc>
            </a:pPr>
            <a:r>
              <a:rPr lang="en-GB" sz="1600" dirty="0" err="1" smtClean="0"/>
              <a:t>Weka</a:t>
            </a:r>
            <a:r>
              <a:rPr lang="en-GB" sz="1600" dirty="0" smtClean="0"/>
              <a:t> SVM-</a:t>
            </a:r>
            <a:r>
              <a:rPr lang="en-GB" sz="1600" dirty="0" err="1" smtClean="0"/>
              <a:t>reg</a:t>
            </a:r>
            <a:r>
              <a:rPr lang="en-GB" sz="1600" dirty="0" smtClean="0"/>
              <a:t>, RBF Kernel</a:t>
            </a:r>
            <a:endParaRPr lang="pt-BR" sz="1600" dirty="0"/>
          </a:p>
        </p:txBody>
      </p:sp>
      <p:sp>
        <p:nvSpPr>
          <p:cNvPr id="17" name="Elipse 16"/>
          <p:cNvSpPr/>
          <p:nvPr/>
        </p:nvSpPr>
        <p:spPr>
          <a:xfrm>
            <a:off x="4286248" y="1357298"/>
            <a:ext cx="714380" cy="7143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956560" y="1357298"/>
            <a:ext cx="714380" cy="7143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Best correlation</a:t>
            </a:r>
            <a:r>
              <a:rPr lang="en-GB" dirty="0" smtClean="0"/>
              <a:t>: Regression</a:t>
            </a:r>
          </a:p>
          <a:p>
            <a:r>
              <a:rPr lang="en-GB" b="1" dirty="0" smtClean="0"/>
              <a:t>Lowest MAE</a:t>
            </a:r>
            <a:r>
              <a:rPr lang="en-GB" dirty="0" smtClean="0"/>
              <a:t>: Ordinal Classification</a:t>
            </a:r>
          </a:p>
          <a:p>
            <a:r>
              <a:rPr lang="en-GB" u="sng" dirty="0" smtClean="0"/>
              <a:t>Combination of all features</a:t>
            </a:r>
            <a:r>
              <a:rPr lang="en-GB" dirty="0" smtClean="0"/>
              <a:t> consistently yields better results: more </a:t>
            </a:r>
            <a:r>
              <a:rPr lang="en-GB" b="1" dirty="0" smtClean="0"/>
              <a:t>robust</a:t>
            </a:r>
          </a:p>
          <a:p>
            <a:r>
              <a:rPr lang="en-GB" u="sng" dirty="0" smtClean="0"/>
              <a:t>Syntactic features</a:t>
            </a:r>
            <a:r>
              <a:rPr lang="en-GB" dirty="0" smtClean="0"/>
              <a:t> achieve the best correlation scores</a:t>
            </a:r>
          </a:p>
          <a:p>
            <a:r>
              <a:rPr lang="en-GB" u="sng" dirty="0" smtClean="0"/>
              <a:t>Language model features</a:t>
            </a:r>
            <a:r>
              <a:rPr lang="en-GB" dirty="0" smtClean="0"/>
              <a:t> performed the poorest</a:t>
            </a:r>
            <a:endParaRPr lang="pt-BR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possible to predict with satisfactory performance the readability level of texts according to our three classes of interest</a:t>
            </a:r>
          </a:p>
          <a:p>
            <a:r>
              <a:rPr lang="en-GB" dirty="0" smtClean="0"/>
              <a:t>Ordinal Classification seems to be the most appropriate model to use</a:t>
            </a:r>
          </a:p>
          <a:p>
            <a:pPr lvl="1"/>
            <a:r>
              <a:rPr lang="en-GB" dirty="0" smtClean="0"/>
              <a:t>High correlation, lowest error rate (MAE)</a:t>
            </a:r>
          </a:p>
          <a:p>
            <a:r>
              <a:rPr lang="en-GB" dirty="0" smtClean="0"/>
              <a:t>Combination of all features is best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SIMPLIFICA Tool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r>
              <a:rPr lang="en-GB" dirty="0" smtClean="0"/>
              <a:t>Integration of classification model</a:t>
            </a:r>
          </a:p>
          <a:p>
            <a:pPr lvl="1"/>
            <a:r>
              <a:rPr lang="en-GB" dirty="0" smtClean="0"/>
              <a:t>Simplest model, highest F-measure, comparable correlation scores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 l="500"/>
          <a:stretch>
            <a:fillRect/>
          </a:stretch>
        </p:blipFill>
        <p:spPr bwMode="auto">
          <a:xfrm>
            <a:off x="500034" y="2857496"/>
            <a:ext cx="8143932" cy="398416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e 6"/>
          <p:cNvSpPr/>
          <p:nvPr/>
        </p:nvSpPr>
        <p:spPr>
          <a:xfrm>
            <a:off x="2571736" y="6121610"/>
            <a:ext cx="1571636" cy="35719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39958" y="4429132"/>
            <a:ext cx="2857520" cy="35719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deeper cognitive features, e.g. semantic, </a:t>
            </a:r>
            <a:r>
              <a:rPr lang="en-US" dirty="0" err="1" smtClean="0"/>
              <a:t>coreference</a:t>
            </a:r>
            <a:r>
              <a:rPr lang="en-US" dirty="0" smtClean="0"/>
              <a:t>, latent semantics metrics</a:t>
            </a:r>
          </a:p>
          <a:p>
            <a:endParaRPr lang="en-US" dirty="0" smtClean="0"/>
          </a:p>
          <a:p>
            <a:r>
              <a:rPr lang="en-US" dirty="0" smtClean="0"/>
              <a:t>User evaluation: authors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Por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Simples</a:t>
            </a:r>
            <a:r>
              <a:rPr lang="en-GB" dirty="0" smtClean="0"/>
              <a:t> project</a:t>
            </a:r>
          </a:p>
          <a:p>
            <a:pPr algn="ctr">
              <a:buNone/>
            </a:pPr>
            <a:r>
              <a:rPr lang="pt-BR" dirty="0" smtClean="0">
                <a:hlinkClick r:id="rId2"/>
              </a:rPr>
              <a:t>http://caravelas.icmc.usp.br/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58204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Develop technology to benefit low literacy readers</a:t>
            </a:r>
            <a:endParaRPr lang="en-GB" sz="2800" dirty="0" smtClean="0"/>
          </a:p>
        </p:txBody>
      </p:sp>
      <p:graphicFrame>
        <p:nvGraphicFramePr>
          <p:cNvPr id="6" name="Gráfico 5"/>
          <p:cNvGraphicFramePr/>
          <p:nvPr/>
        </p:nvGraphicFramePr>
        <p:xfrm>
          <a:off x="928662" y="1857364"/>
          <a:ext cx="6572296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The 5th Workshop on Innovative Use of NLP for Building Educational Applications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2</a:t>
            </a:fld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>
            <a:off x="6693106" y="2992632"/>
            <a:ext cx="1428760" cy="985838"/>
            <a:chOff x="7543800" y="3886200"/>
            <a:chExt cx="1752600" cy="1200152"/>
          </a:xfrm>
        </p:grpSpPr>
        <p:cxnSp>
          <p:nvCxnSpPr>
            <p:cNvPr id="8" name="Conector reto 7"/>
            <p:cNvCxnSpPr/>
            <p:nvPr/>
          </p:nvCxnSpPr>
          <p:spPr>
            <a:xfrm>
              <a:off x="7543800" y="3886200"/>
              <a:ext cx="914400" cy="533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 flipV="1">
              <a:off x="7610476" y="4419600"/>
              <a:ext cx="847724" cy="666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8458200" y="41910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68%</a:t>
              </a:r>
              <a:endParaRPr lang="pt-BR" sz="2400" b="1" dirty="0"/>
            </a:p>
          </p:txBody>
        </p:sp>
      </p:grpSp>
      <p:sp>
        <p:nvSpPr>
          <p:cNvPr id="11" name="Elipse 10"/>
          <p:cNvSpPr/>
          <p:nvPr/>
        </p:nvSpPr>
        <p:spPr>
          <a:xfrm>
            <a:off x="2786050" y="2428868"/>
            <a:ext cx="2857520" cy="5715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714348" y="5429264"/>
            <a:ext cx="8143932" cy="787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buFont typeface="Times New Roman" pitchFamily="18" charset="0"/>
              <a:buChar char="˗"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Rudimentary</a:t>
            </a:r>
            <a:r>
              <a:rPr lang="en-US" sz="1600" dirty="0" smtClean="0"/>
              <a:t>: studied up to 4 years; can find explicit information in short and familiar texts</a:t>
            </a:r>
            <a:endParaRPr lang="pt-BR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buFont typeface="Times New Roman" pitchFamily="18" charset="0"/>
              <a:buChar char="˗"/>
            </a:pP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 Basic</a:t>
            </a:r>
            <a:r>
              <a:rPr lang="en-US" sz="1600" dirty="0" smtClean="0"/>
              <a:t>: studied between 4 and 8 years; can read and understand texts of average length, and find information even when it is necessary to make some inference</a:t>
            </a:r>
            <a:endParaRPr lang="en-GB" sz="1600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3500430" y="2000240"/>
            <a:ext cx="1590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INAF levels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Readability Assessment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To assess the readability level of a text</a:t>
            </a:r>
          </a:p>
          <a:p>
            <a:pPr lvl="1"/>
            <a:r>
              <a:rPr lang="en-GB" b="1" dirty="0" smtClean="0"/>
              <a:t>Three levels</a:t>
            </a:r>
            <a:r>
              <a:rPr lang="en-GB" dirty="0" smtClean="0"/>
              <a:t> of readability: INAF levels</a:t>
            </a:r>
          </a:p>
          <a:p>
            <a:pPr marL="0" lvl="1" indent="0" algn="ctr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Rudimentary</a:t>
            </a:r>
            <a:r>
              <a:rPr lang="en-GB" b="1" dirty="0" smtClean="0"/>
              <a:t> – </a:t>
            </a: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Basic</a:t>
            </a:r>
            <a:r>
              <a:rPr lang="en-GB" b="1" dirty="0" smtClean="0"/>
              <a:t> –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Advanced</a:t>
            </a:r>
          </a:p>
          <a:p>
            <a:r>
              <a:rPr lang="en-GB" dirty="0" smtClean="0"/>
              <a:t>To supplement our text simplification technology</a:t>
            </a:r>
          </a:p>
          <a:p>
            <a:pPr lvl="1"/>
            <a:r>
              <a:rPr lang="en-GB" b="1" dirty="0" smtClean="0"/>
              <a:t>Two </a:t>
            </a:r>
            <a:r>
              <a:rPr lang="en-GB" b="1" dirty="0" smtClean="0"/>
              <a:t>levels</a:t>
            </a:r>
            <a:r>
              <a:rPr lang="en-GB" dirty="0" smtClean="0"/>
              <a:t> of simplification: </a:t>
            </a:r>
            <a:r>
              <a:rPr lang="en-US" dirty="0" smtClean="0"/>
              <a:t>degree of application of simplification operations</a:t>
            </a:r>
            <a:endParaRPr lang="en-GB" dirty="0" smtClean="0"/>
          </a:p>
          <a:p>
            <a:pPr lvl="2"/>
            <a:r>
              <a:rPr lang="en-GB" b="1" dirty="0" smtClean="0"/>
              <a:t>STRONG</a:t>
            </a:r>
            <a:r>
              <a:rPr lang="en-GB" dirty="0" smtClean="0"/>
              <a:t>: </a:t>
            </a:r>
            <a:r>
              <a:rPr lang="en-US" dirty="0" smtClean="0"/>
              <a:t>operations are applied to all complex syntactic phenomena present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r>
              <a:rPr lang="en-GB" b="1" dirty="0" smtClean="0"/>
              <a:t>NATURAL</a:t>
            </a:r>
            <a:r>
              <a:rPr lang="en-GB" dirty="0" smtClean="0"/>
              <a:t>: </a:t>
            </a:r>
            <a:r>
              <a:rPr lang="en-US" dirty="0" smtClean="0"/>
              <a:t>operations are applied selectively, only when the resulting text remains “natural”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71934" y="4824723"/>
            <a:ext cx="2540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 RUDIMENTARY</a:t>
            </a:r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86380" y="5572140"/>
            <a:ext cx="1374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 BASIC</a:t>
            </a:r>
            <a:endParaRPr lang="pt-B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 Simplification Scenario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Authoring tool </a:t>
            </a:r>
            <a:r>
              <a:rPr lang="en-GB" dirty="0" smtClean="0"/>
              <a:t>for creating simplified texts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Author inputs text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Author receives suggestions of possible simplifications: may accept or not</a:t>
            </a:r>
          </a:p>
          <a:p>
            <a:pPr marL="1371600" lvl="2" indent="-514350"/>
            <a:r>
              <a:rPr lang="en-GB" dirty="0" smtClean="0"/>
              <a:t>Lexical substitutions</a:t>
            </a:r>
          </a:p>
          <a:p>
            <a:pPr marL="1371600" lvl="2" indent="-514350"/>
            <a:r>
              <a:rPr lang="en-GB" dirty="0" smtClean="0"/>
              <a:t>Syntactic simplification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Author does not know if the text is </a:t>
            </a:r>
            <a:r>
              <a:rPr lang="en-GB" u="sng" dirty="0" smtClean="0"/>
              <a:t>simple enough </a:t>
            </a:r>
            <a:r>
              <a:rPr lang="en-GB" dirty="0" smtClean="0"/>
              <a:t>for his audience</a:t>
            </a:r>
          </a:p>
          <a:p>
            <a:r>
              <a:rPr lang="en-GB" b="1" dirty="0" smtClean="0"/>
              <a:t>Feedback: Readability assessment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6357950" y="1986969"/>
            <a:ext cx="2111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SIMPLIFICA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Readability Assessment System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Machine learning</a:t>
            </a:r>
          </a:p>
          <a:p>
            <a:pPr lvl="1"/>
            <a:r>
              <a:rPr lang="en-GB" dirty="0" smtClean="0"/>
              <a:t>Classes =  3 INAF </a:t>
            </a:r>
            <a:r>
              <a:rPr lang="en-GB" dirty="0" smtClean="0"/>
              <a:t>levels</a:t>
            </a:r>
          </a:p>
          <a:p>
            <a:pPr lvl="1"/>
            <a:r>
              <a:rPr lang="en-GB" dirty="0" smtClean="0"/>
              <a:t>Trained on corpus of manually simplified texts</a:t>
            </a:r>
          </a:p>
          <a:p>
            <a:pPr lvl="2"/>
            <a:r>
              <a:rPr lang="en-GB" dirty="0" smtClean="0"/>
              <a:t>Original text + natural and strong simplifications</a:t>
            </a:r>
            <a:endParaRPr lang="en-GB" dirty="0" smtClean="0"/>
          </a:p>
          <a:p>
            <a:pPr lvl="1"/>
            <a:r>
              <a:rPr lang="en-GB" dirty="0" smtClean="0"/>
              <a:t>Extensive set of features</a:t>
            </a:r>
          </a:p>
          <a:p>
            <a:pPr lvl="2"/>
            <a:r>
              <a:rPr lang="en-GB" dirty="0" smtClean="0"/>
              <a:t>Cognitively-motivated: </a:t>
            </a:r>
            <a:r>
              <a:rPr lang="en-GB" dirty="0" err="1" smtClean="0"/>
              <a:t>Coh-Metrix</a:t>
            </a:r>
            <a:r>
              <a:rPr lang="en-GB" dirty="0" smtClean="0"/>
              <a:t> 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n-GB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Graesser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al., 2004]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GB" dirty="0" smtClean="0"/>
              <a:t>Syntactic: occurrence of complex phenomena</a:t>
            </a:r>
          </a:p>
          <a:p>
            <a:pPr lvl="2"/>
            <a:r>
              <a:rPr lang="en-GB" dirty="0" smtClean="0"/>
              <a:t>Language model: up to trigrams</a:t>
            </a:r>
          </a:p>
          <a:p>
            <a:pPr lvl="1"/>
            <a:r>
              <a:rPr lang="en-GB" dirty="0" smtClean="0"/>
              <a:t>3 paradigms: Classification, Ordinal Classification, Regression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n-GB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Heilman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al., 2007]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Corpora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Training and testing </a:t>
            </a:r>
            <a:r>
              <a:rPr lang="en-GB" dirty="0" err="1" smtClean="0"/>
              <a:t>corp</a:t>
            </a:r>
            <a:endParaRPr lang="en-GB" dirty="0" smtClean="0"/>
          </a:p>
          <a:p>
            <a:pPr lvl="1"/>
            <a:r>
              <a:rPr lang="en-GB" dirty="0" smtClean="0"/>
              <a:t>General news: Zero </a:t>
            </a:r>
            <a:r>
              <a:rPr lang="en-GB" dirty="0" err="1" smtClean="0"/>
              <a:t>Hora</a:t>
            </a:r>
            <a:r>
              <a:rPr lang="en-GB" dirty="0" smtClean="0"/>
              <a:t> (ZH) newspaper</a:t>
            </a:r>
          </a:p>
          <a:p>
            <a:pPr lvl="1"/>
            <a:r>
              <a:rPr lang="en-GB" dirty="0" smtClean="0"/>
              <a:t>Popular science news: </a:t>
            </a:r>
            <a:r>
              <a:rPr lang="en-GB" dirty="0" err="1" smtClean="0"/>
              <a:t>Caderno</a:t>
            </a:r>
            <a:r>
              <a:rPr lang="en-GB" dirty="0" smtClean="0"/>
              <a:t> </a:t>
            </a:r>
            <a:r>
              <a:rPr lang="en-GB" dirty="0" err="1" smtClean="0"/>
              <a:t>Ciencia</a:t>
            </a:r>
            <a:r>
              <a:rPr lang="en-GB" dirty="0" smtClean="0"/>
              <a:t> (CC)</a:t>
            </a:r>
          </a:p>
          <a:p>
            <a:pPr lvl="1"/>
            <a:r>
              <a:rPr lang="en-GB" b="1" dirty="0" smtClean="0"/>
              <a:t>3 versions </a:t>
            </a:r>
            <a:r>
              <a:rPr lang="en-GB" dirty="0" smtClean="0"/>
              <a:t>for each text: original, natural, strong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6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02775" y="3786190"/>
          <a:ext cx="6526811" cy="230030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56641"/>
                <a:gridCol w="990627"/>
                <a:gridCol w="894522"/>
                <a:gridCol w="876869"/>
                <a:gridCol w="1624952"/>
                <a:gridCol w="1083200"/>
              </a:tblGrid>
              <a:tr h="5000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/>
                        <a:t>Corpus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/>
                        <a:t>Documents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/>
                        <a:t>Sentences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Words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Avg. words </a:t>
                      </a:r>
                      <a:r>
                        <a:rPr lang="en-GB" sz="1400" dirty="0" smtClean="0"/>
                        <a:t>p. </a:t>
                      </a:r>
                      <a:r>
                        <a:rPr lang="en-GB" sz="1400" dirty="0"/>
                        <a:t>text (std. deviation)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Avg. words p. sentence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ZH original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104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2184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46190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444.1 (133.7)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21.1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ZH natural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104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3234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47296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454.7 (134.2)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14.6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ZH strong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104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3668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47938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460.9 (137.5)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13.0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CC original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50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882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20263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405.2 (175.6)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22.9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CC natural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50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975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19603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392.0 (176.0)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20.1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CC strong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50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1454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20518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410.3 (169.6)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14.1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257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CH</a:t>
                      </a:r>
                      <a:endParaRPr lang="pt-BR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130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3624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95866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737.4 (226.1)</a:t>
                      </a:r>
                      <a:endParaRPr lang="pt-BR" sz="20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26.4</a:t>
                      </a:r>
                      <a:endParaRPr lang="pt-BR" sz="20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180886" y="1351982"/>
          <a:ext cx="8786844" cy="4499727"/>
        </p:xfrm>
        <a:graphic>
          <a:graphicData uri="http://schemas.openxmlformats.org/drawingml/2006/table">
            <a:tbl>
              <a:tblPr/>
              <a:tblGrid>
                <a:gridCol w="268859"/>
                <a:gridCol w="2660089"/>
                <a:gridCol w="268859"/>
                <a:gridCol w="2660089"/>
                <a:gridCol w="268859"/>
                <a:gridCol w="2660089"/>
              </a:tblGrid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words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high level constituents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Adverb ambiguity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sentences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personal pronouns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Adjective ambiguity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paragraphs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Type-token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clauses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verbs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Pronoun-NP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adverbial phrases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nouns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“e” (and)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apposition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adjectives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“</a:t>
                      </a:r>
                      <a:r>
                        <a:rPr lang="en-GB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ou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” (or)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passive voice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adverbs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“se” (if)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relative clauses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pronouns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negations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coordination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Average number of words per sentence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logic operators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subordination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606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10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Average number of sentences per 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paragraph</a:t>
                      </a:r>
                    </a:p>
                  </a:txBody>
                  <a:tcPr marL="38794" marR="38794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30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connectives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50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Out-of-vocabulary words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Average number of syllables per word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positive additive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51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probability of unigrams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Flesch</a:t>
                      </a: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index for Portuguese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negative additive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52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unigrams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content words</a:t>
                      </a: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positive temporal connectives</a:t>
                      </a: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53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unigrams, no line break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functional words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negative temporal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54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probability of bigrams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Raw Frequency of content words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positive causal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55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bigrams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Minimal frequency of content words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negative causal connectives</a:t>
                      </a:r>
                      <a:endParaRPr lang="pt-B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56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bigrams, no line break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Average number of verb </a:t>
                      </a:r>
                      <a:r>
                        <a:rPr lang="en-GB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hypernyms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positive logic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57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probability of trigrams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Incidence of NPs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negative logic connectives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58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trigrams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9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NP modifiers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Verb ambiguity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59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LM perplexity of trigrams, no line break 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55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20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Number of words before the main verb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40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Noun ambiguity ratio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8794" marR="38794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Analysis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Pearson correlation between features and literacy levels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8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359169" y="2889900"/>
          <a:ext cx="5047869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10"/>
                <a:gridCol w="3552190"/>
                <a:gridCol w="1136269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600" b="1" dirty="0"/>
                        <a:t>Feature</a:t>
                      </a:r>
                      <a:endParaRPr lang="pt-BR" sz="16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b="1" dirty="0" smtClean="0"/>
                        <a:t>Correlation</a:t>
                      </a:r>
                      <a:endParaRPr lang="pt-BR" sz="16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Words per sentence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0.693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Incidence of apposition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0.688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Incidence of clauses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0.614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4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 err="1"/>
                        <a:t>Flesch</a:t>
                      </a:r>
                      <a:r>
                        <a:rPr lang="en-GB" sz="1600" dirty="0"/>
                        <a:t> index 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0.580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5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Words before main verb 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0.516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6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Sentences per paragraph 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0.509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7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Incidence of relative clauses 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0.417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8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Syllables per word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0.414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9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Number of positive additive connectives 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0.397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10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600" dirty="0"/>
                        <a:t>Number of negative causal connectives</a:t>
                      </a:r>
                      <a:endParaRPr lang="pt-B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600" dirty="0"/>
                        <a:t>0.388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44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Predicting readability Levels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The 5th Workshop on Innovative Use of NLP for Building Educational Applications</a:t>
            </a:r>
            <a:endParaRPr lang="en-US" b="1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0FDA-6989-4A28-BE25-D5DAC7BFB56B}" type="slidenum">
              <a:rPr lang="pt-BR" smtClean="0"/>
              <a:pPr/>
              <a:t>9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071538" y="1357298"/>
          <a:ext cx="3255717" cy="4053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57258"/>
                <a:gridCol w="723900"/>
                <a:gridCol w="571500"/>
                <a:gridCol w="531559"/>
                <a:gridCol w="571500"/>
              </a:tblGrid>
              <a:tr h="142876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Features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Class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t-BR" sz="1400"/>
                        <a:t>F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t-BR" sz="1400"/>
                        <a:t>Corr.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MAE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All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original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0.913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/>
                        <a:t>0.84</a:t>
                      </a:r>
                      <a:endParaRPr lang="pt-BR" sz="14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/>
                        <a:t>0.276</a:t>
                      </a:r>
                      <a:endParaRPr lang="pt-BR" sz="14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0.483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0.732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Language Model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0.669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0.25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0.381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0.025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0.221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Basic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 smtClean="0"/>
                        <a:t>original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0.846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0.76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0.302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natural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0.149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strong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0.707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Syntactic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0.891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0.82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0.285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0.32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0.74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Coh-Metrix-PORT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0.873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0.79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0.290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0.381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0.712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Flesch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0.751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0.52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0.348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0.152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0.546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816745" y="1364407"/>
          <a:ext cx="3255717" cy="4053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57258"/>
                <a:gridCol w="723900"/>
                <a:gridCol w="571500"/>
                <a:gridCol w="531559"/>
                <a:gridCol w="571500"/>
              </a:tblGrid>
              <a:tr h="142876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Features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Class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t-BR" sz="1400"/>
                        <a:t>F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t-BR" sz="1400"/>
                        <a:t>Corr.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MAE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</a:tr>
              <a:tr h="142876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All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original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0.904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0.83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0.163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0.484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0.731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Language Model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0.634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0.49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0.344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/>
                        <a:t>0.497</a:t>
                      </a:r>
                      <a:endParaRPr lang="pt-BR" sz="14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0.05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Basic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 smtClean="0"/>
                        <a:t>original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0.83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0.73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0.231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natural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0.334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strong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0.637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/>
                        <a:t>Syntactic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0.891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0.81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0.180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0.382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0.714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/>
                        <a:t>Coh-Metrix-PORT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0.878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0.8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0.183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0.432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0.709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8752">
                <a:tc rowSpan="3"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en-GB" sz="1400" dirty="0" err="1"/>
                        <a:t>Flesch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original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0.746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0.56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0.310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natural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/>
                        <a:t>0.489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7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/>
                        <a:t>strong</a:t>
                      </a:r>
                      <a:endParaRPr lang="pt-BR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/>
                        <a:t>0</a:t>
                      </a:r>
                      <a:endParaRPr lang="pt-BR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974077" y="5500702"/>
            <a:ext cx="1434753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b="1" dirty="0" smtClean="0"/>
              <a:t>Classification</a:t>
            </a:r>
          </a:p>
          <a:p>
            <a:pPr algn="ctr">
              <a:lnSpc>
                <a:spcPts val="1600"/>
              </a:lnSpc>
            </a:pPr>
            <a:r>
              <a:rPr lang="en-GB" sz="1600" dirty="0" err="1" smtClean="0"/>
              <a:t>Weka</a:t>
            </a:r>
            <a:r>
              <a:rPr lang="en-GB" sz="1600" dirty="0" smtClean="0"/>
              <a:t> SVM</a:t>
            </a:r>
            <a:endParaRPr lang="pt-BR" sz="1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432556" y="5500702"/>
            <a:ext cx="2194961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GB" b="1" dirty="0" smtClean="0"/>
              <a:t>Ordinal Classification</a:t>
            </a:r>
          </a:p>
          <a:p>
            <a:pPr algn="ctr">
              <a:lnSpc>
                <a:spcPts val="1600"/>
              </a:lnSpc>
            </a:pPr>
            <a:r>
              <a:rPr lang="en-GB" sz="1600" dirty="0" err="1" smtClean="0"/>
              <a:t>Weka</a:t>
            </a:r>
            <a:r>
              <a:rPr lang="en-GB" sz="1600" dirty="0" smtClean="0"/>
              <a:t> </a:t>
            </a:r>
            <a:r>
              <a:rPr lang="en-GB" sz="1600" dirty="0" err="1" smtClean="0"/>
              <a:t>Pairwise</a:t>
            </a:r>
            <a:r>
              <a:rPr lang="en-GB" sz="1600" dirty="0" smtClean="0"/>
              <a:t> SVM</a:t>
            </a:r>
            <a:endParaRPr lang="pt-BR" dirty="0" smtClean="0"/>
          </a:p>
        </p:txBody>
      </p:sp>
      <p:sp>
        <p:nvSpPr>
          <p:cNvPr id="10" name="Elipse 9"/>
          <p:cNvSpPr/>
          <p:nvPr/>
        </p:nvSpPr>
        <p:spPr>
          <a:xfrm>
            <a:off x="2571736" y="1285860"/>
            <a:ext cx="1143008" cy="10715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6357950" y="1285860"/>
            <a:ext cx="1143008" cy="10715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7429520" y="1357298"/>
            <a:ext cx="714380" cy="7143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5286380" y="5423928"/>
            <a:ext cx="2500330" cy="59887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1247</Words>
  <Application>Microsoft Office PowerPoint</Application>
  <PresentationFormat>Apresentação na tela (4:3)</PresentationFormat>
  <Paragraphs>442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Readability Assessment for Text Simplification</vt:lpstr>
      <vt:lpstr>Motivation</vt:lpstr>
      <vt:lpstr>Readability Assessment</vt:lpstr>
      <vt:lpstr>Text Simplification Scenario</vt:lpstr>
      <vt:lpstr>Readability Assessment System</vt:lpstr>
      <vt:lpstr>Corpora</vt:lpstr>
      <vt:lpstr>Features</vt:lpstr>
      <vt:lpstr>Feature Analysis</vt:lpstr>
      <vt:lpstr>Predicting readability Levels</vt:lpstr>
      <vt:lpstr>Predicting readability Levels</vt:lpstr>
      <vt:lpstr>Conclusions</vt:lpstr>
      <vt:lpstr>SIMPLIFICA Tool</vt:lpstr>
      <vt:lpstr>Future Work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Readability Assessment for Text Simplification</dc:title>
  <dc:creator>Caroline</dc:creator>
  <cp:lastModifiedBy>Caroline</cp:lastModifiedBy>
  <cp:revision>102</cp:revision>
  <dcterms:created xsi:type="dcterms:W3CDTF">2010-06-05T00:40:16Z</dcterms:created>
  <dcterms:modified xsi:type="dcterms:W3CDTF">2010-06-05T14:50:14Z</dcterms:modified>
</cp:coreProperties>
</file>