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  <p:sldMasterId id="2147483693" r:id="rId2"/>
  </p:sldMasterIdLst>
  <p:notesMasterIdLst>
    <p:notesMasterId r:id="rId25"/>
  </p:notesMasterIdLst>
  <p:handoutMasterIdLst>
    <p:handoutMasterId r:id="rId26"/>
  </p:handoutMasterIdLst>
  <p:sldIdLst>
    <p:sldId id="299" r:id="rId3"/>
    <p:sldId id="677" r:id="rId4"/>
    <p:sldId id="678" r:id="rId5"/>
    <p:sldId id="676" r:id="rId6"/>
    <p:sldId id="674" r:id="rId7"/>
    <p:sldId id="675" r:id="rId8"/>
    <p:sldId id="668" r:id="rId9"/>
    <p:sldId id="679" r:id="rId10"/>
    <p:sldId id="669" r:id="rId11"/>
    <p:sldId id="670" r:id="rId12"/>
    <p:sldId id="680" r:id="rId13"/>
    <p:sldId id="692" r:id="rId14"/>
    <p:sldId id="681" r:id="rId15"/>
    <p:sldId id="683" r:id="rId16"/>
    <p:sldId id="684" r:id="rId17"/>
    <p:sldId id="685" r:id="rId18"/>
    <p:sldId id="673" r:id="rId19"/>
    <p:sldId id="691" r:id="rId20"/>
    <p:sldId id="688" r:id="rId21"/>
    <p:sldId id="687" r:id="rId22"/>
    <p:sldId id="689" r:id="rId23"/>
    <p:sldId id="690" r:id="rId24"/>
  </p:sldIdLst>
  <p:sldSz cx="9144000" cy="6858000" type="screen4x3"/>
  <p:notesSz cx="69977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rgbClr val="FF00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rgbClr val="FF00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rgbClr val="FF00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rgbClr val="FF00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rgbClr val="FF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F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F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F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F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00"/>
    <a:srgbClr val="808080"/>
    <a:srgbClr val="B2B2B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5468" autoAdjust="0"/>
    <p:restoredTop sz="94683" autoAdjust="0"/>
  </p:normalViewPr>
  <p:slideViewPr>
    <p:cSldViewPr>
      <p:cViewPr varScale="1">
        <p:scale>
          <a:sx n="87" d="100"/>
          <a:sy n="87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82" y="-72"/>
      </p:cViewPr>
      <p:guideLst>
        <p:guide orient="horz" pos="2925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Writer vs. AMT</c:v>
                </c:pt>
              </c:strCache>
            </c:strRef>
          </c:tx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0.74300000000000077</c:v>
                </c:pt>
                <c:pt idx="1">
                  <c:v>0.74400000000000077</c:v>
                </c:pt>
                <c:pt idx="2">
                  <c:v>0.81100000000000005</c:v>
                </c:pt>
                <c:pt idx="3">
                  <c:v>0.83600000000000063</c:v>
                </c:pt>
                <c:pt idx="4">
                  <c:v>0.85400000000000065</c:v>
                </c:pt>
                <c:pt idx="5">
                  <c:v>0.86400000000000077</c:v>
                </c:pt>
                <c:pt idx="6">
                  <c:v>0.86800000000000077</c:v>
                </c:pt>
                <c:pt idx="7">
                  <c:v>0.87300000000000078</c:v>
                </c:pt>
                <c:pt idx="8">
                  <c:v>0.87400000000000078</c:v>
                </c:pt>
                <c:pt idx="9">
                  <c:v>0.87100000000000077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Writer vs. Raters</c:v>
                </c:pt>
              </c:strCache>
            </c:strRef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0.8</c:v>
                </c:pt>
                <c:pt idx="1">
                  <c:v>0.8</c:v>
                </c:pt>
                <c:pt idx="2">
                  <c:v>0.8</c:v>
                </c:pt>
                <c:pt idx="3">
                  <c:v>0.8</c:v>
                </c:pt>
                <c:pt idx="4">
                  <c:v>0.8</c:v>
                </c:pt>
                <c:pt idx="5">
                  <c:v>0.8</c:v>
                </c:pt>
                <c:pt idx="6">
                  <c:v>0.8</c:v>
                </c:pt>
                <c:pt idx="7">
                  <c:v>0.8</c:v>
                </c:pt>
                <c:pt idx="8">
                  <c:v>0.8</c:v>
                </c:pt>
                <c:pt idx="9">
                  <c:v>0.8</c:v>
                </c:pt>
              </c:numCache>
            </c:numRef>
          </c:val>
        </c:ser>
        <c:marker val="1"/>
        <c:axId val="103909248"/>
        <c:axId val="103911424"/>
      </c:lineChart>
      <c:catAx>
        <c:axId val="1039092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</a:t>
                </a:r>
                <a:r>
                  <a:rPr lang="en-US" baseline="0" dirty="0" smtClean="0"/>
                  <a:t> of </a:t>
                </a:r>
                <a:r>
                  <a:rPr lang="en-US" baseline="0" dirty="0" err="1" smtClean="0"/>
                  <a:t>Turkers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103911424"/>
        <c:crosses val="autoZero"/>
        <c:auto val="1"/>
        <c:lblAlgn val="ctr"/>
        <c:lblOffset val="100"/>
      </c:catAx>
      <c:valAx>
        <c:axId val="103911424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Kappa</a:t>
                </a:r>
                <a:endParaRPr lang="en-US" dirty="0"/>
              </a:p>
            </c:rich>
          </c:tx>
          <c:layout/>
        </c:title>
        <c:numFmt formatCode="#,##0.00" sourceLinked="0"/>
        <c:tickLblPos val="nextTo"/>
        <c:crossAx val="10390924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Rater 1 vs. AMT</c:v>
                </c:pt>
              </c:strCache>
            </c:strRef>
          </c:tx>
          <c:cat>
            <c:numRef>
              <c:f>Sheet1!$A$2:$A$19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0.47500000000000003</c:v>
                </c:pt>
                <c:pt idx="1">
                  <c:v>0.46900000000000003</c:v>
                </c:pt>
                <c:pt idx="2">
                  <c:v>0.54800000000000004</c:v>
                </c:pt>
                <c:pt idx="3">
                  <c:v>0.55700000000000005</c:v>
                </c:pt>
                <c:pt idx="4">
                  <c:v>0.58199999999999996</c:v>
                </c:pt>
                <c:pt idx="5">
                  <c:v>0.59</c:v>
                </c:pt>
                <c:pt idx="6">
                  <c:v>0.6070000000000001</c:v>
                </c:pt>
                <c:pt idx="7">
                  <c:v>0.59699999999999998</c:v>
                </c:pt>
                <c:pt idx="8">
                  <c:v>0.6170000000000001</c:v>
                </c:pt>
                <c:pt idx="9">
                  <c:v>0.6150000000000001</c:v>
                </c:pt>
                <c:pt idx="10">
                  <c:v>0.62700000000000011</c:v>
                </c:pt>
                <c:pt idx="11">
                  <c:v>0.63200000000000012</c:v>
                </c:pt>
                <c:pt idx="12">
                  <c:v>0.63300000000000012</c:v>
                </c:pt>
                <c:pt idx="13">
                  <c:v>0.63600000000000012</c:v>
                </c:pt>
                <c:pt idx="14">
                  <c:v>0.64000000000000012</c:v>
                </c:pt>
                <c:pt idx="15">
                  <c:v>0.64300000000000013</c:v>
                </c:pt>
                <c:pt idx="16">
                  <c:v>0.64300000000000013</c:v>
                </c:pt>
                <c:pt idx="17">
                  <c:v>0.64400000000000013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Rater 2 vs. AMT</c:v>
                </c:pt>
              </c:strCache>
            </c:strRef>
          </c:tx>
          <c:marker>
            <c:symbol val="diamond"/>
            <c:size val="7"/>
          </c:marker>
          <c:cat>
            <c:numRef>
              <c:f>Sheet1!$A$2:$A$19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</c:numCache>
            </c:num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0.43700000000000006</c:v>
                </c:pt>
                <c:pt idx="1">
                  <c:v>0.4250000000000001</c:v>
                </c:pt>
                <c:pt idx="2">
                  <c:v>0.504</c:v>
                </c:pt>
                <c:pt idx="3">
                  <c:v>0.51300000000000001</c:v>
                </c:pt>
                <c:pt idx="4">
                  <c:v>0.53500000000000003</c:v>
                </c:pt>
                <c:pt idx="5">
                  <c:v>0.55000000000000004</c:v>
                </c:pt>
                <c:pt idx="6">
                  <c:v>0.56299999999999994</c:v>
                </c:pt>
                <c:pt idx="7">
                  <c:v>0.56000000000000005</c:v>
                </c:pt>
                <c:pt idx="8">
                  <c:v>0.58000000000000007</c:v>
                </c:pt>
                <c:pt idx="9">
                  <c:v>0.57700000000000007</c:v>
                </c:pt>
                <c:pt idx="10">
                  <c:v>0.59</c:v>
                </c:pt>
                <c:pt idx="11">
                  <c:v>0.59399999999999997</c:v>
                </c:pt>
                <c:pt idx="12">
                  <c:v>0.59499999999999997</c:v>
                </c:pt>
                <c:pt idx="13">
                  <c:v>0.60000000000000009</c:v>
                </c:pt>
                <c:pt idx="14">
                  <c:v>0.60500000000000009</c:v>
                </c:pt>
                <c:pt idx="15">
                  <c:v>0.6080000000000001</c:v>
                </c:pt>
                <c:pt idx="16">
                  <c:v>0.6120000000000001</c:v>
                </c:pt>
                <c:pt idx="17">
                  <c:v>0.6100000000000001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Rater 3 vs. AMT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cat>
            <c:numRef>
              <c:f>Sheet1!$A$2:$A$19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</c:numCache>
            </c:numRef>
          </c:cat>
          <c:val>
            <c:numRef>
              <c:f>Sheet1!$D$2:$D$19</c:f>
              <c:numCache>
                <c:formatCode>General</c:formatCode>
                <c:ptCount val="18"/>
                <c:pt idx="0">
                  <c:v>0.43800000000000006</c:v>
                </c:pt>
                <c:pt idx="1">
                  <c:v>0.4280000000000001</c:v>
                </c:pt>
                <c:pt idx="2">
                  <c:v>0.50800000000000001</c:v>
                </c:pt>
                <c:pt idx="3">
                  <c:v>0.51600000000000001</c:v>
                </c:pt>
                <c:pt idx="4">
                  <c:v>0.53500000000000003</c:v>
                </c:pt>
                <c:pt idx="5">
                  <c:v>0.55300000000000005</c:v>
                </c:pt>
                <c:pt idx="6">
                  <c:v>0.55800000000000005</c:v>
                </c:pt>
                <c:pt idx="7">
                  <c:v>0.55200000000000005</c:v>
                </c:pt>
                <c:pt idx="8">
                  <c:v>0.57600000000000007</c:v>
                </c:pt>
                <c:pt idx="9">
                  <c:v>0.57099999999999995</c:v>
                </c:pt>
                <c:pt idx="10">
                  <c:v>0.58099999999999996</c:v>
                </c:pt>
                <c:pt idx="11">
                  <c:v>0.58399999999999996</c:v>
                </c:pt>
                <c:pt idx="12">
                  <c:v>0.59599999999999997</c:v>
                </c:pt>
                <c:pt idx="13">
                  <c:v>0.59299999999999997</c:v>
                </c:pt>
                <c:pt idx="14">
                  <c:v>0.60000000000000009</c:v>
                </c:pt>
                <c:pt idx="15">
                  <c:v>0.59599999999999997</c:v>
                </c:pt>
                <c:pt idx="16">
                  <c:v>0.60000000000000009</c:v>
                </c:pt>
                <c:pt idx="17">
                  <c:v>0.59399999999999997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Mean </c:v>
                </c:pt>
              </c:strCache>
            </c:strRef>
          </c:tx>
          <c:cat>
            <c:numRef>
              <c:f>Sheet1!$A$2:$A$19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</c:numCache>
            </c:numRef>
          </c:cat>
          <c:val>
            <c:numRef>
              <c:f>Sheet1!$E$2:$E$19</c:f>
              <c:numCache>
                <c:formatCode>General</c:formatCode>
                <c:ptCount val="18"/>
                <c:pt idx="0">
                  <c:v>0.45</c:v>
                </c:pt>
                <c:pt idx="1">
                  <c:v>0.44066666666666665</c:v>
                </c:pt>
                <c:pt idx="2">
                  <c:v>0.52</c:v>
                </c:pt>
                <c:pt idx="3">
                  <c:v>0.52866666666666662</c:v>
                </c:pt>
                <c:pt idx="4">
                  <c:v>0.55066666666666664</c:v>
                </c:pt>
                <c:pt idx="5">
                  <c:v>0.56433333333333335</c:v>
                </c:pt>
                <c:pt idx="6">
                  <c:v>0.57600000000000007</c:v>
                </c:pt>
                <c:pt idx="7">
                  <c:v>0.56966666666666654</c:v>
                </c:pt>
                <c:pt idx="8">
                  <c:v>0.59100000000000008</c:v>
                </c:pt>
                <c:pt idx="9">
                  <c:v>0.58766666666666656</c:v>
                </c:pt>
                <c:pt idx="10">
                  <c:v>0.59933333333333338</c:v>
                </c:pt>
                <c:pt idx="11">
                  <c:v>0.6033333333333335</c:v>
                </c:pt>
                <c:pt idx="12">
                  <c:v>0.6080000000000001</c:v>
                </c:pt>
                <c:pt idx="13">
                  <c:v>0.60966666666666669</c:v>
                </c:pt>
                <c:pt idx="14">
                  <c:v>0.61500000000000021</c:v>
                </c:pt>
                <c:pt idx="15">
                  <c:v>0.6156666666666667</c:v>
                </c:pt>
                <c:pt idx="16">
                  <c:v>0.6183333333333334</c:v>
                </c:pt>
                <c:pt idx="17">
                  <c:v>0.6160000000000001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Avg among Raters</c:v>
                </c:pt>
              </c:strCache>
            </c:strRef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cat>
            <c:numRef>
              <c:f>Sheet1!$A$2:$A$19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</c:numCache>
            </c:numRef>
          </c:cat>
          <c:val>
            <c:numRef>
              <c:f>Sheet1!$F$2:$F$19</c:f>
              <c:numCache>
                <c:formatCode>General</c:formatCode>
                <c:ptCount val="18"/>
                <c:pt idx="0">
                  <c:v>0.60600000000000009</c:v>
                </c:pt>
                <c:pt idx="1">
                  <c:v>0.60600000000000009</c:v>
                </c:pt>
                <c:pt idx="2">
                  <c:v>0.60600000000000009</c:v>
                </c:pt>
                <c:pt idx="3">
                  <c:v>0.60600000000000009</c:v>
                </c:pt>
                <c:pt idx="4">
                  <c:v>0.60600000000000009</c:v>
                </c:pt>
                <c:pt idx="5">
                  <c:v>0.60600000000000009</c:v>
                </c:pt>
                <c:pt idx="6">
                  <c:v>0.60600000000000009</c:v>
                </c:pt>
                <c:pt idx="7">
                  <c:v>0.60600000000000009</c:v>
                </c:pt>
                <c:pt idx="8">
                  <c:v>0.60600000000000009</c:v>
                </c:pt>
                <c:pt idx="9">
                  <c:v>0.60600000000000009</c:v>
                </c:pt>
                <c:pt idx="10">
                  <c:v>0.60600000000000009</c:v>
                </c:pt>
                <c:pt idx="11">
                  <c:v>0.60600000000000009</c:v>
                </c:pt>
                <c:pt idx="12">
                  <c:v>0.60600000000000009</c:v>
                </c:pt>
                <c:pt idx="13">
                  <c:v>0.60600000000000009</c:v>
                </c:pt>
                <c:pt idx="14">
                  <c:v>0.60600000000000009</c:v>
                </c:pt>
                <c:pt idx="15">
                  <c:v>0.60600000000000009</c:v>
                </c:pt>
                <c:pt idx="16">
                  <c:v>0.60600000000000009</c:v>
                </c:pt>
                <c:pt idx="17">
                  <c:v>0.60600000000000009</c:v>
                </c:pt>
              </c:numCache>
            </c:numRef>
          </c:val>
        </c:ser>
        <c:marker val="1"/>
        <c:axId val="83590528"/>
        <c:axId val="83600896"/>
      </c:lineChart>
      <c:catAx>
        <c:axId val="835905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</a:t>
                </a:r>
                <a:r>
                  <a:rPr lang="en-US" dirty="0" err="1" smtClean="0"/>
                  <a:t>Turkers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83600896"/>
        <c:crosses val="autoZero"/>
        <c:auto val="1"/>
        <c:lblAlgn val="ctr"/>
        <c:lblOffset val="100"/>
      </c:catAx>
      <c:valAx>
        <c:axId val="83600896"/>
        <c:scaling>
          <c:orientation val="minMax"/>
          <c:max val="0.65000000000000091"/>
          <c:min val="0.4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Kappa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83590528"/>
        <c:crosses val="autoZero"/>
        <c:crossBetween val="between"/>
        <c:majorUnit val="0.05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295A9C-3EBF-4EC7-83A8-BE9DC46CB32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D67C3D-CB9B-4051-B864-5A2174821754}">
      <dgm:prSet phldrT="[Text]"/>
      <dgm:spPr/>
      <dgm:t>
        <a:bodyPr/>
        <a:lstStyle/>
        <a:p>
          <a:r>
            <a:rPr lang="en-US" dirty="0" smtClean="0"/>
            <a:t>Easy</a:t>
          </a:r>
          <a:endParaRPr lang="en-US" dirty="0"/>
        </a:p>
      </dgm:t>
    </dgm:pt>
    <dgm:pt modelId="{6B261BFF-956B-4674-ADB6-F2138E2FD7AE}" type="parTrans" cxnId="{A9892F0B-8477-4590-AA73-D7D67813F22B}">
      <dgm:prSet/>
      <dgm:spPr/>
      <dgm:t>
        <a:bodyPr/>
        <a:lstStyle/>
        <a:p>
          <a:endParaRPr lang="en-US"/>
        </a:p>
      </dgm:t>
    </dgm:pt>
    <dgm:pt modelId="{319381BA-5BA6-41C8-ABF5-0410F6E27C40}" type="sibTrans" cxnId="{A9892F0B-8477-4590-AA73-D7D67813F22B}">
      <dgm:prSet/>
      <dgm:spPr/>
      <dgm:t>
        <a:bodyPr/>
        <a:lstStyle/>
        <a:p>
          <a:endParaRPr lang="en-US"/>
        </a:p>
      </dgm:t>
    </dgm:pt>
    <dgm:pt modelId="{E9C52A2B-E244-4CE5-B9F5-287313437A14}">
      <dgm:prSet phldrT="[Text]" custT="1"/>
      <dgm:spPr/>
      <dgm:t>
        <a:bodyPr/>
        <a:lstStyle/>
        <a:p>
          <a:r>
            <a:rPr lang="en-US" sz="2400" b="0" dirty="0" smtClean="0">
              <a:solidFill>
                <a:schemeClr val="tx1"/>
              </a:solidFill>
              <a:latin typeface="+mn-lt"/>
            </a:rPr>
            <a:t>“It depends </a:t>
          </a:r>
          <a:r>
            <a:rPr lang="en-US" sz="2400" b="0" i="1" dirty="0" smtClean="0">
              <a:solidFill>
                <a:srgbClr val="0000CC"/>
              </a:solidFill>
              <a:latin typeface="+mn-lt"/>
            </a:rPr>
            <a:t>of</a:t>
          </a:r>
          <a:r>
            <a:rPr lang="en-US" sz="2400" b="0" dirty="0" smtClean="0">
              <a:solidFill>
                <a:schemeClr val="tx1"/>
              </a:solidFill>
              <a:latin typeface="+mn-lt"/>
            </a:rPr>
            <a:t> the price of the car” </a:t>
          </a:r>
          <a:endParaRPr lang="en-US" sz="2400" dirty="0"/>
        </a:p>
      </dgm:t>
    </dgm:pt>
    <dgm:pt modelId="{67D0C009-B16A-4FD9-A8AC-5B1F167074DB}" type="parTrans" cxnId="{9D6A1640-4856-400C-A826-22C53D7B028F}">
      <dgm:prSet/>
      <dgm:spPr/>
      <dgm:t>
        <a:bodyPr/>
        <a:lstStyle/>
        <a:p>
          <a:endParaRPr lang="en-US"/>
        </a:p>
      </dgm:t>
    </dgm:pt>
    <dgm:pt modelId="{1B3D790B-F8FA-42CC-B76B-EB9742256A47}" type="sibTrans" cxnId="{9D6A1640-4856-400C-A826-22C53D7B028F}">
      <dgm:prSet/>
      <dgm:spPr/>
      <dgm:t>
        <a:bodyPr/>
        <a:lstStyle/>
        <a:p>
          <a:endParaRPr lang="en-US"/>
        </a:p>
      </dgm:t>
    </dgm:pt>
    <dgm:pt modelId="{F6C5D87B-82C4-4078-9292-9813A8414763}">
      <dgm:prSet phldrT="[Text]" custT="1"/>
      <dgm:spPr/>
      <dgm:t>
        <a:bodyPr/>
        <a:lstStyle/>
        <a:p>
          <a:r>
            <a:rPr lang="en-US" sz="2400" b="0" dirty="0" smtClean="0">
              <a:solidFill>
                <a:schemeClr val="tx1"/>
              </a:solidFill>
              <a:latin typeface="+mn-lt"/>
            </a:rPr>
            <a:t>“The only key </a:t>
          </a:r>
          <a:r>
            <a:rPr lang="en-US" sz="2400" b="0" i="1" dirty="0" smtClean="0">
              <a:solidFill>
                <a:srgbClr val="0000CC"/>
              </a:solidFill>
              <a:latin typeface="+mn-lt"/>
            </a:rPr>
            <a:t>of</a:t>
          </a:r>
          <a:r>
            <a:rPr lang="en-US" sz="2400" b="0" dirty="0" smtClean="0">
              <a:solidFill>
                <a:schemeClr val="tx1"/>
              </a:solidFill>
              <a:latin typeface="+mn-lt"/>
            </a:rPr>
            <a:t> success is hard work.”</a:t>
          </a:r>
          <a:endParaRPr lang="en-US" sz="2400" dirty="0"/>
        </a:p>
      </dgm:t>
    </dgm:pt>
    <dgm:pt modelId="{F0641463-03D8-4593-9DFB-79C2F046F97C}" type="parTrans" cxnId="{9CB1F093-83AE-452C-AFBD-F62B58FB5B48}">
      <dgm:prSet/>
      <dgm:spPr/>
      <dgm:t>
        <a:bodyPr/>
        <a:lstStyle/>
        <a:p>
          <a:endParaRPr lang="en-US"/>
        </a:p>
      </dgm:t>
    </dgm:pt>
    <dgm:pt modelId="{80B496D9-992D-4D8D-A2A4-006DB686C250}" type="sibTrans" cxnId="{9CB1F093-83AE-452C-AFBD-F62B58FB5B48}">
      <dgm:prSet/>
      <dgm:spPr/>
      <dgm:t>
        <a:bodyPr/>
        <a:lstStyle/>
        <a:p>
          <a:endParaRPr lang="en-US"/>
        </a:p>
      </dgm:t>
    </dgm:pt>
    <dgm:pt modelId="{0DC32011-A442-4E5C-819E-3084DA2A3B09}">
      <dgm:prSet phldrT="[Text]"/>
      <dgm:spPr/>
      <dgm:t>
        <a:bodyPr/>
        <a:lstStyle/>
        <a:p>
          <a:r>
            <a:rPr lang="en-US" dirty="0" smtClean="0"/>
            <a:t>Hard</a:t>
          </a:r>
          <a:endParaRPr lang="en-US" dirty="0"/>
        </a:p>
      </dgm:t>
    </dgm:pt>
    <dgm:pt modelId="{7C822FE9-2EDE-4FE2-BD77-650570F34AD7}" type="parTrans" cxnId="{CE5F4A5B-5C07-4592-86D5-F513D74B5389}">
      <dgm:prSet/>
      <dgm:spPr/>
      <dgm:t>
        <a:bodyPr/>
        <a:lstStyle/>
        <a:p>
          <a:endParaRPr lang="en-US"/>
        </a:p>
      </dgm:t>
    </dgm:pt>
    <dgm:pt modelId="{476C4FD8-22E0-4C13-AF45-5827A1DAFB24}" type="sibTrans" cxnId="{CE5F4A5B-5C07-4592-86D5-F513D74B5389}">
      <dgm:prSet/>
      <dgm:spPr/>
      <dgm:t>
        <a:bodyPr/>
        <a:lstStyle/>
        <a:p>
          <a:endParaRPr lang="en-US"/>
        </a:p>
      </dgm:t>
    </dgm:pt>
    <dgm:pt modelId="{9CB0188F-ADAE-436A-8B54-0581C49F1301}">
      <dgm:prSet phldrT="[Text]" custT="1"/>
      <dgm:spPr/>
      <dgm:t>
        <a:bodyPr/>
        <a:lstStyle/>
        <a:p>
          <a:r>
            <a:rPr lang="en-US" sz="2400" dirty="0" smtClean="0"/>
            <a:t>“Everybody feels curiosity </a:t>
          </a:r>
          <a:r>
            <a:rPr lang="en-US" sz="2400" i="1" dirty="0" smtClean="0">
              <a:solidFill>
                <a:srgbClr val="0000CC"/>
              </a:solidFill>
            </a:rPr>
            <a:t>with</a:t>
          </a:r>
          <a:r>
            <a:rPr lang="en-US" sz="2400" dirty="0" smtClean="0"/>
            <a:t> that kind of thing.”</a:t>
          </a:r>
          <a:endParaRPr lang="en-US" sz="2400" dirty="0"/>
        </a:p>
      </dgm:t>
    </dgm:pt>
    <dgm:pt modelId="{873598CD-1CE5-44E3-818B-ECF3EA1EE2C9}" type="parTrans" cxnId="{1A21D9E4-1016-439A-A7D7-29839330F7FF}">
      <dgm:prSet/>
      <dgm:spPr/>
      <dgm:t>
        <a:bodyPr/>
        <a:lstStyle/>
        <a:p>
          <a:endParaRPr lang="en-US"/>
        </a:p>
      </dgm:t>
    </dgm:pt>
    <dgm:pt modelId="{3A3DD260-C3A1-4A03-8A08-4D957863A6B9}" type="sibTrans" cxnId="{1A21D9E4-1016-439A-A7D7-29839330F7FF}">
      <dgm:prSet/>
      <dgm:spPr/>
      <dgm:t>
        <a:bodyPr/>
        <a:lstStyle/>
        <a:p>
          <a:endParaRPr lang="en-US"/>
        </a:p>
      </dgm:t>
    </dgm:pt>
    <dgm:pt modelId="{0098AB5A-1893-4149-BCFB-2F4566F5E1FD}">
      <dgm:prSet custT="1"/>
      <dgm:spPr/>
      <dgm:t>
        <a:bodyPr/>
        <a:lstStyle/>
        <a:p>
          <a:r>
            <a:rPr lang="en-US" sz="2400" dirty="0" smtClean="0"/>
            <a:t>“I am impressed that I had a 100 score </a:t>
          </a:r>
          <a:r>
            <a:rPr lang="en-US" sz="2400" i="1" dirty="0" smtClean="0">
              <a:solidFill>
                <a:srgbClr val="0000CC"/>
              </a:solidFill>
            </a:rPr>
            <a:t>in</a:t>
          </a:r>
          <a:r>
            <a:rPr lang="en-US" sz="2400" dirty="0" smtClean="0"/>
            <a:t> the test of history.”</a:t>
          </a:r>
        </a:p>
      </dgm:t>
    </dgm:pt>
    <dgm:pt modelId="{261C3C6D-3953-4BFA-80AB-0A0D68766BC4}" type="parTrans" cxnId="{AB85B2AD-4A49-4ADB-ABF9-0F1F54AB2643}">
      <dgm:prSet/>
      <dgm:spPr/>
      <dgm:t>
        <a:bodyPr/>
        <a:lstStyle/>
        <a:p>
          <a:endParaRPr lang="en-US"/>
        </a:p>
      </dgm:t>
    </dgm:pt>
    <dgm:pt modelId="{4BCF3CB3-867B-4FFB-9E1A-DE659FBA1BBA}" type="sibTrans" cxnId="{AB85B2AD-4A49-4ADB-ABF9-0F1F54AB2643}">
      <dgm:prSet/>
      <dgm:spPr/>
      <dgm:t>
        <a:bodyPr/>
        <a:lstStyle/>
        <a:p>
          <a:endParaRPr lang="en-US"/>
        </a:p>
      </dgm:t>
    </dgm:pt>
    <dgm:pt modelId="{586C4E22-24A3-4115-B10D-5C082B6ABD98}">
      <dgm:prSet custT="1"/>
      <dgm:spPr/>
      <dgm:t>
        <a:bodyPr/>
        <a:lstStyle/>
        <a:p>
          <a:r>
            <a:rPr lang="en-US" sz="2400" dirty="0" smtClean="0"/>
            <a:t>“Approximately 1 million people visited the museum in Argentina </a:t>
          </a:r>
          <a:r>
            <a:rPr lang="en-US" sz="2400" i="1" dirty="0" smtClean="0">
              <a:solidFill>
                <a:srgbClr val="0000CC"/>
              </a:solidFill>
            </a:rPr>
            <a:t>in</a:t>
          </a:r>
          <a:r>
            <a:rPr lang="en-US" sz="2400" dirty="0" smtClean="0"/>
            <a:t> this year.”</a:t>
          </a:r>
        </a:p>
      </dgm:t>
    </dgm:pt>
    <dgm:pt modelId="{DA6D4C42-AD7F-48A6-8513-92580F3795DE}" type="parTrans" cxnId="{CA5E5886-9F1D-4917-834A-33B64C74D230}">
      <dgm:prSet/>
      <dgm:spPr/>
      <dgm:t>
        <a:bodyPr/>
        <a:lstStyle/>
        <a:p>
          <a:endParaRPr lang="en-US"/>
        </a:p>
      </dgm:t>
    </dgm:pt>
    <dgm:pt modelId="{3B8A6A24-E57F-4E1D-9DB8-831A9F818349}" type="sibTrans" cxnId="{CA5E5886-9F1D-4917-834A-33B64C74D230}">
      <dgm:prSet/>
      <dgm:spPr/>
      <dgm:t>
        <a:bodyPr/>
        <a:lstStyle/>
        <a:p>
          <a:endParaRPr lang="en-US"/>
        </a:p>
      </dgm:t>
    </dgm:pt>
    <dgm:pt modelId="{E9AEB5EC-9DA0-4F85-8B34-F42755543438}" type="pres">
      <dgm:prSet presAssocID="{C7295A9C-3EBF-4EC7-83A8-BE9DC46CB3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3DFF03-434C-499A-BE0E-08AEF62915CA}" type="pres">
      <dgm:prSet presAssocID="{B6D67C3D-CB9B-4051-B864-5A2174821754}" presName="linNode" presStyleCnt="0"/>
      <dgm:spPr/>
    </dgm:pt>
    <dgm:pt modelId="{48D6D91E-0CDA-4321-8504-CA9DADF7096B}" type="pres">
      <dgm:prSet presAssocID="{B6D67C3D-CB9B-4051-B864-5A2174821754}" presName="parentText" presStyleLbl="node1" presStyleIdx="0" presStyleCnt="2" custScaleX="28558" custScaleY="2438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90778A-E088-4672-9DC3-EA1700113F6D}" type="pres">
      <dgm:prSet presAssocID="{B6D67C3D-CB9B-4051-B864-5A2174821754}" presName="descendantText" presStyleLbl="alignAccFollowNode1" presStyleIdx="0" presStyleCnt="2" custScaleX="111777" custScaleY="2896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819A33B-9942-40BE-A44D-E8F041B5318E}" type="pres">
      <dgm:prSet presAssocID="{319381BA-5BA6-41C8-ABF5-0410F6E27C40}" presName="sp" presStyleCnt="0"/>
      <dgm:spPr/>
    </dgm:pt>
    <dgm:pt modelId="{4E3C74F8-E2DB-4B83-B491-3B3F6C041F6A}" type="pres">
      <dgm:prSet presAssocID="{0DC32011-A442-4E5C-819E-3084DA2A3B09}" presName="linNode" presStyleCnt="0"/>
      <dgm:spPr/>
    </dgm:pt>
    <dgm:pt modelId="{A6726311-2C60-4B8E-B70B-C14422EFDCC0}" type="pres">
      <dgm:prSet presAssocID="{0DC32011-A442-4E5C-819E-3084DA2A3B09}" presName="parentText" presStyleLbl="node1" presStyleIdx="1" presStyleCnt="2" custScaleX="28558" custScaleY="695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1323AE-5067-4199-8CFC-CC51F6BC378D}" type="pres">
      <dgm:prSet presAssocID="{0DC32011-A442-4E5C-819E-3084DA2A3B09}" presName="descendantText" presStyleLbl="alignAccFollowNode1" presStyleIdx="1" presStyleCnt="2" custScaleX="111777" custScaleY="8264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9CB1F093-83AE-452C-AFBD-F62B58FB5B48}" srcId="{B6D67C3D-CB9B-4051-B864-5A2174821754}" destId="{F6C5D87B-82C4-4078-9292-9813A8414763}" srcOrd="1" destOrd="0" parTransId="{F0641463-03D8-4593-9DFB-79C2F046F97C}" sibTransId="{80B496D9-992D-4D8D-A2A4-006DB686C250}"/>
    <dgm:cxn modelId="{F1FF5ADE-DA3E-41F3-8A7B-7E92EEB92AC8}" type="presOf" srcId="{F6C5D87B-82C4-4078-9292-9813A8414763}" destId="{F290778A-E088-4672-9DC3-EA1700113F6D}" srcOrd="0" destOrd="1" presId="urn:microsoft.com/office/officeart/2005/8/layout/vList5"/>
    <dgm:cxn modelId="{BC555EE3-C63F-47D7-A4CB-3B9D43D85E32}" type="presOf" srcId="{9CB0188F-ADAE-436A-8B54-0581C49F1301}" destId="{001323AE-5067-4199-8CFC-CC51F6BC378D}" srcOrd="0" destOrd="0" presId="urn:microsoft.com/office/officeart/2005/8/layout/vList5"/>
    <dgm:cxn modelId="{CA5E5886-9F1D-4917-834A-33B64C74D230}" srcId="{0DC32011-A442-4E5C-819E-3084DA2A3B09}" destId="{586C4E22-24A3-4115-B10D-5C082B6ABD98}" srcOrd="2" destOrd="0" parTransId="{DA6D4C42-AD7F-48A6-8513-92580F3795DE}" sibTransId="{3B8A6A24-E57F-4E1D-9DB8-831A9F818349}"/>
    <dgm:cxn modelId="{CCC69D13-1EF0-437D-8C3F-CBC08222948A}" type="presOf" srcId="{0DC32011-A442-4E5C-819E-3084DA2A3B09}" destId="{A6726311-2C60-4B8E-B70B-C14422EFDCC0}" srcOrd="0" destOrd="0" presId="urn:microsoft.com/office/officeart/2005/8/layout/vList5"/>
    <dgm:cxn modelId="{207AAD93-8904-4D18-8F87-1B9CF9125AA9}" type="presOf" srcId="{0098AB5A-1893-4149-BCFB-2F4566F5E1FD}" destId="{001323AE-5067-4199-8CFC-CC51F6BC378D}" srcOrd="0" destOrd="1" presId="urn:microsoft.com/office/officeart/2005/8/layout/vList5"/>
    <dgm:cxn modelId="{DBB53498-1788-45FF-9A76-E33F83B0BBB4}" type="presOf" srcId="{586C4E22-24A3-4115-B10D-5C082B6ABD98}" destId="{001323AE-5067-4199-8CFC-CC51F6BC378D}" srcOrd="0" destOrd="2" presId="urn:microsoft.com/office/officeart/2005/8/layout/vList5"/>
    <dgm:cxn modelId="{F0673536-E961-4AC5-9B69-9C6A62E76B76}" type="presOf" srcId="{B6D67C3D-CB9B-4051-B864-5A2174821754}" destId="{48D6D91E-0CDA-4321-8504-CA9DADF7096B}" srcOrd="0" destOrd="0" presId="urn:microsoft.com/office/officeart/2005/8/layout/vList5"/>
    <dgm:cxn modelId="{A62D79BB-177C-4DCB-9627-24165DB125DA}" type="presOf" srcId="{C7295A9C-3EBF-4EC7-83A8-BE9DC46CB32E}" destId="{E9AEB5EC-9DA0-4F85-8B34-F42755543438}" srcOrd="0" destOrd="0" presId="urn:microsoft.com/office/officeart/2005/8/layout/vList5"/>
    <dgm:cxn modelId="{9D6A1640-4856-400C-A826-22C53D7B028F}" srcId="{B6D67C3D-CB9B-4051-B864-5A2174821754}" destId="{E9C52A2B-E244-4CE5-B9F5-287313437A14}" srcOrd="0" destOrd="0" parTransId="{67D0C009-B16A-4FD9-A8AC-5B1F167074DB}" sibTransId="{1B3D790B-F8FA-42CC-B76B-EB9742256A47}"/>
    <dgm:cxn modelId="{64C03826-8F65-4E4C-B020-E8E1C256396A}" type="presOf" srcId="{E9C52A2B-E244-4CE5-B9F5-287313437A14}" destId="{F290778A-E088-4672-9DC3-EA1700113F6D}" srcOrd="0" destOrd="0" presId="urn:microsoft.com/office/officeart/2005/8/layout/vList5"/>
    <dgm:cxn modelId="{AB85B2AD-4A49-4ADB-ABF9-0F1F54AB2643}" srcId="{0DC32011-A442-4E5C-819E-3084DA2A3B09}" destId="{0098AB5A-1893-4149-BCFB-2F4566F5E1FD}" srcOrd="1" destOrd="0" parTransId="{261C3C6D-3953-4BFA-80AB-0A0D68766BC4}" sibTransId="{4BCF3CB3-867B-4FFB-9E1A-DE659FBA1BBA}"/>
    <dgm:cxn modelId="{CE5F4A5B-5C07-4592-86D5-F513D74B5389}" srcId="{C7295A9C-3EBF-4EC7-83A8-BE9DC46CB32E}" destId="{0DC32011-A442-4E5C-819E-3084DA2A3B09}" srcOrd="1" destOrd="0" parTransId="{7C822FE9-2EDE-4FE2-BD77-650570F34AD7}" sibTransId="{476C4FD8-22E0-4C13-AF45-5827A1DAFB24}"/>
    <dgm:cxn modelId="{A9892F0B-8477-4590-AA73-D7D67813F22B}" srcId="{C7295A9C-3EBF-4EC7-83A8-BE9DC46CB32E}" destId="{B6D67C3D-CB9B-4051-B864-5A2174821754}" srcOrd="0" destOrd="0" parTransId="{6B261BFF-956B-4674-ADB6-F2138E2FD7AE}" sibTransId="{319381BA-5BA6-41C8-ABF5-0410F6E27C40}"/>
    <dgm:cxn modelId="{1A21D9E4-1016-439A-A7D7-29839330F7FF}" srcId="{0DC32011-A442-4E5C-819E-3084DA2A3B09}" destId="{9CB0188F-ADAE-436A-8B54-0581C49F1301}" srcOrd="0" destOrd="0" parTransId="{873598CD-1CE5-44E3-818B-ECF3EA1EE2C9}" sibTransId="{3A3DD260-C3A1-4A03-8A08-4D957863A6B9}"/>
    <dgm:cxn modelId="{8106FC08-F772-4644-9FED-DDD3E286AC48}" type="presParOf" srcId="{E9AEB5EC-9DA0-4F85-8B34-F42755543438}" destId="{503DFF03-434C-499A-BE0E-08AEF62915CA}" srcOrd="0" destOrd="0" presId="urn:microsoft.com/office/officeart/2005/8/layout/vList5"/>
    <dgm:cxn modelId="{2EF209E4-6B1E-4CE7-ADD2-667CBBAD2B57}" type="presParOf" srcId="{503DFF03-434C-499A-BE0E-08AEF62915CA}" destId="{48D6D91E-0CDA-4321-8504-CA9DADF7096B}" srcOrd="0" destOrd="0" presId="urn:microsoft.com/office/officeart/2005/8/layout/vList5"/>
    <dgm:cxn modelId="{C8A0C34F-9949-4228-B8D0-2E38DD31F599}" type="presParOf" srcId="{503DFF03-434C-499A-BE0E-08AEF62915CA}" destId="{F290778A-E088-4672-9DC3-EA1700113F6D}" srcOrd="1" destOrd="0" presId="urn:microsoft.com/office/officeart/2005/8/layout/vList5"/>
    <dgm:cxn modelId="{72A9A2FE-4AC2-46A6-9594-4D7A492E7C87}" type="presParOf" srcId="{E9AEB5EC-9DA0-4F85-8B34-F42755543438}" destId="{9819A33B-9942-40BE-A44D-E8F041B5318E}" srcOrd="1" destOrd="0" presId="urn:microsoft.com/office/officeart/2005/8/layout/vList5"/>
    <dgm:cxn modelId="{706AF38B-345B-4F79-BC80-6FE709107D60}" type="presParOf" srcId="{E9AEB5EC-9DA0-4F85-8B34-F42755543438}" destId="{4E3C74F8-E2DB-4B83-B491-3B3F6C041F6A}" srcOrd="2" destOrd="0" presId="urn:microsoft.com/office/officeart/2005/8/layout/vList5"/>
    <dgm:cxn modelId="{36637CCB-545E-4B78-BACB-FFF749103E9F}" type="presParOf" srcId="{4E3C74F8-E2DB-4B83-B491-3B3F6C041F6A}" destId="{A6726311-2C60-4B8E-B70B-C14422EFDCC0}" srcOrd="0" destOrd="0" presId="urn:microsoft.com/office/officeart/2005/8/layout/vList5"/>
    <dgm:cxn modelId="{6270C55C-236B-49EE-9AB8-4821DB03F3CC}" type="presParOf" srcId="{4E3C74F8-E2DB-4B83-B491-3B3F6C041F6A}" destId="{001323AE-5067-4199-8CFC-CC51F6BC378D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8" tIns="46410" rIns="92818" bIns="46410" numCol="1" anchor="t" anchorCtr="0" compatLnSpc="1">
            <a:prstTxWarp prst="textNoShape">
              <a:avLst/>
            </a:prstTxWarp>
          </a:bodyPr>
          <a:lstStyle>
            <a:lvl1pPr algn="l" defTabSz="928688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37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8" tIns="46410" rIns="92818" bIns="4641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37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8" tIns="46410" rIns="92818" bIns="46410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371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8" tIns="46410" rIns="92818" bIns="4641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505DFF7-9201-4093-AB1E-485678167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8" tIns="46410" rIns="92818" bIns="46410" numCol="1" anchor="t" anchorCtr="0" compatLnSpc="1">
            <a:prstTxWarp prst="textNoShape">
              <a:avLst/>
            </a:prstTxWarp>
          </a:bodyPr>
          <a:lstStyle>
            <a:lvl1pPr algn="l" defTabSz="928688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8" tIns="46410" rIns="92818" bIns="46410" numCol="1" anchor="t" anchorCtr="0" compatLnSpc="1">
            <a:prstTxWarp prst="textNoShape">
              <a:avLst/>
            </a:prstTxWarp>
          </a:bodyPr>
          <a:lstStyle>
            <a:lvl1pPr algn="r" defTabSz="928688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8" tIns="46410" rIns="92818" bIns="464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8" tIns="46410" rIns="92818" bIns="46410" numCol="1" anchor="b" anchorCtr="0" compatLnSpc="1">
            <a:prstTxWarp prst="textNoShape">
              <a:avLst/>
            </a:prstTxWarp>
          </a:bodyPr>
          <a:lstStyle>
            <a:lvl1pPr algn="l" defTabSz="928688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8" tIns="46410" rIns="92818" bIns="46410" numCol="1" anchor="b" anchorCtr="0" compatLnSpc="1">
            <a:prstTxWarp prst="textNoShape">
              <a:avLst/>
            </a:prstTxWarp>
          </a:bodyPr>
          <a:lstStyle>
            <a:lvl1pPr algn="r" defTabSz="928688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CFA0E95-F105-4313-9FDF-3A68026F6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A835C-EA5D-421B-BDBE-7F2E98913D3C}" type="slidenum">
              <a:rPr lang="en-US"/>
              <a:pPr/>
              <a:t>1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E18A223-811E-4C70-BE50-3BD24BED44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D871164-9878-449F-A1BE-DD2180FB3F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32D0F1-B547-416B-984E-A6DD7AEB46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18A223-811E-4C70-BE50-3BD24BED44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0A5688-B486-4FC0-B3C8-93DAB0891E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83CCBF-E48A-4D85-8F33-9E36297B50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34805D-A639-4DCE-905D-D2A6EC4310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4F6DDE-3515-4A07-92CE-16CFC142C5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4ECA2A-3B3F-4AA9-85A6-308D403C4F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38EB9-E87A-40B1-A88A-C719B221CD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B9DF2-C284-4E94-9443-F6BCA9713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0A5688-B486-4FC0-B3C8-93DAB0891E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AF427-9305-4E71-9E64-93028377B4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871164-9878-449F-A1BE-DD2180FB3F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32D0F1-B547-416B-984E-A6DD7AEB46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83CCBF-E48A-4D85-8F33-9E36297B50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34805D-A639-4DCE-905D-D2A6EC4310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4F6DDE-3515-4A07-92CE-16CFC142C5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14ECA2A-3B3F-4AA9-85A6-308D403C4F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D838EB9-E87A-40B1-A88A-C719B221CD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E3B9DF2-C284-4E94-9443-F6BCA9713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1AF427-9305-4E71-9E64-93028377B4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6BB69188-7F5B-4B93-A037-7F8A2796CB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BB69188-7F5B-4B93-A037-7F8A2796CB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32560" y="737616"/>
            <a:ext cx="7406640" cy="147218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800" dirty="0" smtClean="0"/>
              <a:t>Rethinking Grammatical Error Detection and Evaluation with the Amazon Mechanical Turk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934200" cy="1752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Joel </a:t>
            </a:r>
            <a:r>
              <a:rPr lang="en-US" sz="2400" dirty="0" err="1" smtClean="0"/>
              <a:t>Tetreault</a:t>
            </a:r>
            <a:r>
              <a:rPr lang="en-US" sz="2400" dirty="0" smtClean="0"/>
              <a:t>	[Educational Testing Service]</a:t>
            </a:r>
          </a:p>
          <a:p>
            <a:pPr eaLnBrk="1" hangingPunct="1"/>
            <a:r>
              <a:rPr lang="en-US" sz="2400" dirty="0" smtClean="0"/>
              <a:t>Elena </a:t>
            </a:r>
            <a:r>
              <a:rPr lang="en-US" sz="2400" dirty="0" err="1" smtClean="0"/>
              <a:t>Filatova</a:t>
            </a:r>
            <a:r>
              <a:rPr lang="en-US" sz="2400" dirty="0" smtClean="0"/>
              <a:t>	[Fordham University]</a:t>
            </a:r>
          </a:p>
          <a:p>
            <a:pPr eaLnBrk="1" hangingPunct="1"/>
            <a:r>
              <a:rPr lang="en-US" sz="2400" dirty="0" smtClean="0"/>
              <a:t>Martin </a:t>
            </a:r>
            <a:r>
              <a:rPr lang="en-US" sz="2400" dirty="0" err="1" smtClean="0"/>
              <a:t>Chodorow</a:t>
            </a:r>
            <a:r>
              <a:rPr lang="en-US" sz="2400" dirty="0" smtClean="0"/>
              <a:t>	[Hunter College of CUNY]</a:t>
            </a:r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1" descr="tas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7991475" cy="572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Mechanical Turk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AMT found to be cheaper and faster than expert raters for NLP tasks:</a:t>
            </a:r>
          </a:p>
          <a:p>
            <a:pPr lvl="1"/>
            <a:r>
              <a:rPr lang="en-US" dirty="0" smtClean="0"/>
              <a:t>WSD, Emotion Detection [Snow et al. ‘08]</a:t>
            </a:r>
          </a:p>
          <a:p>
            <a:pPr lvl="1"/>
            <a:r>
              <a:rPr lang="en-US" dirty="0" smtClean="0"/>
              <a:t>MT [</a:t>
            </a:r>
            <a:r>
              <a:rPr lang="en-US" dirty="0" err="1" smtClean="0"/>
              <a:t>Callison</a:t>
            </a:r>
            <a:r>
              <a:rPr lang="en-US" dirty="0" smtClean="0"/>
              <a:t>-Burch ‘09]</a:t>
            </a:r>
          </a:p>
          <a:p>
            <a:pPr lvl="1"/>
            <a:r>
              <a:rPr lang="en-US" dirty="0" smtClean="0"/>
              <a:t>Speech Transcription [</a:t>
            </a:r>
            <a:r>
              <a:rPr lang="en-US" dirty="0" err="1" smtClean="0"/>
              <a:t>Novotney</a:t>
            </a:r>
            <a:r>
              <a:rPr lang="en-US" dirty="0" smtClean="0"/>
              <a:t> et al. ’10]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AMT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</a:t>
            </a:r>
            <a:r>
              <a:rPr lang="en-US" dirty="0" smtClean="0"/>
              <a:t>preposition selection and preposition error detection tasks: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Can </a:t>
            </a:r>
            <a:r>
              <a:rPr lang="en-US" i="1" dirty="0" smtClean="0"/>
              <a:t>untrained raters </a:t>
            </a:r>
            <a:r>
              <a:rPr lang="en-US" dirty="0" smtClean="0"/>
              <a:t>be as effective as trained raters?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If so, how many untrained raters are required to match the performance of trained raters?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 Selection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Task: how well can a system (or human) predict which preposition the writer used in well-formed text</a:t>
            </a:r>
          </a:p>
          <a:p>
            <a:pPr lvl="1"/>
            <a:r>
              <a:rPr lang="en-US" dirty="0" smtClean="0"/>
              <a:t>“fill in the blank”</a:t>
            </a:r>
          </a:p>
          <a:p>
            <a:r>
              <a:rPr lang="en-US" dirty="0" smtClean="0"/>
              <a:t>Previous research shows expert raters can achieve 78% agreement with writer [T&amp;C08]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 Selection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194 preposition contexts from MS Encarta </a:t>
            </a:r>
          </a:p>
          <a:p>
            <a:r>
              <a:rPr lang="en-US" dirty="0" smtClean="0"/>
              <a:t>Data rated by experts in T&amp;C08 study</a:t>
            </a:r>
          </a:p>
          <a:p>
            <a:r>
              <a:rPr lang="en-US" dirty="0" smtClean="0"/>
              <a:t>Requested 10 </a:t>
            </a:r>
            <a:r>
              <a:rPr lang="en-US" dirty="0" err="1" smtClean="0"/>
              <a:t>Turker</a:t>
            </a:r>
            <a:r>
              <a:rPr lang="en-US" dirty="0" smtClean="0"/>
              <a:t> judgments per HIT</a:t>
            </a:r>
          </a:p>
          <a:p>
            <a:r>
              <a:rPr lang="en-US" dirty="0" smtClean="0"/>
              <a:t>Randomly selected </a:t>
            </a:r>
            <a:r>
              <a:rPr lang="en-US" dirty="0" err="1" smtClean="0"/>
              <a:t>Turker</a:t>
            </a:r>
            <a:r>
              <a:rPr lang="en-US" dirty="0" smtClean="0"/>
              <a:t> responses for each sample size and used majority preposition to compare with writer’s choice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Preposition Selection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38400" y="6324600"/>
            <a:ext cx="4444038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3 </a:t>
            </a:r>
            <a:r>
              <a:rPr lang="en-US" dirty="0" err="1" smtClean="0"/>
              <a:t>Turker</a:t>
            </a:r>
            <a:r>
              <a:rPr lang="en-US" dirty="0" smtClean="0"/>
              <a:t> responses &gt; 1 expert rater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 Error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Turkers</a:t>
            </a:r>
            <a:r>
              <a:rPr lang="en-US" dirty="0" smtClean="0"/>
              <a:t> presented with a TOEFL sentence and asked to judge target preposition as </a:t>
            </a:r>
            <a:r>
              <a:rPr lang="en-US" i="1" dirty="0" smtClean="0"/>
              <a:t>correct</a:t>
            </a:r>
            <a:r>
              <a:rPr lang="en-US" dirty="0" smtClean="0"/>
              <a:t>,</a:t>
            </a:r>
            <a:r>
              <a:rPr lang="en-US" i="1" dirty="0" smtClean="0"/>
              <a:t> incorrect</a:t>
            </a:r>
            <a:r>
              <a:rPr lang="en-US" dirty="0" smtClean="0"/>
              <a:t>,</a:t>
            </a:r>
            <a:r>
              <a:rPr lang="en-US" i="1" dirty="0" smtClean="0"/>
              <a:t> ungrammatical </a:t>
            </a:r>
            <a:endParaRPr lang="en-US" dirty="0" smtClean="0"/>
          </a:p>
          <a:p>
            <a:r>
              <a:rPr lang="en-US" dirty="0" smtClean="0"/>
              <a:t>152 sentences with 20 </a:t>
            </a:r>
            <a:r>
              <a:rPr lang="en-US" dirty="0" err="1" smtClean="0"/>
              <a:t>Turker</a:t>
            </a:r>
            <a:r>
              <a:rPr lang="en-US" dirty="0" smtClean="0"/>
              <a:t> judgments each</a:t>
            </a:r>
          </a:p>
          <a:p>
            <a:r>
              <a:rPr lang="en-US" dirty="0" smtClean="0"/>
              <a:t>0.608 </a:t>
            </a:r>
            <a:r>
              <a:rPr lang="en-US" dirty="0" smtClean="0"/>
              <a:t>kappa between </a:t>
            </a:r>
            <a:r>
              <a:rPr lang="en-US" dirty="0" smtClean="0"/>
              <a:t>three </a:t>
            </a:r>
            <a:r>
              <a:rPr lang="en-US" dirty="0" smtClean="0"/>
              <a:t>trained raters</a:t>
            </a:r>
          </a:p>
          <a:p>
            <a:r>
              <a:rPr lang="en-US" dirty="0" smtClean="0"/>
              <a:t>Since no gold standard exists, we try to match kappa of trained raters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Annotation Task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62200" y="6324600"/>
            <a:ext cx="4586705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13 </a:t>
            </a:r>
            <a:r>
              <a:rPr lang="en-US" dirty="0" err="1" smtClean="0"/>
              <a:t>Turker</a:t>
            </a:r>
            <a:r>
              <a:rPr lang="en-US" dirty="0" smtClean="0"/>
              <a:t> responses &gt; 1 expert rater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Rethinking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498080" cy="152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Prior evaluation rests on the assumption that all prepositions are of equal difficulty</a:t>
            </a:r>
          </a:p>
          <a:p>
            <a:r>
              <a:rPr lang="en-US" dirty="0" smtClean="0"/>
              <a:t>However, some contexts are easier to judge than others: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533400" y="3124200"/>
          <a:ext cx="92202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Rethinking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810000"/>
            <a:ext cx="7498080" cy="2438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Difficulty of cases can skew performance and system comparison</a:t>
            </a:r>
          </a:p>
          <a:p>
            <a:r>
              <a:rPr lang="en-US" dirty="0" smtClean="0"/>
              <a:t>If System X performs at 80% on corpus A, and System Y performs at 80% on corpus B </a:t>
            </a:r>
            <a:r>
              <a:rPr lang="en-US" dirty="0" smtClean="0">
                <a:sym typeface="Wingdings" pitchFamily="2" charset="2"/>
              </a:rPr>
              <a:t></a:t>
            </a:r>
          </a:p>
          <a:p>
            <a:pPr lvl="1"/>
            <a:r>
              <a:rPr lang="en-US" dirty="0" smtClean="0"/>
              <a:t>…Y is probably the better system</a:t>
            </a:r>
          </a:p>
          <a:p>
            <a:pPr lvl="1"/>
            <a:r>
              <a:rPr lang="en-US" dirty="0" smtClean="0"/>
              <a:t>But need difficulty ratings to determine this</a:t>
            </a:r>
          </a:p>
        </p:txBody>
      </p:sp>
      <p:sp>
        <p:nvSpPr>
          <p:cNvPr id="4" name="Can 3"/>
          <p:cNvSpPr/>
          <p:nvPr/>
        </p:nvSpPr>
        <p:spPr>
          <a:xfrm>
            <a:off x="2590800" y="3051048"/>
            <a:ext cx="914400" cy="53035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n 4"/>
          <p:cNvSpPr/>
          <p:nvPr/>
        </p:nvSpPr>
        <p:spPr>
          <a:xfrm>
            <a:off x="2590800" y="2673096"/>
            <a:ext cx="914400" cy="53035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/>
          <p:cNvSpPr/>
          <p:nvPr/>
        </p:nvSpPr>
        <p:spPr>
          <a:xfrm>
            <a:off x="2590800" y="2292096"/>
            <a:ext cx="914400" cy="5303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an 6"/>
          <p:cNvSpPr/>
          <p:nvPr/>
        </p:nvSpPr>
        <p:spPr>
          <a:xfrm>
            <a:off x="4648200" y="3051048"/>
            <a:ext cx="914400" cy="53035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n 7"/>
          <p:cNvSpPr/>
          <p:nvPr/>
        </p:nvSpPr>
        <p:spPr>
          <a:xfrm>
            <a:off x="6705600" y="3051048"/>
            <a:ext cx="914400" cy="53035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>
            <a:off x="4648200" y="2673096"/>
            <a:ext cx="914400" cy="5303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Can 9"/>
          <p:cNvSpPr/>
          <p:nvPr/>
        </p:nvSpPr>
        <p:spPr>
          <a:xfrm>
            <a:off x="4648200" y="2289048"/>
            <a:ext cx="914400" cy="5303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an 10"/>
          <p:cNvSpPr/>
          <p:nvPr/>
        </p:nvSpPr>
        <p:spPr>
          <a:xfrm>
            <a:off x="6705600" y="2289048"/>
            <a:ext cx="914400" cy="5303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96200" y="2365248"/>
            <a:ext cx="7841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Easy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96200" y="3108138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Hard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81200" y="1371600"/>
            <a:ext cx="21948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Corpus A</a:t>
            </a:r>
          </a:p>
          <a:p>
            <a:r>
              <a:rPr lang="en-US" dirty="0" smtClean="0"/>
              <a:t>33% Easy Cases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05968" y="1371600"/>
            <a:ext cx="21948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Corpus B</a:t>
            </a:r>
          </a:p>
          <a:p>
            <a:r>
              <a:rPr lang="en-US" dirty="0" smtClean="0"/>
              <a:t>66% Easy Cases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08" y="274638"/>
            <a:ext cx="3288792" cy="3230562"/>
          </a:xfrm>
        </p:spPr>
        <p:txBody>
          <a:bodyPr>
            <a:noAutofit/>
          </a:bodyPr>
          <a:lstStyle/>
          <a:p>
            <a:r>
              <a:rPr lang="en-US" sz="22000" dirty="0" smtClean="0"/>
              <a:t>3</a:t>
            </a:r>
            <a:r>
              <a:rPr lang="en-US" sz="20000" dirty="0" smtClean="0"/>
              <a:t> </a:t>
            </a:r>
            <a:endParaRPr lang="en-US" sz="20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64608" y="274638"/>
            <a:ext cx="3593592" cy="3230562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</a:t>
            </a:r>
            <a:r>
              <a:rPr kumimoji="0" lang="en-US" sz="2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20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029200" y="3429000"/>
            <a:ext cx="38100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Preposition Error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Detection</a:t>
            </a:r>
            <a:r>
              <a:rPr lang="en-US" sz="22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Task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3429000"/>
            <a:ext cx="38100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Preposition </a:t>
            </a:r>
            <a:r>
              <a:rPr lang="en-US" sz="2200" b="0" dirty="0" err="1" smtClean="0">
                <a:solidFill>
                  <a:schemeClr val="tx1"/>
                </a:solidFill>
                <a:latin typeface="+mn-lt"/>
              </a:rPr>
              <a:t>Selectio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2200" b="0" dirty="0" smtClean="0">
                <a:solidFill>
                  <a:schemeClr val="tx1"/>
                </a:solidFill>
                <a:latin typeface="+mn-lt"/>
              </a:rPr>
              <a:t>   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Task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Rethinking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prepositions into “difficulty bins” based on AMT agreement </a:t>
            </a:r>
          </a:p>
          <a:p>
            <a:pPr lvl="1"/>
            <a:r>
              <a:rPr lang="en-US" dirty="0" smtClean="0"/>
              <a:t>90% bin: 90% of the </a:t>
            </a:r>
            <a:r>
              <a:rPr lang="en-US" dirty="0" err="1" smtClean="0"/>
              <a:t>Turkers</a:t>
            </a:r>
            <a:r>
              <a:rPr lang="en-US" dirty="0" smtClean="0"/>
              <a:t> agree on the rating for the prepositions (strong agreement)</a:t>
            </a:r>
          </a:p>
          <a:p>
            <a:pPr lvl="1"/>
            <a:r>
              <a:rPr lang="en-US" dirty="0" smtClean="0"/>
              <a:t>50% bin: </a:t>
            </a:r>
            <a:r>
              <a:rPr lang="en-US" dirty="0" err="1" smtClean="0"/>
              <a:t>Turkers</a:t>
            </a:r>
            <a:r>
              <a:rPr lang="en-US" dirty="0" smtClean="0"/>
              <a:t> are split on the rating for the preposition (low agreement)</a:t>
            </a:r>
          </a:p>
          <a:p>
            <a:r>
              <a:rPr lang="en-US" dirty="0" smtClean="0"/>
              <a:t>Run system on each bin separately and report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124200"/>
            <a:ext cx="7498080" cy="3352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Annotation: showed AMT is cheaper and faster than expert raters:</a:t>
            </a:r>
          </a:p>
          <a:p>
            <a:pPr lvl="1"/>
            <a:r>
              <a:rPr lang="en-US" dirty="0" smtClean="0"/>
              <a:t>Selection Task: 3 </a:t>
            </a:r>
            <a:r>
              <a:rPr lang="en-US" dirty="0" err="1" smtClean="0"/>
              <a:t>Turkers</a:t>
            </a:r>
            <a:r>
              <a:rPr lang="en-US" dirty="0" smtClean="0"/>
              <a:t> &gt; 1 expert</a:t>
            </a:r>
          </a:p>
          <a:p>
            <a:pPr lvl="1"/>
            <a:r>
              <a:rPr lang="en-US" dirty="0" smtClean="0"/>
              <a:t>Error Detection Task: 13 </a:t>
            </a:r>
            <a:r>
              <a:rPr lang="en-US" dirty="0" err="1" smtClean="0"/>
              <a:t>Turkers</a:t>
            </a:r>
            <a:r>
              <a:rPr lang="en-US" dirty="0" smtClean="0"/>
              <a:t> &gt; 3 experts</a:t>
            </a:r>
          </a:p>
          <a:p>
            <a:r>
              <a:rPr lang="en-US" dirty="0" smtClean="0"/>
              <a:t>Evaluation: AMT can be used to circumvent issue of having to share corpora: just compare bins!</a:t>
            </a:r>
          </a:p>
          <a:p>
            <a:pPr lvl="1"/>
            <a:r>
              <a:rPr lang="en-US" dirty="0" smtClean="0"/>
              <a:t>But…both systems must use same AMT annotation scheme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452880"/>
          <a:ext cx="7162801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685800"/>
                <a:gridCol w="1556965"/>
                <a:gridCol w="1040233"/>
                <a:gridCol w="839722"/>
                <a:gridCol w="982680"/>
                <a:gridCol w="9144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Task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</a:p>
                    <a:p>
                      <a:r>
                        <a:rPr lang="en-US" sz="1600" dirty="0" smtClean="0"/>
                        <a:t>HITS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Judgments  per HIT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  <a:r>
                        <a:rPr lang="en-US" sz="1600" baseline="0" dirty="0" smtClean="0"/>
                        <a:t> Cost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</a:t>
                      </a:r>
                      <a:r>
                        <a:rPr lang="en-US" sz="1600" baseline="0" dirty="0" smtClean="0"/>
                        <a:t> of </a:t>
                      </a:r>
                    </a:p>
                    <a:p>
                      <a:r>
                        <a:rPr lang="en-US" sz="1600" baseline="0" dirty="0" err="1" smtClean="0"/>
                        <a:t>Turkers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Time</a:t>
                      </a:r>
                      <a:endParaRPr lang="en-US" sz="1600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Selection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194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$0.02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$48.50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0.5hrs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Error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$0.02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$76.00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6.0hrs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 with guidelines, qualifications and weighting to reduce the number of </a:t>
            </a:r>
            <a:r>
              <a:rPr lang="en-US" dirty="0" err="1" smtClean="0"/>
              <a:t>Turkers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Experiment with other errors (e.g., articles, collocations) to determine how many </a:t>
            </a:r>
            <a:r>
              <a:rPr lang="en-US" dirty="0" err="1" smtClean="0"/>
              <a:t>Turkers</a:t>
            </a:r>
            <a:r>
              <a:rPr lang="en-US" dirty="0" smtClean="0"/>
              <a:t> are required for optimal annotation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 in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work on system design for detecting ELL errors:</a:t>
            </a:r>
          </a:p>
          <a:p>
            <a:pPr lvl="1"/>
            <a:r>
              <a:rPr lang="en-US" dirty="0" smtClean="0"/>
              <a:t>Articles [Han et al. ‘06; Nagata et al. ‘06]</a:t>
            </a:r>
          </a:p>
          <a:p>
            <a:pPr lvl="1"/>
            <a:r>
              <a:rPr lang="en-US" dirty="0" smtClean="0"/>
              <a:t>Prepositions [Gamon et al. ’08]</a:t>
            </a:r>
          </a:p>
          <a:p>
            <a:pPr lvl="1"/>
            <a:r>
              <a:rPr lang="en-US" dirty="0" smtClean="0"/>
              <a:t>Collocations [Futagi et al. ‘08]</a:t>
            </a:r>
          </a:p>
          <a:p>
            <a:r>
              <a:rPr lang="en-US" dirty="0" smtClean="0"/>
              <a:t>Two issues that the field needs to address: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Annotation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Evaluation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Annotation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Annotation typically relies on one rater</a:t>
            </a:r>
          </a:p>
          <a:p>
            <a:pPr lvl="1"/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Time</a:t>
            </a:r>
          </a:p>
          <a:p>
            <a:r>
              <a:rPr lang="en-US" dirty="0" smtClean="0"/>
              <a:t>But in some tasks (such as usage), multiple raters are probably desired</a:t>
            </a:r>
          </a:p>
          <a:p>
            <a:pPr lvl="1"/>
            <a:r>
              <a:rPr lang="en-US" dirty="0" smtClean="0"/>
              <a:t>Only relying on one rater can skew system precision as much as 10% </a:t>
            </a:r>
          </a:p>
          <a:p>
            <a:pPr lvl="1">
              <a:buNone/>
            </a:pPr>
            <a:r>
              <a:rPr lang="en-US" sz="2400" dirty="0" smtClean="0"/>
              <a:t>    [Tetreault &amp; Chodorow ’08: T&amp;C08</a:t>
            </a:r>
            <a:r>
              <a:rPr lang="en-US" sz="2400" dirty="0" smtClean="0"/>
              <a:t>]</a:t>
            </a:r>
          </a:p>
          <a:p>
            <a:pPr lvl="1"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Context can license multiple acceptable usages</a:t>
            </a:r>
            <a:endParaRPr lang="en-US" sz="2400" dirty="0" smtClean="0"/>
          </a:p>
          <a:p>
            <a:r>
              <a:rPr lang="en-US" dirty="0" smtClean="0"/>
              <a:t>Aggregating multiple judgments can address this, but is still costly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date, </a:t>
            </a:r>
            <a:r>
              <a:rPr lang="en-US" i="1" dirty="0" smtClean="0"/>
              <a:t>none </a:t>
            </a:r>
            <a:r>
              <a:rPr lang="en-US" dirty="0" smtClean="0"/>
              <a:t>of the preposition or article systems have been evaluated on the same corpus!</a:t>
            </a:r>
          </a:p>
          <a:p>
            <a:pPr lvl="1"/>
            <a:r>
              <a:rPr lang="en-US" dirty="0" smtClean="0"/>
              <a:t>Mostly due to proprietary nature of corpora (TOEFL, CLC, etc.)</a:t>
            </a:r>
          </a:p>
          <a:p>
            <a:r>
              <a:rPr lang="en-US" dirty="0" smtClean="0"/>
              <a:t>Learner corpora can vary widely:</a:t>
            </a:r>
          </a:p>
          <a:p>
            <a:pPr lvl="1"/>
            <a:r>
              <a:rPr lang="en-US" dirty="0" smtClean="0"/>
              <a:t>L1 of writer?</a:t>
            </a:r>
          </a:p>
          <a:p>
            <a:pPr lvl="1"/>
            <a:r>
              <a:rPr lang="en-US" dirty="0" smtClean="0"/>
              <a:t>Proficiency of writer?</a:t>
            </a:r>
          </a:p>
          <a:p>
            <a:pPr lvl="1"/>
            <a:r>
              <a:rPr lang="en-US" dirty="0" smtClean="0"/>
              <a:t>How advanced the writer is?</a:t>
            </a:r>
          </a:p>
          <a:p>
            <a:pPr lvl="1"/>
            <a:r>
              <a:rPr lang="en-US" dirty="0" smtClean="0"/>
              <a:t>ESL or EFL?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system that performs at 50% on one corpus may actually perform at 80% on another</a:t>
            </a:r>
          </a:p>
          <a:p>
            <a:r>
              <a:rPr lang="en-US" dirty="0" smtClean="0"/>
              <a:t>Inability to compare systems makes it difficult for the grammatical error detection field to move forward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/>
            <a:r>
              <a:rPr lang="en-US" dirty="0" smtClean="0"/>
              <a:t>Amazon </a:t>
            </a:r>
            <a:r>
              <a:rPr lang="en-US" dirty="0" smtClean="0"/>
              <a:t>Mechanical Turk (</a:t>
            </a:r>
            <a:r>
              <a:rPr lang="en-US" dirty="0" smtClean="0"/>
              <a:t>AMT)</a:t>
            </a:r>
          </a:p>
          <a:p>
            <a:pPr marL="788670" lvl="1" indent="-514350"/>
            <a:r>
              <a:rPr lang="en-US" dirty="0" smtClean="0"/>
              <a:t>F</a:t>
            </a:r>
            <a:r>
              <a:rPr lang="en-US" dirty="0" smtClean="0"/>
              <a:t>ast </a:t>
            </a:r>
            <a:r>
              <a:rPr lang="en-US" dirty="0" smtClean="0"/>
              <a:t>and cheap source of untrained </a:t>
            </a:r>
            <a:r>
              <a:rPr lang="en-US" dirty="0" smtClean="0"/>
              <a:t>raters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Show AMT to be an effective alternative to trained raters on the tasks of preposition selection and ESL error annotation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Propose a new method for evaluation that allows two systems evaluated on different corpora to be compared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en-US" dirty="0" smtClean="0"/>
              <a:t>Amazon Mechanical Turk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Preposition Selection Experiment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Preposition Error Detection Experiment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Rethinking Grammatical Error Detection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Mechanical Turk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AMT: service composed of </a:t>
            </a:r>
            <a:r>
              <a:rPr lang="en-US" i="1" dirty="0" smtClean="0"/>
              <a:t>requesters</a:t>
            </a:r>
            <a:r>
              <a:rPr lang="en-US" dirty="0" smtClean="0"/>
              <a:t> (companies, researchers, etc.) and </a:t>
            </a:r>
            <a:r>
              <a:rPr lang="en-US" i="1" dirty="0" err="1" smtClean="0"/>
              <a:t>Turkers</a:t>
            </a:r>
            <a:r>
              <a:rPr lang="en-US" dirty="0" smtClean="0"/>
              <a:t> (untrained workers)</a:t>
            </a:r>
          </a:p>
          <a:p>
            <a:r>
              <a:rPr lang="en-US" dirty="0" smtClean="0"/>
              <a:t>Requesters post tasks or </a:t>
            </a:r>
            <a:r>
              <a:rPr lang="en-US" i="1" dirty="0" smtClean="0"/>
              <a:t>HITS</a:t>
            </a:r>
            <a:r>
              <a:rPr lang="en-US" dirty="0" smtClean="0"/>
              <a:t> for workers to do, with each HIT usually costing a few cents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24811</TotalTime>
  <Words>901</Words>
  <Application>Microsoft Office PowerPoint</Application>
  <PresentationFormat>On-screen Show (4:3)</PresentationFormat>
  <Paragraphs>139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Solstice</vt:lpstr>
      <vt:lpstr>Office Theme</vt:lpstr>
      <vt:lpstr>Rethinking Grammatical Error Detection and Evaluation with the Amazon Mechanical Turk</vt:lpstr>
      <vt:lpstr>3 </vt:lpstr>
      <vt:lpstr>Error Detection in 2010</vt:lpstr>
      <vt:lpstr>Annotation Issues</vt:lpstr>
      <vt:lpstr>Evaluation Issues</vt:lpstr>
      <vt:lpstr>Evaluation Issues</vt:lpstr>
      <vt:lpstr>Goal</vt:lpstr>
      <vt:lpstr>Outline</vt:lpstr>
      <vt:lpstr>Amazon Mechanical Turk</vt:lpstr>
      <vt:lpstr>Slide 10</vt:lpstr>
      <vt:lpstr>Amazon Mechanical Turk</vt:lpstr>
      <vt:lpstr>AMT Experiments</vt:lpstr>
      <vt:lpstr>Preposition Selection Task</vt:lpstr>
      <vt:lpstr>Preposition Selection Task</vt:lpstr>
      <vt:lpstr>Preposition Selection Results</vt:lpstr>
      <vt:lpstr>Preposition Error Detection</vt:lpstr>
      <vt:lpstr>Error Annotation Task</vt:lpstr>
      <vt:lpstr>Rethinking Evaluation</vt:lpstr>
      <vt:lpstr>Rethinking Evaluation</vt:lpstr>
      <vt:lpstr>Rethinking Evaluation</vt:lpstr>
      <vt:lpstr>Conclusions </vt:lpstr>
      <vt:lpstr>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tetreaul</dc:creator>
  <cp:lastModifiedBy>JTetreault</cp:lastModifiedBy>
  <cp:revision>518</cp:revision>
  <dcterms:created xsi:type="dcterms:W3CDTF">2009-04-22T19:24:48Z</dcterms:created>
  <dcterms:modified xsi:type="dcterms:W3CDTF">2010-06-05T15:53:16Z</dcterms:modified>
</cp:coreProperties>
</file>