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7"/>
  </p:notesMasterIdLst>
  <p:sldIdLst>
    <p:sldId id="256" r:id="rId2"/>
    <p:sldId id="257" r:id="rId3"/>
    <p:sldId id="259" r:id="rId4"/>
    <p:sldId id="293" r:id="rId5"/>
    <p:sldId id="292" r:id="rId6"/>
    <p:sldId id="294" r:id="rId7"/>
    <p:sldId id="291" r:id="rId8"/>
    <p:sldId id="260" r:id="rId9"/>
    <p:sldId id="261" r:id="rId10"/>
    <p:sldId id="265" r:id="rId11"/>
    <p:sldId id="266" r:id="rId12"/>
    <p:sldId id="307" r:id="rId13"/>
    <p:sldId id="308" r:id="rId14"/>
    <p:sldId id="310" r:id="rId15"/>
    <p:sldId id="311" r:id="rId16"/>
    <p:sldId id="267" r:id="rId17"/>
    <p:sldId id="321" r:id="rId18"/>
    <p:sldId id="322" r:id="rId19"/>
    <p:sldId id="323" r:id="rId20"/>
    <p:sldId id="324" r:id="rId21"/>
    <p:sldId id="269" r:id="rId22"/>
    <p:sldId id="270" r:id="rId23"/>
    <p:sldId id="271" r:id="rId24"/>
    <p:sldId id="295" r:id="rId25"/>
    <p:sldId id="296" r:id="rId26"/>
    <p:sldId id="297" r:id="rId27"/>
    <p:sldId id="298" r:id="rId28"/>
    <p:sldId id="302" r:id="rId29"/>
    <p:sldId id="303" r:id="rId30"/>
    <p:sldId id="304" r:id="rId31"/>
    <p:sldId id="305" r:id="rId32"/>
    <p:sldId id="313" r:id="rId33"/>
    <p:sldId id="314" r:id="rId34"/>
    <p:sldId id="312" r:id="rId35"/>
    <p:sldId id="316" r:id="rId36"/>
    <p:sldId id="317" r:id="rId37"/>
    <p:sldId id="318" r:id="rId38"/>
    <p:sldId id="319" r:id="rId39"/>
    <p:sldId id="273" r:id="rId40"/>
    <p:sldId id="274" r:id="rId41"/>
    <p:sldId id="275" r:id="rId42"/>
    <p:sldId id="299" r:id="rId43"/>
    <p:sldId id="315" r:id="rId44"/>
    <p:sldId id="276" r:id="rId45"/>
    <p:sldId id="277" r:id="rId46"/>
    <p:sldId id="278" r:id="rId47"/>
    <p:sldId id="279" r:id="rId48"/>
    <p:sldId id="280" r:id="rId49"/>
    <p:sldId id="281" r:id="rId50"/>
    <p:sldId id="282" r:id="rId51"/>
    <p:sldId id="283" r:id="rId52"/>
    <p:sldId id="284" r:id="rId53"/>
    <p:sldId id="285" r:id="rId54"/>
    <p:sldId id="286" r:id="rId55"/>
    <p:sldId id="287" r:id="rId56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DejaVu Sans" pitchFamily="34" charset="2"/>
        <a:cs typeface="DejaVu Sans" pitchFamily="34" charset="2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DejaVu Sans" pitchFamily="34" charset="2"/>
        <a:cs typeface="DejaVu Sans" pitchFamily="34" charset="2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DejaVu Sans" pitchFamily="34" charset="2"/>
        <a:cs typeface="DejaVu Sans" pitchFamily="34" charset="2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DejaVu Sans" pitchFamily="34" charset="2"/>
        <a:cs typeface="DejaVu Sans" pitchFamily="34" charset="2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DejaVu Sans" pitchFamily="34" charset="2"/>
        <a:cs typeface="DejaVu Sans" pitchFamily="34" charset="2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DejaVu Sans" pitchFamily="34" charset="2"/>
        <a:cs typeface="DejaVu Sans" pitchFamily="34" charset="2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DejaVu Sans" pitchFamily="34" charset="2"/>
        <a:cs typeface="DejaVu Sans" pitchFamily="34" charset="2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DejaVu Sans" pitchFamily="34" charset="2"/>
        <a:cs typeface="DejaVu Sans" pitchFamily="34" charset="2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DejaVu Sans" pitchFamily="34" charset="2"/>
        <a:cs typeface="DejaVu Sans" pitchFamily="34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4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55304" name="Rectangle 7"/>
          <p:cNvSpPr>
            <a:spLocks noGrp="1" noChangeArrowheads="1"/>
          </p:cNvSpPr>
          <p:nvPr>
            <p:ph type="sldImg"/>
          </p:nvPr>
        </p:nvSpPr>
        <p:spPr bwMode="auto">
          <a:xfrm>
            <a:off x="1371600" y="763588"/>
            <a:ext cx="5018088" cy="3760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07125" cy="4514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 smtClean="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62325" cy="492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defRPr>
            </a:lvl1pPr>
          </a:lstStyle>
          <a:p>
            <a:pPr>
              <a:defRPr/>
            </a:pPr>
            <a:fld id="{01D5D890-E1BA-4F40-82F2-7F424ABA985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FBD67F9-311A-4EE5-9E84-C414AD353E9B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5632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2EEBBF8-0E18-4B18-A6F5-0DFF526F773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632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E074EA1-FFA1-4D41-B98D-D5551916809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632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632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D8B0D33-BF88-42B3-9217-5E00BB7E75E9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10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553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95E9DD7-4ACE-4156-89F3-A37CAE46230F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554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B59C5DD-6DD5-4E70-A70A-AF90520E2937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554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554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B07C00F-B731-47E4-B432-D272D52C60C8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11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656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A3785E5-E371-4402-A956-7A4212BE94B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56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34A2AC7-3915-42BC-94DC-DE6F5D36367D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656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656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8D5ACE1-68EE-4975-85AA-4FECEB87002D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12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3B67C6A-A85D-4E76-B6D4-EBD116544901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2789B31-D0F1-4E45-A016-5B55DAD0FA07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758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9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974235F-1162-40D3-BF07-A699228F0A1D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13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861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4854C6F-F55C-4B9E-85AB-237D5F89804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861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450FCE5-4433-4895-A73F-13C540D5F328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861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861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4DB9DF7-516C-4B77-9171-4A9983434B17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14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963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69E61B7-DA0E-4EB1-A99E-088DD28F32F1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963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0688B81-CDE4-431E-A8BE-FD1F4515F6E5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963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963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4B9045A-0A7F-45EF-B27B-7CE97FBFF296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15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065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6F9087E-BBAF-47D2-802F-44E7AE4CD770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066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4E9C6C8-55B1-4582-8202-3921FDDCC618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066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066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FB77B50-BFDD-4222-BAC6-F28B5D33B7F4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16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9C8714D-2453-4DF8-8721-557EFD3C235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68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128531F-5D8C-473F-A3E9-7CD1656632F0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68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68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06EBA5-2CA0-4729-A7A7-97B0C25B74A0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17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270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5ADABB9-5227-4D7C-A23F-E8E293A6EF81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270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BD268C6-5543-4268-ABCD-A79ECE41C2D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270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271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06EBA5-2CA0-4729-A7A7-97B0C25B74A0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18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270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5ADABB9-5227-4D7C-A23F-E8E293A6EF81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270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BD268C6-5543-4268-ABCD-A79ECE41C2D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270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271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06EBA5-2CA0-4729-A7A7-97B0C25B74A0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19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270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5ADABB9-5227-4D7C-A23F-E8E293A6EF81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270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BD268C6-5543-4268-ABCD-A79ECE41C2D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270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271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A4D942F-4490-4351-8D0D-BCF4368767F1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CD0D9E-DEF8-4D29-BF53-213E4854F556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734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0DCFB82-21D0-459E-897D-FE416135BBBB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734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735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06EBA5-2CA0-4729-A7A7-97B0C25B74A0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20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270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5ADABB9-5227-4D7C-A23F-E8E293A6EF81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270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BD268C6-5543-4268-ABCD-A79ECE41C2D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270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271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19B8363-AF7D-4608-9122-36DA7C769BC3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21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37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999A748-7D70-4771-85C7-3A0C364671C5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573E0EF-D94F-4B47-8501-560E601E7E8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373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373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50E8AB5-02D4-496F-BED6-E4E88F835301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22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475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54F556E-BBE3-4025-AE97-424C3CCC3A5A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75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BAFA96E-75CF-42FE-AD78-2BD1BFF3D4A6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475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475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62BBC5E-3D90-4B5D-AD04-4C7738B33422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23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577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9BD3174-1419-439D-B532-73D71A410EE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04CA91E-52B8-4AE3-A835-22443F7F55FD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578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A36BCA8-5D90-40B9-B18F-112ACF4B8016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24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680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5C0F547-7E28-48F2-9E3C-FD965407372C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680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4AE789F-A36F-480C-9A3A-DB5A7CD90415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680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680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E482A3B-18A2-454F-A6F5-DD7D16D22ECC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25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782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8AF6877-65F0-4285-A4E3-ED4172CF564A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782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BBE6D24-B6F7-4908-B903-05E73AFB0D6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782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783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8418860-22BD-4C9D-8400-662CABD838A2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26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885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31CC158-4EDD-4A01-A40B-DB1207B9401B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885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29F18B9-4C2F-4470-BABF-1CD71188520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885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885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515446F-9201-485A-B571-DD1491CBC3B6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27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7987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06FD667-05A2-47AA-8934-02F4F27DF7C5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87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DF890B5-6AAF-47F1-8533-D782822DFE3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87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987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94940BB-3013-41D2-A575-0826DE24A85E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28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8089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1C27D83-EE5F-49B5-95A5-97588BF7372D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090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89064E8-CDE1-48AE-8046-90941EC3D1F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090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090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C237A20-6F4D-4107-8590-7F83DA965816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29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8192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1E95E85-835F-4A64-A1C9-A4A1FD6B25A3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192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97C0077-AA71-4F70-AD04-AC3B8BFB1B0D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192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2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EB6ECF2-6330-4340-BF70-E396023FA172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5837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75FBAB1-1C3D-46DD-92AF-C6D1E31B662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37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21A066D-6D40-45FD-9836-8CB79CA90B08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37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837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66F9B69-1490-4423-B271-8ACACCED7CEA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30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8294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B86E448-44F9-4A0E-8212-5BCE50B250D8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294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2E23E85-7F51-425B-9B49-D9BBFE90A077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294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295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782ABCB-07E8-4522-BDB1-09E45D8B17A4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31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8397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CA2B6E4-2BF9-40EB-BF05-E118E0905916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397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66DD66D-F6AE-4A81-B53B-C374E9D65E68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397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397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74FCF4B-5E2A-46CA-9BF8-D23A929B09F7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32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8499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C1079FD-4DBA-4EB0-A6D0-45CDBAD2BE31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499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B54D898-863D-4854-A083-7B90C84362CF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499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499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108DB7D-C4F4-4798-AAD3-8F747B0EF051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33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8601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A4C18B3-01C7-41BD-BA82-BDF173401F0B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02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59D3FC3-4739-4666-81B1-2A339F82038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602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602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CA671B7-C136-49D0-9CBF-53C22D848440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34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8704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83A1A5F-0C96-4A82-800F-283DF10E70FC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704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C3059C1-957B-4CA1-B83E-266E866BD38C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704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704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292A004-83DE-42F6-92F2-E5AB19E06062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35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8806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5266156-360B-4AD6-AEA2-97245AEAEE0B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06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743BFAE-C77A-4282-9B52-3586CB516AF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806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807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8C653BE-389B-4D86-95CD-1F7D5C83BAAD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36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8909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95A0ECA-4C06-4F54-9666-6944AA1C069C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909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8AF3C25-3387-4966-8736-749BA1A68525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909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909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62A8C8C-82E2-4599-98C1-F596A2641DE5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37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011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C4A25EA-0D01-4B07-9067-0E0075D6CBCC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011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ED4E628-AE78-40B6-B351-7FB9C73E821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011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011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694349-77BE-4D2A-A190-0363F3C083C3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38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113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7477048-5351-4A3E-86A1-364FD9B1BA7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114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96928CB-DDB8-47F6-9E84-92CA36AAB50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114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114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E82C9B7-50CB-47DE-AADC-4923BCB6F057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39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216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CD97F27-E58E-49ED-A5F0-E9C184D980E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216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02957A5-E078-43C7-9002-DE02F9E55E36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216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16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7AFD21A-7CD0-41DB-868C-C02B917A4EDB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09D1483-0E0E-41B7-A541-1E4F37C2FED5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939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AC6E9B9-4EEF-4213-9D30-1075338D641F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939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939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E3DAD66-D237-4F0E-A1B7-FC3A038E698E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40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318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A795963-6242-41CD-BFF4-5BDF3743ED4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318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0042796-7686-45DA-868A-B806AD2E2CD7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318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319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135A036-334F-4BCD-A381-EC6501696197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41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421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24020BB-A97E-4426-81EC-AFED433D991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421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2462106-622E-44D6-8953-88FE82691286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421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421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5F7BDD1-0382-4C93-A81F-F1A709C15D40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42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74F6798-7E84-4E22-9317-2FCD02E39343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23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1AD4FA4-F2BE-4017-B877-41000B3BDD30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523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523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B155C05-C382-49E1-A768-AA68BDEE4AF4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43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625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97A21B8-1C55-457D-A844-2BF539AFD06F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626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E28AB4C-6A54-4DB5-A52F-C47DEF30767D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626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626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0FAD11B-A1DE-476A-9A14-E77FD941E9E3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44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728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167487A-C9CC-424A-A54C-75AD274C64D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728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AFF7AE5-7A1A-40D0-B304-989790F5747A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728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728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7126F58-3618-4F84-91F3-6477AE999298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45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830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8EA2CA0-E7CC-4131-B4F9-7406D6683E4D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1EB9BE3-BADB-46D6-AAE2-7E353470D8F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830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831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DE0017F-FB50-47C2-A127-285D803913FA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46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9933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05DEE83-7844-436D-A019-0D4679811D26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933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3FE6D12-D3C5-4A54-95F3-7B727435A6F4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933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933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B26B93E-10B8-4543-95D2-CA9B3BE7923F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47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10035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530C87D-B1C6-4625-82EF-E7D0030AE72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035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26EE2F2-4E3D-4593-A6FD-EBAF7AB7CF1A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035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035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E9DACE-B663-443A-B206-65229AD0681C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48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10137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E5F51DD-9512-4C8C-8319-2A5DDBAE9883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38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3A74C0A-4D29-446A-AFCA-D84CDC0AB7D8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138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138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23BF3D6-8230-4AA0-A218-8CA084FAA322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49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10240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3490093-E948-4786-8C1C-D74FDACE2369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40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C111AB3-54BD-43A5-A702-73E67FBA09CB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40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240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0EEA20E-644C-4D46-98CF-ECCBADCF2C45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5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041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53E80D8-00E2-4F3B-BD94-B845BB4FBAA5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042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236F001-FB27-4D14-A421-D6D05E225422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042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042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03A52D2-DBC5-465F-851E-34A59E608893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50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10342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5C6D7CE-50FF-4B5E-8BA5-58B7F8E65BFB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42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9AD48F3-7138-4016-9DD1-7051603CF5E7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50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42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343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BEC06C2-86B1-46CE-A5D3-0995D602C8C4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51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10445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EAF028D-0F05-493C-BDBE-C8328EE5DD7C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445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CC4F64D-2278-4007-9E72-D62706D9A237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51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445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445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BB7641D-8C33-45E5-B6C3-83E745395BE4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52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10547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085D744-E60C-49A5-B640-A92C02E744D6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547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7C117F0-D7E9-4E7A-A450-8F5247435098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52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547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547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70FE6B6-DAB2-4779-93CF-4DBE93611367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53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10649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43279FF-7F8C-4F62-9A80-F7CA1A35BD80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6500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2A5D079-1DDE-41EA-91AF-BD1794AF8C1C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53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6501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6502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4362CEC-0BFF-47FE-B960-3A6EAA904730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54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10752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B16A063-7637-474B-AB9B-7ABA5C121723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A164E35-0EC1-42E6-8DC0-144A5D97166E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54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752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752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4F0B508-6FE5-414E-80B3-236059FF1667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55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10854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91A49C0-7F50-48F6-9496-0D5EEBB53FE6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854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D2E2AC8-BC2F-47CC-B451-14737B4725F7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55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854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0855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CE50892-8552-43C0-9004-8D4E85EEA922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6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7DF6890-5153-45D4-AFA5-BA825D30605C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444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5D9B6A6-5A65-44E0-A2A5-591942E0A6ED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445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1446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07F6502-5BB2-4EAD-B46E-39789EB946D1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7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246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063C184-EE1F-4C72-BECF-6728B9B39A4B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2468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4A26B8B-9B8B-46B7-AE0E-4167EEF04593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2469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2470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A217655-5A22-48D9-B2CA-A1365D050993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8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349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F6DC04F-B57F-4CDD-9A4A-CE6B9C478476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492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4E73241-D6BF-4A83-8C22-38604140CF3D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3493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3494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2BAE6C9-EF1E-4059-B5BF-F8B70828AD78}" type="slidenum">
              <a:rPr lang="en-US" smtClean="0">
                <a:latin typeface="Times New Roman" pitchFamily="18" charset="0"/>
                <a:ea typeface="DejaVu Sans" pitchFamily="34" charset="2"/>
                <a:cs typeface="DejaVu Sans" pitchFamily="34" charset="2"/>
              </a:rPr>
              <a:pPr/>
              <a:t>9</a:t>
            </a:fld>
            <a:endParaRPr lang="en-US" smtClean="0">
              <a:latin typeface="Times New Roman" pitchFamily="18" charset="0"/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6451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0262" cy="500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40D1D33-3066-4533-85EA-FE08D519F9E1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4516" name="Text Box 2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717E4F0-83B3-4BB1-9CC5-F4E28D8991B3}" type="slidenum">
              <a:rPr lang="en-US" sz="1400">
                <a:solidFill>
                  <a:srgbClr val="000000"/>
                </a:solidFill>
                <a:latin typeface="Times New Roman" pitchFamily="18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9</a:t>
            </a:fld>
            <a:endParaRPr 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4517" name="Rectangle 3"/>
          <p:cNvSpPr>
            <a:spLocks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4518" name="Rectangle 4"/>
          <p:cNvSpPr>
            <a:spLocks noChangeArrowheads="1"/>
          </p:cNvSpPr>
          <p:nvPr>
            <p:ph type="body" idx="1"/>
          </p:nvPr>
        </p:nvSpPr>
        <p:spPr>
          <a:xfrm>
            <a:off x="777875" y="4776788"/>
            <a:ext cx="6208713" cy="4518025"/>
          </a:xfrm>
          <a:noFill/>
          <a:ln/>
        </p:spPr>
        <p:txBody>
          <a:bodyPr wrap="none" anchor="ctr"/>
          <a:lstStyle/>
          <a:p>
            <a:endParaRPr lang="fr-F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83152-D3B7-4FBD-BE95-027F72881C8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8B39D-B613-4874-AF3E-F999C4B001B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99325" y="301625"/>
            <a:ext cx="2263775" cy="64516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3687" cy="6451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9274A-E245-4B48-BF2A-5659739FCB4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D190F-77A3-4FCC-9C2C-EB402D79DD7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F0FB4-F1D4-48B9-8E53-02F71A5A21E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2937" cy="4984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8575" y="1768475"/>
            <a:ext cx="4454525" cy="4984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72FF4-7913-4B58-87F8-0AE2F6F7A4C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66F88-E209-4BAA-95F4-D0DDC1256C7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D2050-5A67-479B-A696-9E9BCE7A739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CB969-0757-45EA-AF31-EC7ED122F38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AA8F0-6AC5-4478-95D9-DF3473025C3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4386C8-0394-4971-A568-A859AF55DF5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59862" cy="1250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59862" cy="4984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fr-FR">
              <a:ea typeface="+mn-ea"/>
              <a:cs typeface="DejaVu Sans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36800" cy="50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FFFFFF"/>
                </a:solidFill>
                <a:ea typeface="+mn-ea"/>
                <a:cs typeface="DejaVu Sans" charset="0"/>
              </a:defRPr>
            </a:lvl1pPr>
          </a:lstStyle>
          <a:p>
            <a:pPr>
              <a:defRPr/>
            </a:pPr>
            <a:fld id="{79BB27F6-41DB-4DC5-BB4D-595B370015D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DejaVu Sans" pitchFamily="34" charset="2"/>
          <a:cs typeface="+mj-cs"/>
        </a:defRPr>
      </a:lvl1pPr>
      <a:lvl2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charset="0"/>
        </a:defRPr>
      </a:lvl2pPr>
      <a:lvl3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charset="0"/>
        </a:defRPr>
      </a:lvl3pPr>
      <a:lvl4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charset="0"/>
        </a:defRPr>
      </a:lvl4pPr>
      <a:lvl5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ea typeface="DejaVu Sans" pitchFamily="34" charset="2"/>
          <a:cs typeface="DejaVu Sans" charset="0"/>
        </a:defRPr>
      </a:lvl5pPr>
      <a:lvl6pPr marL="25146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6pPr>
      <a:lvl7pPr marL="29718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7pPr>
      <a:lvl8pPr marL="34290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8pPr>
      <a:lvl9pPr marL="38862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DejaVu Sans" pitchFamily="34" charset="2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ea typeface="DejaVu Sans" pitchFamily="34" charset="2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ea typeface="DejaVu Sans" pitchFamily="34" charset="2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ea typeface="DejaVu Sans" pitchFamily="34" charset="2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  <a:ea typeface="DejaVu Sans" pitchFamily="34" charset="2"/>
          <a:cs typeface="+mn-cs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228600" y="252413"/>
            <a:ext cx="9536113" cy="627062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6000" dirty="0">
                <a:solidFill>
                  <a:srgbClr val="000000"/>
                </a:solidFill>
                <a:latin typeface="Times New Roman" pitchFamily="18" charset="0"/>
              </a:rPr>
              <a:t>Predicting Cloze Task Quality for 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6000" dirty="0">
                <a:solidFill>
                  <a:srgbClr val="000000"/>
                </a:solidFill>
                <a:latin typeface="Times New Roman" pitchFamily="18" charset="0"/>
              </a:rPr>
              <a:t>Vocabulary Training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60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4000" dirty="0">
                <a:solidFill>
                  <a:srgbClr val="000000"/>
                </a:solidFill>
                <a:latin typeface="Times New Roman" pitchFamily="18" charset="0"/>
              </a:rPr>
              <a:t>Adam </a:t>
            </a:r>
            <a:r>
              <a:rPr lang="en-US" sz="4000" dirty="0" err="1">
                <a:solidFill>
                  <a:srgbClr val="000000"/>
                </a:solidFill>
                <a:latin typeface="Times New Roman" pitchFamily="18" charset="0"/>
              </a:rPr>
              <a:t>Skory</a:t>
            </a:r>
            <a:r>
              <a:rPr lang="en-US" sz="4000" dirty="0">
                <a:solidFill>
                  <a:srgbClr val="000000"/>
                </a:solidFill>
                <a:latin typeface="Times New Roman" pitchFamily="18" charset="0"/>
              </a:rPr>
              <a:t>, Maxine </a:t>
            </a:r>
            <a:r>
              <a:rPr lang="en-US" sz="4000" dirty="0" err="1">
                <a:solidFill>
                  <a:srgbClr val="000000"/>
                </a:solidFill>
                <a:latin typeface="Times New Roman" pitchFamily="18" charset="0"/>
              </a:rPr>
              <a:t>Eskenazi</a:t>
            </a:r>
            <a:endParaRPr lang="en-US" sz="40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40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Language Technologies Institute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   Carnegie Mellon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University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</a:rPr>
              <a:t>{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</a:rPr>
              <a:t>askory,max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</a:rPr>
              <a:t>}@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</a:rPr>
              <a:t>cs.cmu.edu</a:t>
            </a:r>
            <a:endParaRPr lang="en-US" sz="2800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5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Filtering Approach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to Cloze Task Generation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8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raw corpus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6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target words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5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sentence length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well-formedness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what else?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Filtering Approach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to Cloze Task Generation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8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07988" y="1574800"/>
            <a:ext cx="6207125" cy="413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086600" y="1344613"/>
            <a:ext cx="2624138" cy="3913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 u="sng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13319" name="Group 7"/>
          <p:cNvGraphicFramePr>
            <a:graphicFrameLocks noGrp="1"/>
          </p:cNvGraphicFramePr>
          <p:nvPr/>
        </p:nvGraphicFramePr>
        <p:xfrm>
          <a:off x="577850" y="1600200"/>
          <a:ext cx="8796338" cy="1591535"/>
        </p:xfrm>
        <a:graphic>
          <a:graphicData uri="http://schemas.openxmlformats.org/drawingml/2006/table">
            <a:tbl>
              <a:tblPr/>
              <a:tblGrid>
                <a:gridCol w="5910262"/>
                <a:gridCol w="2886076"/>
              </a:tblGrid>
              <a:tr h="6365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Filtering Step</a:t>
                      </a:r>
                    </a:p>
                  </a:txBody>
                  <a:tcPr marL="90000" marR="90000" marT="972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Number of Sentences</a:t>
                      </a:r>
                    </a:p>
                  </a:txBody>
                  <a:tcPr marL="90000" marR="90000" marT="9972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100K+ webpages</a:t>
                      </a:r>
                    </a:p>
                  </a:txBody>
                  <a:tcPr marL="90000" marR="90000" marT="20037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millions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Filtering Approach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to Cloze Task Generation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i="1">
                <a:solidFill>
                  <a:srgbClr val="000000"/>
                </a:solidFill>
                <a:latin typeface="Times New Roman" pitchFamily="18" charset="0"/>
              </a:rPr>
              <a:t>		Assumption: a fixed set of target words is pre-defined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8800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407988" y="1574800"/>
            <a:ext cx="6207125" cy="413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086600" y="1344613"/>
            <a:ext cx="2624138" cy="3913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 u="sng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13319" name="Group 7"/>
          <p:cNvGraphicFramePr>
            <a:graphicFrameLocks noGrp="1"/>
          </p:cNvGraphicFramePr>
          <p:nvPr/>
        </p:nvGraphicFramePr>
        <p:xfrm>
          <a:off x="577850" y="1600200"/>
          <a:ext cx="8796338" cy="2392378"/>
        </p:xfrm>
        <a:graphic>
          <a:graphicData uri="http://schemas.openxmlformats.org/drawingml/2006/table">
            <a:tbl>
              <a:tblPr/>
              <a:tblGrid>
                <a:gridCol w="5834062"/>
                <a:gridCol w="2962276"/>
              </a:tblGrid>
              <a:tr h="6365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Filtering Step</a:t>
                      </a:r>
                    </a:p>
                  </a:txBody>
                  <a:tcPr marL="90000" marR="90000" marT="972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Number of Sentences</a:t>
                      </a:r>
                    </a:p>
                  </a:txBody>
                  <a:tcPr marL="90000" marR="90000" marT="9972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100K+ webpages</a:t>
                      </a:r>
                    </a:p>
                  </a:txBody>
                  <a:tcPr marL="90000" marR="90000" marT="20037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millions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 20 target words</a:t>
                      </a:r>
                    </a:p>
                  </a:txBody>
                  <a:tcPr marL="90000" marR="90000" marT="17733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201,025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u="sng">
                <a:solidFill>
                  <a:srgbClr val="000000"/>
                </a:solidFill>
                <a:latin typeface="Times New Roman" pitchFamily="18" charset="0"/>
              </a:rPr>
              <a:t>Filtering Approach</a:t>
            </a:r>
            <a:r>
              <a:rPr lang="en-US" sz="2600" i="1" u="sng">
                <a:solidFill>
                  <a:srgbClr val="000000"/>
                </a:solidFill>
                <a:latin typeface="Times New Roman" pitchFamily="18" charset="0"/>
              </a:rPr>
              <a:t> to Cloze Task Generation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25 word length chosen after review of sample standardized tests</a:t>
            </a:r>
            <a:endParaRPr lang="en-US" sz="8800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407988" y="1574800"/>
            <a:ext cx="6207125" cy="413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7086600" y="1344613"/>
            <a:ext cx="2624138" cy="3913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 u="sng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13319" name="Group 7"/>
          <p:cNvGraphicFramePr>
            <a:graphicFrameLocks noGrp="1"/>
          </p:cNvGraphicFramePr>
          <p:nvPr/>
        </p:nvGraphicFramePr>
        <p:xfrm>
          <a:off x="577850" y="1600200"/>
          <a:ext cx="8796338" cy="3086170"/>
        </p:xfrm>
        <a:graphic>
          <a:graphicData uri="http://schemas.openxmlformats.org/drawingml/2006/table">
            <a:tbl>
              <a:tblPr/>
              <a:tblGrid>
                <a:gridCol w="5834062"/>
                <a:gridCol w="2962276"/>
              </a:tblGrid>
              <a:tr h="6365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Filtering Step</a:t>
                      </a:r>
                    </a:p>
                  </a:txBody>
                  <a:tcPr marL="90000" marR="90000" marT="972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Number of Sentences</a:t>
                      </a:r>
                    </a:p>
                  </a:txBody>
                  <a:tcPr marL="90000" marR="90000" marT="9972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100K+ webpages</a:t>
                      </a:r>
                    </a:p>
                  </a:txBody>
                  <a:tcPr marL="90000" marR="90000" marT="20037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millions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 20 target words</a:t>
                      </a:r>
                    </a:p>
                  </a:txBody>
                  <a:tcPr marL="90000" marR="90000" marT="17733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201,025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sentence length &lt;= 25 words</a:t>
                      </a:r>
                    </a:p>
                  </a:txBody>
                  <a:tcPr marL="90000" marR="90000" marT="2080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136,837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Filtering Approach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to Cloze Task Generation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b="1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Strict </a:t>
            </a:r>
            <a:r>
              <a:rPr lang="en-US" sz="2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threshold on probability of best </a:t>
            </a:r>
            <a:r>
              <a:rPr lang="en-US" sz="26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parse –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		low recall, high precision</a:t>
            </a:r>
            <a:endParaRPr lang="en-US" sz="24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407988" y="1574800"/>
            <a:ext cx="6207125" cy="413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7086600" y="1344613"/>
            <a:ext cx="2624138" cy="3913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 u="sng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13319" name="Group 7"/>
          <p:cNvGraphicFramePr>
            <a:graphicFrameLocks noGrp="1"/>
          </p:cNvGraphicFramePr>
          <p:nvPr/>
        </p:nvGraphicFramePr>
        <p:xfrm>
          <a:off x="577850" y="1600200"/>
          <a:ext cx="8796338" cy="3707074"/>
        </p:xfrm>
        <a:graphic>
          <a:graphicData uri="http://schemas.openxmlformats.org/drawingml/2006/table">
            <a:tbl>
              <a:tblPr/>
              <a:tblGrid>
                <a:gridCol w="5910262"/>
                <a:gridCol w="2886076"/>
              </a:tblGrid>
              <a:tr h="6365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Filtering Step</a:t>
                      </a:r>
                    </a:p>
                  </a:txBody>
                  <a:tcPr marL="90000" marR="90000" marT="972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Number of Sentences</a:t>
                      </a:r>
                    </a:p>
                  </a:txBody>
                  <a:tcPr marL="90000" marR="90000" marT="9972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100K+ webpages</a:t>
                      </a:r>
                    </a:p>
                  </a:txBody>
                  <a:tcPr marL="90000" marR="90000" marT="20037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millions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 20 target words</a:t>
                      </a:r>
                    </a:p>
                  </a:txBody>
                  <a:tcPr marL="90000" marR="90000" marT="17733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201,025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sentence length &lt;= 25 words</a:t>
                      </a:r>
                    </a:p>
                  </a:txBody>
                  <a:tcPr marL="90000" marR="90000" marT="2080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136,837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probabilistic parsing</a:t>
                      </a:r>
                    </a:p>
                  </a:txBody>
                  <a:tcPr marL="90000" marR="90000" marT="18396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29,439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Filtering Approach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to Cloze Task Generation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b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07988" y="1574800"/>
            <a:ext cx="6207125" cy="413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086600" y="1344613"/>
            <a:ext cx="2624138" cy="3913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 u="sng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8" name="Group 7"/>
          <p:cNvGraphicFramePr>
            <a:graphicFrameLocks noGrp="1"/>
          </p:cNvGraphicFramePr>
          <p:nvPr/>
        </p:nvGraphicFramePr>
        <p:xfrm>
          <a:off x="577850" y="1600200"/>
          <a:ext cx="8796338" cy="4525762"/>
        </p:xfrm>
        <a:graphic>
          <a:graphicData uri="http://schemas.openxmlformats.org/drawingml/2006/table">
            <a:tbl>
              <a:tblPr/>
              <a:tblGrid>
                <a:gridCol w="5986462"/>
                <a:gridCol w="2809876"/>
              </a:tblGrid>
              <a:tr h="6365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Filtering Step</a:t>
                      </a:r>
                    </a:p>
                  </a:txBody>
                  <a:tcPr marL="90000" marR="90000" marT="972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Number of Sentences</a:t>
                      </a:r>
                    </a:p>
                  </a:txBody>
                  <a:tcPr marL="90000" marR="90000" marT="9972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100K+ webpages</a:t>
                      </a:r>
                    </a:p>
                  </a:txBody>
                  <a:tcPr marL="90000" marR="90000" marT="20037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millions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 20 target words</a:t>
                      </a:r>
                    </a:p>
                  </a:txBody>
                  <a:tcPr marL="90000" marR="90000" marT="17733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201,025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sentence length &lt;= 25 words</a:t>
                      </a:r>
                    </a:p>
                  </a:txBody>
                  <a:tcPr marL="90000" marR="90000" marT="2080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136,837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probabilistic parsing</a:t>
                      </a:r>
                    </a:p>
                  </a:txBody>
                  <a:tcPr marL="90000" marR="90000" marT="18396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29,439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reading level</a:t>
                      </a:r>
                    </a:p>
                  </a:txBody>
                  <a:tcPr marL="90000" marR="90000" marT="23544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540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Reading Level and Transfer </a:t>
            </a:r>
            <a:r>
              <a:rPr lang="en-US" sz="3200" u="sng" dirty="0" smtClean="0">
                <a:solidFill>
                  <a:srgbClr val="000000"/>
                </a:solidFill>
                <a:latin typeface="Times New Roman" pitchFamily="18" charset="0"/>
              </a:rPr>
              <a:t>Features</a:t>
            </a:r>
            <a:endParaRPr lang="en-US" sz="26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Ranking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individual words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according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comprehension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difficulty</a:t>
            </a: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information available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about a blank is a function of the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lexical transfer features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in the stem. (Finn, 1978)</a:t>
            </a: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Words of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reading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have more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semantic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feature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sets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Reading Level: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Formulation and Evaluation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Unigram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-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generated from labeled documents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each word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assigned reading level from 1 to 12</a:t>
            </a: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sentence is assigned the reading level of the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highest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level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near the key.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</a:t>
            </a:r>
            <a:r>
              <a:rPr lang="en-US" sz="3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demonstrative  </a:t>
            </a:r>
            <a:r>
              <a:rPr lang="en-US" sz="32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(example)       </a:t>
            </a: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sentence</a:t>
            </a:r>
            <a:r>
              <a:rPr lang="en-US" sz="3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Reading Level: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Formulation and Evaluation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Unigram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-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generated from labeled documents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each word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assigned reading level from 1 to 12</a:t>
            </a: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sentence is assigned the reading level of the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highest level word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near the key.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</a:t>
            </a:r>
            <a:r>
              <a:rPr lang="en-US" sz="3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demonstrative  </a:t>
            </a:r>
            <a:r>
              <a:rPr lang="en-US" sz="32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(example)       </a:t>
            </a: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sentence.”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										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5</a:t>
            </a: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Reading Level: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Formulation and Evaluation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Unigram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-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generated from labeled documents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each word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assigned reading level from 1 to 12</a:t>
            </a: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sentence is assigned the reading level of the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highest level word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near the key.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</a:t>
            </a:r>
            <a:r>
              <a:rPr lang="en-US" sz="3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demonstrative  </a:t>
            </a:r>
            <a:r>
              <a:rPr lang="en-US" sz="32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(example)       </a:t>
            </a: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sentence.”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				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11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									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5</a:t>
            </a: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8437" name="Ellipse 4"/>
          <p:cNvSpPr>
            <a:spLocks noChangeArrowheads="1"/>
          </p:cNvSpPr>
          <p:nvPr/>
        </p:nvSpPr>
        <p:spPr bwMode="auto">
          <a:xfrm>
            <a:off x="1916112" y="4313237"/>
            <a:ext cx="2438399" cy="1524001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228600" y="198438"/>
            <a:ext cx="9536113" cy="63246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3200" u="sng" dirty="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rPr>
              <a:t>Overview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600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rPr>
              <a:t>	</a:t>
            </a: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●</a:t>
            </a:r>
            <a:r>
              <a:rPr lang="en-US" sz="3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Goal: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Times New Roman" pitchFamily="16" charset="0"/>
            </a:endParaRPr>
          </a:p>
          <a:p>
            <a:pPr lvl="1">
              <a:lnSpc>
                <a:spcPct val="100000"/>
              </a:lnSpc>
              <a:buClrTx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A system to generate high quality cloze tasks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Times New Roman" pitchFamily="16" charset="0"/>
            </a:endParaRPr>
          </a:p>
          <a:p>
            <a:pPr lvl="1">
              <a:lnSpc>
                <a:spcPct val="100000"/>
              </a:lnSpc>
              <a:buClrTx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Not an authoring tool; the output is given directly to students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rPr>
              <a:t>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●</a:t>
            </a:r>
            <a:r>
              <a:rPr lang="en-US" sz="3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This </a:t>
            </a:r>
            <a:r>
              <a:rPr lang="en-US" sz="3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presentation:</a:t>
            </a:r>
            <a:endParaRPr lang="en-US" sz="3200" dirty="0">
              <a:solidFill>
                <a:srgbClr val="000000"/>
              </a:solidFill>
              <a:latin typeface="Times New Roman" pitchFamily="16" charset="0"/>
              <a:ea typeface="+mn-ea"/>
              <a:cs typeface="Times New Roman" pitchFamily="16" charset="0"/>
            </a:endParaRPr>
          </a:p>
          <a:p>
            <a:pPr marL="741363" lvl="1" indent="-282575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3200" dirty="0">
              <a:solidFill>
                <a:srgbClr val="000000"/>
              </a:solidFill>
              <a:latin typeface="Times New Roman" pitchFamily="16" charset="0"/>
              <a:ea typeface="+mn-ea"/>
              <a:cs typeface="Times New Roman" pitchFamily="16" charset="0"/>
            </a:endParaRPr>
          </a:p>
          <a:p>
            <a:pPr marL="741363" lvl="1" indent="-282575">
              <a:lnSpc>
                <a:spcPct val="100000"/>
              </a:lnSpc>
              <a:buClrTx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Predicting generated cloze quality</a:t>
            </a:r>
          </a:p>
          <a:p>
            <a:pPr marL="741363" lvl="1" indent="-282575">
              <a:lnSpc>
                <a:spcPct val="100000"/>
              </a:lnSpc>
              <a:buClrTx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Times New Roman" pitchFamily="16" charset="0"/>
            </a:endParaRPr>
          </a:p>
          <a:p>
            <a:pPr marL="741363" lvl="1" indent="-282575">
              <a:lnSpc>
                <a:spcPct val="100000"/>
              </a:lnSpc>
              <a:buClrTx/>
              <a:buFont typeface="Arial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Evaluating </a:t>
            </a: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cloze quality with </a:t>
            </a:r>
            <a:r>
              <a:rPr lang="en-US" sz="2400" dirty="0" err="1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crowdsourcing</a:t>
            </a: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	</a:t>
            </a:r>
          </a:p>
          <a:p>
            <a:pPr marL="741363" lvl="1" indent="-282575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		</a:t>
            </a: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Times New Roman" pitchFamily="16" charset="0"/>
            </a:endParaRPr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Reading Level: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Formulation and Evaluation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Unigram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model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-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generated from labeled documents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each word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assigned reading level from 1 to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sentence is assigned the reading level of the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highest level word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near the key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This is a </a:t>
            </a:r>
            <a:r>
              <a:rPr lang="en-US" sz="3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demonstrative  </a:t>
            </a:r>
            <a:r>
              <a:rPr lang="en-US" sz="32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2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(example)       </a:t>
            </a:r>
            <a:r>
              <a:rPr lang="en-US" sz="32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sentence.”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good  </a:t>
            </a:r>
            <a:r>
              <a:rPr lang="en-US" sz="32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(example)       </a:t>
            </a:r>
            <a:r>
              <a:rPr lang="en-US" sz="32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sentence.”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 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	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						   5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8437" name="Ellipse 4"/>
          <p:cNvSpPr>
            <a:spLocks noChangeArrowheads="1"/>
          </p:cNvSpPr>
          <p:nvPr/>
        </p:nvSpPr>
        <p:spPr bwMode="auto">
          <a:xfrm>
            <a:off x="5802313" y="4922838"/>
            <a:ext cx="2286000" cy="137160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Filtering Approach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to Cloze Task Generation</a:t>
            </a:r>
          </a:p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8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07988" y="1574800"/>
            <a:ext cx="6207125" cy="413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7086600" y="1344613"/>
            <a:ext cx="2624138" cy="3913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 u="sng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00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16391" name="Group 7"/>
          <p:cNvGraphicFramePr>
            <a:graphicFrameLocks noGrp="1"/>
          </p:cNvGraphicFramePr>
          <p:nvPr/>
        </p:nvGraphicFramePr>
        <p:xfrm>
          <a:off x="577850" y="1600200"/>
          <a:ext cx="8796338" cy="4525762"/>
        </p:xfrm>
        <a:graphic>
          <a:graphicData uri="http://schemas.openxmlformats.org/drawingml/2006/table">
            <a:tbl>
              <a:tblPr/>
              <a:tblGrid>
                <a:gridCol w="5757862"/>
                <a:gridCol w="3038476"/>
              </a:tblGrid>
              <a:tr h="63658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DejaVu Sans" charset="0"/>
                        </a:rPr>
                        <a:t>Filtering Step</a:t>
                      </a:r>
                    </a:p>
                  </a:txBody>
                  <a:tcPr marL="90000" marR="90000" marT="9720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Number of Sentences</a:t>
                      </a:r>
                    </a:p>
                  </a:txBody>
                  <a:tcPr marL="90000" marR="90000" marT="9972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826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5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100K+ webpages</a:t>
                      </a:r>
                    </a:p>
                  </a:txBody>
                  <a:tcPr marL="90000" marR="90000" marT="20037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millions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 20 target words</a:t>
                      </a:r>
                    </a:p>
                  </a:txBody>
                  <a:tcPr marL="90000" marR="90000" marT="177336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201,025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sentence length &lt;= 25 words</a:t>
                      </a:r>
                    </a:p>
                  </a:txBody>
                  <a:tcPr marL="90000" marR="90000" marT="2080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136,837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probabilistic parsing</a:t>
                      </a:r>
                    </a:p>
                  </a:txBody>
                  <a:tcPr marL="90000" marR="90000" marT="18396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29,439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co-occurrence score</a:t>
                      </a:r>
                    </a:p>
                  </a:txBody>
                  <a:tcPr marL="90000" marR="90000" marT="23544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540</a:t>
                      </a:r>
                    </a:p>
                  </a:txBody>
                  <a:tcPr marL="90000" marR="90000" marT="9972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228600" y="427038"/>
            <a:ext cx="9536113" cy="60960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Co-occurrence Scores: 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Concept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u="sng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Define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fixed window of n words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before and after the blank.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Given a sentence, find the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frequency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of each word  in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same size windows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same key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throughout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corpus.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Highly co-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occurrent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words lead to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higher cloze quality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Pino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et al 2009)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Co-</a:t>
            </a:r>
            <a:r>
              <a:rPr lang="en-US" sz="3200" u="sng" dirty="0" err="1">
                <a:solidFill>
                  <a:srgbClr val="000000"/>
                </a:solidFill>
                <a:latin typeface="Times New Roman" pitchFamily="18" charset="0"/>
              </a:rPr>
              <a:t>occurence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 Score: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Formulation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good  </a:t>
            </a:r>
            <a:r>
              <a:rPr lang="en-US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(example)      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sentence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Window size = 3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Co-</a:t>
            </a:r>
            <a:r>
              <a:rPr lang="en-US" sz="3200" u="sng" dirty="0" err="1">
                <a:solidFill>
                  <a:srgbClr val="000000"/>
                </a:solidFill>
                <a:latin typeface="Times New Roman" pitchFamily="18" charset="0"/>
              </a:rPr>
              <a:t>occurence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 Score: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Formulation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good</a:t>
            </a: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(example)       </a:t>
            </a: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sentence.”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Window size = 3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Number of times 'good' is within 3-word window around 'example' = 234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Co-</a:t>
            </a:r>
            <a:r>
              <a:rPr lang="en-US" sz="3200" u="sng" dirty="0" err="1">
                <a:solidFill>
                  <a:srgbClr val="000000"/>
                </a:solidFill>
                <a:latin typeface="Times New Roman" pitchFamily="18" charset="0"/>
              </a:rPr>
              <a:t>occurence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 Score: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Formulation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good  </a:t>
            </a:r>
            <a:r>
              <a:rPr lang="en-US" sz="28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(example)       </a:t>
            </a: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sentence</a:t>
            </a: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Window size = 3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Frequency of</a:t>
            </a: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'good</a:t>
            </a: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' 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within 3-word window around 'example' = 234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Frequency of</a:t>
            </a:r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'sentence’ 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within 3-word window around 'example' = 17 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Co-</a:t>
            </a:r>
            <a:r>
              <a:rPr lang="en-US" sz="3200" u="sng" dirty="0" err="1">
                <a:solidFill>
                  <a:srgbClr val="000000"/>
                </a:solidFill>
                <a:latin typeface="Times New Roman" pitchFamily="18" charset="0"/>
              </a:rPr>
              <a:t>occurence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 Score: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Formulation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good  </a:t>
            </a:r>
            <a:r>
              <a:rPr lang="en-US" sz="28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(example)       </a:t>
            </a: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sentence.”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Window size = 3,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Frequency of 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'good' is within 3-word window around 'example' = 234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Frequency of</a:t>
            </a: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'sentence' </a:t>
            </a: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within 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3-word window around 'example' = 17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Frequency of</a:t>
            </a:r>
            <a:r>
              <a:rPr lang="en-US" sz="2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all words within 3-word 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window around 'example' = 304,354</a:t>
            </a:r>
            <a:endParaRPr lang="en-US" sz="2200" b="1" baseline="33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Co-</a:t>
            </a:r>
            <a:r>
              <a:rPr lang="en-US" sz="3200" u="sng" dirty="0" err="1">
                <a:solidFill>
                  <a:srgbClr val="000000"/>
                </a:solidFill>
                <a:latin typeface="Times New Roman" pitchFamily="18" charset="0"/>
              </a:rPr>
              <a:t>occurence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 Score: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Formulation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good  </a:t>
            </a:r>
            <a:r>
              <a:rPr lang="en-US" sz="28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(example)       </a:t>
            </a: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sentence.”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Window size = 3,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Frequency of 'good' is within 3-word window around 'example' = 234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Frequency of 'sentence' within 3-word window around 'example' = 17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Frequency of all words within 3-word window around 'example' = 304,354</a:t>
            </a:r>
            <a:endParaRPr lang="en-US" sz="2200" baseline="330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Co-occurrence score = (234 + 17) / 304,354 = 8.2x10</a:t>
            </a:r>
            <a:r>
              <a:rPr lang="en-US" sz="3200" b="1" baseline="3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-4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Evaluation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of Cloze Tasks: Concept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Previous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evaluation has been done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manually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by expert </a:t>
            </a: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teachers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good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but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slow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expensive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crowdsourcing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faster, cheaper alternative?</a:t>
            </a: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u="sng" dirty="0">
                <a:solidFill>
                  <a:srgbClr val="000000"/>
                </a:solidFill>
                <a:latin typeface="Times New Roman" pitchFamily="18" charset="0"/>
              </a:rPr>
              <a:t>Evaluation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of Cloze Tasks: </a:t>
            </a:r>
            <a:r>
              <a:rPr lang="en-US" sz="3200" u="sng" dirty="0" err="1">
                <a:solidFill>
                  <a:srgbClr val="000000"/>
                </a:solidFill>
                <a:latin typeface="Times New Roman" pitchFamily="18" charset="0"/>
              </a:rPr>
              <a:t>Crowdsourcing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on AMT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1363" lvl="1" indent="-282575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Amazon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Mechanical Turk (AMT) is an online marketplace for “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human intelligence tasks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” (HITs)</a:t>
            </a:r>
          </a:p>
          <a:p>
            <a:pPr marL="741363" lvl="1" indent="-282575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1363" lvl="1" indent="-282575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1363" lvl="1" indent="-282575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Requesters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design and price HITs</a:t>
            </a:r>
          </a:p>
          <a:p>
            <a:pPr marL="741363" lvl="1" indent="-282575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1363" lvl="1" indent="-282575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1363" lvl="1" indent="-282575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Workers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preview, accept, and complete HITs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Background on Cloze Tasks</a:t>
            </a: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●This is an __</a:t>
            </a:r>
            <a:r>
              <a:rPr lang="en-US" sz="2200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__ 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cloze task.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Evaluation: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Procedure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Submit sentences as 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open cloze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workers on AMT</a:t>
            </a:r>
          </a:p>
          <a:p>
            <a:pPr lvl="1">
              <a:lnSpc>
                <a:spcPct val="100000"/>
              </a:lnSpc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-Workers see 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one sentence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each target</a:t>
            </a:r>
          </a:p>
          <a:p>
            <a:pPr lvl="1">
              <a:lnSpc>
                <a:spcPct val="100000"/>
              </a:lnSpc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(20 sentences total)</a:t>
            </a:r>
            <a:endParaRPr lang="en-US" sz="28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-Workers 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cannot see the target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only a blank in its position</a:t>
            </a:r>
          </a:p>
          <a:p>
            <a:pPr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Allow 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multiple responses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per cloze</a:t>
            </a:r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Image 6" descr="task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018713" cy="717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Evaluation: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Procedure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Two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measures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of workers’ responses: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lvl="1">
              <a:lnSpc>
                <a:spcPct val="100000"/>
              </a:lnSpc>
              <a:buClrTx/>
              <a:buFont typeface="Wingdings" pitchFamily="2" charset="2"/>
              <a:buChar char="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Cloze Easiness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(Finn, 1978): The percent of responses containing original key		</a:t>
            </a:r>
          </a:p>
          <a:p>
            <a:pPr lvl="1">
              <a:lnSpc>
                <a:spcPct val="100000"/>
              </a:lnSpc>
              <a:buClrTx/>
              <a:buFont typeface="Wingdings" pitchFamily="2" charset="2"/>
              <a:buChar char="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Wingdings" pitchFamily="2" charset="2"/>
              <a:buChar char="§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Context Restriction on </a:t>
            </a:r>
            <a:r>
              <a:rPr lang="en-US" sz="28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number of responses containing </a:t>
            </a: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or fewer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words                  (</a:t>
            </a:r>
            <a:r>
              <a:rPr lang="en-US" sz="28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we use n=2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Evaluation: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Example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39713" y="1492250"/>
          <a:ext cx="9525002" cy="3886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14600"/>
                <a:gridCol w="1066800"/>
                <a:gridCol w="1524000"/>
                <a:gridCol w="1295400"/>
                <a:gridCol w="361578"/>
                <a:gridCol w="1255740"/>
                <a:gridCol w="1506884"/>
              </a:tblGrid>
              <a:tr h="1143000"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Stem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Key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Worker</a:t>
                      </a:r>
                      <a:r>
                        <a:rPr lang="fr-FR" cap="none" spc="0" baseline="0" dirty="0" smtClean="0">
                          <a:ln>
                            <a:noFill/>
                          </a:ln>
                          <a:effectLst/>
                        </a:rPr>
                        <a:t> 1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Worker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lang="fr-FR" cap="none" spc="0" baseline="0" dirty="0" smtClean="0">
                          <a:ln>
                            <a:noFill/>
                          </a:ln>
                          <a:effectLst/>
                        </a:rPr>
                        <a:t> 2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…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Cloze</a:t>
                      </a:r>
                      <a:r>
                        <a:rPr lang="fr-FR" cap="none" spc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lang="fr-FR" cap="none" spc="0" baseline="0" dirty="0" err="1" smtClean="0">
                          <a:ln>
                            <a:noFill/>
                          </a:ln>
                          <a:effectLst/>
                        </a:rPr>
                        <a:t>Easiness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Context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 Restriction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</a:tr>
              <a:tr h="1462087"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The </a:t>
                      </a:r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king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wanted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 to know how </a:t>
                      </a:r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many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 ______ </a:t>
                      </a:r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he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ruled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.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Citizens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people,</a:t>
                      </a:r>
                    </a:p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good people,</a:t>
                      </a:r>
                    </a:p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men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citizens</a:t>
                      </a:r>
                      <a:endParaRPr lang="fr-FR" cap="none" spc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Dollars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…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64%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72%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</a:tr>
              <a:tr h="1281113">
                <a:tc>
                  <a:txBody>
                    <a:bodyPr/>
                    <a:lstStyle/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Later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 I </a:t>
                      </a:r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attended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 _______ and </a:t>
                      </a:r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graduate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school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College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college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,</a:t>
                      </a:r>
                    </a:p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university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university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,</a:t>
                      </a:r>
                    </a:p>
                    <a:p>
                      <a:r>
                        <a:rPr lang="fr-FR" cap="none" spc="0" dirty="0" err="1" smtClean="0">
                          <a:ln>
                            <a:noFill/>
                          </a:ln>
                          <a:effectLst/>
                        </a:rPr>
                        <a:t>college</a:t>
                      </a:r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,</a:t>
                      </a:r>
                    </a:p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High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…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92%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cap="none" spc="0" dirty="0" smtClean="0">
                          <a:ln>
                            <a:noFill/>
                          </a:ln>
                          <a:effectLst/>
                        </a:rPr>
                        <a:t>87%</a:t>
                      </a:r>
                      <a:endParaRPr lang="fr-FR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u="sng">
                <a:solidFill>
                  <a:srgbClr val="000000"/>
                </a:solidFill>
                <a:latin typeface="Times New Roman" pitchFamily="18" charset="0"/>
              </a:rPr>
              <a:t>Evaluation: </a:t>
            </a:r>
            <a:r>
              <a:rPr lang="en-US" sz="3600" u="sng">
                <a:solidFill>
                  <a:srgbClr val="000000"/>
                </a:solidFill>
                <a:latin typeface="Times New Roman" pitchFamily="18" charset="0"/>
              </a:rPr>
              <a:t>Results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44513" y="1570038"/>
          <a:ext cx="9067800" cy="4648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5280"/>
                <a:gridCol w="3121260"/>
                <a:gridCol w="3121260"/>
              </a:tblGrid>
              <a:tr h="1400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/>
                        <a:t>Reading</a:t>
                      </a:r>
                      <a:r>
                        <a:rPr lang="en-US" sz="3200" baseline="0" dirty="0" smtClean="0"/>
                        <a:t> Level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Co-occurrence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/>
                        <a:t>Context </a:t>
                      </a:r>
                      <a:r>
                        <a:rPr lang="en-US" sz="3200" smtClean="0"/>
                        <a:t>Restriction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Cloze Easiness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u="sng">
                <a:solidFill>
                  <a:srgbClr val="000000"/>
                </a:solidFill>
                <a:latin typeface="Times New Roman" pitchFamily="18" charset="0"/>
              </a:rPr>
              <a:t>Evaluation: </a:t>
            </a:r>
            <a:r>
              <a:rPr lang="en-US" sz="3600" u="sng">
                <a:solidFill>
                  <a:srgbClr val="000000"/>
                </a:solidFill>
                <a:latin typeface="Times New Roman" pitchFamily="18" charset="0"/>
              </a:rPr>
              <a:t>Results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44513" y="1570038"/>
          <a:ext cx="9067800" cy="4648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5280"/>
                <a:gridCol w="3121260"/>
                <a:gridCol w="3121260"/>
              </a:tblGrid>
              <a:tr h="1400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/>
                        <a:t>Reading</a:t>
                      </a:r>
                      <a:r>
                        <a:rPr lang="en-US" sz="3200" baseline="0" dirty="0" smtClean="0"/>
                        <a:t> Level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Co-occurrence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/>
                        <a:t>Context </a:t>
                      </a:r>
                      <a:r>
                        <a:rPr lang="en-US" sz="3200" smtClean="0"/>
                        <a:t>Restriction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PCC = 0.07</a:t>
                      </a:r>
                      <a:endParaRPr lang="fr-FR" sz="28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P(H</a:t>
                      </a:r>
                      <a:r>
                        <a:rPr lang="en-US" sz="2800" baseline="-25000" dirty="0"/>
                        <a:t>0</a:t>
                      </a:r>
                      <a:r>
                        <a:rPr lang="en-US" sz="2800" dirty="0"/>
                        <a:t>)=0.1038</a:t>
                      </a: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Cloze Easiness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u="sng">
                <a:solidFill>
                  <a:srgbClr val="000000"/>
                </a:solidFill>
                <a:latin typeface="Times New Roman" pitchFamily="18" charset="0"/>
              </a:rPr>
              <a:t>Evaluation: </a:t>
            </a:r>
            <a:r>
              <a:rPr lang="en-US" sz="3600" u="sng">
                <a:solidFill>
                  <a:srgbClr val="000000"/>
                </a:solidFill>
                <a:latin typeface="Times New Roman" pitchFamily="18" charset="0"/>
              </a:rPr>
              <a:t>Results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44513" y="1570038"/>
          <a:ext cx="9067800" cy="4648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5280"/>
                <a:gridCol w="3121260"/>
                <a:gridCol w="3121260"/>
              </a:tblGrid>
              <a:tr h="1400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/>
                        <a:t>Reading</a:t>
                      </a:r>
                      <a:r>
                        <a:rPr lang="en-US" sz="3200" baseline="0" dirty="0" smtClean="0"/>
                        <a:t> Level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Co-occurrence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/>
                        <a:t>Context </a:t>
                      </a:r>
                      <a:r>
                        <a:rPr lang="en-US" sz="3200" smtClean="0"/>
                        <a:t>Restriction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PCC = 0.07</a:t>
                      </a:r>
                      <a:endParaRPr lang="fr-FR" sz="28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P(H</a:t>
                      </a:r>
                      <a:r>
                        <a:rPr lang="en-US" sz="2800" baseline="-25000" dirty="0"/>
                        <a:t>0</a:t>
                      </a:r>
                      <a:r>
                        <a:rPr lang="en-US" sz="2800" dirty="0"/>
                        <a:t>)=0.1038</a:t>
                      </a: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PCC = 0.0649</a:t>
                      </a:r>
                      <a:endParaRPr lang="fr-FR" sz="28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P(H</a:t>
                      </a:r>
                      <a:r>
                        <a:rPr lang="en-US" sz="2800" baseline="-25000" dirty="0"/>
                        <a:t>0</a:t>
                      </a:r>
                      <a:r>
                        <a:rPr lang="en-US" sz="2800" dirty="0"/>
                        <a:t>)=0.1317</a:t>
                      </a: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Cloze Easiness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u="sng">
                <a:solidFill>
                  <a:srgbClr val="000000"/>
                </a:solidFill>
                <a:latin typeface="Times New Roman" pitchFamily="18" charset="0"/>
              </a:rPr>
              <a:t>Evaluation: </a:t>
            </a:r>
            <a:r>
              <a:rPr lang="en-US" sz="3600" u="sng">
                <a:solidFill>
                  <a:srgbClr val="000000"/>
                </a:solidFill>
                <a:latin typeface="Times New Roman" pitchFamily="18" charset="0"/>
              </a:rPr>
              <a:t>Results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44513" y="1570038"/>
          <a:ext cx="9067800" cy="4648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5280"/>
                <a:gridCol w="3121260"/>
                <a:gridCol w="3121260"/>
              </a:tblGrid>
              <a:tr h="1400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/>
                        <a:t>Reading</a:t>
                      </a:r>
                      <a:r>
                        <a:rPr lang="en-US" sz="3200" baseline="0" dirty="0" smtClean="0"/>
                        <a:t> Level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Co-occurrence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/>
                        <a:t>Context </a:t>
                      </a:r>
                      <a:r>
                        <a:rPr lang="en-US" sz="3200" smtClean="0"/>
                        <a:t>Restriction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PCC = 0.07</a:t>
                      </a:r>
                      <a:endParaRPr lang="fr-FR" sz="28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P(H</a:t>
                      </a:r>
                      <a:r>
                        <a:rPr lang="en-US" sz="2800" baseline="-25000" dirty="0"/>
                        <a:t>0</a:t>
                      </a:r>
                      <a:r>
                        <a:rPr lang="en-US" sz="2800" dirty="0"/>
                        <a:t>)=0.1038</a:t>
                      </a: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PCC = 0.0649</a:t>
                      </a:r>
                      <a:endParaRPr lang="fr-FR" sz="28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P(H</a:t>
                      </a:r>
                      <a:r>
                        <a:rPr lang="en-US" sz="2800" baseline="-25000" dirty="0"/>
                        <a:t>0</a:t>
                      </a:r>
                      <a:r>
                        <a:rPr lang="en-US" sz="2800" dirty="0"/>
                        <a:t>)=0.1317</a:t>
                      </a: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Cloze Easiness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PCC = 0.0671</a:t>
                      </a:r>
                      <a:endParaRPr lang="fr-FR" sz="28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P(H</a:t>
                      </a:r>
                      <a:r>
                        <a:rPr lang="en-US" sz="2800" baseline="-25000" dirty="0"/>
                        <a:t>0</a:t>
                      </a:r>
                      <a:r>
                        <a:rPr lang="en-US" sz="2800" dirty="0"/>
                        <a:t>)=0.1193</a:t>
                      </a: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u="sng">
                <a:solidFill>
                  <a:srgbClr val="000000"/>
                </a:solidFill>
                <a:latin typeface="Times New Roman" pitchFamily="18" charset="0"/>
              </a:rPr>
              <a:t>Evaluation: </a:t>
            </a:r>
            <a:r>
              <a:rPr lang="en-US" sz="3600" u="sng">
                <a:solidFill>
                  <a:srgbClr val="000000"/>
                </a:solidFill>
                <a:latin typeface="Times New Roman" pitchFamily="18" charset="0"/>
              </a:rPr>
              <a:t>Results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44513" y="1570038"/>
          <a:ext cx="9067800" cy="4648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5280"/>
                <a:gridCol w="3121260"/>
                <a:gridCol w="3121260"/>
              </a:tblGrid>
              <a:tr h="140084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/>
                        <a:t>Reading</a:t>
                      </a:r>
                      <a:r>
                        <a:rPr lang="en-US" sz="3200" baseline="0" dirty="0" smtClean="0"/>
                        <a:t> Level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Co-occurrence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/>
                        <a:t>Context </a:t>
                      </a:r>
                      <a:r>
                        <a:rPr lang="en-US" sz="3200" smtClean="0"/>
                        <a:t>Restriction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PCC = 0.07</a:t>
                      </a:r>
                      <a:endParaRPr lang="fr-FR" sz="28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P(H</a:t>
                      </a:r>
                      <a:r>
                        <a:rPr lang="en-US" sz="2800" baseline="-25000" dirty="0"/>
                        <a:t>0</a:t>
                      </a:r>
                      <a:r>
                        <a:rPr lang="en-US" sz="2800" dirty="0"/>
                        <a:t>)=0.1038</a:t>
                      </a: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PCC = 0.0649</a:t>
                      </a:r>
                      <a:endParaRPr lang="fr-FR" sz="28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P(H</a:t>
                      </a:r>
                      <a:r>
                        <a:rPr lang="en-US" sz="2800" baseline="-25000" dirty="0"/>
                        <a:t>0</a:t>
                      </a:r>
                      <a:r>
                        <a:rPr lang="en-US" sz="2800" dirty="0"/>
                        <a:t>)=0.1317</a:t>
                      </a: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  <a:tr h="16236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/>
                        <a:t>Cloze Easiness</a:t>
                      </a:r>
                      <a:endParaRPr lang="fr-FR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PCC = 0.0671</a:t>
                      </a:r>
                      <a:endParaRPr lang="fr-FR" sz="2800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/>
                        <a:t>P(H</a:t>
                      </a:r>
                      <a:r>
                        <a:rPr lang="en-US" sz="2800" baseline="-25000" dirty="0"/>
                        <a:t>0</a:t>
                      </a:r>
                      <a:r>
                        <a:rPr lang="en-US" sz="2800" dirty="0"/>
                        <a:t>)=0.1193</a:t>
                      </a:r>
                      <a:endParaRPr lang="fr-FR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PCC = 0.2043</a:t>
                      </a:r>
                      <a:endParaRPr lang="fr-FR" sz="28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P(H</a:t>
                      </a:r>
                      <a:r>
                        <a:rPr lang="en-US" sz="2800" baseline="-25000" dirty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)=1.6965e-06</a:t>
                      </a:r>
                      <a:endParaRPr lang="fr-FR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4925" marR="34925" marT="34925" marB="34925" anchor="ctr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Comparison to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 Gold Standard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Co-occurrence score and Cloze Easiness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correlate significantly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but is that correlation really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cloze quality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Corroborate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with a known evaluation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 expert English teacher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preferred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the cloze sentences chosen by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co-occurrence score and Cloze Easiness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  <a:effectLst/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600" u="sng" dirty="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rPr>
              <a:t>Background on Cloze Tasks</a:t>
            </a:r>
            <a:endParaRPr lang="en-US" sz="3200" u="sng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	</a:t>
            </a: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●</a:t>
            </a:r>
            <a:r>
              <a:rPr lang="en-US" sz="2800" b="1" dirty="0">
                <a:solidFill>
                  <a:schemeClr val="tx1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This is an </a:t>
            </a:r>
            <a:r>
              <a:rPr lang="en-US" sz="2200" dirty="0">
                <a:solidFill>
                  <a:schemeClr val="bg2">
                    <a:lumMod val="75000"/>
                  </a:schemeClr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___________</a:t>
            </a: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cloze task.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	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5" name="ZoneTexte 5"/>
          <p:cNvSpPr txBox="1">
            <a:spLocks noChangeArrowheads="1"/>
          </p:cNvSpPr>
          <p:nvPr/>
        </p:nvSpPr>
        <p:spPr bwMode="auto">
          <a:xfrm>
            <a:off x="6259513" y="2103438"/>
            <a:ext cx="15636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>
                <a:solidFill>
                  <a:srgbClr val="FF0000"/>
                </a:solidFill>
              </a:rPr>
              <a:t>the stem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38916" name="Text Box 3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Comparison to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 Gold Standard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i="1" u="sng" dirty="0">
                <a:solidFill>
                  <a:srgbClr val="000000"/>
                </a:solidFill>
                <a:latin typeface="Times New Roman" pitchFamily="18" charset="0"/>
              </a:rPr>
              <a:t>For each of these metrics 20 best sentences were chosen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graphicFrame>
        <p:nvGraphicFramePr>
          <p:cNvPr id="21509" name="Group 5"/>
          <p:cNvGraphicFramePr>
            <a:graphicFrameLocks noGrp="1"/>
          </p:cNvGraphicFramePr>
          <p:nvPr/>
        </p:nvGraphicFramePr>
        <p:xfrm>
          <a:off x="849313" y="1341438"/>
          <a:ext cx="8124825" cy="4191000"/>
        </p:xfrm>
        <a:graphic>
          <a:graphicData uri="http://schemas.openxmlformats.org/drawingml/2006/table">
            <a:tbl>
              <a:tblPr/>
              <a:tblGrid>
                <a:gridCol w="1812925"/>
                <a:gridCol w="3333750"/>
                <a:gridCol w="1397000"/>
                <a:gridCol w="1581150"/>
              </a:tblGrid>
              <a:tr h="503238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DejaVu Sans" charset="0"/>
                      </a:endParaRPr>
                    </a:p>
                  </a:txBody>
                  <a:tcPr marL="90000" marR="90000" marT="173951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Expert evaluation on 5-point Scale</a:t>
                      </a:r>
                    </a:p>
                  </a:txBody>
                  <a:tcPr marL="90000" marR="90000" marT="18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3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382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7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DejaVu Sans" charset="0"/>
                      </a:endParaRPr>
                    </a:p>
                  </a:txBody>
                  <a:tcPr marL="90000" marR="90000" marT="173951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Mean</a:t>
                      </a:r>
                    </a:p>
                  </a:txBody>
                  <a:tcPr marL="90000" marR="90000" marT="24321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Standard</a:t>
                      </a:r>
                    </a:p>
                    <a:p>
                      <a:pPr marL="0" marR="0" lvl="0" indent="0" algn="l" defTabSz="457200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Deviation</a:t>
                      </a:r>
                    </a:p>
                  </a:txBody>
                  <a:tcPr marL="90000" marR="90000" marT="243216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</a:tr>
              <a:tr h="844550">
                <a:tc row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20</a:t>
                      </a:r>
                    </a:p>
                    <a:p>
                      <a:pPr marL="0" marR="0" lvl="0" indent="0" algn="l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best sentences</a:t>
                      </a:r>
                    </a:p>
                    <a:p>
                      <a:pPr marL="0" marR="0" lvl="0" indent="0" algn="l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as determined by:</a:t>
                      </a:r>
                    </a:p>
                  </a:txBody>
                  <a:tcPr marL="90000" marR="90000" marT="18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32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Maximum grade level</a:t>
                      </a:r>
                    </a:p>
                  </a:txBody>
                  <a:tcPr marL="90000" marR="90000" marT="18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3.15</a:t>
                      </a:r>
                    </a:p>
                  </a:txBody>
                  <a:tcPr marL="90000" marR="90000" marT="18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1.2</a:t>
                      </a:r>
                    </a:p>
                  </a:txBody>
                  <a:tcPr marL="90000" marR="90000" marT="18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</a:tr>
              <a:tr h="8731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Context restriction</a:t>
                      </a:r>
                    </a:p>
                  </a:txBody>
                  <a:tcPr marL="90000" marR="90000" marT="18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3.05</a:t>
                      </a:r>
                    </a:p>
                  </a:txBody>
                  <a:tcPr marL="90000" marR="90000" marT="18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1.36</a:t>
                      </a:r>
                    </a:p>
                  </a:txBody>
                  <a:tcPr marL="90000" marR="90000" marT="18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</a:tr>
              <a:tr h="105195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Cloze Easiness and co-occurrence score</a:t>
                      </a:r>
                    </a:p>
                  </a:txBody>
                  <a:tcPr marL="90000" marR="90000" marT="181080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DejaVu Sans" charset="0"/>
                      </a:endParaRPr>
                    </a:p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2.25</a:t>
                      </a:r>
                    </a:p>
                  </a:txBody>
                  <a:tcPr marL="90000" marR="90000" marT="174564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DejaVu Sans" charset="0"/>
                      </a:endParaRPr>
                    </a:p>
                    <a:p>
                      <a:pPr marL="0" marR="0" lvl="0" indent="0" algn="ctr" defTabSz="457200" rtl="0" eaLnBrk="1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DejaVu Sans" charset="0"/>
                        </a:rPr>
                        <a:t>1.37</a:t>
                      </a:r>
                    </a:p>
                  </a:txBody>
                  <a:tcPr marL="90000" marR="90000" marT="174564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3CA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Conclusion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Reading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level not shown to be effective.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Filter-based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approach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can be used over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different corpora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and can include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filtering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criteria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700" b="1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AMT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fast, cheap and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effective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evaluate cloze quality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Co-occurrence 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score remains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best predictor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of cloze quality</a:t>
            </a:r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Future Directions: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Make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AMT task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more specific to elicit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less variance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 in context restriction.</a:t>
            </a: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Give workers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same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 rating task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as experts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Apply measures of well-</a:t>
            </a:r>
            <a:r>
              <a:rPr lang="en-US" sz="3200" dirty="0" err="1" smtClean="0">
                <a:solidFill>
                  <a:srgbClr val="000000"/>
                </a:solidFill>
                <a:latin typeface="Times New Roman" pitchFamily="18" charset="0"/>
              </a:rPr>
              <a:t>formedness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beyond probabilistic parsing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.</a:t>
            </a:r>
            <a:endParaRPr lang="en-US" sz="3200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>
              <a:lnSpc>
                <a:spcPct val="100000"/>
              </a:lnSpc>
              <a:buClrTx/>
              <a:buFont typeface="Arial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Instead of a 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pre-defined set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 of targets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focus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use 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of cloze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to teach 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highly co-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occurrent</a:t>
            </a:r>
            <a:r>
              <a:rPr lang="en-US" sz="32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Times New Roman" pitchFamily="18" charset="0"/>
              </a:rPr>
              <a:t>words.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>
                <a:solidFill>
                  <a:srgbClr val="000000"/>
                </a:solidFill>
                <a:latin typeface="Times New Roman" pitchFamily="18" charset="0"/>
              </a:rPr>
              <a:t>											</a:t>
            </a:r>
            <a:r>
              <a:rPr lang="en-US" sz="3200" i="1">
                <a:solidFill>
                  <a:srgbClr val="000000"/>
                </a:solidFill>
                <a:latin typeface="Times New Roman" pitchFamily="18" charset="0"/>
              </a:rPr>
              <a:t>Thank you ______ much!</a:t>
            </a:r>
            <a:endParaRPr lang="en-US" sz="3200" i="1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Background on Cloze Tasks: </a:t>
            </a: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Assessment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“Lexical quality” is based on the knowledge of constituents of a 	word and the integration of those consituents. (Perfetti &amp; Hart, 2001)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(Possible) constituents of word lexical knowledge: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Orthographic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Phonetic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Syntactic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Semantic</a:t>
            </a:r>
          </a:p>
        </p:txBody>
      </p:sp>
      <p:sp>
        <p:nvSpPr>
          <p:cNvPr id="43011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4301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301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Background on Cloze Tasks: </a:t>
            </a: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Assessment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●Word knowledge level can be described according to Dale (1965)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(1) Word has never been seen or heard.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(2) Word is recognized, but meaning is unknown.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(3) Word is recognized and meaningful in 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some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contexts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(4) Meaning is known in 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contexts, and word can be used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appropriately.</a:t>
            </a:r>
          </a:p>
        </p:txBody>
      </p:sp>
      <p:sp>
        <p:nvSpPr>
          <p:cNvPr id="44035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4403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403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Background on Cloze Tasks: </a:t>
            </a: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Assessment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●Cloze tasks can be used to test for specific constituents of lexical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knowledge (Bachman, 1982).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●Closed cloze (multiple choice) can test for knowledge level 2 or 3.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●Open cloze (write-in) can test for knowledge level 4.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●Cloze tasks can test grammatical knowledge without using syntactic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terminology.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9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4506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506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Automatic Generation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of Cloze Tasks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●Liu et al. (2005):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○Sentences from a corpus of newspaper text are tagged for POS.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○Individual words are tagged by lemma.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○Sentences are found by searching on (key, POS).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○Results are filtered for proper word sense by comparing other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words in the stem with data from WordNet and HowNet.</a:t>
            </a:r>
          </a:p>
        </p:txBody>
      </p:sp>
      <p:sp>
        <p:nvSpPr>
          <p:cNvPr id="46083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4608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608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Automatic Generation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of Cloze Tasks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●Higgins (2006):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○Sentences from a many corpora are tagged for POS.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		○A regular expression engine allows content creators to search 				by literal word text, tags, or both for highly specific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constructions.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47107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4710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710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Automatic Generation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of Cloze Tasks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●Pino et al (2009):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○Sentences taken from REAP corpus.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○Stanford parser used to detect sentences within a desired range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of complexity and likely well-formedness.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○Co-occurrence frequencies of words in the REAP corpus were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calculated and keys were compared to other words in the stem to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determine cloze quality.</a:t>
            </a:r>
          </a:p>
        </p:txBody>
      </p:sp>
      <p:sp>
        <p:nvSpPr>
          <p:cNvPr id="48131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4813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813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198438"/>
            <a:ext cx="9536113" cy="63246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  <a:effectLst/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600" u="sng" dirty="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rPr>
              <a:t>Background on Cloze Tasks</a:t>
            </a:r>
            <a:endParaRPr lang="en-US" sz="3200" u="sng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	</a:t>
            </a: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●</a:t>
            </a:r>
            <a:r>
              <a:rPr lang="en-US" sz="2200" dirty="0">
                <a:solidFill>
                  <a:schemeClr val="bg2">
                    <a:lumMod val="75000"/>
                  </a:schemeClr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This is an</a:t>
            </a: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__</a:t>
            </a:r>
            <a:r>
              <a:rPr lang="en-US" sz="2800" b="1" u="sng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example</a:t>
            </a:r>
            <a:r>
              <a:rPr lang="en-US" sz="2800" b="1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__</a:t>
            </a:r>
            <a:r>
              <a:rPr lang="en-US" sz="28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</a:t>
            </a:r>
            <a:r>
              <a:rPr lang="en-US" sz="2200" dirty="0">
                <a:solidFill>
                  <a:schemeClr val="bg2">
                    <a:lumMod val="75000"/>
                  </a:schemeClr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cloze task</a:t>
            </a: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	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6149" name="ZoneTexte 5"/>
          <p:cNvSpPr txBox="1">
            <a:spLocks noChangeArrowheads="1"/>
          </p:cNvSpPr>
          <p:nvPr/>
        </p:nvSpPr>
        <p:spPr bwMode="auto">
          <a:xfrm>
            <a:off x="2068513" y="2636838"/>
            <a:ext cx="13430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>
                <a:solidFill>
                  <a:srgbClr val="FF0000"/>
                </a:solidFill>
              </a:rPr>
              <a:t>the key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Co-occurence Score: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Example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If our corpus consisted of the single sentence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good example sentence.”: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5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−1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(w = good, k = example) = 1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(w = sentence, k = example) = 1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 (w = good | k = example, m = 3) =  1 / (1+1)= .5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5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4915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4915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Co-occurrence Scores: 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Procedure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(1) For some key k , word w, and window-size m 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Cj(w, k) := count of times w found j words from the position of k, within the same sentence.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(2) For a vocabulary V and for some positive integer window-size m, let n = (m-1) / 2, then: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overall score of the sentence is taken to be the mean of the skip bigram probabilities of all words in context of the key.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9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5018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65400" y="4102100"/>
            <a:ext cx="6394450" cy="1438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0181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0182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Co-occurence Score: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Example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If our corpus consisted of the single sentence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a good example sentence.”: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5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−1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(w = good, k = example) = 1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(w = sentence, k = example) = 1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 (w = good | k = example, m = 3) =  1 / (1+1)= .5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5120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120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Reading Level and Transfer Features: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Example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super and sub-classes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'book' (superclass with a subset of features) and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'encyclopedia' (subclass with a superset of features)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transfer features and information about blank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person is driving a(n) _______.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The paramedic is driving a(n) ________.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The paramedic is flying a(n) ________.</a:t>
            </a:r>
          </a:p>
        </p:txBody>
      </p:sp>
      <p:sp>
        <p:nvSpPr>
          <p:cNvPr id="52227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5222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222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228600" y="957263"/>
            <a:ext cx="9536113" cy="5565775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AMT Cloze Evaluation: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Example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u="sng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“Take this cloze sentence, for  _________  (example)  .”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i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  =  {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A1={example, free, fun, me}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A2={example,instance}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A3={instance}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    }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Cloze Easiness =&gt; |{A1,A2}| / |A| ≈ .67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Context restriction (on one or two words) =&gt; |{A2,A3}| / |A| ≈ .67</a:t>
            </a:r>
          </a:p>
        </p:txBody>
      </p:sp>
      <p:sp>
        <p:nvSpPr>
          <p:cNvPr id="53251" name="Text Box 2"/>
          <p:cNvSpPr txBox="1">
            <a:spLocks noChangeArrowheads="1"/>
          </p:cNvSpPr>
          <p:nvPr/>
        </p:nvSpPr>
        <p:spPr bwMode="auto">
          <a:xfrm>
            <a:off x="0" y="-36513"/>
            <a:ext cx="10080625" cy="1143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748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>
                <a:solidFill>
                  <a:srgbClr val="000000"/>
                </a:solidFill>
                <a:latin typeface="Times New Roman" pitchFamily="18" charset="0"/>
              </a:rPr>
              <a:t>Predicting Cloze Task Quality for Vocabulary Training</a:t>
            </a:r>
          </a:p>
          <a:p>
            <a:pPr algn="r"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1600" i="1">
                <a:solidFill>
                  <a:srgbClr val="000000"/>
                </a:solidFill>
                <a:latin typeface="Times New Roman" pitchFamily="18" charset="0"/>
              </a:rPr>
              <a:t>Adam Skory, Maxine Eskenazi, 2010-06-05</a:t>
            </a:r>
          </a:p>
        </p:txBody>
      </p:sp>
      <p:pic>
        <p:nvPicPr>
          <p:cNvPr id="5325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3253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427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54276" name="Image 6" descr="score_correct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8313" y="0"/>
            <a:ext cx="8926512" cy="666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  <a:effectLst/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600" u="sng" dirty="0">
                <a:solidFill>
                  <a:srgbClr val="000000"/>
                </a:solidFill>
                <a:latin typeface="Times New Roman" pitchFamily="16" charset="0"/>
                <a:ea typeface="+mn-ea"/>
                <a:cs typeface="DejaVu Sans" charset="0"/>
              </a:rPr>
              <a:t>Background on Cloze Tasks</a:t>
            </a:r>
            <a:endParaRPr lang="en-US" sz="3200" u="sng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endParaRPr lang="en-US" sz="2400" dirty="0">
              <a:solidFill>
                <a:srgbClr val="000000"/>
              </a:solidFill>
              <a:latin typeface="Times New Roman" pitchFamily="16" charset="0"/>
              <a:ea typeface="+mn-ea"/>
              <a:cs typeface="DejaVu Sans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	</a:t>
            </a: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●</a:t>
            </a:r>
            <a:r>
              <a:rPr lang="en-US" sz="2200" dirty="0">
                <a:solidFill>
                  <a:schemeClr val="bg2">
                    <a:lumMod val="75000"/>
                  </a:schemeClr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This is an</a:t>
            </a: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</a:t>
            </a:r>
            <a:r>
              <a:rPr lang="en-US" sz="2800" b="1" u="sng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                      </a:t>
            </a:r>
            <a:r>
              <a:rPr lang="en-US" sz="28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</a:t>
            </a:r>
            <a:r>
              <a:rPr lang="en-US" sz="2200" dirty="0">
                <a:solidFill>
                  <a:schemeClr val="bg2">
                    <a:lumMod val="75000"/>
                  </a:schemeClr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 cloze task</a:t>
            </a: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/>
            </a:pPr>
            <a:r>
              <a:rPr lang="en-US" sz="2200" dirty="0">
                <a:solidFill>
                  <a:srgbClr val="000000"/>
                </a:solidFill>
                <a:latin typeface="Times New Roman" pitchFamily="16" charset="0"/>
                <a:ea typeface="+mn-ea"/>
                <a:cs typeface="Times New Roman" pitchFamily="16" charset="0"/>
              </a:rPr>
              <a:t>	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173" name="ZoneTexte 5"/>
          <p:cNvSpPr txBox="1">
            <a:spLocks noChangeArrowheads="1"/>
          </p:cNvSpPr>
          <p:nvPr/>
        </p:nvSpPr>
        <p:spPr bwMode="auto">
          <a:xfrm>
            <a:off x="1839913" y="2636838"/>
            <a:ext cx="164465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800">
                <a:solidFill>
                  <a:srgbClr val="FF0000"/>
                </a:solidFill>
              </a:rPr>
              <a:t>the blank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Background on Cloze Tasks: </a:t>
            </a: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Assessment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3200" u="sng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Cloze tasks can be used to test for: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Constituents of word lexical knowledge (Bachman, 1982).</a:t>
            </a:r>
          </a:p>
          <a:p>
            <a:pPr marL="1077913" lvl="4" indent="-215900">
              <a:lnSpc>
                <a:spcPct val="100000"/>
              </a:lnSpc>
              <a:buSzPct val="45000"/>
              <a:buFont typeface="Wingdings" pitchFamily="2" charset="2"/>
              <a:buChar char="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Orthographic</a:t>
            </a:r>
          </a:p>
          <a:p>
            <a:pPr marL="1077913" lvl="4" indent="-215900">
              <a:lnSpc>
                <a:spcPct val="100000"/>
              </a:lnSpc>
              <a:buSzPct val="45000"/>
              <a:buFont typeface="Wingdings" pitchFamily="2" charset="2"/>
              <a:buChar char="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Phonetic</a:t>
            </a:r>
          </a:p>
          <a:p>
            <a:pPr marL="1077913" lvl="4" indent="-215900">
              <a:lnSpc>
                <a:spcPct val="100000"/>
              </a:lnSpc>
              <a:buSzPct val="45000"/>
              <a:buFont typeface="Wingdings" pitchFamily="2" charset="2"/>
              <a:buChar char="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Syntactic</a:t>
            </a:r>
          </a:p>
          <a:p>
            <a:pPr marL="1077913" lvl="4" indent="-215900">
              <a:lnSpc>
                <a:spcPct val="100000"/>
              </a:lnSpc>
              <a:buSzPct val="45000"/>
              <a:buFont typeface="Wingdings" pitchFamily="2" charset="2"/>
              <a:buChar char="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Semantic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Dale’s four levels of word knowledge (Dale, 1965)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2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Grammatical knowledge, without using syntactic terminology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/>
          <p:cNvSpPr txBox="1">
            <a:spLocks noChangeArrowheads="1"/>
          </p:cNvSpPr>
          <p:nvPr/>
        </p:nvSpPr>
        <p:spPr bwMode="auto">
          <a:xfrm>
            <a:off x="228600" y="350838"/>
            <a:ext cx="9536113" cy="61722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 dirty="0">
                <a:solidFill>
                  <a:srgbClr val="000000"/>
                </a:solidFill>
                <a:latin typeface="Times New Roman" pitchFamily="18" charset="0"/>
              </a:rPr>
              <a:t>Automatic Generation</a:t>
            </a:r>
            <a:r>
              <a:rPr lang="en-US" sz="2600" u="sng" dirty="0">
                <a:solidFill>
                  <a:srgbClr val="000000"/>
                </a:solidFill>
                <a:latin typeface="Times New Roman" pitchFamily="18" charset="0"/>
              </a:rPr>
              <a:t> of Cloze Tasks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u="sng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Cloze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tasks are generated by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modifying existing texts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dirty="0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focus has been on producing cloze sentences for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assessment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(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Pino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et al, 2008; Higgins 2006; Liu et al, 2005...)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Instruction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uses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passage-based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cloze</a:t>
            </a:r>
          </a:p>
          <a:p>
            <a:pPr lvl="2">
              <a:lnSpc>
                <a:spcPct val="100000"/>
              </a:lnSpc>
              <a:buFont typeface="Times New Roman" pitchFamily="18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deletion is manual, random, periodic;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algorithmic.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Primarily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authoring tools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”, involve </a:t>
            </a:r>
            <a:r>
              <a:rPr lang="en-US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human evaluation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input 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between system and students.</a:t>
            </a: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228600" y="274638"/>
            <a:ext cx="9536113" cy="6248400"/>
          </a:xfrm>
          <a:prstGeom prst="rect">
            <a:avLst/>
          </a:prstGeom>
          <a:solidFill>
            <a:srgbClr val="D7E1E1"/>
          </a:solidFill>
          <a:ln w="9525">
            <a:noFill/>
            <a:round/>
            <a:headEnd/>
            <a:tailEnd/>
          </a:ln>
        </p:spPr>
        <p:txBody>
          <a:bodyPr lIns="90000" tIns="59040" rIns="90000" bIns="45000"/>
          <a:lstStyle/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3200" u="sng">
                <a:solidFill>
                  <a:srgbClr val="000000"/>
                </a:solidFill>
                <a:latin typeface="Times New Roman" pitchFamily="18" charset="0"/>
              </a:rPr>
              <a:t>Automatic Generation</a:t>
            </a:r>
            <a:r>
              <a:rPr lang="en-US" sz="2600" u="sng">
                <a:solidFill>
                  <a:srgbClr val="000000"/>
                </a:solidFill>
                <a:latin typeface="Times New Roman" pitchFamily="18" charset="0"/>
              </a:rPr>
              <a:t> of Cloze Tasks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600" u="sng">
              <a:solidFill>
                <a:srgbClr val="000000"/>
              </a:solidFill>
              <a:latin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</a:rPr>
              <a:t>	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Liu et al. (2005)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Search interface to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find sentences on (key, POS)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with results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filtered by word sense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using words in the stem and WordNet.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●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Hoshino &amp; Nakagawa (2005)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Naïve Bayes and KNN 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classifiers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identify most likely blanks in 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passages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●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Higgins (2006)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Regular expression engine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for content creators to search by word text, tags, for specific constructions.</a:t>
            </a: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●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Pino et al (2009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): Incorporates 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parse complexity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co-occurrence frequencies</a:t>
            </a: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of words in the stem.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6851650"/>
            <a:ext cx="993775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0475" y="6859588"/>
            <a:ext cx="2295525" cy="557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Arial"/>
        <a:ea typeface=""/>
        <a:cs typeface="DejaVu Sans"/>
      </a:majorFont>
      <a:minorFont>
        <a:latin typeface="Arial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</TotalTime>
  <Words>1518</Words>
  <PresentationFormat>Personnalisé</PresentationFormat>
  <Paragraphs>876</Paragraphs>
  <Slides>55</Slides>
  <Notes>55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55</vt:i4>
      </vt:variant>
    </vt:vector>
  </HeadingPairs>
  <TitlesOfParts>
    <vt:vector size="60" baseType="lpstr">
      <vt:lpstr>Arial</vt:lpstr>
      <vt:lpstr>DejaVu Sans</vt:lpstr>
      <vt:lpstr>Times New Roman</vt:lpstr>
      <vt:lpstr>Wingdings</vt:lpstr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  <vt:lpstr>Diapositive 45</vt:lpstr>
      <vt:lpstr>Diapositive 46</vt:lpstr>
      <vt:lpstr>Diapositive 47</vt:lpstr>
      <vt:lpstr>Diapositive 48</vt:lpstr>
      <vt:lpstr>Diapositive 49</vt:lpstr>
      <vt:lpstr>Diapositive 50</vt:lpstr>
      <vt:lpstr>Diapositive 51</vt:lpstr>
      <vt:lpstr>Diapositive 52</vt:lpstr>
      <vt:lpstr>Diapositive 53</vt:lpstr>
      <vt:lpstr>Diapositive 54</vt:lpstr>
      <vt:lpstr>Diapositive 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askory </dc:creator>
  <cp:lastModifiedBy> </cp:lastModifiedBy>
  <cp:revision>91</cp:revision>
  <cp:lastPrinted>1601-01-01T00:00:00Z</cp:lastPrinted>
  <dcterms:created xsi:type="dcterms:W3CDTF">2009-11-05T16:17:32Z</dcterms:created>
  <dcterms:modified xsi:type="dcterms:W3CDTF">2010-06-05T20:35:48Z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ndeley User Name_1">
    <vt:lpwstr>elgreengeeto@hotmail.com@https://www.mendeley.com</vt:lpwstr>
  </property>
</Properties>
</file>