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284" r:id="rId1"/>
  </p:sldMasterIdLst>
  <p:notesMasterIdLst>
    <p:notesMasterId r:id="rId43"/>
  </p:notesMasterIdLst>
  <p:handoutMasterIdLst>
    <p:handoutMasterId r:id="rId44"/>
  </p:handoutMasterIdLst>
  <p:sldIdLst>
    <p:sldId id="256" r:id="rId2"/>
    <p:sldId id="259" r:id="rId3"/>
    <p:sldId id="257" r:id="rId4"/>
    <p:sldId id="298" r:id="rId5"/>
    <p:sldId id="261" r:id="rId6"/>
    <p:sldId id="284" r:id="rId7"/>
    <p:sldId id="262" r:id="rId8"/>
    <p:sldId id="265" r:id="rId9"/>
    <p:sldId id="267" r:id="rId10"/>
    <p:sldId id="266" r:id="rId11"/>
    <p:sldId id="268" r:id="rId12"/>
    <p:sldId id="270" r:id="rId13"/>
    <p:sldId id="271" r:id="rId14"/>
    <p:sldId id="272" r:id="rId15"/>
    <p:sldId id="273" r:id="rId16"/>
    <p:sldId id="274" r:id="rId17"/>
    <p:sldId id="275" r:id="rId18"/>
    <p:sldId id="276" r:id="rId19"/>
    <p:sldId id="278" r:id="rId20"/>
    <p:sldId id="277" r:id="rId21"/>
    <p:sldId id="297" r:id="rId22"/>
    <p:sldId id="264" r:id="rId23"/>
    <p:sldId id="279" r:id="rId24"/>
    <p:sldId id="285" r:id="rId25"/>
    <p:sldId id="281" r:id="rId26"/>
    <p:sldId id="286" r:id="rId27"/>
    <p:sldId id="283" r:id="rId28"/>
    <p:sldId id="282" r:id="rId29"/>
    <p:sldId id="291" r:id="rId30"/>
    <p:sldId id="294" r:id="rId31"/>
    <p:sldId id="296" r:id="rId32"/>
    <p:sldId id="295" r:id="rId33"/>
    <p:sldId id="288" r:id="rId34"/>
    <p:sldId id="289" r:id="rId35"/>
    <p:sldId id="290" r:id="rId36"/>
    <p:sldId id="258" r:id="rId37"/>
    <p:sldId id="293" r:id="rId38"/>
    <p:sldId id="292" r:id="rId39"/>
    <p:sldId id="260" r:id="rId40"/>
    <p:sldId id="280" r:id="rId41"/>
    <p:sldId id="287" r:id="rId4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4703" autoAdjust="0"/>
  </p:normalViewPr>
  <p:slideViewPr>
    <p:cSldViewPr>
      <p:cViewPr>
        <p:scale>
          <a:sx n="70" d="100"/>
          <a:sy n="70" d="100"/>
        </p:scale>
        <p:origin x="-1838" y="-58"/>
      </p:cViewPr>
      <p:guideLst>
        <p:guide orient="horz" pos="2160"/>
        <p:guide pos="2880"/>
      </p:guideLst>
    </p:cSldViewPr>
  </p:slideViewPr>
  <p:notesTextViewPr>
    <p:cViewPr>
      <p:scale>
        <a:sx n="100" d="100"/>
        <a:sy n="100" d="100"/>
      </p:scale>
      <p:origin x="0" y="0"/>
    </p:cViewPr>
  </p:notesTextViewPr>
  <p:sorterViewPr>
    <p:cViewPr>
      <p:scale>
        <a:sx n="81" d="100"/>
        <a:sy n="81" d="100"/>
      </p:scale>
      <p:origin x="0" y="2501"/>
    </p:cViewPr>
  </p:sorterViewPr>
  <p:notesViewPr>
    <p:cSldViewPr>
      <p:cViewPr varScale="1">
        <p:scale>
          <a:sx n="65" d="100"/>
          <a:sy n="65" d="100"/>
        </p:scale>
        <p:origin x="-2616" y="-91"/>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54BEA65-4259-401F-8E58-D932B0798D25}" type="datetimeFigureOut">
              <a:rPr lang="en-US" smtClean="0"/>
              <a:pPr/>
              <a:t>6/25/2014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6D99ED7-3418-44E9-B50B-AD7645C0BA3F}"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atin typeface="Arial" charset="0"/>
                <a:cs typeface="Arial" charset="0"/>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atin typeface="Arial" charset="0"/>
                <a:cs typeface="Arial" charset="0"/>
              </a:defRPr>
            </a:lvl1pPr>
          </a:lstStyle>
          <a:p>
            <a:pPr>
              <a:defRPr/>
            </a:pPr>
            <a:fld id="{13837C7A-30C1-4165-894C-8CCA415F53BB}" type="datetimeFigureOut">
              <a:rPr lang="en-US"/>
              <a:pPr>
                <a:defRPr/>
              </a:pPr>
              <a:t>6/25/2014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atin typeface="Arial" charset="0"/>
                <a:cs typeface="Arial" charset="0"/>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atin typeface="Arial" charset="0"/>
                <a:cs typeface="Arial" charset="0"/>
              </a:defRPr>
            </a:lvl1pPr>
          </a:lstStyle>
          <a:p>
            <a:pPr>
              <a:defRPr/>
            </a:pPr>
            <a:fld id="{A94962B5-EC9D-4D39-9D09-99AB6127FEB6}"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Elaborate on our</a:t>
            </a:r>
            <a:r>
              <a:rPr lang="en-US" baseline="0" dirty="0" smtClean="0"/>
              <a:t> goals</a:t>
            </a:r>
          </a:p>
          <a:p>
            <a:r>
              <a:rPr lang="en-US" baseline="0" dirty="0" smtClean="0"/>
              <a:t>Then we will see some test examples and how they are scored, after which I will talk about our system designed to score them.</a:t>
            </a:r>
          </a:p>
          <a:p>
            <a:r>
              <a:rPr lang="en-US" baseline="0" dirty="0" smtClean="0"/>
              <a:t>Then I will present our experiments, and very briefly touch upon related work before concluding.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pPr>
              <a:defRPr/>
            </a:pPr>
            <a:fld id="{A94962B5-EC9D-4D39-9D09-99AB6127FEB6}" type="slidenum">
              <a:rPr lang="en-US" smtClean="0"/>
              <a:pPr>
                <a:defRPr/>
              </a:pPr>
              <a:t>4</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Higher than chance likelihood of association,</a:t>
            </a:r>
            <a:r>
              <a:rPr lang="en-US" baseline="0" dirty="0" smtClean="0"/>
              <a:t> according to the web corpus, indicating typical use in daily life. </a:t>
            </a:r>
          </a:p>
          <a:p>
            <a:r>
              <a:rPr lang="en-US" baseline="0" dirty="0" smtClean="0"/>
              <a:t>Lower than chance likelihood of association, indicating awkward or ill-formed usages </a:t>
            </a:r>
            <a:endParaRPr lang="en-US" dirty="0"/>
          </a:p>
        </p:txBody>
      </p:sp>
      <p:sp>
        <p:nvSpPr>
          <p:cNvPr id="4" name="Slide Number Placeholder 3"/>
          <p:cNvSpPr>
            <a:spLocks noGrp="1"/>
          </p:cNvSpPr>
          <p:nvPr>
            <p:ph type="sldNum" sz="quarter" idx="10"/>
          </p:nvPr>
        </p:nvSpPr>
        <p:spPr/>
        <p:txBody>
          <a:bodyPr/>
          <a:lstStyle/>
          <a:p>
            <a:pPr>
              <a:defRPr/>
            </a:pPr>
            <a:fld id="{A94962B5-EC9D-4D39-9D09-99AB6127FEB6}" type="slidenum">
              <a:rPr lang="en-US" smtClean="0"/>
              <a:pPr>
                <a:defRPr/>
              </a:pPr>
              <a:t>20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Quadratic weighted kappa penalizes</a:t>
            </a:r>
            <a:r>
              <a:rPr lang="en-US" baseline="0" dirty="0" smtClean="0"/>
              <a:t> disagreements that are farther apart more than disagreements that are by just one </a:t>
            </a:r>
            <a:r>
              <a:rPr lang="en-US" baseline="0" dirty="0" err="1" smtClean="0"/>
              <a:t>scorepoint</a:t>
            </a:r>
            <a:r>
              <a:rPr lang="en-US" baseline="0" dirty="0" smtClean="0"/>
              <a:t>. </a:t>
            </a:r>
            <a:endParaRPr lang="en-US" dirty="0"/>
          </a:p>
        </p:txBody>
      </p:sp>
      <p:sp>
        <p:nvSpPr>
          <p:cNvPr id="4" name="Slide Number Placeholder 3"/>
          <p:cNvSpPr>
            <a:spLocks noGrp="1"/>
          </p:cNvSpPr>
          <p:nvPr>
            <p:ph type="sldNum" sz="quarter" idx="10"/>
          </p:nvPr>
        </p:nvSpPr>
        <p:spPr/>
        <p:txBody>
          <a:bodyPr/>
          <a:lstStyle/>
          <a:p>
            <a:pPr>
              <a:defRPr/>
            </a:pPr>
            <a:fld id="{A94962B5-EC9D-4D39-9D09-99AB6127FEB6}" type="slidenum">
              <a:rPr lang="en-US" smtClean="0"/>
              <a:pPr>
                <a:defRPr/>
              </a:pPr>
              <a:t>22</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Which</a:t>
            </a:r>
            <a:r>
              <a:rPr lang="en-US" baseline="0" dirty="0" smtClean="0"/>
              <a:t> is often considered substantial agreement</a:t>
            </a:r>
            <a:endParaRPr lang="en-US" dirty="0"/>
          </a:p>
        </p:txBody>
      </p:sp>
      <p:sp>
        <p:nvSpPr>
          <p:cNvPr id="4" name="Slide Number Placeholder 3"/>
          <p:cNvSpPr>
            <a:spLocks noGrp="1"/>
          </p:cNvSpPr>
          <p:nvPr>
            <p:ph type="sldNum" sz="quarter" idx="10"/>
          </p:nvPr>
        </p:nvSpPr>
        <p:spPr/>
        <p:txBody>
          <a:bodyPr/>
          <a:lstStyle/>
          <a:p>
            <a:pPr>
              <a:defRPr/>
            </a:pPr>
            <a:fld id="{A94962B5-EC9D-4D39-9D09-99AB6127FEB6}" type="slidenum">
              <a:rPr lang="en-US" smtClean="0"/>
              <a:pPr>
                <a:defRPr/>
              </a:pPr>
              <a:t>23</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also experimented using</a:t>
            </a:r>
            <a:r>
              <a:rPr lang="en-US" baseline="0" dirty="0" smtClean="0"/>
              <a:t> individual feature sets alone, to see if and by how much each is able to improve over baseline. </a:t>
            </a:r>
          </a:p>
          <a:p>
            <a:r>
              <a:rPr lang="en-US" baseline="0" dirty="0" smtClean="0"/>
              <a:t>Here in the table, the top row is the performance of the system with all the features and the bottom row is the baseline performance. </a:t>
            </a:r>
            <a:endParaRPr lang="en-US" dirty="0" smtClean="0"/>
          </a:p>
          <a:p>
            <a:endParaRPr lang="en-US" dirty="0" smtClean="0"/>
          </a:p>
        </p:txBody>
      </p:sp>
      <p:sp>
        <p:nvSpPr>
          <p:cNvPr id="4" name="Slide Number Placeholder 3"/>
          <p:cNvSpPr>
            <a:spLocks noGrp="1"/>
          </p:cNvSpPr>
          <p:nvPr>
            <p:ph type="sldNum" sz="quarter" idx="10"/>
          </p:nvPr>
        </p:nvSpPr>
        <p:spPr/>
        <p:txBody>
          <a:bodyPr/>
          <a:lstStyle/>
          <a:p>
            <a:pPr>
              <a:defRPr/>
            </a:pPr>
            <a:fld id="{A94962B5-EC9D-4D39-9D09-99AB6127FEB6}" type="slidenum">
              <a:rPr lang="en-US" smtClean="0"/>
              <a:pPr>
                <a:defRPr/>
              </a:pPr>
              <a:t>24</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indicates that there</a:t>
            </a:r>
            <a:r>
              <a:rPr lang="en-US" baseline="0" dirty="0" smtClean="0"/>
              <a:t> is value in putting these features together. </a:t>
            </a:r>
            <a:endParaRPr lang="en-US" dirty="0"/>
          </a:p>
        </p:txBody>
      </p:sp>
      <p:sp>
        <p:nvSpPr>
          <p:cNvPr id="4" name="Slide Number Placeholder 3"/>
          <p:cNvSpPr>
            <a:spLocks noGrp="1"/>
          </p:cNvSpPr>
          <p:nvPr>
            <p:ph type="sldNum" sz="quarter" idx="10"/>
          </p:nvPr>
        </p:nvSpPr>
        <p:spPr/>
        <p:txBody>
          <a:bodyPr/>
          <a:lstStyle/>
          <a:p>
            <a:pPr>
              <a:defRPr/>
            </a:pPr>
            <a:fld id="{A94962B5-EC9D-4D39-9D09-99AB6127FEB6}" type="slidenum">
              <a:rPr lang="en-US" smtClean="0"/>
              <a:pPr>
                <a:defRPr/>
              </a:pPr>
              <a:t>25</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a:t>
            </a:r>
            <a:r>
              <a:rPr lang="en-US" baseline="0" dirty="0" smtClean="0"/>
              <a:t> are the quadratic weighted </a:t>
            </a:r>
            <a:r>
              <a:rPr lang="en-US" baseline="0" dirty="0" err="1" smtClean="0"/>
              <a:t>kappas</a:t>
            </a:r>
            <a:r>
              <a:rPr lang="en-US" baseline="0" dirty="0" smtClean="0"/>
              <a:t> for the same systems.  And the ranks according to accuracy and </a:t>
            </a:r>
            <a:r>
              <a:rPr lang="en-US" baseline="0" dirty="0" err="1" smtClean="0"/>
              <a:t>qwk</a:t>
            </a:r>
            <a:endParaRPr lang="en-US" baseline="0" dirty="0" smtClean="0"/>
          </a:p>
          <a:p>
            <a:r>
              <a:rPr lang="en-US" baseline="0" dirty="0" smtClean="0"/>
              <a:t>What is worth noting here is that a system’s rank according to accuracy may not always be the same according to quadratic weighted kappa.  </a:t>
            </a:r>
          </a:p>
          <a:p>
            <a:r>
              <a:rPr lang="en-US" baseline="0" dirty="0" smtClean="0"/>
              <a:t>There are  systems for which the ranks obtained by QWK performance is lower than their corresponding ranks for accuracy. </a:t>
            </a:r>
          </a:p>
          <a:p>
            <a:r>
              <a:rPr lang="en-US" baseline="0" dirty="0" smtClean="0"/>
              <a:t>These are systems where, either they exactly agree with the human, and when they are wrong, they are off by a lot. </a:t>
            </a:r>
          </a:p>
          <a:p>
            <a:r>
              <a:rPr lang="en-US" baseline="0" dirty="0" smtClean="0"/>
              <a:t>On the other hand, there are 2 systems where the opposite is true --  even when they are wrong, they are not off by a lot. </a:t>
            </a:r>
          </a:p>
        </p:txBody>
      </p:sp>
      <p:sp>
        <p:nvSpPr>
          <p:cNvPr id="4" name="Slide Number Placeholder 3"/>
          <p:cNvSpPr>
            <a:spLocks noGrp="1"/>
          </p:cNvSpPr>
          <p:nvPr>
            <p:ph type="sldNum" sz="quarter" idx="10"/>
          </p:nvPr>
        </p:nvSpPr>
        <p:spPr/>
        <p:txBody>
          <a:bodyPr/>
          <a:lstStyle/>
          <a:p>
            <a:pPr>
              <a:defRPr/>
            </a:pPr>
            <a:fld id="{A94962B5-EC9D-4D39-9D09-99AB6127FEB6}" type="slidenum">
              <a:rPr lang="en-US" smtClean="0"/>
              <a:pPr>
                <a:defRPr/>
              </a:pPr>
              <a:t>30</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It</a:t>
            </a:r>
            <a:r>
              <a:rPr lang="en-US" baseline="0" dirty="0" smtClean="0"/>
              <a:t> does well for 3 but badly for score point 2. </a:t>
            </a:r>
          </a:p>
          <a:p>
            <a:r>
              <a:rPr lang="en-US" baseline="0" dirty="0" smtClean="0"/>
              <a:t>Particularly, the recall of score point 2 is bad.</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A94962B5-EC9D-4D39-9D09-99AB6127FEB6}" type="slidenum">
              <a:rPr lang="en-US" smtClean="0"/>
              <a:pPr>
                <a:defRPr/>
              </a:pPr>
              <a:t>31</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confusion</a:t>
            </a:r>
            <a:r>
              <a:rPr lang="en-US" baseline="0" dirty="0" smtClean="0"/>
              <a:t> matrix provides insights to this --- from the off diagonals (shown in bold red, depending on their severity), we see that the system has difficulty distinguishing between scores 2 and 3. </a:t>
            </a:r>
          </a:p>
          <a:p>
            <a:r>
              <a:rPr lang="en-US" baseline="0" dirty="0" smtClean="0"/>
              <a:t>It classifies a lot of cases with score 2 as 3.  </a:t>
            </a:r>
            <a:endParaRPr lang="en-US" dirty="0"/>
          </a:p>
        </p:txBody>
      </p:sp>
      <p:sp>
        <p:nvSpPr>
          <p:cNvPr id="4" name="Slide Number Placeholder 3"/>
          <p:cNvSpPr>
            <a:spLocks noGrp="1"/>
          </p:cNvSpPr>
          <p:nvPr>
            <p:ph type="sldNum" sz="quarter" idx="10"/>
          </p:nvPr>
        </p:nvSpPr>
        <p:spPr/>
        <p:txBody>
          <a:bodyPr/>
          <a:lstStyle/>
          <a:p>
            <a:pPr>
              <a:defRPr/>
            </a:pPr>
            <a:fld id="{A94962B5-EC9D-4D39-9D09-99AB6127FEB6}" type="slidenum">
              <a:rPr lang="en-US" smtClean="0"/>
              <a:pPr>
                <a:defRPr/>
              </a:pPr>
              <a:t>32</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We do not explicitly model the semantic representations of the pictures, but rather our goal in this work is to ascertain if a response is relevant to the picture</a:t>
            </a:r>
          </a:p>
          <a:p>
            <a:r>
              <a:rPr lang="en-US" sz="1200" kern="1200" baseline="0" dirty="0" smtClean="0">
                <a:solidFill>
                  <a:schemeClr val="tx1"/>
                </a:solidFill>
                <a:latin typeface="+mn-lt"/>
                <a:ea typeface="+mn-ea"/>
                <a:cs typeface="+mn-cs"/>
              </a:rPr>
              <a:t>We employ human annotators and use word similarity measures to obtain alternative forms of description because the proprietary nature of our</a:t>
            </a:r>
          </a:p>
          <a:p>
            <a:r>
              <a:rPr lang="en-US" sz="1200" kern="1200" baseline="0" dirty="0" smtClean="0">
                <a:solidFill>
                  <a:schemeClr val="tx1"/>
                </a:solidFill>
                <a:latin typeface="+mn-lt"/>
                <a:ea typeface="+mn-ea"/>
                <a:cs typeface="+mn-cs"/>
              </a:rPr>
              <a:t>data prevents us from releasing our pictures to the public.</a:t>
            </a:r>
          </a:p>
          <a:p>
            <a:r>
              <a:rPr lang="en-US" sz="1200" kern="1200" baseline="0" dirty="0" smtClean="0">
                <a:solidFill>
                  <a:schemeClr val="tx1"/>
                </a:solidFill>
                <a:latin typeface="+mn-lt"/>
                <a:ea typeface="+mn-ea"/>
                <a:cs typeface="+mn-cs"/>
              </a:rPr>
              <a:t>For a high-stakes assessment, it would be highly undesirable to have any noise in the gold-standard reference picture descriptions. Hence we chose to use manual description for creating our reference corpus.</a:t>
            </a:r>
            <a:endParaRPr lang="en-US" dirty="0"/>
          </a:p>
        </p:txBody>
      </p:sp>
      <p:sp>
        <p:nvSpPr>
          <p:cNvPr id="4" name="Slide Number Placeholder 3"/>
          <p:cNvSpPr>
            <a:spLocks noGrp="1"/>
          </p:cNvSpPr>
          <p:nvPr>
            <p:ph type="sldNum" sz="quarter" idx="10"/>
          </p:nvPr>
        </p:nvSpPr>
        <p:spPr/>
        <p:txBody>
          <a:bodyPr/>
          <a:lstStyle/>
          <a:p>
            <a:pPr>
              <a:defRPr/>
            </a:pPr>
            <a:fld id="{A94962B5-EC9D-4D39-9D09-99AB6127FEB6}" type="slidenum">
              <a:rPr lang="en-US" smtClean="0"/>
              <a:pPr>
                <a:defRPr/>
              </a:pPr>
              <a:t>33</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94962B5-EC9D-4D39-9D09-99AB6127FEB6}" type="slidenum">
              <a:rPr lang="en-US" smtClean="0"/>
              <a:pPr>
                <a:defRPr/>
              </a:pPr>
              <a:t>36</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dirty="0" smtClean="0"/>
              <a:t>The prompt consists of a picture and two words. </a:t>
            </a:r>
          </a:p>
          <a:p>
            <a:pPr>
              <a:spcBef>
                <a:spcPct val="0"/>
              </a:spcBef>
            </a:pPr>
            <a:r>
              <a:rPr lang="en-US" dirty="0" smtClean="0"/>
              <a:t>Here are 4 examples of prompts. Note</a:t>
            </a:r>
            <a:r>
              <a:rPr lang="en-US" baseline="0" dirty="0" smtClean="0"/>
              <a:t> that due to the propriety nature of our data, these are not the pictures in operational use.  I pulled these out from the web to very closely resemble the prompts we worked with. </a:t>
            </a:r>
          </a:p>
          <a:p>
            <a:pPr>
              <a:spcBef>
                <a:spcPct val="0"/>
              </a:spcBef>
            </a:pPr>
            <a:r>
              <a:rPr lang="en-US" baseline="0" dirty="0" smtClean="0"/>
              <a:t>The first picture is that of a grocery store… and the words are food and bag.</a:t>
            </a:r>
          </a:p>
          <a:p>
            <a:pPr>
              <a:spcBef>
                <a:spcPct val="0"/>
              </a:spcBef>
            </a:pPr>
            <a:r>
              <a:rPr lang="en-US" baseline="0" dirty="0" smtClean="0"/>
              <a:t>The second is that of a show store display…</a:t>
            </a:r>
          </a:p>
          <a:p>
            <a:pPr>
              <a:spcBef>
                <a:spcPct val="0"/>
              </a:spcBef>
            </a:pPr>
            <a:r>
              <a:rPr lang="en-US" baseline="0" dirty="0" smtClean="0"/>
              <a:t>The third is of a market place and the fourth is that of a woman reading a book. </a:t>
            </a:r>
          </a:p>
          <a:p>
            <a:pPr>
              <a:spcBef>
                <a:spcPct val="0"/>
              </a:spcBef>
            </a:pPr>
            <a:r>
              <a:rPr lang="en-US" baseline="0" dirty="0" smtClean="0"/>
              <a:t>Notice that the prompt words could be any POS. </a:t>
            </a:r>
            <a:endParaRPr lang="en-US" dirty="0" smtClean="0"/>
          </a:p>
          <a:p>
            <a:pPr>
              <a:spcBef>
                <a:spcPct val="0"/>
              </a:spcBef>
            </a:pPr>
            <a:r>
              <a:rPr lang="en-US" dirty="0" smtClean="0"/>
              <a:t>Also, there is  a wide variety in the types of pictures --  they could be very dense with a lot of information/ or very sparse with just one or two objects or object types. </a:t>
            </a:r>
          </a:p>
          <a:p>
            <a:pPr>
              <a:spcBef>
                <a:spcPct val="0"/>
              </a:spcBef>
            </a:pPr>
            <a:endParaRPr lang="en-US" dirty="0" smtClean="0"/>
          </a:p>
        </p:txBody>
      </p:sp>
      <p:sp>
        <p:nvSpPr>
          <p:cNvPr id="194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25B403B-FF42-4F77-9CBB-69CFEFB7B130}" type="slidenum">
              <a:rPr lang="en-US">
                <a:latin typeface="Arial" pitchFamily="34" charset="0"/>
                <a:cs typeface="Arial" pitchFamily="34" charset="0"/>
              </a:rPr>
              <a:pPr/>
              <a:t>5</a:t>
            </a:fld>
            <a:endParaRPr lang="en-US">
              <a:latin typeface="Arial" pitchFamily="34" charset="0"/>
              <a:cs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t>We did not run statistical tests for the paper, but we were curious,</a:t>
            </a:r>
            <a:r>
              <a:rPr lang="en-US" baseline="0" dirty="0" smtClean="0"/>
              <a:t> so we ran Test of proportions. </a:t>
            </a:r>
          </a:p>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t>with 56,000 responses , even an improvement of 1% is 560 additional correctly</a:t>
            </a:r>
            <a:r>
              <a:rPr lang="en-US" baseline="0" dirty="0" smtClean="0"/>
              <a:t> scored response, and is likely to be significant. Test of proportions  -- p&lt;0.001</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A94962B5-EC9D-4D39-9D09-99AB6127FEB6}" type="slidenum">
              <a:rPr lang="en-US" smtClean="0"/>
              <a:pPr>
                <a:defRPr/>
              </a:pPr>
              <a:t>38</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p:spPr>
      </p:sp>
      <p:sp>
        <p:nvSpPr>
          <p:cNvPr id="1843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The prompt consists of a picture and two words. In this case, the words are airport and so.  Notice that the one of the words is a content word, and the other is a function word</a:t>
            </a:r>
          </a:p>
        </p:txBody>
      </p:sp>
      <p:sp>
        <p:nvSpPr>
          <p:cNvPr id="184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76B005E-2515-4EF3-A644-789085347382}" type="slidenum">
              <a:rPr lang="en-US">
                <a:latin typeface="Arial" pitchFamily="34" charset="0"/>
                <a:cs typeface="Arial" pitchFamily="34" charset="0"/>
              </a:rPr>
              <a:pPr/>
              <a:t>39</a:t>
            </a:fld>
            <a:endParaRPr lang="en-US">
              <a:latin typeface="Arial" pitchFamily="34" charset="0"/>
              <a:cs typeface="Arial"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We employ grammar errors as one of the dimensions that reveal lack of proficiency in constructing a sentence. </a:t>
            </a:r>
          </a:p>
          <a:p>
            <a:r>
              <a:rPr lang="en-US" sz="1200" kern="1200" baseline="0" dirty="0" smtClean="0">
                <a:solidFill>
                  <a:schemeClr val="tx1"/>
                </a:solidFill>
                <a:latin typeface="+mn-lt"/>
                <a:ea typeface="+mn-ea"/>
                <a:cs typeface="+mn-cs"/>
              </a:rPr>
              <a:t>Our task is different in that We evaluate content in terms of relevancy to a picture, and not in terms of for example, knowledge of a scientific concept. </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…Where Lawless et al measure, using test items if vocabulary knowledge is idiomatic, topical or definitional. </a:t>
            </a:r>
          </a:p>
          <a:p>
            <a:r>
              <a:rPr lang="en-US" sz="1200" kern="1200" baseline="0" dirty="0" smtClean="0">
                <a:solidFill>
                  <a:schemeClr val="tx1"/>
                </a:solidFill>
                <a:latin typeface="+mn-lt"/>
                <a:ea typeface="+mn-ea"/>
                <a:cs typeface="+mn-cs"/>
              </a:rPr>
              <a:t>Assigning the depth of knowledge of the key words is not the focus of our task, though our PMI features implicitly captures idiomatic associations. </a:t>
            </a:r>
            <a:endParaRPr lang="en-US" dirty="0"/>
          </a:p>
        </p:txBody>
      </p:sp>
      <p:sp>
        <p:nvSpPr>
          <p:cNvPr id="4" name="Slide Number Placeholder 3"/>
          <p:cNvSpPr>
            <a:spLocks noGrp="1"/>
          </p:cNvSpPr>
          <p:nvPr>
            <p:ph type="sldNum" sz="quarter" idx="10"/>
          </p:nvPr>
        </p:nvSpPr>
        <p:spPr/>
        <p:txBody>
          <a:bodyPr/>
          <a:lstStyle/>
          <a:p>
            <a:pPr>
              <a:defRPr/>
            </a:pPr>
            <a:fld id="{A94962B5-EC9D-4D39-9D09-99AB6127FEB6}" type="slidenum">
              <a:rPr lang="en-US" smtClean="0"/>
              <a:pPr>
                <a:defRPr/>
              </a:pPr>
              <a:t>41</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The</a:t>
            </a:r>
            <a:r>
              <a:rPr lang="en-US" baseline="0" dirty="0" smtClean="0"/>
              <a:t> woman in smiling while reading a book by the river. .. There is not a whole lot that a response can deviate from this.</a:t>
            </a:r>
            <a:endParaRPr lang="en-US" dirty="0" smtClean="0"/>
          </a:p>
        </p:txBody>
      </p:sp>
      <p:sp>
        <p:nvSpPr>
          <p:cNvPr id="194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25B403B-FF42-4F77-9CBB-69CFEFB7B130}" type="slidenum">
              <a:rPr lang="en-US">
                <a:latin typeface="Arial" pitchFamily="34" charset="0"/>
                <a:cs typeface="Arial" pitchFamily="34" charset="0"/>
              </a:rPr>
              <a:pPr/>
              <a:t>6</a:t>
            </a:fld>
            <a:endParaRPr lang="en-US">
              <a:latin typeface="Arial" pitchFamily="34" charset="0"/>
              <a:cs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dirty="0" smtClean="0"/>
              <a:t>.. That is used by the human annotators. Our decisions about scoring system design are</a:t>
            </a:r>
            <a:r>
              <a:rPr lang="en-US" baseline="0" dirty="0" smtClean="0"/>
              <a:t> </a:t>
            </a:r>
            <a:r>
              <a:rPr lang="en-US" dirty="0" smtClean="0"/>
              <a:t>based on the scoring guide and its criteria. </a:t>
            </a:r>
          </a:p>
          <a:p>
            <a:pPr>
              <a:spcBef>
                <a:spcPct val="0"/>
              </a:spcBef>
            </a:pPr>
            <a:r>
              <a:rPr lang="en-US" dirty="0" smtClean="0"/>
              <a:t>There are 4 score points 0-3. Score 0 is straightforward,</a:t>
            </a:r>
            <a:r>
              <a:rPr lang="en-US" baseline="0" dirty="0" smtClean="0"/>
              <a:t> while the other three scores are a mix of different factors. </a:t>
            </a:r>
            <a:endParaRPr lang="en-US" dirty="0" smtClean="0"/>
          </a:p>
          <a:p>
            <a:pPr>
              <a:spcBef>
                <a:spcPct val="0"/>
              </a:spcBef>
            </a:pPr>
            <a:r>
              <a:rPr lang="en-US" dirty="0" smtClean="0"/>
              <a:t>For score points 1,2,3 there</a:t>
            </a:r>
            <a:r>
              <a:rPr lang="en-US" baseline="0" dirty="0" smtClean="0"/>
              <a:t> are a mix of variety of factors, and these can affect the scores to different extents</a:t>
            </a:r>
          </a:p>
          <a:p>
            <a:pPr>
              <a:spcBef>
                <a:spcPct val="0"/>
              </a:spcBef>
            </a:pPr>
            <a:r>
              <a:rPr lang="en-US" baseline="0" dirty="0" smtClean="0"/>
              <a:t>Grammar – what is tricky is that we have to determine severity, and that there are various types of grammar errors</a:t>
            </a:r>
          </a:p>
          <a:p>
            <a:pPr>
              <a:spcBef>
                <a:spcPct val="0"/>
              </a:spcBef>
            </a:pPr>
            <a:r>
              <a:rPr lang="en-US" baseline="0" dirty="0" smtClean="0"/>
              <a:t>So the best way to model how these different factors come into play in the human scoring is by using a supervised machine learning framework. </a:t>
            </a:r>
            <a:endParaRPr lang="en-US" dirty="0" smtClean="0"/>
          </a:p>
        </p:txBody>
      </p:sp>
      <p:sp>
        <p:nvSpPr>
          <p:cNvPr id="204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0467EEC-17A6-4B12-9C96-7EAA21465BDD}" type="slidenum">
              <a:rPr lang="en-US">
                <a:latin typeface="Arial" pitchFamily="34" charset="0"/>
                <a:cs typeface="Arial" pitchFamily="34" charset="0"/>
              </a:rPr>
              <a:pPr/>
              <a:t>7</a:t>
            </a:fld>
            <a:endParaRPr lang="en-US">
              <a:latin typeface="Arial" pitchFamily="34" charset="0"/>
              <a:cs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responses that are not scored</a:t>
            </a:r>
            <a:r>
              <a:rPr lang="en-US" baseline="0" dirty="0" smtClean="0"/>
              <a:t> as zero go into the machine learning module.  Here there are 4 different feature sets. </a:t>
            </a:r>
            <a:endParaRPr lang="en-US" dirty="0"/>
          </a:p>
        </p:txBody>
      </p:sp>
      <p:sp>
        <p:nvSpPr>
          <p:cNvPr id="4" name="Slide Number Placeholder 3"/>
          <p:cNvSpPr>
            <a:spLocks noGrp="1"/>
          </p:cNvSpPr>
          <p:nvPr>
            <p:ph type="sldNum" sz="quarter" idx="10"/>
          </p:nvPr>
        </p:nvSpPr>
        <p:spPr/>
        <p:txBody>
          <a:bodyPr/>
          <a:lstStyle/>
          <a:p>
            <a:pPr>
              <a:defRPr/>
            </a:pPr>
            <a:fld id="{A94962B5-EC9D-4D39-9D09-99AB6127FEB6}" type="slidenum">
              <a:rPr lang="en-US" smtClean="0"/>
              <a:pPr>
                <a:defRPr/>
              </a:pPr>
              <a:t>8</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determined based on PMI of bigrams</a:t>
            </a:r>
            <a:r>
              <a:rPr lang="en-US" baseline="0" dirty="0" smtClean="0"/>
              <a:t> and trigrams over a word association database. If the PMI is less than a threshold more than a few times, the sentence  is tagged as non-</a:t>
            </a:r>
            <a:r>
              <a:rPr lang="en-US" baseline="0" dirty="0" err="1" smtClean="0"/>
              <a:t>english</a:t>
            </a:r>
            <a:endParaRPr lang="en-US" dirty="0"/>
          </a:p>
        </p:txBody>
      </p:sp>
      <p:sp>
        <p:nvSpPr>
          <p:cNvPr id="4" name="Slide Number Placeholder 3"/>
          <p:cNvSpPr>
            <a:spLocks noGrp="1"/>
          </p:cNvSpPr>
          <p:nvPr>
            <p:ph type="sldNum" sz="quarter" idx="10"/>
          </p:nvPr>
        </p:nvSpPr>
        <p:spPr/>
        <p:txBody>
          <a:bodyPr/>
          <a:lstStyle/>
          <a:p>
            <a:pPr>
              <a:defRPr/>
            </a:pPr>
            <a:fld id="{A94962B5-EC9D-4D39-9D09-99AB6127FEB6}" type="slidenum">
              <a:rPr lang="en-US" smtClean="0"/>
              <a:pPr>
                <a:defRPr/>
              </a:pPr>
              <a:t>10</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err="1" smtClean="0">
                <a:solidFill>
                  <a:schemeClr val="tx1"/>
                </a:solidFill>
                <a:latin typeface="+mn-lt"/>
                <a:ea typeface="+mn-ea"/>
                <a:cs typeface="+mn-cs"/>
              </a:rPr>
              <a:t>ERAter</a:t>
            </a:r>
            <a:r>
              <a:rPr lang="en-US" sz="1200" kern="1200" baseline="0" dirty="0" smtClean="0">
                <a:solidFill>
                  <a:schemeClr val="tx1"/>
                </a:solidFill>
                <a:latin typeface="+mn-lt"/>
                <a:ea typeface="+mn-ea"/>
                <a:cs typeface="+mn-cs"/>
              </a:rPr>
              <a:t> generates a number of grammar, usage and mechanics features that detect and quantify different types of English usage errors in essays.</a:t>
            </a:r>
          </a:p>
          <a:p>
            <a:r>
              <a:rPr lang="en-US" sz="1200" kern="1200" baseline="0" dirty="0" smtClean="0">
                <a:solidFill>
                  <a:schemeClr val="tx1"/>
                </a:solidFill>
                <a:latin typeface="+mn-lt"/>
                <a:ea typeface="+mn-ea"/>
                <a:cs typeface="+mn-cs"/>
              </a:rPr>
              <a:t>We selected from these 113 features that looked applicable for our task. For example, features based on multiple sentences were discarded. </a:t>
            </a:r>
            <a:endParaRPr lang="en-US" dirty="0"/>
          </a:p>
        </p:txBody>
      </p:sp>
      <p:sp>
        <p:nvSpPr>
          <p:cNvPr id="4" name="Slide Number Placeholder 3"/>
          <p:cNvSpPr>
            <a:spLocks noGrp="1"/>
          </p:cNvSpPr>
          <p:nvPr>
            <p:ph type="sldNum" sz="quarter" idx="10"/>
          </p:nvPr>
        </p:nvSpPr>
        <p:spPr/>
        <p:txBody>
          <a:bodyPr/>
          <a:lstStyle/>
          <a:p>
            <a:pPr>
              <a:defRPr/>
            </a:pPr>
            <a:fld id="{A94962B5-EC9D-4D39-9D09-99AB6127FEB6}" type="slidenum">
              <a:rPr lang="en-US" smtClean="0"/>
              <a:pPr>
                <a:defRPr/>
              </a:pPr>
              <a:t>14</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automated methods of image recognition are error prone and would result in a noisy reference corpus. Additionally, automated</a:t>
            </a:r>
          </a:p>
          <a:p>
            <a:r>
              <a:rPr lang="en-US" sz="1200" kern="1200" baseline="0" dirty="0" smtClean="0">
                <a:solidFill>
                  <a:schemeClr val="tx1"/>
                </a:solidFill>
                <a:latin typeface="+mn-lt"/>
                <a:ea typeface="+mn-ea"/>
                <a:cs typeface="+mn-cs"/>
              </a:rPr>
              <a:t>approaches would, at best, give us a (noisy) list of items that are present in the picture, but not</a:t>
            </a:r>
          </a:p>
          <a:p>
            <a:r>
              <a:rPr lang="en-US" sz="1200" kern="1200" baseline="0" dirty="0" smtClean="0">
                <a:solidFill>
                  <a:schemeClr val="tx1"/>
                </a:solidFill>
                <a:latin typeface="+mn-lt"/>
                <a:ea typeface="+mn-ea"/>
                <a:cs typeface="+mn-cs"/>
              </a:rPr>
              <a:t>the overall scene or event depicted</a:t>
            </a:r>
            <a:endParaRPr lang="en-US" dirty="0"/>
          </a:p>
        </p:txBody>
      </p:sp>
      <p:sp>
        <p:nvSpPr>
          <p:cNvPr id="4" name="Slide Number Placeholder 3"/>
          <p:cNvSpPr>
            <a:spLocks noGrp="1"/>
          </p:cNvSpPr>
          <p:nvPr>
            <p:ph type="sldNum" sz="quarter" idx="10"/>
          </p:nvPr>
        </p:nvSpPr>
        <p:spPr/>
        <p:txBody>
          <a:bodyPr/>
          <a:lstStyle/>
          <a:p>
            <a:pPr>
              <a:defRPr/>
            </a:pPr>
            <a:fld id="{A94962B5-EC9D-4D39-9D09-99AB6127FEB6}" type="slidenum">
              <a:rPr lang="en-US" smtClean="0"/>
              <a:pPr>
                <a:defRPr/>
              </a:pPr>
              <a:t>16</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Now, let us revisit our prompt. The person behind the counter could be referred to as a Man…. </a:t>
            </a:r>
          </a:p>
          <a:p>
            <a:r>
              <a:rPr lang="en-US" sz="1200" kern="1200" baseline="0" dirty="0" smtClean="0">
                <a:solidFill>
                  <a:schemeClr val="tx1"/>
                </a:solidFill>
                <a:latin typeface="+mn-lt"/>
                <a:ea typeface="+mn-ea"/>
                <a:cs typeface="+mn-cs"/>
              </a:rPr>
              <a:t>In order to capture all the variations that could be used in the responses, we expand the reference corpus. </a:t>
            </a:r>
          </a:p>
          <a:p>
            <a:r>
              <a:rPr lang="en-US" sz="1200" kern="1200" baseline="0" dirty="0" smtClean="0">
                <a:solidFill>
                  <a:schemeClr val="tx1"/>
                </a:solidFill>
                <a:latin typeface="+mn-lt"/>
                <a:ea typeface="+mn-ea"/>
                <a:cs typeface="+mn-cs"/>
              </a:rPr>
              <a:t>The prompt ID captures the complexity of the prompt.  </a:t>
            </a:r>
            <a:endParaRPr lang="en-US" dirty="0"/>
          </a:p>
        </p:txBody>
      </p:sp>
      <p:sp>
        <p:nvSpPr>
          <p:cNvPr id="4" name="Slide Number Placeholder 3"/>
          <p:cNvSpPr>
            <a:spLocks noGrp="1"/>
          </p:cNvSpPr>
          <p:nvPr>
            <p:ph type="sldNum" sz="quarter" idx="10"/>
          </p:nvPr>
        </p:nvSpPr>
        <p:spPr/>
        <p:txBody>
          <a:bodyPr/>
          <a:lstStyle/>
          <a:p>
            <a:pPr>
              <a:defRPr/>
            </a:pPr>
            <a:fld id="{A94962B5-EC9D-4D39-9D09-99AB6127FEB6}" type="slidenum">
              <a:rPr lang="en-US" smtClean="0"/>
              <a:pPr>
                <a:defRPr/>
              </a:pPr>
              <a:t>17</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0" name="Straight Connector 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dirty="0">
              <a:latin typeface="Arial" charset="0"/>
              <a:cs typeface="Arial" charset="0"/>
            </a:endParaRPr>
          </a:p>
        </p:txBody>
      </p:sp>
      <p:sp>
        <p:nvSpPr>
          <p:cNvPr id="11" name="Straight Connector 1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dirty="0">
              <a:latin typeface="Arial" charset="0"/>
              <a:cs typeface="Arial" charset="0"/>
            </a:endParaRPr>
          </a:p>
        </p:txBody>
      </p:sp>
      <p:sp>
        <p:nvSpPr>
          <p:cNvPr id="12" name="Straight Connector 11"/>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dirty="0">
              <a:latin typeface="Arial" charset="0"/>
              <a:cs typeface="Arial" charset="0"/>
            </a:endParaRPr>
          </a:p>
        </p:txBody>
      </p:sp>
      <p:sp>
        <p:nvSpPr>
          <p:cNvPr id="13" name="Straight Connector 12"/>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dirty="0">
              <a:latin typeface="Arial" charset="0"/>
              <a:cs typeface="Arial" charset="0"/>
            </a:endParaRPr>
          </a:p>
        </p:txBody>
      </p:sp>
      <p:sp>
        <p:nvSpPr>
          <p:cNvPr id="14" name="Straight Connector 13"/>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dirty="0">
              <a:latin typeface="Arial" charset="0"/>
              <a:cs typeface="Arial" charset="0"/>
            </a:endParaRPr>
          </a:p>
        </p:txBody>
      </p:sp>
      <p:sp>
        <p:nvSpPr>
          <p:cNvPr id="15" name="Straight Connector 14"/>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dirty="0">
              <a:latin typeface="Arial" charset="0"/>
              <a:cs typeface="Arial" charset="0"/>
            </a:endParaRPr>
          </a:p>
        </p:txBody>
      </p:sp>
      <p:sp>
        <p:nvSpPr>
          <p:cNvPr id="16" name="Rectangle 1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Oval 16"/>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8" name="Oval 17"/>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9" name="Oval 18"/>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0" name="Oval 19"/>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1" name="Oval 20"/>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8" name="Title 7"/>
          <p:cNvSpPr>
            <a:spLocks noGrp="1"/>
          </p:cNvSpPr>
          <p:nvPr>
            <p:ph type="ctrTitle"/>
          </p:nvPr>
        </p:nvSpPr>
        <p:spPr>
          <a:xfrm>
            <a:off x="2286000" y="3124200"/>
            <a:ext cx="6172200" cy="1894362"/>
          </a:xfrm>
        </p:spPr>
        <p:txBody>
          <a:bodyPr/>
          <a:lstStyle>
            <a:lvl1pPr>
              <a:defRPr b="1"/>
            </a:lvl1pPr>
          </a:lstStyle>
          <a:p>
            <a:r>
              <a:rPr lang="en-US" smtClean="0"/>
              <a:t>Click to edit Master title style</a:t>
            </a:r>
            <a:endParaRPr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22" name="Date Placeholder 27"/>
          <p:cNvSpPr>
            <a:spLocks noGrp="1"/>
          </p:cNvSpPr>
          <p:nvPr>
            <p:ph type="dt" sz="half" idx="10"/>
          </p:nvPr>
        </p:nvSpPr>
        <p:spPr bwMode="auto">
          <a:xfrm rot="5400000">
            <a:off x="7764463" y="1174750"/>
            <a:ext cx="2286000" cy="381000"/>
          </a:xfrm>
        </p:spPr>
        <p:txBody>
          <a:bodyPr/>
          <a:lstStyle>
            <a:lvl1pPr>
              <a:defRPr/>
            </a:lvl1pPr>
          </a:lstStyle>
          <a:p>
            <a:pPr>
              <a:defRPr/>
            </a:pPr>
            <a:fld id="{DA804060-E7BC-4A00-9861-A65B9D4840A3}" type="datetime1">
              <a:rPr lang="en-US" smtClean="0"/>
              <a:pPr>
                <a:defRPr/>
              </a:pPr>
              <a:t>6/25/2014</a:t>
            </a:fld>
            <a:endParaRPr lang="en-US" dirty="0"/>
          </a:p>
        </p:txBody>
      </p:sp>
      <p:sp>
        <p:nvSpPr>
          <p:cNvPr id="23" name="Footer Placeholder 16"/>
          <p:cNvSpPr>
            <a:spLocks noGrp="1"/>
          </p:cNvSpPr>
          <p:nvPr>
            <p:ph type="ftr" sz="quarter" idx="11"/>
          </p:nvPr>
        </p:nvSpPr>
        <p:spPr bwMode="auto">
          <a:xfrm rot="5400000">
            <a:off x="7077076" y="4181475"/>
            <a:ext cx="3657600" cy="384175"/>
          </a:xfrm>
        </p:spPr>
        <p:txBody>
          <a:bodyPr/>
          <a:lstStyle>
            <a:lvl1pPr>
              <a:defRPr/>
            </a:lvl1pPr>
          </a:lstStyle>
          <a:p>
            <a:pPr>
              <a:defRPr/>
            </a:pPr>
            <a:endParaRPr lang="en-US" dirty="0"/>
          </a:p>
        </p:txBody>
      </p:sp>
      <p:sp>
        <p:nvSpPr>
          <p:cNvPr id="24" name="Slide Number Placeholder 28"/>
          <p:cNvSpPr>
            <a:spLocks noGrp="1"/>
          </p:cNvSpPr>
          <p:nvPr>
            <p:ph type="sldNum" sz="quarter" idx="12"/>
          </p:nvPr>
        </p:nvSpPr>
        <p:spPr bwMode="auto">
          <a:xfrm>
            <a:off x="1325563" y="4929188"/>
            <a:ext cx="609600" cy="517525"/>
          </a:xfrm>
        </p:spPr>
        <p:txBody>
          <a:bodyPr/>
          <a:lstStyle>
            <a:lvl1pPr>
              <a:defRPr/>
            </a:lvl1pPr>
          </a:lstStyle>
          <a:p>
            <a:pPr>
              <a:defRPr/>
            </a:pPr>
            <a:fld id="{AA84E3E5-1A58-4420-A6CA-C80453CF1801}" type="slidenum">
              <a:rPr lang="en-US"/>
              <a:pPr>
                <a:defRPr/>
              </a:pPr>
              <a:t>‹#›</a:t>
            </a:fld>
            <a:endParaRPr lang="en-US" dirty="0"/>
          </a:p>
        </p:txBody>
      </p:sp>
      <p:sp>
        <p:nvSpPr>
          <p:cNvPr id="25" name="TextBox 24"/>
          <p:cNvSpPr txBox="1"/>
          <p:nvPr userDrawn="1"/>
        </p:nvSpPr>
        <p:spPr>
          <a:xfrm>
            <a:off x="685800" y="6537310"/>
            <a:ext cx="5715000" cy="200055"/>
          </a:xfrm>
          <a:prstGeom prst="rect">
            <a:avLst/>
          </a:prstGeom>
          <a:noFill/>
        </p:spPr>
        <p:txBody>
          <a:bodyPr wrap="square" rtlCol="0">
            <a:spAutoFit/>
          </a:bodyPr>
          <a:lstStyle/>
          <a:p>
            <a:r>
              <a:rPr lang="en-US" sz="700" dirty="0" smtClean="0">
                <a:solidFill>
                  <a:schemeClr val="bg1">
                    <a:lumMod val="50000"/>
                  </a:schemeClr>
                </a:solidFill>
                <a:latin typeface="Verdana" pitchFamily="34" charset="0"/>
              </a:rPr>
              <a:t>Copyright © 2014 by Educational Testing Service. All rights reserved.</a:t>
            </a:r>
            <a:endParaRPr lang="en-US" sz="700" dirty="0">
              <a:solidFill>
                <a:schemeClr val="bg1">
                  <a:lumMod val="50000"/>
                </a:schemeClr>
              </a:solidFill>
              <a:latin typeface="Verdana" pitchFamily="34" charset="0"/>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2D08CFCA-5772-4696-9F7D-D5F82549CAB6}" type="datetime1">
              <a:rPr lang="en-US" smtClean="0"/>
              <a:pPr>
                <a:defRPr/>
              </a:pPr>
              <a:t>6/25/2014</a:t>
            </a:fld>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dirty="0"/>
          </a:p>
        </p:txBody>
      </p:sp>
      <p:sp>
        <p:nvSpPr>
          <p:cNvPr id="6" name="Slide Number Placeholder 22"/>
          <p:cNvSpPr>
            <a:spLocks noGrp="1"/>
          </p:cNvSpPr>
          <p:nvPr>
            <p:ph type="sldNum" sz="quarter" idx="12"/>
          </p:nvPr>
        </p:nvSpPr>
        <p:spPr/>
        <p:txBody>
          <a:bodyPr/>
          <a:lstStyle>
            <a:lvl1pPr>
              <a:defRPr/>
            </a:lvl1pPr>
          </a:lstStyle>
          <a:p>
            <a:pPr>
              <a:defRPr/>
            </a:pPr>
            <a:fld id="{41E93161-D5A8-403D-9E6D-89A0E54FF0C0}"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CC48BFC6-FAC5-4C91-8953-C10BA843B20B}" type="datetime1">
              <a:rPr lang="en-US" smtClean="0"/>
              <a:pPr>
                <a:defRPr/>
              </a:pPr>
              <a:t>6/25/2014</a:t>
            </a:fld>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dirty="0"/>
          </a:p>
        </p:txBody>
      </p:sp>
      <p:sp>
        <p:nvSpPr>
          <p:cNvPr id="6" name="Slide Number Placeholder 22"/>
          <p:cNvSpPr>
            <a:spLocks noGrp="1"/>
          </p:cNvSpPr>
          <p:nvPr>
            <p:ph type="sldNum" sz="quarter" idx="12"/>
          </p:nvPr>
        </p:nvSpPr>
        <p:spPr/>
        <p:txBody>
          <a:bodyPr/>
          <a:lstStyle>
            <a:lvl1pPr>
              <a:defRPr/>
            </a:lvl1pPr>
          </a:lstStyle>
          <a:p>
            <a:pPr>
              <a:defRPr/>
            </a:pPr>
            <a:fld id="{26A83168-F441-471B-9202-80853E381124}"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457200" y="1600200"/>
            <a:ext cx="7467600" cy="487375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p:txBody>
          <a:bodyPr rtlCol="0"/>
          <a:lstStyle>
            <a:lvl1pPr>
              <a:defRPr/>
            </a:lvl1pPr>
          </a:lstStyle>
          <a:p>
            <a:pPr>
              <a:defRPr/>
            </a:pPr>
            <a:fld id="{8E1DAD64-1E96-4893-9B08-F260016638A2}" type="datetime1">
              <a:rPr lang="en-US" smtClean="0"/>
              <a:pPr>
                <a:defRPr/>
              </a:pPr>
              <a:t>6/25/2014</a:t>
            </a:fld>
            <a:endParaRPr lang="en-US" dirty="0"/>
          </a:p>
        </p:txBody>
      </p:sp>
      <p:sp>
        <p:nvSpPr>
          <p:cNvPr id="5" name="Slide Number Placeholder 8"/>
          <p:cNvSpPr>
            <a:spLocks noGrp="1"/>
          </p:cNvSpPr>
          <p:nvPr>
            <p:ph type="sldNum" sz="quarter" idx="11"/>
          </p:nvPr>
        </p:nvSpPr>
        <p:spPr/>
        <p:txBody>
          <a:bodyPr rtlCol="0"/>
          <a:lstStyle>
            <a:lvl1pPr>
              <a:defRPr/>
            </a:lvl1pPr>
          </a:lstStyle>
          <a:p>
            <a:pPr>
              <a:defRPr/>
            </a:pPr>
            <a:fld id="{70120D57-ABBE-49A8-94D9-31FC0000464C}" type="slidenum">
              <a:rPr lang="en-US"/>
              <a:pPr>
                <a:defRPr/>
              </a:pPr>
              <a:t>‹#›</a:t>
            </a:fld>
            <a:endParaRPr lang="en-US" dirty="0"/>
          </a:p>
        </p:txBody>
      </p:sp>
      <p:sp>
        <p:nvSpPr>
          <p:cNvPr id="6" name="Footer Placeholder 9"/>
          <p:cNvSpPr>
            <a:spLocks noGrp="1"/>
          </p:cNvSpPr>
          <p:nvPr>
            <p:ph type="ftr" sz="quarter" idx="12"/>
          </p:nvPr>
        </p:nvSpPr>
        <p:spPr/>
        <p:txBody>
          <a:bodyPr rtlCol="0"/>
          <a:lstStyle>
            <a:lvl1pPr>
              <a:defRPr/>
            </a:lvl1pPr>
          </a:lstStyle>
          <a:p>
            <a:pPr>
              <a:defRPr/>
            </a:pP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8" name="Straight Connector 7"/>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dirty="0">
              <a:latin typeface="Arial" charset="0"/>
              <a:cs typeface="Arial" charset="0"/>
            </a:endParaRPr>
          </a:p>
        </p:txBody>
      </p:sp>
      <p:sp>
        <p:nvSpPr>
          <p:cNvPr id="9" name="Straight Connector 8"/>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dirty="0">
              <a:latin typeface="Arial" charset="0"/>
              <a:cs typeface="Arial" charset="0"/>
            </a:endParaRPr>
          </a:p>
        </p:txBody>
      </p:sp>
      <p:sp>
        <p:nvSpPr>
          <p:cNvPr id="10" name="Straight Connector 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dirty="0">
              <a:latin typeface="Arial" charset="0"/>
              <a:cs typeface="Arial" charset="0"/>
            </a:endParaRPr>
          </a:p>
        </p:txBody>
      </p:sp>
      <p:sp>
        <p:nvSpPr>
          <p:cNvPr id="11" name="Straight Connector 10"/>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dirty="0">
              <a:latin typeface="Arial" charset="0"/>
              <a:cs typeface="Arial" charset="0"/>
            </a:endParaRPr>
          </a:p>
        </p:txBody>
      </p:sp>
      <p:sp>
        <p:nvSpPr>
          <p:cNvPr id="12" name="Straight Connector 11"/>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dirty="0">
              <a:latin typeface="Arial" charset="0"/>
              <a:cs typeface="Arial" charset="0"/>
            </a:endParaRPr>
          </a:p>
        </p:txBody>
      </p:sp>
      <p:sp>
        <p:nvSpPr>
          <p:cNvPr id="13" name="Rectangle 12"/>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4" name="Oval 13"/>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5" name="Oval 14"/>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6" name="Oval 15"/>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Oval 16"/>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8" name="Oval 17"/>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9" name="Straight Connector 18"/>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dirty="0">
              <a:latin typeface="Arial" charset="0"/>
              <a:cs typeface="Arial" charset="0"/>
            </a:endParaRPr>
          </a:p>
        </p:txBody>
      </p:sp>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lang="en-US" smtClean="0"/>
              <a:t>Click to edit Master title style</a:t>
            </a:r>
            <a:endParaRPr lang="en-US"/>
          </a:p>
        </p:txBody>
      </p:sp>
      <p:sp>
        <p:nvSpPr>
          <p:cNvPr id="3" name="Text Placeholder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0" name="Date Placeholder 3"/>
          <p:cNvSpPr>
            <a:spLocks noGrp="1"/>
          </p:cNvSpPr>
          <p:nvPr>
            <p:ph type="dt" sz="half" idx="10"/>
          </p:nvPr>
        </p:nvSpPr>
        <p:spPr bwMode="auto">
          <a:xfrm rot="5400000">
            <a:off x="7762875" y="1169988"/>
            <a:ext cx="2286000" cy="381000"/>
          </a:xfrm>
        </p:spPr>
        <p:txBody>
          <a:bodyPr/>
          <a:lstStyle>
            <a:lvl1pPr>
              <a:defRPr/>
            </a:lvl1pPr>
          </a:lstStyle>
          <a:p>
            <a:pPr>
              <a:defRPr/>
            </a:pPr>
            <a:fld id="{04D00B48-60E0-4803-A600-B7E90CF872C8}" type="datetime1">
              <a:rPr lang="en-US" smtClean="0"/>
              <a:pPr>
                <a:defRPr/>
              </a:pPr>
              <a:t>6/25/2014</a:t>
            </a:fld>
            <a:endParaRPr lang="en-US" dirty="0"/>
          </a:p>
        </p:txBody>
      </p:sp>
      <p:sp>
        <p:nvSpPr>
          <p:cNvPr id="21" name="Footer Placeholder 4"/>
          <p:cNvSpPr>
            <a:spLocks noGrp="1"/>
          </p:cNvSpPr>
          <p:nvPr>
            <p:ph type="ftr" sz="quarter" idx="11"/>
          </p:nvPr>
        </p:nvSpPr>
        <p:spPr bwMode="auto">
          <a:xfrm rot="5400000">
            <a:off x="7077076" y="4178300"/>
            <a:ext cx="3657600" cy="384175"/>
          </a:xfrm>
        </p:spPr>
        <p:txBody>
          <a:bodyPr/>
          <a:lstStyle>
            <a:lvl1pPr>
              <a:defRPr/>
            </a:lvl1pPr>
          </a:lstStyle>
          <a:p>
            <a:pPr>
              <a:defRPr/>
            </a:pPr>
            <a:endParaRPr lang="en-US" dirty="0"/>
          </a:p>
        </p:txBody>
      </p:sp>
      <p:sp>
        <p:nvSpPr>
          <p:cNvPr id="22" name="Slide Number Placeholder 5"/>
          <p:cNvSpPr>
            <a:spLocks noGrp="1"/>
          </p:cNvSpPr>
          <p:nvPr>
            <p:ph type="sldNum" sz="quarter" idx="12"/>
          </p:nvPr>
        </p:nvSpPr>
        <p:spPr bwMode="auto">
          <a:xfrm>
            <a:off x="1339850" y="4929188"/>
            <a:ext cx="609600" cy="517525"/>
          </a:xfrm>
        </p:spPr>
        <p:txBody>
          <a:bodyPr/>
          <a:lstStyle>
            <a:lvl1pPr>
              <a:defRPr/>
            </a:lvl1pPr>
          </a:lstStyle>
          <a:p>
            <a:pPr>
              <a:defRPr/>
            </a:pPr>
            <a:fld id="{5A305ECD-9B1A-4982-ADF4-5DDA39D3D60B}" type="slidenum">
              <a:rPr lang="en-US"/>
              <a:pPr>
                <a:defRPr/>
              </a:pPr>
              <a:t>‹#›</a:t>
            </a:fld>
            <a:endParaRPr lang="en-US" dirty="0"/>
          </a:p>
        </p:txBody>
      </p:sp>
      <p:sp>
        <p:nvSpPr>
          <p:cNvPr id="23" name="TextBox 22"/>
          <p:cNvSpPr txBox="1"/>
          <p:nvPr userDrawn="1"/>
        </p:nvSpPr>
        <p:spPr>
          <a:xfrm>
            <a:off x="685800" y="6537310"/>
            <a:ext cx="5715000" cy="200055"/>
          </a:xfrm>
          <a:prstGeom prst="rect">
            <a:avLst/>
          </a:prstGeom>
          <a:noFill/>
        </p:spPr>
        <p:txBody>
          <a:bodyPr wrap="square" rtlCol="0">
            <a:spAutoFit/>
          </a:bodyPr>
          <a:lstStyle/>
          <a:p>
            <a:r>
              <a:rPr lang="en-US" sz="700" dirty="0" smtClean="0">
                <a:solidFill>
                  <a:schemeClr val="bg1">
                    <a:lumMod val="50000"/>
                  </a:schemeClr>
                </a:solidFill>
                <a:latin typeface="Verdana" pitchFamily="34" charset="0"/>
              </a:rPr>
              <a:t>Copyright © 2014 by Educational Testing Service. All rights reserved.</a:t>
            </a:r>
            <a:endParaRPr lang="en-US" sz="700" dirty="0">
              <a:solidFill>
                <a:schemeClr val="bg1">
                  <a:lumMod val="50000"/>
                </a:schemeClr>
              </a:solidFill>
              <a:latin typeface="Verdana" pitchFamily="34" charset="0"/>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457200"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270248"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D1EF2161-C51F-4B31-8B3D-765A2BA25A49}" type="datetime1">
              <a:rPr lang="en-US" smtClean="0"/>
              <a:pPr>
                <a:defRPr/>
              </a:pPr>
              <a:t>6/25/2014</a:t>
            </a:fld>
            <a:endParaRPr lang="en-US" dirty="0"/>
          </a:p>
        </p:txBody>
      </p:sp>
      <p:sp>
        <p:nvSpPr>
          <p:cNvPr id="6" name="Footer Placeholder 2"/>
          <p:cNvSpPr>
            <a:spLocks noGrp="1"/>
          </p:cNvSpPr>
          <p:nvPr>
            <p:ph type="ftr" sz="quarter" idx="11"/>
          </p:nvPr>
        </p:nvSpPr>
        <p:spPr/>
        <p:txBody>
          <a:bodyPr/>
          <a:lstStyle>
            <a:lvl1pPr>
              <a:defRPr/>
            </a:lvl1pPr>
          </a:lstStyle>
          <a:p>
            <a:pPr>
              <a:defRPr/>
            </a:pPr>
            <a:endParaRPr lang="en-US" dirty="0"/>
          </a:p>
        </p:txBody>
      </p:sp>
      <p:sp>
        <p:nvSpPr>
          <p:cNvPr id="7" name="Slide Number Placeholder 22"/>
          <p:cNvSpPr>
            <a:spLocks noGrp="1"/>
          </p:cNvSpPr>
          <p:nvPr>
            <p:ph type="sldNum" sz="quarter" idx="12"/>
          </p:nvPr>
        </p:nvSpPr>
        <p:spPr/>
        <p:txBody>
          <a:bodyPr/>
          <a:lstStyle>
            <a:lvl1pPr>
              <a:defRPr/>
            </a:lvl1pPr>
          </a:lstStyle>
          <a:p>
            <a:pPr>
              <a:defRPr/>
            </a:pPr>
            <a:fld id="{397276EE-97D3-4DD1-8761-857EB5EA6D7B}"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457200"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371975"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7" name="Date Placeholder 13"/>
          <p:cNvSpPr>
            <a:spLocks noGrp="1"/>
          </p:cNvSpPr>
          <p:nvPr>
            <p:ph type="dt" sz="half" idx="10"/>
          </p:nvPr>
        </p:nvSpPr>
        <p:spPr/>
        <p:txBody>
          <a:bodyPr/>
          <a:lstStyle>
            <a:lvl1pPr>
              <a:defRPr/>
            </a:lvl1pPr>
          </a:lstStyle>
          <a:p>
            <a:pPr>
              <a:defRPr/>
            </a:pPr>
            <a:fld id="{EF17A35B-D43A-481B-AC82-0765357283AF}" type="datetime1">
              <a:rPr lang="en-US" smtClean="0"/>
              <a:pPr>
                <a:defRPr/>
              </a:pPr>
              <a:t>6/25/2014</a:t>
            </a:fld>
            <a:endParaRPr lang="en-US" dirty="0"/>
          </a:p>
        </p:txBody>
      </p:sp>
      <p:sp>
        <p:nvSpPr>
          <p:cNvPr id="8" name="Footer Placeholder 2"/>
          <p:cNvSpPr>
            <a:spLocks noGrp="1"/>
          </p:cNvSpPr>
          <p:nvPr>
            <p:ph type="ftr" sz="quarter" idx="11"/>
          </p:nvPr>
        </p:nvSpPr>
        <p:spPr/>
        <p:txBody>
          <a:bodyPr/>
          <a:lstStyle>
            <a:lvl1pPr>
              <a:defRPr/>
            </a:lvl1pPr>
          </a:lstStyle>
          <a:p>
            <a:pPr>
              <a:defRPr/>
            </a:pPr>
            <a:endParaRPr lang="en-US" dirty="0"/>
          </a:p>
        </p:txBody>
      </p:sp>
      <p:sp>
        <p:nvSpPr>
          <p:cNvPr id="9" name="Slide Number Placeholder 22"/>
          <p:cNvSpPr>
            <a:spLocks noGrp="1"/>
          </p:cNvSpPr>
          <p:nvPr>
            <p:ph type="sldNum" sz="quarter" idx="12"/>
          </p:nvPr>
        </p:nvSpPr>
        <p:spPr/>
        <p:txBody>
          <a:bodyPr/>
          <a:lstStyle>
            <a:lvl1pPr>
              <a:defRPr/>
            </a:lvl1pPr>
          </a:lstStyle>
          <a:p>
            <a:pPr>
              <a:defRPr/>
            </a:pPr>
            <a:fld id="{9DD9B8C1-B0A6-40D4-9BCB-D7F941E2B78A}"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5"/>
          <p:cNvSpPr>
            <a:spLocks noGrp="1"/>
          </p:cNvSpPr>
          <p:nvPr>
            <p:ph type="dt" sz="half" idx="10"/>
          </p:nvPr>
        </p:nvSpPr>
        <p:spPr/>
        <p:txBody>
          <a:bodyPr rtlCol="0"/>
          <a:lstStyle>
            <a:lvl1pPr>
              <a:defRPr/>
            </a:lvl1pPr>
          </a:lstStyle>
          <a:p>
            <a:pPr>
              <a:defRPr/>
            </a:pPr>
            <a:fld id="{F93BA06F-5E1B-4AC5-9308-790B994A367D}" type="datetime1">
              <a:rPr lang="en-US" smtClean="0"/>
              <a:pPr>
                <a:defRPr/>
              </a:pPr>
              <a:t>6/25/2014</a:t>
            </a:fld>
            <a:endParaRPr lang="en-US" dirty="0"/>
          </a:p>
        </p:txBody>
      </p:sp>
      <p:sp>
        <p:nvSpPr>
          <p:cNvPr id="4" name="Slide Number Placeholder 6"/>
          <p:cNvSpPr>
            <a:spLocks noGrp="1"/>
          </p:cNvSpPr>
          <p:nvPr>
            <p:ph type="sldNum" sz="quarter" idx="11"/>
          </p:nvPr>
        </p:nvSpPr>
        <p:spPr/>
        <p:txBody>
          <a:bodyPr rtlCol="0"/>
          <a:lstStyle>
            <a:lvl1pPr>
              <a:defRPr/>
            </a:lvl1pPr>
          </a:lstStyle>
          <a:p>
            <a:pPr>
              <a:defRPr/>
            </a:pPr>
            <a:fld id="{9C8F15BE-4FAA-4080-BD49-A5C76363D2FE}" type="slidenum">
              <a:rPr lang="en-US"/>
              <a:pPr>
                <a:defRPr/>
              </a:pPr>
              <a:t>‹#›</a:t>
            </a:fld>
            <a:endParaRPr lang="en-US" dirty="0"/>
          </a:p>
        </p:txBody>
      </p:sp>
      <p:sp>
        <p:nvSpPr>
          <p:cNvPr id="5" name="Footer Placeholder 7"/>
          <p:cNvSpPr>
            <a:spLocks noGrp="1"/>
          </p:cNvSpPr>
          <p:nvPr>
            <p:ph type="ftr" sz="quarter" idx="12"/>
          </p:nvPr>
        </p:nvSpPr>
        <p:spPr/>
        <p:txBody>
          <a:bodyPr rtlCol="0"/>
          <a:lstStyle>
            <a:lvl1pPr>
              <a:defRPr/>
            </a:lvl1pPr>
          </a:lstStyle>
          <a:p>
            <a:pPr>
              <a:defRPr/>
            </a:pPr>
            <a:endParaRPr lang="en-US" dirty="0"/>
          </a:p>
        </p:txBody>
      </p:sp>
      <p:sp>
        <p:nvSpPr>
          <p:cNvPr id="6" name="TextBox 5"/>
          <p:cNvSpPr txBox="1"/>
          <p:nvPr userDrawn="1"/>
        </p:nvSpPr>
        <p:spPr>
          <a:xfrm>
            <a:off x="685800" y="6537310"/>
            <a:ext cx="5715000" cy="200055"/>
          </a:xfrm>
          <a:prstGeom prst="rect">
            <a:avLst/>
          </a:prstGeom>
          <a:noFill/>
        </p:spPr>
        <p:txBody>
          <a:bodyPr wrap="square" rtlCol="0">
            <a:spAutoFit/>
          </a:bodyPr>
          <a:lstStyle/>
          <a:p>
            <a:r>
              <a:rPr lang="en-US" sz="700" dirty="0" smtClean="0">
                <a:solidFill>
                  <a:schemeClr val="bg1">
                    <a:lumMod val="50000"/>
                  </a:schemeClr>
                </a:solidFill>
                <a:latin typeface="Verdana" pitchFamily="34" charset="0"/>
              </a:rPr>
              <a:t>Copyright © 2014 by Educational Testing Service. All rights reserved.</a:t>
            </a:r>
            <a:endParaRPr lang="en-US" sz="700" dirty="0">
              <a:solidFill>
                <a:schemeClr val="bg1">
                  <a:lumMod val="50000"/>
                </a:schemeClr>
              </a:solidFill>
              <a:latin typeface="Verdana"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77591AAD-EB21-4398-B77E-79D15A8C771A}" type="datetime1">
              <a:rPr lang="en-US" smtClean="0"/>
              <a:pPr>
                <a:defRPr/>
              </a:pPr>
              <a:t>6/25/2014</a:t>
            </a:fld>
            <a:endParaRPr lang="en-US" dirty="0"/>
          </a:p>
        </p:txBody>
      </p:sp>
      <p:sp>
        <p:nvSpPr>
          <p:cNvPr id="3" name="Footer Placeholder 2"/>
          <p:cNvSpPr>
            <a:spLocks noGrp="1"/>
          </p:cNvSpPr>
          <p:nvPr>
            <p:ph type="ftr" sz="quarter" idx="11"/>
          </p:nvPr>
        </p:nvSpPr>
        <p:spPr/>
        <p:txBody>
          <a:bodyPr/>
          <a:lstStyle>
            <a:lvl1pPr>
              <a:defRPr/>
            </a:lvl1pPr>
          </a:lstStyle>
          <a:p>
            <a:pPr>
              <a:defRPr/>
            </a:pPr>
            <a:endParaRPr lang="en-US" dirty="0"/>
          </a:p>
        </p:txBody>
      </p:sp>
      <p:sp>
        <p:nvSpPr>
          <p:cNvPr id="4" name="Slide Number Placeholder 22"/>
          <p:cNvSpPr>
            <a:spLocks noGrp="1"/>
          </p:cNvSpPr>
          <p:nvPr>
            <p:ph type="sldNum" sz="quarter" idx="12"/>
          </p:nvPr>
        </p:nvSpPr>
        <p:spPr/>
        <p:txBody>
          <a:bodyPr/>
          <a:lstStyle>
            <a:lvl1pPr>
              <a:defRPr/>
            </a:lvl1pPr>
          </a:lstStyle>
          <a:p>
            <a:pPr>
              <a:defRPr/>
            </a:pPr>
            <a:fld id="{A724EAD4-F96C-4C60-804F-000B0C3AAC7F}"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latin typeface="Arial" charset="0"/>
              <a:cs typeface="Arial" charset="0"/>
            </a:endParaRPr>
          </a:p>
        </p:txBody>
      </p:sp>
      <p:sp>
        <p:nvSpPr>
          <p:cNvPr id="6" name="Straight Connector 5"/>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latin typeface="Arial" charset="0"/>
              <a:cs typeface="Arial" charset="0"/>
            </a:endParaRPr>
          </a:p>
        </p:txBody>
      </p:sp>
      <p:sp>
        <p:nvSpPr>
          <p:cNvPr id="7" name="Straight Connector 6"/>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a:defRPr/>
            </a:pPr>
            <a:endParaRPr lang="en-US" dirty="0">
              <a:latin typeface="Arial" charset="0"/>
              <a:cs typeface="Arial" charset="0"/>
            </a:endParaRPr>
          </a:p>
        </p:txBody>
      </p:sp>
      <p:sp>
        <p:nvSpPr>
          <p:cNvPr id="8" name="Straight Connector 7"/>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a:defRPr/>
            </a:pPr>
            <a:endParaRPr lang="en-US" dirty="0">
              <a:latin typeface="Arial" charset="0"/>
              <a:cs typeface="Arial" charset="0"/>
            </a:endParaRPr>
          </a:p>
        </p:txBody>
      </p:sp>
      <p:sp>
        <p:nvSpPr>
          <p:cNvPr id="9" name="Rectangle 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0" name="Straight Connector 9"/>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dirty="0">
              <a:latin typeface="Arial" charset="0"/>
              <a:cs typeface="Arial" charset="0"/>
            </a:endParaRPr>
          </a:p>
        </p:txBody>
      </p:sp>
      <p:sp>
        <p:nvSpPr>
          <p:cNvPr id="11" name="Oval 1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 name="Title 1"/>
          <p:cNvSpPr>
            <a:spLocks noGrp="1"/>
          </p:cNvSpPr>
          <p:nvPr>
            <p:ph type="title"/>
          </p:nvPr>
        </p:nvSpPr>
        <p:spPr>
          <a:xfrm rot="5400000">
            <a:off x="3371850" y="3200400"/>
            <a:ext cx="6309360" cy="457200"/>
          </a:xfrm>
        </p:spPr>
        <p:txBody>
          <a:bodyPr/>
          <a:lstStyle>
            <a:lvl1pPr algn="l">
              <a:buNone/>
              <a:defRPr sz="2000" b="1" cap="small" baseline="0"/>
            </a:lvl1pPr>
          </a:lstStyle>
          <a:p>
            <a:r>
              <a:rPr lang="en-US" smtClean="0"/>
              <a:t>Click to edit Master title style</a:t>
            </a:r>
            <a:endParaRPr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8" name="Content Placeholder 17"/>
          <p:cNvSpPr>
            <a:spLocks noGrp="1"/>
          </p:cNvSpPr>
          <p:nvPr>
            <p:ph sz="quarter" idx="1"/>
          </p:nvPr>
        </p:nvSpPr>
        <p:spPr>
          <a:xfrm>
            <a:off x="304800" y="274320"/>
            <a:ext cx="5638800" cy="6327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Date Placeholder 20"/>
          <p:cNvSpPr>
            <a:spLocks noGrp="1"/>
          </p:cNvSpPr>
          <p:nvPr>
            <p:ph type="dt" sz="half" idx="10"/>
          </p:nvPr>
        </p:nvSpPr>
        <p:spPr/>
        <p:txBody>
          <a:bodyPr rtlCol="0"/>
          <a:lstStyle>
            <a:lvl1pPr>
              <a:defRPr/>
            </a:lvl1pPr>
          </a:lstStyle>
          <a:p>
            <a:pPr>
              <a:defRPr/>
            </a:pPr>
            <a:fld id="{EA5122A6-B283-497F-BF5C-0507B6FCAC35}" type="datetime1">
              <a:rPr lang="en-US" smtClean="0"/>
              <a:pPr>
                <a:defRPr/>
              </a:pPr>
              <a:t>6/25/2014</a:t>
            </a:fld>
            <a:endParaRPr lang="en-US" dirty="0"/>
          </a:p>
        </p:txBody>
      </p:sp>
      <p:sp>
        <p:nvSpPr>
          <p:cNvPr id="13" name="Slide Number Placeholder 21"/>
          <p:cNvSpPr>
            <a:spLocks noGrp="1"/>
          </p:cNvSpPr>
          <p:nvPr>
            <p:ph type="sldNum" sz="quarter" idx="11"/>
          </p:nvPr>
        </p:nvSpPr>
        <p:spPr/>
        <p:txBody>
          <a:bodyPr rtlCol="0"/>
          <a:lstStyle>
            <a:lvl1pPr>
              <a:defRPr/>
            </a:lvl1pPr>
          </a:lstStyle>
          <a:p>
            <a:pPr>
              <a:defRPr/>
            </a:pPr>
            <a:fld id="{4883F8AB-A743-4B79-8BBB-456CCEB743BE}" type="slidenum">
              <a:rPr lang="en-US"/>
              <a:pPr>
                <a:defRPr/>
              </a:pPr>
              <a:t>‹#›</a:t>
            </a:fld>
            <a:endParaRPr lang="en-US" dirty="0"/>
          </a:p>
        </p:txBody>
      </p:sp>
      <p:sp>
        <p:nvSpPr>
          <p:cNvPr id="14" name="Footer Placeholder 22"/>
          <p:cNvSpPr>
            <a:spLocks noGrp="1"/>
          </p:cNvSpPr>
          <p:nvPr>
            <p:ph type="ftr" sz="quarter" idx="12"/>
          </p:nvPr>
        </p:nvSpPr>
        <p:spPr/>
        <p:txBody>
          <a:bodyPr rtlCol="0"/>
          <a:lstStyle>
            <a:lvl1pPr>
              <a:defRPr/>
            </a:lvl1pPr>
          </a:lstStyle>
          <a:p>
            <a:pPr>
              <a:defRPr/>
            </a:pPr>
            <a:endParaRPr lang="en-US" dirty="0"/>
          </a:p>
        </p:txBody>
      </p:sp>
      <p:sp>
        <p:nvSpPr>
          <p:cNvPr id="15" name="TextBox 14"/>
          <p:cNvSpPr txBox="1"/>
          <p:nvPr userDrawn="1"/>
        </p:nvSpPr>
        <p:spPr>
          <a:xfrm>
            <a:off x="685800" y="6537310"/>
            <a:ext cx="5715000" cy="200055"/>
          </a:xfrm>
          <a:prstGeom prst="rect">
            <a:avLst/>
          </a:prstGeom>
          <a:noFill/>
        </p:spPr>
        <p:txBody>
          <a:bodyPr wrap="square" rtlCol="0">
            <a:spAutoFit/>
          </a:bodyPr>
          <a:lstStyle/>
          <a:p>
            <a:r>
              <a:rPr lang="en-US" sz="700" dirty="0" smtClean="0">
                <a:solidFill>
                  <a:schemeClr val="bg1">
                    <a:lumMod val="50000"/>
                  </a:schemeClr>
                </a:solidFill>
                <a:latin typeface="Verdana" pitchFamily="34" charset="0"/>
              </a:rPr>
              <a:t>Copyright © 2014 by Educational Testing Service. All rights reserved.</a:t>
            </a:r>
            <a:endParaRPr lang="en-US" sz="700" dirty="0">
              <a:solidFill>
                <a:schemeClr val="bg1">
                  <a:lumMod val="50000"/>
                </a:schemeClr>
              </a:solidFill>
              <a:latin typeface="Verdana" pitchFamily="34" charset="0"/>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latin typeface="Arial" charset="0"/>
              <a:cs typeface="Arial" charset="0"/>
            </a:endParaRPr>
          </a:p>
        </p:txBody>
      </p:sp>
      <p:sp>
        <p:nvSpPr>
          <p:cNvPr id="6" name="Oval 5"/>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7" name="Straight Connector 6"/>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latin typeface="Arial" charset="0"/>
              <a:cs typeface="Arial" charset="0"/>
            </a:endParaRPr>
          </a:p>
        </p:txBody>
      </p:sp>
      <p:sp>
        <p:nvSpPr>
          <p:cNvPr id="8" name="Rectangle 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9" name="Straight Connector 8"/>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dirty="0">
              <a:latin typeface="Arial" charset="0"/>
              <a:cs typeface="Arial" charset="0"/>
            </a:endParaRPr>
          </a:p>
        </p:txBody>
      </p:sp>
      <p:sp>
        <p:nvSpPr>
          <p:cNvPr id="10" name="Straight Connector 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latin typeface="Arial" charset="0"/>
              <a:cs typeface="Arial" charset="0"/>
            </a:endParaRPr>
          </a:p>
        </p:txBody>
      </p:sp>
      <p:sp>
        <p:nvSpPr>
          <p:cNvPr id="11" name="Straight Connector 10"/>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a:defRPr/>
            </a:pPr>
            <a:endParaRPr lang="en-US" dirty="0">
              <a:latin typeface="Arial" charset="0"/>
              <a:cs typeface="Arial" charset="0"/>
            </a:endParaRPr>
          </a:p>
        </p:txBody>
      </p:sp>
      <p:sp>
        <p:nvSpPr>
          <p:cNvPr id="2" name="Title 1"/>
          <p:cNvSpPr>
            <a:spLocks noGrp="1"/>
          </p:cNvSpPr>
          <p:nvPr>
            <p:ph type="title"/>
          </p:nvPr>
        </p:nvSpPr>
        <p:spPr>
          <a:xfrm rot="5400000">
            <a:off x="3350133" y="3200400"/>
            <a:ext cx="6309360" cy="457200"/>
          </a:xfrm>
        </p:spPr>
        <p:txBody>
          <a:bodyPr/>
          <a:lstStyle>
            <a:lvl1pPr algn="l">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n-US" smtClean="0"/>
              <a:t>Click to edit Master text styles</a:t>
            </a:r>
          </a:p>
        </p:txBody>
      </p:sp>
      <p:sp>
        <p:nvSpPr>
          <p:cNvPr id="12" name="Date Placeholder 16"/>
          <p:cNvSpPr>
            <a:spLocks noGrp="1"/>
          </p:cNvSpPr>
          <p:nvPr>
            <p:ph type="dt" sz="half" idx="10"/>
          </p:nvPr>
        </p:nvSpPr>
        <p:spPr/>
        <p:txBody>
          <a:bodyPr rtlCol="0"/>
          <a:lstStyle>
            <a:lvl1pPr>
              <a:defRPr/>
            </a:lvl1pPr>
          </a:lstStyle>
          <a:p>
            <a:pPr>
              <a:defRPr/>
            </a:pPr>
            <a:fld id="{FF6FBDA2-9141-4F97-BB79-FED6258FBFE3}" type="datetime1">
              <a:rPr lang="en-US" smtClean="0"/>
              <a:pPr>
                <a:defRPr/>
              </a:pPr>
              <a:t>6/25/2014</a:t>
            </a:fld>
            <a:endParaRPr lang="en-US" dirty="0"/>
          </a:p>
        </p:txBody>
      </p:sp>
      <p:sp>
        <p:nvSpPr>
          <p:cNvPr id="13" name="Slide Number Placeholder 17"/>
          <p:cNvSpPr>
            <a:spLocks noGrp="1"/>
          </p:cNvSpPr>
          <p:nvPr>
            <p:ph type="sldNum" sz="quarter" idx="11"/>
          </p:nvPr>
        </p:nvSpPr>
        <p:spPr/>
        <p:txBody>
          <a:bodyPr rtlCol="0"/>
          <a:lstStyle>
            <a:lvl1pPr>
              <a:defRPr/>
            </a:lvl1pPr>
          </a:lstStyle>
          <a:p>
            <a:pPr>
              <a:defRPr/>
            </a:pPr>
            <a:fld id="{53884D5B-CB90-47A0-8589-FCC9BB8F8AB1}" type="slidenum">
              <a:rPr lang="en-US"/>
              <a:pPr>
                <a:defRPr/>
              </a:pPr>
              <a:t>‹#›</a:t>
            </a:fld>
            <a:endParaRPr lang="en-US" dirty="0"/>
          </a:p>
        </p:txBody>
      </p:sp>
      <p:sp>
        <p:nvSpPr>
          <p:cNvPr id="14" name="Footer Placeholder 20"/>
          <p:cNvSpPr>
            <a:spLocks noGrp="1"/>
          </p:cNvSpPr>
          <p:nvPr>
            <p:ph type="ftr" sz="quarter" idx="12"/>
          </p:nvPr>
        </p:nvSpPr>
        <p:spPr/>
        <p:txBody>
          <a:bodyPr rtlCol="0"/>
          <a:lstStyle>
            <a:lvl1pPr>
              <a:defRPr/>
            </a:lvl1pPr>
          </a:lstStyle>
          <a:p>
            <a:pPr>
              <a:defRPr/>
            </a:pPr>
            <a:endParaRPr lang="en-US" dirty="0"/>
          </a:p>
        </p:txBody>
      </p:sp>
      <p:sp>
        <p:nvSpPr>
          <p:cNvPr id="15" name="TextBox 14"/>
          <p:cNvSpPr txBox="1"/>
          <p:nvPr userDrawn="1"/>
        </p:nvSpPr>
        <p:spPr>
          <a:xfrm>
            <a:off x="685800" y="6537310"/>
            <a:ext cx="5715000" cy="200055"/>
          </a:xfrm>
          <a:prstGeom prst="rect">
            <a:avLst/>
          </a:prstGeom>
          <a:noFill/>
        </p:spPr>
        <p:txBody>
          <a:bodyPr wrap="square" rtlCol="0">
            <a:spAutoFit/>
          </a:bodyPr>
          <a:lstStyle/>
          <a:p>
            <a:r>
              <a:rPr lang="en-US" sz="700" dirty="0" smtClean="0">
                <a:solidFill>
                  <a:schemeClr val="bg1">
                    <a:lumMod val="50000"/>
                  </a:schemeClr>
                </a:solidFill>
                <a:latin typeface="Verdana" pitchFamily="34" charset="0"/>
              </a:rPr>
              <a:t>Copyright © 2014 by Educational Testing Service. All rights reserved.</a:t>
            </a:r>
            <a:endParaRPr lang="en-US" sz="700" dirty="0">
              <a:solidFill>
                <a:schemeClr val="bg1">
                  <a:lumMod val="50000"/>
                </a:schemeClr>
              </a:solidFill>
              <a:latin typeface="Verdana"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latin typeface="Arial" charset="0"/>
              <a:cs typeface="Arial" charset="0"/>
            </a:endParaRPr>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lang="en-US" smtClean="0"/>
              <a:t>Click to edit Master title style</a:t>
            </a:r>
            <a:endParaRPr lang="en-US"/>
          </a:p>
        </p:txBody>
      </p:sp>
      <p:sp>
        <p:nvSpPr>
          <p:cNvPr id="1028" name="Text Placeholder 12"/>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4" name="Date Placeholder 13"/>
          <p:cNvSpPr>
            <a:spLocks noGrp="1"/>
          </p:cNvSpPr>
          <p:nvPr>
            <p:ph type="dt" sz="half" idx="2"/>
          </p:nvPr>
        </p:nvSpPr>
        <p:spPr>
          <a:xfrm rot="5400000">
            <a:off x="7589045" y="1081881"/>
            <a:ext cx="2011362" cy="384175"/>
          </a:xfrm>
          <a:prstGeom prst="rect">
            <a:avLst/>
          </a:prstGeom>
        </p:spPr>
        <p:txBody>
          <a:bodyPr vert="horz" anchor="ctr" anchorCtr="0"/>
          <a:lstStyle>
            <a:lvl1pPr algn="r" eaLnBrk="1" latinLnBrk="0" hangingPunct="1">
              <a:defRPr kumimoji="0" sz="1200" smtClean="0">
                <a:solidFill>
                  <a:schemeClr val="tx2"/>
                </a:solidFill>
                <a:latin typeface="Arial" charset="0"/>
                <a:cs typeface="Arial" charset="0"/>
              </a:defRPr>
            </a:lvl1pPr>
          </a:lstStyle>
          <a:p>
            <a:pPr>
              <a:defRPr/>
            </a:pPr>
            <a:fld id="{A70EE42E-A56A-4F6D-A2C8-182B8AB0EB2A}" type="datetime1">
              <a:rPr lang="en-US" smtClean="0"/>
              <a:pPr>
                <a:defRPr/>
              </a:pPr>
              <a:t>6/25/2014</a:t>
            </a:fld>
            <a:endParaRPr lang="en-US" dirty="0"/>
          </a:p>
        </p:txBody>
      </p:sp>
      <p:sp>
        <p:nvSpPr>
          <p:cNvPr id="3" name="Footer Placeholder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latinLnBrk="0" hangingPunct="1">
              <a:defRPr kumimoji="0" sz="1200">
                <a:solidFill>
                  <a:schemeClr val="tx2"/>
                </a:solidFill>
                <a:latin typeface="Arial" charset="0"/>
                <a:cs typeface="Arial" charset="0"/>
              </a:defRPr>
            </a:lvl1pPr>
          </a:lstStyle>
          <a:p>
            <a:pPr>
              <a:defRPr/>
            </a:pPr>
            <a:endParaRPr lang="en-US" dirty="0"/>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dirty="0">
              <a:latin typeface="Arial" charset="0"/>
              <a:cs typeface="Arial" charset="0"/>
            </a:endParaRPr>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a:defRPr/>
            </a:pPr>
            <a:endParaRPr lang="en-US" dirty="0">
              <a:latin typeface="Arial" charset="0"/>
              <a:cs typeface="Arial" charset="0"/>
            </a:endParaRPr>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dirty="0">
              <a:latin typeface="Arial" charset="0"/>
              <a:cs typeface="Arial" charset="0"/>
            </a:endParaRPr>
          </a:p>
        </p:txBody>
      </p:sp>
      <p:sp>
        <p:nvSpPr>
          <p:cNvPr id="12" name="Oval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3" name="Slide Number Placeholder 22"/>
          <p:cNvSpPr>
            <a:spLocks noGrp="1"/>
          </p:cNvSpPr>
          <p:nvPr>
            <p:ph type="sldNum" sz="quarter" idx="4"/>
          </p:nvPr>
        </p:nvSpPr>
        <p:spPr>
          <a:xfrm>
            <a:off x="8129588" y="5734050"/>
            <a:ext cx="609600" cy="520700"/>
          </a:xfrm>
          <a:prstGeom prst="rect">
            <a:avLst/>
          </a:prstGeom>
        </p:spPr>
        <p:txBody>
          <a:bodyPr vert="horz" anchor="ctr"/>
          <a:lstStyle>
            <a:lvl1pPr algn="ctr" eaLnBrk="1" latinLnBrk="0" hangingPunct="1">
              <a:defRPr kumimoji="0" sz="1400" b="1" smtClean="0">
                <a:solidFill>
                  <a:srgbClr val="FFFFFF"/>
                </a:solidFill>
                <a:latin typeface="Arial" charset="0"/>
                <a:cs typeface="Arial" charset="0"/>
              </a:defRPr>
            </a:lvl1pPr>
          </a:lstStyle>
          <a:p>
            <a:pPr>
              <a:defRPr/>
            </a:pPr>
            <a:fld id="{E46607A5-20AE-45F2-A561-A2763D0AB9EA}" type="slidenum">
              <a:rPr lang="en-US"/>
              <a:pPr>
                <a:defRPr/>
              </a:pPr>
              <a:t>‹#›</a:t>
            </a:fld>
            <a:endParaRPr lang="en-US" dirty="0"/>
          </a:p>
        </p:txBody>
      </p:sp>
      <p:sp>
        <p:nvSpPr>
          <p:cNvPr id="13" name="TextBox 12"/>
          <p:cNvSpPr txBox="1"/>
          <p:nvPr userDrawn="1"/>
        </p:nvSpPr>
        <p:spPr>
          <a:xfrm>
            <a:off x="685800" y="6537310"/>
            <a:ext cx="5715000" cy="200055"/>
          </a:xfrm>
          <a:prstGeom prst="rect">
            <a:avLst/>
          </a:prstGeom>
          <a:noFill/>
        </p:spPr>
        <p:txBody>
          <a:bodyPr wrap="square" rtlCol="0">
            <a:spAutoFit/>
          </a:bodyPr>
          <a:lstStyle/>
          <a:p>
            <a:r>
              <a:rPr lang="en-US" sz="700" dirty="0" smtClean="0">
                <a:solidFill>
                  <a:schemeClr val="bg1">
                    <a:lumMod val="50000"/>
                  </a:schemeClr>
                </a:solidFill>
                <a:latin typeface="Verdana" pitchFamily="34" charset="0"/>
              </a:rPr>
              <a:t>Copyright © 2014 by Educational Testing Service. All rights reserved.</a:t>
            </a:r>
            <a:endParaRPr lang="en-US" sz="700" dirty="0">
              <a:solidFill>
                <a:schemeClr val="bg1">
                  <a:lumMod val="50000"/>
                </a:schemeClr>
              </a:solidFill>
              <a:latin typeface="Verdana" pitchFamily="34" charset="0"/>
            </a:endParaRPr>
          </a:p>
        </p:txBody>
      </p:sp>
      <p:pic>
        <p:nvPicPr>
          <p:cNvPr id="2050" name="Picture 2" descr="ETS-wTagH-4C"/>
          <p:cNvPicPr>
            <a:picLocks noChangeAspect="1" noChangeArrowheads="1"/>
          </p:cNvPicPr>
          <p:nvPr userDrawn="1"/>
        </p:nvPicPr>
        <p:blipFill>
          <a:blip r:embed="rId13" cstate="print"/>
          <a:srcRect/>
          <a:stretch>
            <a:fillRect/>
          </a:stretch>
        </p:blipFill>
        <p:spPr bwMode="auto">
          <a:xfrm>
            <a:off x="6781800" y="6400800"/>
            <a:ext cx="1904999" cy="379802"/>
          </a:xfrm>
          <a:prstGeom prst="rect">
            <a:avLst/>
          </a:prstGeom>
          <a:noFill/>
        </p:spPr>
      </p:pic>
    </p:spTree>
  </p:cSld>
  <p:clrMap bg1="lt1" tx1="dk1" bg2="lt2" tx2="dk2" accent1="accent1" accent2="accent2" accent3="accent3" accent4="accent4" accent5="accent5" accent6="accent6" hlink="hlink" folHlink="folHlink"/>
  <p:sldLayoutIdLst>
    <p:sldLayoutId id="2147484307" r:id="rId1"/>
    <p:sldLayoutId id="2147484308" r:id="rId2"/>
    <p:sldLayoutId id="2147484309" r:id="rId3"/>
    <p:sldLayoutId id="2147484302" r:id="rId4"/>
    <p:sldLayoutId id="2147484303" r:id="rId5"/>
    <p:sldLayoutId id="2147484310" r:id="rId6"/>
    <p:sldLayoutId id="2147484304" r:id="rId7"/>
    <p:sldLayoutId id="2147484311" r:id="rId8"/>
    <p:sldLayoutId id="2147484312" r:id="rId9"/>
    <p:sldLayoutId id="2147484305" r:id="rId10"/>
    <p:sldLayoutId id="2147484306" r:id="rId11"/>
  </p:sldLayoutIdLst>
  <p:hf sldNum="0" hdr="0" ftr="0" dt="0"/>
  <p:txStyles>
    <p:titleStyle>
      <a:lvl1pPr algn="l" rtl="0" fontAlgn="base">
        <a:spcBef>
          <a:spcPct val="0"/>
        </a:spcBef>
        <a:spcAft>
          <a:spcPct val="0"/>
        </a:spcAft>
        <a:defRPr sz="3000" kern="1200" cap="small">
          <a:solidFill>
            <a:schemeClr val="tx2"/>
          </a:solidFill>
          <a:latin typeface="+mj-lt"/>
          <a:ea typeface="+mj-ea"/>
          <a:cs typeface="+mj-cs"/>
        </a:defRPr>
      </a:lvl1pPr>
      <a:lvl2pPr algn="l" rtl="0" fontAlgn="base">
        <a:spcBef>
          <a:spcPct val="0"/>
        </a:spcBef>
        <a:spcAft>
          <a:spcPct val="0"/>
        </a:spcAft>
        <a:defRPr sz="3000">
          <a:solidFill>
            <a:schemeClr val="tx2"/>
          </a:solidFill>
          <a:latin typeface="Century Schoolbook"/>
        </a:defRPr>
      </a:lvl2pPr>
      <a:lvl3pPr algn="l" rtl="0" fontAlgn="base">
        <a:spcBef>
          <a:spcPct val="0"/>
        </a:spcBef>
        <a:spcAft>
          <a:spcPct val="0"/>
        </a:spcAft>
        <a:defRPr sz="3000">
          <a:solidFill>
            <a:schemeClr val="tx2"/>
          </a:solidFill>
          <a:latin typeface="Century Schoolbook"/>
        </a:defRPr>
      </a:lvl3pPr>
      <a:lvl4pPr algn="l" rtl="0" fontAlgn="base">
        <a:spcBef>
          <a:spcPct val="0"/>
        </a:spcBef>
        <a:spcAft>
          <a:spcPct val="0"/>
        </a:spcAft>
        <a:defRPr sz="3000">
          <a:solidFill>
            <a:schemeClr val="tx2"/>
          </a:solidFill>
          <a:latin typeface="Century Schoolbook"/>
        </a:defRPr>
      </a:lvl4pPr>
      <a:lvl5pPr algn="l" rtl="0" fontAlgn="base">
        <a:spcBef>
          <a:spcPct val="0"/>
        </a:spcBef>
        <a:spcAft>
          <a:spcPct val="0"/>
        </a:spcAft>
        <a:defRPr sz="3000">
          <a:solidFill>
            <a:schemeClr val="tx2"/>
          </a:solidFill>
          <a:latin typeface="Century Schoolbook"/>
        </a:defRPr>
      </a:lvl5pPr>
      <a:lvl6pPr marL="457200" algn="l" rtl="0" fontAlgn="base">
        <a:spcBef>
          <a:spcPct val="0"/>
        </a:spcBef>
        <a:spcAft>
          <a:spcPct val="0"/>
        </a:spcAft>
        <a:defRPr sz="3000">
          <a:solidFill>
            <a:schemeClr val="tx2"/>
          </a:solidFill>
          <a:latin typeface="Century Schoolbook"/>
        </a:defRPr>
      </a:lvl6pPr>
      <a:lvl7pPr marL="914400" algn="l" rtl="0" fontAlgn="base">
        <a:spcBef>
          <a:spcPct val="0"/>
        </a:spcBef>
        <a:spcAft>
          <a:spcPct val="0"/>
        </a:spcAft>
        <a:defRPr sz="3000">
          <a:solidFill>
            <a:schemeClr val="tx2"/>
          </a:solidFill>
          <a:latin typeface="Century Schoolbook"/>
        </a:defRPr>
      </a:lvl7pPr>
      <a:lvl8pPr marL="1371600" algn="l" rtl="0" fontAlgn="base">
        <a:spcBef>
          <a:spcPct val="0"/>
        </a:spcBef>
        <a:spcAft>
          <a:spcPct val="0"/>
        </a:spcAft>
        <a:defRPr sz="3000">
          <a:solidFill>
            <a:schemeClr val="tx2"/>
          </a:solidFill>
          <a:latin typeface="Century Schoolbook"/>
        </a:defRPr>
      </a:lvl8pPr>
      <a:lvl9pPr marL="1828800" algn="l" rtl="0" fontAlgn="base">
        <a:spcBef>
          <a:spcPct val="0"/>
        </a:spcBef>
        <a:spcAft>
          <a:spcPct val="0"/>
        </a:spcAft>
        <a:defRPr sz="3000">
          <a:solidFill>
            <a:schemeClr val="tx2"/>
          </a:solidFill>
          <a:latin typeface="Century Schoolbook"/>
        </a:defRPr>
      </a:lvl9pPr>
    </p:titleStyle>
    <p:bodyStyle>
      <a:lvl1pPr marL="273050" indent="-273050" algn="l" rtl="0" fontAlgn="base">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fontAlgn="base">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fontAlgn="base">
        <a:spcBef>
          <a:spcPct val="20000"/>
        </a:spcBef>
        <a:spcAft>
          <a:spcPct val="0"/>
        </a:spcAft>
        <a:buClr>
          <a:srgbClr val="608C9B"/>
        </a:buClr>
        <a:buSzPct val="60000"/>
        <a:buFont typeface="Wingdings" pitchFamily="2" charset="2"/>
        <a:buChar char=""/>
        <a:defRPr kern="1200">
          <a:solidFill>
            <a:schemeClr val="tx1"/>
          </a:solidFill>
          <a:latin typeface="+mn-lt"/>
          <a:ea typeface="+mn-ea"/>
          <a:cs typeface="+mn-cs"/>
        </a:defRPr>
      </a:lvl3pPr>
      <a:lvl4pPr marL="1187450" indent="-182563" algn="l" rtl="0" fontAlgn="base">
        <a:spcBef>
          <a:spcPct val="20000"/>
        </a:spcBef>
        <a:spcAft>
          <a:spcPct val="0"/>
        </a:spcAft>
        <a:buClr>
          <a:srgbClr val="BACDD4"/>
        </a:buClr>
        <a:buSzPct val="60000"/>
        <a:buFont typeface="Wingdings" pitchFamily="2" charset="2"/>
        <a:buChar char=""/>
        <a:defRPr kern="1200">
          <a:solidFill>
            <a:schemeClr val="tx1"/>
          </a:solidFill>
          <a:latin typeface="+mn-lt"/>
          <a:ea typeface="+mn-ea"/>
          <a:cs typeface="+mn-cs"/>
        </a:defRPr>
      </a:lvl4pPr>
      <a:lvl5pPr marL="1462088" indent="-182563" algn="l" rtl="0" fontAlgn="base">
        <a:spcBef>
          <a:spcPct val="20000"/>
        </a:spcBef>
        <a:spcAft>
          <a:spcPct val="0"/>
        </a:spcAft>
        <a:buClr>
          <a:srgbClr val="E2D4AA"/>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rtin.chodorow@hunter.cuny.edu" TargetMode="External"/><Relationship Id="rId2" Type="http://schemas.openxmlformats.org/officeDocument/2006/relationships/hyperlink" Target="mailto:ssomasundaran@ets.org"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mailto:martin.chodorow@hunter.cuny.edu" TargetMode="External"/><Relationship Id="rId2" Type="http://schemas.openxmlformats.org/officeDocument/2006/relationships/hyperlink" Target="mailto:ssomasundaran@ets.org"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1295400" y="762000"/>
            <a:ext cx="7620000" cy="1828800"/>
          </a:xfrm>
        </p:spPr>
        <p:txBody>
          <a:bodyPr/>
          <a:lstStyle/>
          <a:p>
            <a:pPr algn="ctr" fontAlgn="auto">
              <a:spcAft>
                <a:spcPts val="0"/>
              </a:spcAft>
              <a:defRPr/>
            </a:pPr>
            <a:r>
              <a:rPr lang="en-US" sz="2400" dirty="0" smtClean="0"/>
              <a:t>Automated Measures of Specific Vocabulary Knowledge from Constructed Responses </a:t>
            </a:r>
            <a:br>
              <a:rPr lang="en-US" sz="2400" dirty="0" smtClean="0"/>
            </a:br>
            <a:r>
              <a:rPr lang="en-US" sz="2400" dirty="0" smtClean="0"/>
              <a:t/>
            </a:r>
            <a:br>
              <a:rPr lang="en-US" sz="2400" dirty="0" smtClean="0"/>
            </a:br>
            <a:r>
              <a:rPr lang="en-US" sz="1600" dirty="0" smtClean="0"/>
              <a:t>(“Use These Words to Write a Sentence Based on this Picture”)</a:t>
            </a:r>
            <a:endParaRPr lang="en-US" sz="1800" dirty="0" smtClean="0"/>
          </a:p>
        </p:txBody>
      </p:sp>
      <p:sp>
        <p:nvSpPr>
          <p:cNvPr id="8195" name="Subtitle 2"/>
          <p:cNvSpPr>
            <a:spLocks noGrp="1"/>
          </p:cNvSpPr>
          <p:nvPr>
            <p:ph type="subTitle" idx="1"/>
          </p:nvPr>
        </p:nvSpPr>
        <p:spPr>
          <a:xfrm>
            <a:off x="1066800" y="2667000"/>
            <a:ext cx="6858000" cy="1771650"/>
          </a:xfrm>
        </p:spPr>
        <p:txBody>
          <a:bodyPr/>
          <a:lstStyle/>
          <a:p>
            <a:pPr algn="ctr">
              <a:buFont typeface="Arial" pitchFamily="34" charset="0"/>
              <a:buNone/>
            </a:pPr>
            <a:endParaRPr lang="en-US" sz="2000" dirty="0" smtClean="0"/>
          </a:p>
          <a:p>
            <a:pPr algn="ctr">
              <a:buFont typeface="Arial" pitchFamily="34" charset="0"/>
              <a:buNone/>
            </a:pPr>
            <a:endParaRPr lang="en-US" sz="2000" dirty="0" smtClean="0"/>
          </a:p>
          <a:p>
            <a:pPr algn="ctr">
              <a:buFont typeface="Arial" pitchFamily="34" charset="0"/>
              <a:buNone/>
            </a:pPr>
            <a:r>
              <a:rPr lang="en-US" sz="2000" dirty="0" err="1" smtClean="0"/>
              <a:t>Swapna</a:t>
            </a:r>
            <a:r>
              <a:rPr lang="en-US" sz="2000" dirty="0" smtClean="0"/>
              <a:t> </a:t>
            </a:r>
            <a:r>
              <a:rPr lang="en-US" sz="2000" dirty="0" err="1" smtClean="0"/>
              <a:t>Somasundaran</a:t>
            </a:r>
            <a:endParaRPr lang="en-US" sz="2000" dirty="0" smtClean="0"/>
          </a:p>
          <a:p>
            <a:pPr algn="ctr">
              <a:buFont typeface="Arial" pitchFamily="34" charset="0"/>
              <a:buNone/>
            </a:pPr>
            <a:r>
              <a:rPr lang="en-US" sz="2000" dirty="0" smtClean="0">
                <a:hlinkClick r:id="rId2"/>
              </a:rPr>
              <a:t>ssomasundaran@ets.org</a:t>
            </a:r>
            <a:endParaRPr lang="en-US" sz="2000" dirty="0" smtClean="0"/>
          </a:p>
          <a:p>
            <a:pPr algn="ctr">
              <a:buFont typeface="Arial" pitchFamily="34" charset="0"/>
              <a:buNone/>
            </a:pPr>
            <a:endParaRPr lang="en-US" sz="2000" dirty="0" smtClean="0"/>
          </a:p>
          <a:p>
            <a:pPr algn="ctr">
              <a:buFont typeface="Arial" pitchFamily="34" charset="0"/>
              <a:buNone/>
            </a:pPr>
            <a:r>
              <a:rPr lang="en-US" sz="2000" dirty="0" smtClean="0"/>
              <a:t>Martin </a:t>
            </a:r>
            <a:r>
              <a:rPr lang="en-US" sz="2000" dirty="0" err="1" smtClean="0"/>
              <a:t>Chodorow</a:t>
            </a:r>
            <a:endParaRPr lang="en-US" sz="2000" dirty="0" smtClean="0"/>
          </a:p>
          <a:p>
            <a:pPr algn="ctr">
              <a:buFont typeface="Arial" pitchFamily="34" charset="0"/>
              <a:buNone/>
            </a:pPr>
            <a:r>
              <a:rPr lang="en-US" sz="2000" dirty="0" smtClean="0">
                <a:hlinkClick r:id="rId3"/>
              </a:rPr>
              <a:t>martin.chodorow@hunter.cuny.edu</a:t>
            </a:r>
            <a:endParaRPr lang="en-US" sz="2000" dirty="0" smtClean="0"/>
          </a:p>
          <a:p>
            <a:pPr algn="ctr">
              <a:buFont typeface="Arial" pitchFamily="34" charset="0"/>
              <a:buNone/>
            </a:pPr>
            <a:endParaRPr lang="en-US" sz="2000" dirty="0" smtClean="0"/>
          </a:p>
        </p:txBody>
      </p:sp>
      <p:pic>
        <p:nvPicPr>
          <p:cNvPr id="1030" name="Picture 6" descr="ETS-wTagH-4C"/>
          <p:cNvPicPr>
            <a:picLocks noChangeAspect="1" noChangeArrowheads="1"/>
          </p:cNvPicPr>
          <p:nvPr/>
        </p:nvPicPr>
        <p:blipFill>
          <a:blip r:embed="rId4" cstate="print"/>
          <a:srcRect/>
          <a:stretch>
            <a:fillRect/>
          </a:stretch>
        </p:blipFill>
        <p:spPr bwMode="auto">
          <a:xfrm>
            <a:off x="6324600" y="6172200"/>
            <a:ext cx="2524125" cy="503237"/>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spcAft>
                <a:spcPts val="1000"/>
              </a:spcAft>
            </a:pPr>
            <a:r>
              <a:rPr lang="en-US" sz="3200" b="1" dirty="0" smtClean="0">
                <a:latin typeface="Calibri" pitchFamily="34" charset="0"/>
              </a:rPr>
              <a:t>Foreign language detector</a:t>
            </a:r>
            <a:br>
              <a:rPr lang="en-US" sz="3200" b="1" dirty="0" smtClean="0">
                <a:latin typeface="Calibri" pitchFamily="34" charset="0"/>
              </a:rPr>
            </a:br>
            <a:r>
              <a:rPr lang="en-US" sz="3200" b="1" dirty="0" smtClean="0">
                <a:latin typeface="Calibri" pitchFamily="34" charset="0"/>
              </a:rPr>
              <a:t> (Rule-based scorer)</a:t>
            </a:r>
            <a:endParaRPr lang="en-US" sz="4800" b="1" dirty="0">
              <a:latin typeface="Calibri" pitchFamily="34" charset="0"/>
            </a:endParaRPr>
          </a:p>
        </p:txBody>
      </p:sp>
      <p:sp>
        <p:nvSpPr>
          <p:cNvPr id="3" name="Content Placeholder 2"/>
          <p:cNvSpPr>
            <a:spLocks noGrp="1"/>
          </p:cNvSpPr>
          <p:nvPr>
            <p:ph sz="quarter" idx="1"/>
          </p:nvPr>
        </p:nvSpPr>
        <p:spPr/>
        <p:txBody>
          <a:bodyPr/>
          <a:lstStyle/>
          <a:p>
            <a:r>
              <a:rPr lang="en-US" dirty="0" smtClean="0">
                <a:latin typeface="Calibri" pitchFamily="34" charset="0"/>
              </a:rPr>
              <a:t>Assigns a zero score if</a:t>
            </a:r>
          </a:p>
          <a:p>
            <a:pPr lvl="1"/>
            <a:r>
              <a:rPr lang="en-US" sz="2400" dirty="0" smtClean="0">
                <a:latin typeface="Calibri" pitchFamily="34" charset="0"/>
              </a:rPr>
              <a:t>Response is blank</a:t>
            </a:r>
          </a:p>
          <a:p>
            <a:pPr lvl="1"/>
            <a:r>
              <a:rPr lang="en-US" sz="2400" dirty="0" smtClean="0">
                <a:latin typeface="Calibri" pitchFamily="34" charset="0"/>
              </a:rPr>
              <a:t>Response is non-English</a:t>
            </a:r>
          </a:p>
          <a:p>
            <a:pPr>
              <a:buNone/>
            </a:pPr>
            <a:endParaRPr lang="en-US" sz="2700" dirty="0" smtClean="0">
              <a:latin typeface="Calibri" pitchFamily="34" charset="0"/>
            </a:endParaRPr>
          </a:p>
          <a:p>
            <a:pPr>
              <a:buNone/>
            </a:pPr>
            <a:r>
              <a:rPr lang="en-US" sz="2700" dirty="0" smtClean="0">
                <a:latin typeface="Calibri" pitchFamily="34" charset="0"/>
              </a:rPr>
              <a:t>Performance</a:t>
            </a:r>
          </a:p>
          <a:p>
            <a:pPr>
              <a:buNone/>
            </a:pPr>
            <a:r>
              <a:rPr lang="en-US" sz="1800" dirty="0" smtClean="0">
                <a:latin typeface="Calibri" pitchFamily="34" charset="0"/>
              </a:rPr>
              <a:t>Precision = # assigned zero correctly /  # assigned zero by system</a:t>
            </a:r>
          </a:p>
          <a:p>
            <a:pPr>
              <a:buNone/>
            </a:pPr>
            <a:r>
              <a:rPr lang="en-US" sz="1800" dirty="0" smtClean="0">
                <a:latin typeface="Calibri" pitchFamily="34" charset="0"/>
              </a:rPr>
              <a:t>		=  82.9%</a:t>
            </a:r>
          </a:p>
          <a:p>
            <a:pPr>
              <a:buNone/>
            </a:pPr>
            <a:r>
              <a:rPr lang="en-US" sz="1800" dirty="0" smtClean="0">
                <a:latin typeface="Calibri" pitchFamily="34" charset="0"/>
              </a:rPr>
              <a:t>Recall = # assigned zero correctly /  # assigned zero by human</a:t>
            </a:r>
          </a:p>
          <a:p>
            <a:pPr>
              <a:buNone/>
            </a:pPr>
            <a:r>
              <a:rPr lang="en-US" sz="1800" dirty="0" smtClean="0">
                <a:latin typeface="Calibri" pitchFamily="34" charset="0"/>
              </a:rPr>
              <a:t>	      = 87.6%</a:t>
            </a:r>
          </a:p>
          <a:p>
            <a:pPr>
              <a:buNone/>
            </a:pPr>
            <a:r>
              <a:rPr lang="en-US" sz="1800" dirty="0" err="1" smtClean="0">
                <a:latin typeface="Calibri" pitchFamily="34" charset="0"/>
              </a:rPr>
              <a:t>Fmeasure</a:t>
            </a:r>
            <a:r>
              <a:rPr lang="en-US" sz="1800" dirty="0" smtClean="0">
                <a:latin typeface="Calibri" pitchFamily="34" charset="0"/>
              </a:rPr>
              <a:t>  = 2*Precision*Recall/(</a:t>
            </a:r>
            <a:r>
              <a:rPr lang="en-US" sz="1800" dirty="0" err="1" smtClean="0">
                <a:latin typeface="Calibri" pitchFamily="34" charset="0"/>
              </a:rPr>
              <a:t>Precision+Recall</a:t>
            </a:r>
            <a:r>
              <a:rPr lang="en-US" sz="1800" dirty="0" smtClean="0">
                <a:latin typeface="Calibri" pitchFamily="34" charset="0"/>
              </a:rPr>
              <a:t>)</a:t>
            </a:r>
          </a:p>
          <a:p>
            <a:pPr>
              <a:buNone/>
            </a:pPr>
            <a:r>
              <a:rPr lang="en-US" sz="1800" dirty="0" smtClean="0">
                <a:latin typeface="Calibri" pitchFamily="34" charset="0"/>
              </a:rPr>
              <a:t>		  = 85.2%</a:t>
            </a:r>
          </a:p>
          <a:p>
            <a:pPr lvl="1"/>
            <a:endParaRPr lang="en-US" sz="2400" b="1" dirty="0" smtClean="0">
              <a:latin typeface="Calibri" pitchFamily="34" charset="0"/>
            </a:endParaRPr>
          </a:p>
          <a:p>
            <a:pPr lvl="1"/>
            <a:endParaRPr lang="en-US" sz="2400" b="1" dirty="0" smtClean="0">
              <a:latin typeface="Calibri" pitchFamily="34" charset="0"/>
            </a:endParaRPr>
          </a:p>
          <a:p>
            <a:endParaRPr lang="en-US" sz="4000" b="1" dirty="0" smtClean="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4"/>
          <p:cNvGrpSpPr/>
          <p:nvPr/>
        </p:nvGrpSpPr>
        <p:grpSpPr>
          <a:xfrm>
            <a:off x="4343400" y="1685925"/>
            <a:ext cx="1091514" cy="523875"/>
            <a:chOff x="4343400" y="1685925"/>
            <a:chExt cx="1091514" cy="523875"/>
          </a:xfrm>
        </p:grpSpPr>
        <p:sp>
          <p:nvSpPr>
            <p:cNvPr id="4098" name="Rectangle 2"/>
            <p:cNvSpPr>
              <a:spLocks noChangeArrowheads="1"/>
            </p:cNvSpPr>
            <p:nvPr/>
          </p:nvSpPr>
          <p:spPr bwMode="auto">
            <a:xfrm>
              <a:off x="4800600" y="1685925"/>
              <a:ext cx="634314" cy="523875"/>
            </a:xfrm>
            <a:prstGeom prst="rect">
              <a:avLst/>
            </a:prstGeom>
            <a:solidFill>
              <a:srgbClr val="FFFFFF"/>
            </a:solidFill>
            <a:ln w="19050">
              <a:solidFill>
                <a:srgbClr val="000000"/>
              </a:solidFill>
              <a:miter lim="800000"/>
              <a:headEnd/>
              <a:tailEnd/>
            </a:ln>
          </p:spPr>
          <p:txBody>
            <a:bodyPr wrap="square">
              <a:spAutoFit/>
            </a:bodyPr>
            <a:lstStyle/>
            <a:p>
              <a:pPr>
                <a:spcAft>
                  <a:spcPts val="1000"/>
                </a:spcAft>
              </a:pPr>
              <a:r>
                <a:rPr lang="en-US" sz="1400" b="1">
                  <a:latin typeface="Calibri" pitchFamily="34" charset="0"/>
                </a:rPr>
                <a:t>Spell check             </a:t>
              </a:r>
              <a:endParaRPr lang="en-US" sz="2400" b="1">
                <a:latin typeface="Calibri" pitchFamily="34" charset="0"/>
              </a:endParaRPr>
            </a:p>
          </p:txBody>
        </p:sp>
        <p:cxnSp>
          <p:nvCxnSpPr>
            <p:cNvPr id="10" name="Straight Arrow Connector 9"/>
            <p:cNvCxnSpPr/>
            <p:nvPr/>
          </p:nvCxnSpPr>
          <p:spPr>
            <a:xfrm>
              <a:off x="4343400" y="1828800"/>
              <a:ext cx="475734" cy="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grpSp>
      <p:grpSp>
        <p:nvGrpSpPr>
          <p:cNvPr id="3" name="Group 45"/>
          <p:cNvGrpSpPr/>
          <p:nvPr/>
        </p:nvGrpSpPr>
        <p:grpSpPr>
          <a:xfrm>
            <a:off x="5434914" y="1914764"/>
            <a:ext cx="2094469" cy="2582624"/>
            <a:chOff x="5434914" y="1914764"/>
            <a:chExt cx="2094469" cy="2582624"/>
          </a:xfrm>
        </p:grpSpPr>
        <p:sp>
          <p:nvSpPr>
            <p:cNvPr id="4105" name="Rectangle 2"/>
            <p:cNvSpPr>
              <a:spLocks noChangeArrowheads="1"/>
            </p:cNvSpPr>
            <p:nvPr/>
          </p:nvSpPr>
          <p:spPr bwMode="auto">
            <a:xfrm>
              <a:off x="5943598" y="2667000"/>
              <a:ext cx="1585785" cy="523875"/>
            </a:xfrm>
            <a:prstGeom prst="rect">
              <a:avLst/>
            </a:prstGeom>
            <a:solidFill>
              <a:srgbClr val="FFFFFF"/>
            </a:solidFill>
            <a:ln w="19050">
              <a:solidFill>
                <a:srgbClr val="000000"/>
              </a:solidFill>
              <a:miter lim="800000"/>
              <a:headEnd/>
              <a:tailEnd/>
            </a:ln>
          </p:spPr>
          <p:txBody>
            <a:bodyPr wrap="square">
              <a:spAutoFit/>
            </a:bodyPr>
            <a:lstStyle/>
            <a:p>
              <a:pPr>
                <a:spcAft>
                  <a:spcPts val="1000"/>
                </a:spcAft>
              </a:pPr>
              <a:r>
                <a:rPr lang="en-US" sz="1400" b="1">
                  <a:latin typeface="Calibri" pitchFamily="34" charset="0"/>
                </a:rPr>
                <a:t>Awkward word usage Features</a:t>
              </a:r>
              <a:endParaRPr lang="en-US" sz="2400" b="1">
                <a:latin typeface="Calibri" pitchFamily="34" charset="0"/>
              </a:endParaRPr>
            </a:p>
          </p:txBody>
        </p:sp>
        <p:cxnSp>
          <p:nvCxnSpPr>
            <p:cNvPr id="17" name="Shape 68"/>
            <p:cNvCxnSpPr>
              <a:stCxn id="4098" idx="3"/>
              <a:endCxn id="4105" idx="1"/>
            </p:cNvCxnSpPr>
            <p:nvPr/>
          </p:nvCxnSpPr>
          <p:spPr>
            <a:xfrm>
              <a:off x="5434914" y="1947863"/>
              <a:ext cx="508684" cy="981075"/>
            </a:xfrm>
            <a:prstGeom prst="bentConnector3">
              <a:avLst>
                <a:gd name="adj1" fmla="val 50000"/>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18" name="Shape 70"/>
            <p:cNvCxnSpPr>
              <a:stCxn id="13" idx="3"/>
              <a:endCxn id="4105" idx="0"/>
            </p:cNvCxnSpPr>
            <p:nvPr/>
          </p:nvCxnSpPr>
          <p:spPr>
            <a:xfrm rot="16200000" flipH="1">
              <a:off x="6189695" y="2120204"/>
              <a:ext cx="752236" cy="341355"/>
            </a:xfrm>
            <a:prstGeom prst="bentConnector3">
              <a:avLst>
                <a:gd name="adj1" fmla="val 50000"/>
              </a:avLst>
            </a:prstGeom>
            <a:ln w="19050">
              <a:headEnd type="arrow"/>
              <a:tailEnd type="arrow"/>
            </a:ln>
          </p:spPr>
          <p:style>
            <a:lnRef idx="1">
              <a:schemeClr val="accent1"/>
            </a:lnRef>
            <a:fillRef idx="0">
              <a:schemeClr val="accent1"/>
            </a:fillRef>
            <a:effectRef idx="0">
              <a:schemeClr val="accent1"/>
            </a:effectRef>
            <a:fontRef idx="minor">
              <a:schemeClr val="tx1"/>
            </a:fontRef>
          </p:style>
        </p:cxnSp>
        <p:cxnSp>
          <p:nvCxnSpPr>
            <p:cNvPr id="21" name="Elbow Connector 93"/>
            <p:cNvCxnSpPr>
              <a:stCxn id="4105" idx="2"/>
              <a:endCxn id="4114" idx="3"/>
            </p:cNvCxnSpPr>
            <p:nvPr/>
          </p:nvCxnSpPr>
          <p:spPr>
            <a:xfrm rot="5400000">
              <a:off x="5806754" y="3567650"/>
              <a:ext cx="1306513" cy="552963"/>
            </a:xfrm>
            <a:prstGeom prst="bentConnector2">
              <a:avLst/>
            </a:prstGeom>
            <a:ln w="19050">
              <a:tailEnd type="arrow"/>
            </a:ln>
          </p:spPr>
          <p:style>
            <a:lnRef idx="1">
              <a:schemeClr val="accent1"/>
            </a:lnRef>
            <a:fillRef idx="0">
              <a:schemeClr val="accent1"/>
            </a:fillRef>
            <a:effectRef idx="0">
              <a:schemeClr val="accent1"/>
            </a:effectRef>
            <a:fontRef idx="minor">
              <a:schemeClr val="tx1"/>
            </a:fontRef>
          </p:style>
        </p:cxnSp>
      </p:grpSp>
      <p:grpSp>
        <p:nvGrpSpPr>
          <p:cNvPr id="4" name="Group 41"/>
          <p:cNvGrpSpPr/>
          <p:nvPr/>
        </p:nvGrpSpPr>
        <p:grpSpPr>
          <a:xfrm>
            <a:off x="1828800" y="447438"/>
            <a:ext cx="5398872" cy="4657961"/>
            <a:chOff x="1828800" y="447438"/>
            <a:chExt cx="5398872" cy="4657961"/>
          </a:xfrm>
        </p:grpSpPr>
        <p:sp>
          <p:nvSpPr>
            <p:cNvPr id="13" name="Flowchart: Magnetic Disk 12"/>
            <p:cNvSpPr/>
            <p:nvPr/>
          </p:nvSpPr>
          <p:spPr>
            <a:xfrm>
              <a:off x="5562600" y="447438"/>
              <a:ext cx="1665072" cy="1467326"/>
            </a:xfrm>
            <a:prstGeom prst="flowChartMagneticDisk">
              <a:avLst/>
            </a:prstGeom>
            <a:no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ctr" fontAlgn="auto">
                <a:spcBef>
                  <a:spcPts val="0"/>
                </a:spcBef>
                <a:spcAft>
                  <a:spcPts val="0"/>
                </a:spcAft>
                <a:defRPr/>
              </a:pPr>
              <a:r>
                <a:rPr lang="en-US" sz="1400" b="1" dirty="0">
                  <a:solidFill>
                    <a:schemeClr val="tx1">
                      <a:lumMod val="95000"/>
                      <a:lumOff val="5000"/>
                    </a:schemeClr>
                  </a:solidFill>
                </a:rPr>
                <a:t>Word associations database  </a:t>
              </a:r>
            </a:p>
          </p:txBody>
        </p:sp>
        <p:cxnSp>
          <p:nvCxnSpPr>
            <p:cNvPr id="14" name="Straight Arrow Connector 13"/>
            <p:cNvCxnSpPr>
              <a:endCxn id="13" idx="2"/>
            </p:cNvCxnSpPr>
            <p:nvPr/>
          </p:nvCxnSpPr>
          <p:spPr>
            <a:xfrm flipV="1">
              <a:off x="4114800" y="1181101"/>
              <a:ext cx="1447800" cy="342900"/>
            </a:xfrm>
            <a:prstGeom prst="straightConnector1">
              <a:avLst/>
            </a:prstGeom>
            <a:ln w="19050">
              <a:headEnd type="arrow"/>
              <a:tailEnd type="arrow"/>
            </a:ln>
          </p:spPr>
          <p:style>
            <a:lnRef idx="1">
              <a:schemeClr val="accent1"/>
            </a:lnRef>
            <a:fillRef idx="0">
              <a:schemeClr val="accent1"/>
            </a:fillRef>
            <a:effectRef idx="0">
              <a:schemeClr val="accent1"/>
            </a:effectRef>
            <a:fontRef idx="minor">
              <a:schemeClr val="tx1"/>
            </a:fontRef>
          </p:style>
        </p:cxnSp>
        <p:grpSp>
          <p:nvGrpSpPr>
            <p:cNvPr id="5" name="Group 39"/>
            <p:cNvGrpSpPr/>
            <p:nvPr/>
          </p:nvGrpSpPr>
          <p:grpSpPr>
            <a:xfrm>
              <a:off x="1828800" y="851594"/>
              <a:ext cx="2585652" cy="4253805"/>
              <a:chOff x="1828800" y="851594"/>
              <a:chExt cx="2585652" cy="4253805"/>
            </a:xfrm>
          </p:grpSpPr>
          <p:sp>
            <p:nvSpPr>
              <p:cNvPr id="4100" name="Rectangle 4"/>
              <p:cNvSpPr>
                <a:spLocks noChangeArrowheads="1"/>
              </p:cNvSpPr>
              <p:nvPr/>
            </p:nvSpPr>
            <p:spPr bwMode="auto">
              <a:xfrm>
                <a:off x="2590800" y="1547813"/>
                <a:ext cx="1823652" cy="738187"/>
              </a:xfrm>
              <a:prstGeom prst="rect">
                <a:avLst/>
              </a:prstGeom>
              <a:noFill/>
              <a:ln w="19050">
                <a:solidFill>
                  <a:srgbClr val="000000"/>
                </a:solidFill>
                <a:miter lim="800000"/>
                <a:headEnd/>
                <a:tailEnd/>
              </a:ln>
            </p:spPr>
            <p:txBody>
              <a:bodyPr wrap="square">
                <a:spAutoFit/>
              </a:bodyPr>
              <a:lstStyle/>
              <a:p>
                <a:pPr>
                  <a:spcAft>
                    <a:spcPts val="1000"/>
                  </a:spcAft>
                </a:pPr>
                <a:r>
                  <a:rPr lang="en-US" sz="1400" b="1" dirty="0">
                    <a:latin typeface="Calibri" pitchFamily="34" charset="0"/>
                  </a:rPr>
                  <a:t>Foreign language detector (Rule-based scorer)</a:t>
                </a:r>
                <a:endParaRPr lang="en-US" sz="2400" b="1" dirty="0">
                  <a:latin typeface="Calibri" pitchFamily="34" charset="0"/>
                </a:endParaRPr>
              </a:p>
            </p:txBody>
          </p:sp>
          <p:cxnSp>
            <p:nvCxnSpPr>
              <p:cNvPr id="7" name="Straight Arrow Connector 6"/>
              <p:cNvCxnSpPr>
                <a:stCxn id="4099" idx="2"/>
                <a:endCxn id="4100" idx="0"/>
              </p:cNvCxnSpPr>
              <p:nvPr/>
            </p:nvCxnSpPr>
            <p:spPr>
              <a:xfrm>
                <a:off x="3502020" y="851594"/>
                <a:ext cx="606" cy="696219"/>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25" name="Shape 24"/>
              <p:cNvCxnSpPr>
                <a:stCxn id="4100" idx="1"/>
              </p:cNvCxnSpPr>
              <p:nvPr/>
            </p:nvCxnSpPr>
            <p:spPr>
              <a:xfrm rot="10800000" flipV="1">
                <a:off x="1828800" y="1916907"/>
                <a:ext cx="762000" cy="3188492"/>
              </a:xfrm>
              <a:prstGeom prst="bentConnector2">
                <a:avLst/>
              </a:prstGeom>
              <a:ln w="19050">
                <a:tailEnd type="arrow"/>
              </a:ln>
            </p:spPr>
            <p:style>
              <a:lnRef idx="1">
                <a:schemeClr val="accent1"/>
              </a:lnRef>
              <a:fillRef idx="0">
                <a:schemeClr val="accent1"/>
              </a:fillRef>
              <a:effectRef idx="0">
                <a:schemeClr val="accent1"/>
              </a:effectRef>
              <a:fontRef idx="minor">
                <a:schemeClr val="tx1"/>
              </a:fontRef>
            </p:style>
          </p:cxnSp>
        </p:grpSp>
      </p:grpSp>
      <p:sp>
        <p:nvSpPr>
          <p:cNvPr id="4099" name="AutoShape 3"/>
          <p:cNvSpPr>
            <a:spLocks noChangeArrowheads="1"/>
          </p:cNvSpPr>
          <p:nvPr/>
        </p:nvSpPr>
        <p:spPr bwMode="auto">
          <a:xfrm>
            <a:off x="2819398" y="481013"/>
            <a:ext cx="1585785" cy="385167"/>
          </a:xfrm>
          <a:prstGeom prst="flowChartMultidocument">
            <a:avLst/>
          </a:prstGeom>
          <a:solidFill>
            <a:srgbClr val="FFFFFF"/>
          </a:solidFill>
          <a:ln w="19050">
            <a:solidFill>
              <a:srgbClr val="000000"/>
            </a:solidFill>
            <a:miter lim="800000"/>
            <a:headEnd/>
            <a:tailEnd/>
          </a:ln>
        </p:spPr>
        <p:txBody>
          <a:bodyPr wrap="square">
            <a:spAutoFit/>
          </a:bodyPr>
          <a:lstStyle/>
          <a:p>
            <a:pPr>
              <a:spcAft>
                <a:spcPts val="1000"/>
              </a:spcAft>
            </a:pPr>
            <a:r>
              <a:rPr lang="en-US" sz="1400" b="1" dirty="0">
                <a:latin typeface="Calibri" pitchFamily="34" charset="0"/>
              </a:rPr>
              <a:t>Text </a:t>
            </a:r>
            <a:r>
              <a:rPr lang="en-US" sz="1400" b="1" dirty="0" smtClean="0">
                <a:latin typeface="Calibri" pitchFamily="34" charset="0"/>
              </a:rPr>
              <a:t>responses</a:t>
            </a:r>
            <a:endParaRPr lang="en-US" sz="2400" b="1" dirty="0">
              <a:latin typeface="Calibri" pitchFamily="34" charset="0"/>
            </a:endParaRPr>
          </a:p>
        </p:txBody>
      </p:sp>
      <p:sp>
        <p:nvSpPr>
          <p:cNvPr id="4119" name="TextBox 113"/>
          <p:cNvSpPr txBox="1">
            <a:spLocks noChangeArrowheads="1"/>
          </p:cNvSpPr>
          <p:nvPr/>
        </p:nvSpPr>
        <p:spPr bwMode="auto">
          <a:xfrm>
            <a:off x="1752598" y="5105400"/>
            <a:ext cx="3885171" cy="369888"/>
          </a:xfrm>
          <a:prstGeom prst="rect">
            <a:avLst/>
          </a:prstGeom>
          <a:noFill/>
          <a:ln w="19050">
            <a:solidFill>
              <a:schemeClr val="tx1"/>
            </a:solidFill>
            <a:miter lim="800000"/>
            <a:headEnd/>
            <a:tailEnd/>
          </a:ln>
        </p:spPr>
        <p:txBody>
          <a:bodyPr wrap="square">
            <a:spAutoFit/>
          </a:bodyPr>
          <a:lstStyle/>
          <a:p>
            <a:pPr algn="ctr"/>
            <a:r>
              <a:rPr lang="en-US" b="1">
                <a:latin typeface="Calibri" pitchFamily="34" charset="0"/>
              </a:rPr>
              <a:t>        Score prediction</a:t>
            </a:r>
          </a:p>
        </p:txBody>
      </p:sp>
      <p:grpSp>
        <p:nvGrpSpPr>
          <p:cNvPr id="6" name="Group 42"/>
          <p:cNvGrpSpPr/>
          <p:nvPr/>
        </p:nvGrpSpPr>
        <p:grpSpPr>
          <a:xfrm>
            <a:off x="1981200" y="2286000"/>
            <a:ext cx="1521426" cy="2057400"/>
            <a:chOff x="1981200" y="2286000"/>
            <a:chExt cx="1521426" cy="2057400"/>
          </a:xfrm>
        </p:grpSpPr>
        <p:sp>
          <p:nvSpPr>
            <p:cNvPr id="4102" name="Rectangle 2"/>
            <p:cNvSpPr>
              <a:spLocks noChangeArrowheads="1"/>
            </p:cNvSpPr>
            <p:nvPr/>
          </p:nvSpPr>
          <p:spPr bwMode="auto">
            <a:xfrm>
              <a:off x="1981200" y="2667000"/>
              <a:ext cx="1268628" cy="523875"/>
            </a:xfrm>
            <a:prstGeom prst="rect">
              <a:avLst/>
            </a:prstGeom>
            <a:solidFill>
              <a:schemeClr val="accent2">
                <a:lumMod val="60000"/>
                <a:lumOff val="40000"/>
              </a:schemeClr>
            </a:solidFill>
            <a:ln w="19050">
              <a:solidFill>
                <a:srgbClr val="000000"/>
              </a:solidFill>
              <a:miter lim="800000"/>
              <a:headEnd/>
              <a:tailEnd/>
            </a:ln>
          </p:spPr>
          <p:txBody>
            <a:bodyPr wrap="square">
              <a:spAutoFit/>
            </a:bodyPr>
            <a:lstStyle/>
            <a:p>
              <a:pPr>
                <a:spcAft>
                  <a:spcPts val="1000"/>
                </a:spcAft>
              </a:pPr>
              <a:r>
                <a:rPr lang="en-US" sz="1400" b="1" dirty="0">
                  <a:latin typeface="Calibri" pitchFamily="34" charset="0"/>
                </a:rPr>
                <a:t>Rubric-based Features</a:t>
              </a:r>
              <a:endParaRPr lang="en-US" sz="2400" b="1" dirty="0">
                <a:latin typeface="Calibri" pitchFamily="34" charset="0"/>
              </a:endParaRPr>
            </a:p>
          </p:txBody>
        </p:sp>
        <p:cxnSp>
          <p:nvCxnSpPr>
            <p:cNvPr id="9" name="Elbow Connector 8"/>
            <p:cNvCxnSpPr>
              <a:stCxn id="4100" idx="2"/>
              <a:endCxn id="4102" idx="0"/>
            </p:cNvCxnSpPr>
            <p:nvPr/>
          </p:nvCxnSpPr>
          <p:spPr>
            <a:xfrm rot="5400000">
              <a:off x="2868570" y="2032944"/>
              <a:ext cx="381000" cy="887112"/>
            </a:xfrm>
            <a:prstGeom prst="bentConnector3">
              <a:avLst>
                <a:gd name="adj1" fmla="val 50000"/>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4102" idx="2"/>
            </p:cNvCxnSpPr>
            <p:nvPr/>
          </p:nvCxnSpPr>
          <p:spPr>
            <a:xfrm flipH="1">
              <a:off x="2590800" y="3190875"/>
              <a:ext cx="24714" cy="1152525"/>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grpSp>
      <p:grpSp>
        <p:nvGrpSpPr>
          <p:cNvPr id="8" name="Group 46"/>
          <p:cNvGrpSpPr/>
          <p:nvPr/>
        </p:nvGrpSpPr>
        <p:grpSpPr>
          <a:xfrm>
            <a:off x="3886198" y="2209800"/>
            <a:ext cx="2341605" cy="2133600"/>
            <a:chOff x="3886198" y="2209800"/>
            <a:chExt cx="2341605" cy="2133600"/>
          </a:xfrm>
        </p:grpSpPr>
        <p:sp>
          <p:nvSpPr>
            <p:cNvPr id="4109" name="Rectangle 2"/>
            <p:cNvSpPr>
              <a:spLocks noChangeArrowheads="1"/>
            </p:cNvSpPr>
            <p:nvPr/>
          </p:nvSpPr>
          <p:spPr bwMode="auto">
            <a:xfrm>
              <a:off x="3886198" y="2667000"/>
              <a:ext cx="1585785" cy="523875"/>
            </a:xfrm>
            <a:prstGeom prst="rect">
              <a:avLst/>
            </a:prstGeom>
            <a:solidFill>
              <a:srgbClr val="FFFFFF"/>
            </a:solidFill>
            <a:ln w="19050">
              <a:solidFill>
                <a:srgbClr val="000000"/>
              </a:solidFill>
              <a:miter lim="800000"/>
              <a:headEnd/>
              <a:tailEnd/>
            </a:ln>
          </p:spPr>
          <p:txBody>
            <a:bodyPr wrap="square">
              <a:spAutoFit/>
            </a:bodyPr>
            <a:lstStyle/>
            <a:p>
              <a:pPr>
                <a:spcAft>
                  <a:spcPts val="1000"/>
                </a:spcAft>
              </a:pPr>
              <a:r>
                <a:rPr lang="en-US" sz="1400" b="1">
                  <a:latin typeface="Calibri" pitchFamily="34" charset="0"/>
                </a:rPr>
                <a:t>Content relevance Features</a:t>
              </a:r>
              <a:endParaRPr lang="en-US" sz="2400" b="1">
                <a:latin typeface="Calibri" pitchFamily="34" charset="0"/>
              </a:endParaRPr>
            </a:p>
          </p:txBody>
        </p:sp>
        <p:cxnSp>
          <p:nvCxnSpPr>
            <p:cNvPr id="16" name="Elbow Connector 15"/>
            <p:cNvCxnSpPr>
              <a:stCxn id="4098" idx="2"/>
              <a:endCxn id="4109" idx="0"/>
            </p:cNvCxnSpPr>
            <p:nvPr/>
          </p:nvCxnSpPr>
          <p:spPr>
            <a:xfrm rot="5400000">
              <a:off x="4669824" y="2219067"/>
              <a:ext cx="457200" cy="438666"/>
            </a:xfrm>
            <a:prstGeom prst="bentConnector3">
              <a:avLst>
                <a:gd name="adj1" fmla="val 50000"/>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19" name="Flowchart: Stored Data 18"/>
            <p:cNvSpPr/>
            <p:nvPr/>
          </p:nvSpPr>
          <p:spPr>
            <a:xfrm>
              <a:off x="4800598" y="3581400"/>
              <a:ext cx="1427205" cy="461963"/>
            </a:xfrm>
            <a:prstGeom prst="flowChartOnlineStorag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ctr" fontAlgn="auto">
                <a:spcBef>
                  <a:spcPts val="0"/>
                </a:spcBef>
                <a:spcAft>
                  <a:spcPts val="0"/>
                </a:spcAft>
                <a:defRPr/>
              </a:pPr>
              <a:r>
                <a:rPr lang="en-US" sz="1200" b="1" dirty="0">
                  <a:solidFill>
                    <a:schemeClr val="tx1">
                      <a:lumMod val="95000"/>
                      <a:lumOff val="5000"/>
                    </a:schemeClr>
                  </a:solidFill>
                </a:rPr>
                <a:t>Reference Corpus </a:t>
              </a:r>
            </a:p>
          </p:txBody>
        </p:sp>
        <p:cxnSp>
          <p:nvCxnSpPr>
            <p:cNvPr id="27" name="Straight Arrow Connector 26"/>
            <p:cNvCxnSpPr>
              <a:stCxn id="4109" idx="2"/>
            </p:cNvCxnSpPr>
            <p:nvPr/>
          </p:nvCxnSpPr>
          <p:spPr>
            <a:xfrm flipH="1">
              <a:off x="4648202" y="3190875"/>
              <a:ext cx="30889" cy="1152525"/>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19" idx="0"/>
            </p:cNvCxnSpPr>
            <p:nvPr/>
          </p:nvCxnSpPr>
          <p:spPr>
            <a:xfrm flipH="1" flipV="1">
              <a:off x="4800602" y="3200400"/>
              <a:ext cx="713599" cy="38100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grpSp>
      <p:grpSp>
        <p:nvGrpSpPr>
          <p:cNvPr id="11" name="Group 48"/>
          <p:cNvGrpSpPr/>
          <p:nvPr/>
        </p:nvGrpSpPr>
        <p:grpSpPr>
          <a:xfrm>
            <a:off x="2971800" y="2286000"/>
            <a:ext cx="1030758" cy="2057400"/>
            <a:chOff x="2971800" y="2286000"/>
            <a:chExt cx="1030758" cy="2057400"/>
          </a:xfrm>
        </p:grpSpPr>
        <p:sp>
          <p:nvSpPr>
            <p:cNvPr id="4106" name="Rectangle 2"/>
            <p:cNvSpPr>
              <a:spLocks noChangeArrowheads="1"/>
            </p:cNvSpPr>
            <p:nvPr/>
          </p:nvSpPr>
          <p:spPr bwMode="auto">
            <a:xfrm>
              <a:off x="2971800" y="3276600"/>
              <a:ext cx="1030758" cy="523875"/>
            </a:xfrm>
            <a:prstGeom prst="rect">
              <a:avLst/>
            </a:prstGeom>
            <a:solidFill>
              <a:srgbClr val="FFFFFF"/>
            </a:solidFill>
            <a:ln w="19050">
              <a:solidFill>
                <a:srgbClr val="000000"/>
              </a:solidFill>
              <a:miter lim="800000"/>
              <a:headEnd/>
              <a:tailEnd/>
            </a:ln>
          </p:spPr>
          <p:txBody>
            <a:bodyPr wrap="square">
              <a:spAutoFit/>
            </a:bodyPr>
            <a:lstStyle/>
            <a:p>
              <a:pPr>
                <a:spcAft>
                  <a:spcPts val="1000"/>
                </a:spcAft>
              </a:pPr>
              <a:r>
                <a:rPr lang="en-US" sz="1400" b="1">
                  <a:latin typeface="Calibri" pitchFamily="34" charset="0"/>
                </a:rPr>
                <a:t>Grammar Features</a:t>
              </a:r>
              <a:endParaRPr lang="en-US" sz="2400" b="1">
                <a:latin typeface="Calibri" pitchFamily="34" charset="0"/>
              </a:endParaRPr>
            </a:p>
          </p:txBody>
        </p:sp>
        <p:cxnSp>
          <p:nvCxnSpPr>
            <p:cNvPr id="28" name="Straight Arrow Connector 27"/>
            <p:cNvCxnSpPr>
              <a:stCxn id="4106" idx="2"/>
            </p:cNvCxnSpPr>
            <p:nvPr/>
          </p:nvCxnSpPr>
          <p:spPr>
            <a:xfrm>
              <a:off x="3487179" y="3800475"/>
              <a:ext cx="18021" cy="542925"/>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4100" idx="2"/>
              <a:endCxn id="4106" idx="0"/>
            </p:cNvCxnSpPr>
            <p:nvPr/>
          </p:nvCxnSpPr>
          <p:spPr>
            <a:xfrm flipH="1">
              <a:off x="3487179" y="2286000"/>
              <a:ext cx="15447" cy="99060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grpSp>
      <p:grpSp>
        <p:nvGrpSpPr>
          <p:cNvPr id="12" name="Group 50"/>
          <p:cNvGrpSpPr/>
          <p:nvPr/>
        </p:nvGrpSpPr>
        <p:grpSpPr>
          <a:xfrm>
            <a:off x="1905000" y="2362200"/>
            <a:ext cx="5867400" cy="3127375"/>
            <a:chOff x="1905000" y="2362200"/>
            <a:chExt cx="5867400" cy="3127375"/>
          </a:xfrm>
        </p:grpSpPr>
        <p:cxnSp>
          <p:nvCxnSpPr>
            <p:cNvPr id="24" name="Straight Arrow Connector 23"/>
            <p:cNvCxnSpPr/>
            <p:nvPr/>
          </p:nvCxnSpPr>
          <p:spPr>
            <a:xfrm>
              <a:off x="2743200" y="4648200"/>
              <a:ext cx="0" cy="45720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grpSp>
          <p:nvGrpSpPr>
            <p:cNvPr id="15" name="Group 49"/>
            <p:cNvGrpSpPr/>
            <p:nvPr/>
          </p:nvGrpSpPr>
          <p:grpSpPr>
            <a:xfrm>
              <a:off x="1905000" y="2362200"/>
              <a:ext cx="5867400" cy="3127375"/>
              <a:chOff x="1905000" y="2362200"/>
              <a:chExt cx="5867400" cy="3127375"/>
            </a:xfrm>
          </p:grpSpPr>
          <p:sp>
            <p:nvSpPr>
              <p:cNvPr id="22" name="Flowchart: Magnetic Disk 21"/>
              <p:cNvSpPr/>
              <p:nvPr/>
            </p:nvSpPr>
            <p:spPr>
              <a:xfrm>
                <a:off x="6275172" y="4876800"/>
                <a:ext cx="1268628" cy="612775"/>
              </a:xfrm>
              <a:prstGeom prst="flowChartMagneticDisk">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ctr" fontAlgn="auto">
                  <a:spcBef>
                    <a:spcPts val="0"/>
                  </a:spcBef>
                  <a:spcAft>
                    <a:spcPts val="0"/>
                  </a:spcAft>
                  <a:defRPr/>
                </a:pPr>
                <a:r>
                  <a:rPr lang="en-US" sz="1400" b="1" dirty="0">
                    <a:solidFill>
                      <a:schemeClr val="tx1">
                        <a:lumMod val="95000"/>
                        <a:lumOff val="5000"/>
                      </a:schemeClr>
                    </a:solidFill>
                  </a:rPr>
                  <a:t>model</a:t>
                </a:r>
              </a:p>
            </p:txBody>
          </p:sp>
          <p:cxnSp>
            <p:nvCxnSpPr>
              <p:cNvPr id="70" name="Shape 69"/>
              <p:cNvCxnSpPr>
                <a:endCxn id="22" idx="2"/>
              </p:cNvCxnSpPr>
              <p:nvPr/>
            </p:nvCxnSpPr>
            <p:spPr>
              <a:xfrm rot="16200000" flipH="1">
                <a:off x="5817178" y="4725194"/>
                <a:ext cx="458788" cy="457200"/>
              </a:xfrm>
              <a:prstGeom prst="bentConnector2">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4114" name="Rectangle 2"/>
              <p:cNvSpPr>
                <a:spLocks noChangeArrowheads="1"/>
              </p:cNvSpPr>
              <p:nvPr/>
            </p:nvSpPr>
            <p:spPr bwMode="auto">
              <a:xfrm>
                <a:off x="1981200" y="4343400"/>
                <a:ext cx="4202328" cy="307975"/>
              </a:xfrm>
              <a:prstGeom prst="rect">
                <a:avLst/>
              </a:prstGeom>
              <a:solidFill>
                <a:srgbClr val="FFFFFF"/>
              </a:solidFill>
              <a:ln w="19050">
                <a:solidFill>
                  <a:srgbClr val="000000"/>
                </a:solidFill>
                <a:miter lim="800000"/>
                <a:headEnd/>
                <a:tailEnd/>
              </a:ln>
            </p:spPr>
            <p:txBody>
              <a:bodyPr wrap="square">
                <a:spAutoFit/>
              </a:bodyPr>
              <a:lstStyle/>
              <a:p>
                <a:pPr>
                  <a:spcAft>
                    <a:spcPts val="1000"/>
                  </a:spcAft>
                </a:pPr>
                <a:r>
                  <a:rPr lang="en-US" sz="1400" b="1">
                    <a:latin typeface="Calibri" pitchFamily="34" charset="0"/>
                  </a:rPr>
                  <a:t>                           Machine learner</a:t>
                </a:r>
                <a:endParaRPr lang="en-US" sz="2400" b="1">
                  <a:latin typeface="Calibri" pitchFamily="34" charset="0"/>
                </a:endParaRPr>
              </a:p>
            </p:txBody>
          </p:sp>
          <p:sp>
            <p:nvSpPr>
              <p:cNvPr id="75" name="Rectangle 74"/>
              <p:cNvSpPr/>
              <p:nvPr/>
            </p:nvSpPr>
            <p:spPr>
              <a:xfrm>
                <a:off x="1905000" y="2362200"/>
                <a:ext cx="5867400" cy="2362200"/>
              </a:xfrm>
              <a:prstGeom prst="rect">
                <a:avLst/>
              </a:pr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sp>
        <p:nvSpPr>
          <p:cNvPr id="40" name="Title 1"/>
          <p:cNvSpPr txBox="1">
            <a:spLocks/>
          </p:cNvSpPr>
          <p:nvPr/>
        </p:nvSpPr>
        <p:spPr>
          <a:xfrm>
            <a:off x="457200" y="274638"/>
            <a:ext cx="2362200" cy="792162"/>
          </a:xfrm>
          <a:prstGeom prst="rect">
            <a:avLst/>
          </a:prstGeom>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small" spc="0" normalizeH="0" baseline="0" noProof="0" dirty="0" smtClean="0">
                <a:ln>
                  <a:noFill/>
                </a:ln>
                <a:solidFill>
                  <a:schemeClr val="tx2"/>
                </a:solidFill>
                <a:effectLst/>
                <a:uLnTx/>
                <a:uFillTx/>
                <a:latin typeface="+mj-lt"/>
                <a:ea typeface="+mj-ea"/>
                <a:cs typeface="+mj-cs"/>
              </a:rPr>
              <a:t>System Architecture</a:t>
            </a:r>
            <a:endParaRPr kumimoji="0" lang="en-US" sz="2400" b="0" i="0" u="none" strike="noStrike" kern="1200" cap="small"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Calibri" pitchFamily="34" charset="0"/>
              </a:rPr>
              <a:t>Rubric-based Features </a:t>
            </a:r>
            <a:br>
              <a:rPr lang="en-US" sz="3200" b="1" dirty="0" smtClean="0">
                <a:latin typeface="Calibri" pitchFamily="34" charset="0"/>
              </a:rPr>
            </a:br>
            <a:r>
              <a:rPr lang="en-US" sz="3200" b="1" dirty="0" smtClean="0">
                <a:latin typeface="Calibri" pitchFamily="34" charset="0"/>
              </a:rPr>
              <a:t>(for Machine Learning)</a:t>
            </a:r>
            <a:endParaRPr lang="en-US" dirty="0"/>
          </a:p>
        </p:txBody>
      </p:sp>
      <p:sp>
        <p:nvSpPr>
          <p:cNvPr id="3" name="Content Placeholder 2"/>
          <p:cNvSpPr>
            <a:spLocks noGrp="1"/>
          </p:cNvSpPr>
          <p:nvPr>
            <p:ph sz="quarter" idx="1"/>
          </p:nvPr>
        </p:nvSpPr>
        <p:spPr/>
        <p:txBody>
          <a:bodyPr/>
          <a:lstStyle/>
          <a:p>
            <a:r>
              <a:rPr lang="en-US" dirty="0" smtClean="0"/>
              <a:t>Binary features</a:t>
            </a:r>
          </a:p>
          <a:p>
            <a:pPr lvl="1"/>
            <a:r>
              <a:rPr lang="en-US" dirty="0" smtClean="0"/>
              <a:t>Is the first keyword from the prompt present?</a:t>
            </a:r>
          </a:p>
          <a:p>
            <a:pPr lvl="1"/>
            <a:r>
              <a:rPr lang="en-US" dirty="0" smtClean="0"/>
              <a:t>Is the second keyword from the prompt present? </a:t>
            </a:r>
          </a:p>
          <a:p>
            <a:pPr lvl="1"/>
            <a:r>
              <a:rPr lang="en-US" dirty="0" smtClean="0"/>
              <a:t>Are both keywords from the prompt present? </a:t>
            </a:r>
          </a:p>
          <a:p>
            <a:pPr lvl="1"/>
            <a:r>
              <a:rPr lang="en-US" dirty="0" smtClean="0"/>
              <a:t>Is there more than one sentence in the response?</a:t>
            </a:r>
          </a:p>
          <a:p>
            <a:pPr lvl="1"/>
            <a:endParaRPr lang="en-US" dirty="0" smtClean="0"/>
          </a:p>
          <a:p>
            <a:pPr lvl="1"/>
            <a:endParaRPr lang="en-US" dirty="0" smtClean="0"/>
          </a:p>
          <a:p>
            <a:pPr lvl="1">
              <a:buNone/>
            </a:pPr>
            <a:r>
              <a:rPr lang="en-US" dirty="0" smtClean="0"/>
              <a:t>4 features forming the </a:t>
            </a:r>
            <a:r>
              <a:rPr lang="en-US" i="1" dirty="0" smtClean="0"/>
              <a:t>rubric </a:t>
            </a:r>
            <a:r>
              <a:rPr lang="en-US" i="1" dirty="0" err="1" smtClean="0"/>
              <a:t>featureset</a:t>
            </a:r>
            <a:endParaRPr lang="en-US" i="1" dirty="0" smtClean="0"/>
          </a:p>
          <a:p>
            <a:pPr lvl="1"/>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4"/>
          <p:cNvGrpSpPr/>
          <p:nvPr/>
        </p:nvGrpSpPr>
        <p:grpSpPr>
          <a:xfrm>
            <a:off x="4343400" y="1685925"/>
            <a:ext cx="1091514" cy="523875"/>
            <a:chOff x="4343400" y="1685925"/>
            <a:chExt cx="1091514" cy="523875"/>
          </a:xfrm>
        </p:grpSpPr>
        <p:sp>
          <p:nvSpPr>
            <p:cNvPr id="4098" name="Rectangle 2"/>
            <p:cNvSpPr>
              <a:spLocks noChangeArrowheads="1"/>
            </p:cNvSpPr>
            <p:nvPr/>
          </p:nvSpPr>
          <p:spPr bwMode="auto">
            <a:xfrm>
              <a:off x="4800600" y="1685925"/>
              <a:ext cx="634314" cy="523875"/>
            </a:xfrm>
            <a:prstGeom prst="rect">
              <a:avLst/>
            </a:prstGeom>
            <a:solidFill>
              <a:srgbClr val="FFFFFF"/>
            </a:solidFill>
            <a:ln w="19050">
              <a:solidFill>
                <a:srgbClr val="000000"/>
              </a:solidFill>
              <a:miter lim="800000"/>
              <a:headEnd/>
              <a:tailEnd/>
            </a:ln>
          </p:spPr>
          <p:txBody>
            <a:bodyPr wrap="square">
              <a:spAutoFit/>
            </a:bodyPr>
            <a:lstStyle/>
            <a:p>
              <a:pPr>
                <a:spcAft>
                  <a:spcPts val="1000"/>
                </a:spcAft>
              </a:pPr>
              <a:r>
                <a:rPr lang="en-US" sz="1400" b="1">
                  <a:latin typeface="Calibri" pitchFamily="34" charset="0"/>
                </a:rPr>
                <a:t>Spell check             </a:t>
              </a:r>
              <a:endParaRPr lang="en-US" sz="2400" b="1">
                <a:latin typeface="Calibri" pitchFamily="34" charset="0"/>
              </a:endParaRPr>
            </a:p>
          </p:txBody>
        </p:sp>
        <p:cxnSp>
          <p:nvCxnSpPr>
            <p:cNvPr id="10" name="Straight Arrow Connector 9"/>
            <p:cNvCxnSpPr/>
            <p:nvPr/>
          </p:nvCxnSpPr>
          <p:spPr>
            <a:xfrm>
              <a:off x="4343400" y="1828800"/>
              <a:ext cx="475734" cy="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grpSp>
      <p:grpSp>
        <p:nvGrpSpPr>
          <p:cNvPr id="3" name="Group 45"/>
          <p:cNvGrpSpPr/>
          <p:nvPr/>
        </p:nvGrpSpPr>
        <p:grpSpPr>
          <a:xfrm>
            <a:off x="5434914" y="1914764"/>
            <a:ext cx="2094469" cy="2582624"/>
            <a:chOff x="5434914" y="1914764"/>
            <a:chExt cx="2094469" cy="2582624"/>
          </a:xfrm>
        </p:grpSpPr>
        <p:sp>
          <p:nvSpPr>
            <p:cNvPr id="4105" name="Rectangle 2"/>
            <p:cNvSpPr>
              <a:spLocks noChangeArrowheads="1"/>
            </p:cNvSpPr>
            <p:nvPr/>
          </p:nvSpPr>
          <p:spPr bwMode="auto">
            <a:xfrm>
              <a:off x="5943598" y="2667000"/>
              <a:ext cx="1585785" cy="523875"/>
            </a:xfrm>
            <a:prstGeom prst="rect">
              <a:avLst/>
            </a:prstGeom>
            <a:solidFill>
              <a:srgbClr val="FFFFFF"/>
            </a:solidFill>
            <a:ln w="19050">
              <a:solidFill>
                <a:srgbClr val="000000"/>
              </a:solidFill>
              <a:miter lim="800000"/>
              <a:headEnd/>
              <a:tailEnd/>
            </a:ln>
          </p:spPr>
          <p:txBody>
            <a:bodyPr wrap="square">
              <a:spAutoFit/>
            </a:bodyPr>
            <a:lstStyle/>
            <a:p>
              <a:pPr>
                <a:spcAft>
                  <a:spcPts val="1000"/>
                </a:spcAft>
              </a:pPr>
              <a:r>
                <a:rPr lang="en-US" sz="1400" b="1">
                  <a:latin typeface="Calibri" pitchFamily="34" charset="0"/>
                </a:rPr>
                <a:t>Awkward word usage Features</a:t>
              </a:r>
              <a:endParaRPr lang="en-US" sz="2400" b="1">
                <a:latin typeface="Calibri" pitchFamily="34" charset="0"/>
              </a:endParaRPr>
            </a:p>
          </p:txBody>
        </p:sp>
        <p:cxnSp>
          <p:nvCxnSpPr>
            <p:cNvPr id="17" name="Shape 68"/>
            <p:cNvCxnSpPr>
              <a:stCxn id="4098" idx="3"/>
              <a:endCxn id="4105" idx="1"/>
            </p:cNvCxnSpPr>
            <p:nvPr/>
          </p:nvCxnSpPr>
          <p:spPr>
            <a:xfrm>
              <a:off x="5434914" y="1947863"/>
              <a:ext cx="508684" cy="981075"/>
            </a:xfrm>
            <a:prstGeom prst="bentConnector3">
              <a:avLst>
                <a:gd name="adj1" fmla="val 50000"/>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18" name="Shape 70"/>
            <p:cNvCxnSpPr>
              <a:stCxn id="13" idx="3"/>
              <a:endCxn id="4105" idx="0"/>
            </p:cNvCxnSpPr>
            <p:nvPr/>
          </p:nvCxnSpPr>
          <p:spPr>
            <a:xfrm rot="16200000" flipH="1">
              <a:off x="6189695" y="2120204"/>
              <a:ext cx="752236" cy="341355"/>
            </a:xfrm>
            <a:prstGeom prst="bentConnector3">
              <a:avLst>
                <a:gd name="adj1" fmla="val 50000"/>
              </a:avLst>
            </a:prstGeom>
            <a:ln w="19050">
              <a:headEnd type="arrow"/>
              <a:tailEnd type="arrow"/>
            </a:ln>
          </p:spPr>
          <p:style>
            <a:lnRef idx="1">
              <a:schemeClr val="accent1"/>
            </a:lnRef>
            <a:fillRef idx="0">
              <a:schemeClr val="accent1"/>
            </a:fillRef>
            <a:effectRef idx="0">
              <a:schemeClr val="accent1"/>
            </a:effectRef>
            <a:fontRef idx="minor">
              <a:schemeClr val="tx1"/>
            </a:fontRef>
          </p:style>
        </p:cxnSp>
        <p:cxnSp>
          <p:nvCxnSpPr>
            <p:cNvPr id="21" name="Elbow Connector 93"/>
            <p:cNvCxnSpPr>
              <a:stCxn id="4105" idx="2"/>
              <a:endCxn id="4114" idx="3"/>
            </p:cNvCxnSpPr>
            <p:nvPr/>
          </p:nvCxnSpPr>
          <p:spPr>
            <a:xfrm rot="5400000">
              <a:off x="5806754" y="3567650"/>
              <a:ext cx="1306513" cy="552963"/>
            </a:xfrm>
            <a:prstGeom prst="bentConnector2">
              <a:avLst/>
            </a:prstGeom>
            <a:ln w="19050">
              <a:tailEnd type="arrow"/>
            </a:ln>
          </p:spPr>
          <p:style>
            <a:lnRef idx="1">
              <a:schemeClr val="accent1"/>
            </a:lnRef>
            <a:fillRef idx="0">
              <a:schemeClr val="accent1"/>
            </a:fillRef>
            <a:effectRef idx="0">
              <a:schemeClr val="accent1"/>
            </a:effectRef>
            <a:fontRef idx="minor">
              <a:schemeClr val="tx1"/>
            </a:fontRef>
          </p:style>
        </p:cxnSp>
      </p:grpSp>
      <p:grpSp>
        <p:nvGrpSpPr>
          <p:cNvPr id="4" name="Group 41"/>
          <p:cNvGrpSpPr/>
          <p:nvPr/>
        </p:nvGrpSpPr>
        <p:grpSpPr>
          <a:xfrm>
            <a:off x="1828800" y="447438"/>
            <a:ext cx="5398872" cy="4657961"/>
            <a:chOff x="1828800" y="447438"/>
            <a:chExt cx="5398872" cy="4657961"/>
          </a:xfrm>
        </p:grpSpPr>
        <p:sp>
          <p:nvSpPr>
            <p:cNvPr id="13" name="Flowchart: Magnetic Disk 12"/>
            <p:cNvSpPr/>
            <p:nvPr/>
          </p:nvSpPr>
          <p:spPr>
            <a:xfrm>
              <a:off x="5562600" y="447438"/>
              <a:ext cx="1665072" cy="1467326"/>
            </a:xfrm>
            <a:prstGeom prst="flowChartMagneticDisk">
              <a:avLst/>
            </a:prstGeom>
            <a:no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ctr" fontAlgn="auto">
                <a:spcBef>
                  <a:spcPts val="0"/>
                </a:spcBef>
                <a:spcAft>
                  <a:spcPts val="0"/>
                </a:spcAft>
                <a:defRPr/>
              </a:pPr>
              <a:r>
                <a:rPr lang="en-US" sz="1400" b="1" dirty="0">
                  <a:solidFill>
                    <a:schemeClr val="tx1">
                      <a:lumMod val="95000"/>
                      <a:lumOff val="5000"/>
                    </a:schemeClr>
                  </a:solidFill>
                </a:rPr>
                <a:t>Word associations database  </a:t>
              </a:r>
            </a:p>
          </p:txBody>
        </p:sp>
        <p:cxnSp>
          <p:nvCxnSpPr>
            <p:cNvPr id="14" name="Straight Arrow Connector 13"/>
            <p:cNvCxnSpPr>
              <a:endCxn id="13" idx="2"/>
            </p:cNvCxnSpPr>
            <p:nvPr/>
          </p:nvCxnSpPr>
          <p:spPr>
            <a:xfrm flipV="1">
              <a:off x="4114800" y="1181101"/>
              <a:ext cx="1447800" cy="342900"/>
            </a:xfrm>
            <a:prstGeom prst="straightConnector1">
              <a:avLst/>
            </a:prstGeom>
            <a:ln w="19050">
              <a:headEnd type="arrow"/>
              <a:tailEnd type="arrow"/>
            </a:ln>
          </p:spPr>
          <p:style>
            <a:lnRef idx="1">
              <a:schemeClr val="accent1"/>
            </a:lnRef>
            <a:fillRef idx="0">
              <a:schemeClr val="accent1"/>
            </a:fillRef>
            <a:effectRef idx="0">
              <a:schemeClr val="accent1"/>
            </a:effectRef>
            <a:fontRef idx="minor">
              <a:schemeClr val="tx1"/>
            </a:fontRef>
          </p:style>
        </p:cxnSp>
        <p:grpSp>
          <p:nvGrpSpPr>
            <p:cNvPr id="5" name="Group 39"/>
            <p:cNvGrpSpPr/>
            <p:nvPr/>
          </p:nvGrpSpPr>
          <p:grpSpPr>
            <a:xfrm>
              <a:off x="1828800" y="851594"/>
              <a:ext cx="2585652" cy="4253805"/>
              <a:chOff x="1828800" y="851594"/>
              <a:chExt cx="2585652" cy="4253805"/>
            </a:xfrm>
          </p:grpSpPr>
          <p:sp>
            <p:nvSpPr>
              <p:cNvPr id="4100" name="Rectangle 4"/>
              <p:cNvSpPr>
                <a:spLocks noChangeArrowheads="1"/>
              </p:cNvSpPr>
              <p:nvPr/>
            </p:nvSpPr>
            <p:spPr bwMode="auto">
              <a:xfrm>
                <a:off x="2590800" y="1547813"/>
                <a:ext cx="1823652" cy="738187"/>
              </a:xfrm>
              <a:prstGeom prst="rect">
                <a:avLst/>
              </a:prstGeom>
              <a:noFill/>
              <a:ln w="19050">
                <a:solidFill>
                  <a:srgbClr val="000000"/>
                </a:solidFill>
                <a:miter lim="800000"/>
                <a:headEnd/>
                <a:tailEnd/>
              </a:ln>
            </p:spPr>
            <p:txBody>
              <a:bodyPr wrap="square">
                <a:spAutoFit/>
              </a:bodyPr>
              <a:lstStyle/>
              <a:p>
                <a:pPr>
                  <a:spcAft>
                    <a:spcPts val="1000"/>
                  </a:spcAft>
                </a:pPr>
                <a:r>
                  <a:rPr lang="en-US" sz="1400" b="1" dirty="0">
                    <a:latin typeface="Calibri" pitchFamily="34" charset="0"/>
                  </a:rPr>
                  <a:t>Foreign language detector (Rule-based scorer)</a:t>
                </a:r>
                <a:endParaRPr lang="en-US" sz="2400" b="1" dirty="0">
                  <a:latin typeface="Calibri" pitchFamily="34" charset="0"/>
                </a:endParaRPr>
              </a:p>
            </p:txBody>
          </p:sp>
          <p:cxnSp>
            <p:nvCxnSpPr>
              <p:cNvPr id="7" name="Straight Arrow Connector 6"/>
              <p:cNvCxnSpPr>
                <a:stCxn id="4099" idx="2"/>
                <a:endCxn id="4100" idx="0"/>
              </p:cNvCxnSpPr>
              <p:nvPr/>
            </p:nvCxnSpPr>
            <p:spPr>
              <a:xfrm>
                <a:off x="3502020" y="851594"/>
                <a:ext cx="606" cy="696219"/>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25" name="Shape 24"/>
              <p:cNvCxnSpPr>
                <a:stCxn id="4100" idx="1"/>
              </p:cNvCxnSpPr>
              <p:nvPr/>
            </p:nvCxnSpPr>
            <p:spPr>
              <a:xfrm rot="10800000" flipV="1">
                <a:off x="1828800" y="1916907"/>
                <a:ext cx="762000" cy="3188492"/>
              </a:xfrm>
              <a:prstGeom prst="bentConnector2">
                <a:avLst/>
              </a:prstGeom>
              <a:ln w="19050">
                <a:tailEnd type="arrow"/>
              </a:ln>
            </p:spPr>
            <p:style>
              <a:lnRef idx="1">
                <a:schemeClr val="accent1"/>
              </a:lnRef>
              <a:fillRef idx="0">
                <a:schemeClr val="accent1"/>
              </a:fillRef>
              <a:effectRef idx="0">
                <a:schemeClr val="accent1"/>
              </a:effectRef>
              <a:fontRef idx="minor">
                <a:schemeClr val="tx1"/>
              </a:fontRef>
            </p:style>
          </p:cxnSp>
        </p:grpSp>
      </p:grpSp>
      <p:sp>
        <p:nvSpPr>
          <p:cNvPr id="4099" name="AutoShape 3"/>
          <p:cNvSpPr>
            <a:spLocks noChangeArrowheads="1"/>
          </p:cNvSpPr>
          <p:nvPr/>
        </p:nvSpPr>
        <p:spPr bwMode="auto">
          <a:xfrm>
            <a:off x="2819398" y="481013"/>
            <a:ext cx="1585785" cy="385167"/>
          </a:xfrm>
          <a:prstGeom prst="flowChartMultidocument">
            <a:avLst/>
          </a:prstGeom>
          <a:solidFill>
            <a:srgbClr val="FFFFFF"/>
          </a:solidFill>
          <a:ln w="19050">
            <a:solidFill>
              <a:srgbClr val="000000"/>
            </a:solidFill>
            <a:miter lim="800000"/>
            <a:headEnd/>
            <a:tailEnd/>
          </a:ln>
        </p:spPr>
        <p:txBody>
          <a:bodyPr wrap="square">
            <a:spAutoFit/>
          </a:bodyPr>
          <a:lstStyle/>
          <a:p>
            <a:pPr>
              <a:spcAft>
                <a:spcPts val="1000"/>
              </a:spcAft>
            </a:pPr>
            <a:r>
              <a:rPr lang="en-US" sz="1400" b="1" dirty="0">
                <a:latin typeface="Calibri" pitchFamily="34" charset="0"/>
              </a:rPr>
              <a:t>Text </a:t>
            </a:r>
            <a:r>
              <a:rPr lang="en-US" sz="1400" b="1" dirty="0" smtClean="0">
                <a:latin typeface="Calibri" pitchFamily="34" charset="0"/>
              </a:rPr>
              <a:t>responses</a:t>
            </a:r>
            <a:endParaRPr lang="en-US" sz="2400" b="1" dirty="0">
              <a:latin typeface="Calibri" pitchFamily="34" charset="0"/>
            </a:endParaRPr>
          </a:p>
        </p:txBody>
      </p:sp>
      <p:sp>
        <p:nvSpPr>
          <p:cNvPr id="4119" name="TextBox 113"/>
          <p:cNvSpPr txBox="1">
            <a:spLocks noChangeArrowheads="1"/>
          </p:cNvSpPr>
          <p:nvPr/>
        </p:nvSpPr>
        <p:spPr bwMode="auto">
          <a:xfrm>
            <a:off x="1752598" y="5105400"/>
            <a:ext cx="3885171" cy="369888"/>
          </a:xfrm>
          <a:prstGeom prst="rect">
            <a:avLst/>
          </a:prstGeom>
          <a:noFill/>
          <a:ln w="19050">
            <a:solidFill>
              <a:schemeClr val="tx1"/>
            </a:solidFill>
            <a:miter lim="800000"/>
            <a:headEnd/>
            <a:tailEnd/>
          </a:ln>
        </p:spPr>
        <p:txBody>
          <a:bodyPr wrap="square">
            <a:spAutoFit/>
          </a:bodyPr>
          <a:lstStyle/>
          <a:p>
            <a:pPr algn="ctr"/>
            <a:r>
              <a:rPr lang="en-US" b="1">
                <a:latin typeface="Calibri" pitchFamily="34" charset="0"/>
              </a:rPr>
              <a:t>        Score prediction</a:t>
            </a:r>
          </a:p>
        </p:txBody>
      </p:sp>
      <p:grpSp>
        <p:nvGrpSpPr>
          <p:cNvPr id="6" name="Group 42"/>
          <p:cNvGrpSpPr/>
          <p:nvPr/>
        </p:nvGrpSpPr>
        <p:grpSpPr>
          <a:xfrm>
            <a:off x="1981200" y="2286000"/>
            <a:ext cx="1521426" cy="2057400"/>
            <a:chOff x="1981200" y="2286000"/>
            <a:chExt cx="1521426" cy="2057400"/>
          </a:xfrm>
        </p:grpSpPr>
        <p:sp>
          <p:nvSpPr>
            <p:cNvPr id="4102" name="Rectangle 2"/>
            <p:cNvSpPr>
              <a:spLocks noChangeArrowheads="1"/>
            </p:cNvSpPr>
            <p:nvPr/>
          </p:nvSpPr>
          <p:spPr bwMode="auto">
            <a:xfrm>
              <a:off x="1981200" y="2667000"/>
              <a:ext cx="1268628" cy="523875"/>
            </a:xfrm>
            <a:prstGeom prst="rect">
              <a:avLst/>
            </a:prstGeom>
            <a:noFill/>
            <a:ln w="19050">
              <a:solidFill>
                <a:srgbClr val="000000"/>
              </a:solidFill>
              <a:miter lim="800000"/>
              <a:headEnd/>
              <a:tailEnd/>
            </a:ln>
          </p:spPr>
          <p:txBody>
            <a:bodyPr wrap="square">
              <a:spAutoFit/>
            </a:bodyPr>
            <a:lstStyle/>
            <a:p>
              <a:pPr>
                <a:spcAft>
                  <a:spcPts val="1000"/>
                </a:spcAft>
              </a:pPr>
              <a:r>
                <a:rPr lang="en-US" sz="1400" b="1" dirty="0">
                  <a:latin typeface="Calibri" pitchFamily="34" charset="0"/>
                </a:rPr>
                <a:t>Rubric-based Features</a:t>
              </a:r>
              <a:endParaRPr lang="en-US" sz="2400" b="1" dirty="0">
                <a:latin typeface="Calibri" pitchFamily="34" charset="0"/>
              </a:endParaRPr>
            </a:p>
          </p:txBody>
        </p:sp>
        <p:cxnSp>
          <p:nvCxnSpPr>
            <p:cNvPr id="9" name="Elbow Connector 8"/>
            <p:cNvCxnSpPr>
              <a:stCxn id="4100" idx="2"/>
              <a:endCxn id="4102" idx="0"/>
            </p:cNvCxnSpPr>
            <p:nvPr/>
          </p:nvCxnSpPr>
          <p:spPr>
            <a:xfrm rot="5400000">
              <a:off x="2868570" y="2032944"/>
              <a:ext cx="381000" cy="887112"/>
            </a:xfrm>
            <a:prstGeom prst="bentConnector3">
              <a:avLst>
                <a:gd name="adj1" fmla="val 50000"/>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4102" idx="2"/>
            </p:cNvCxnSpPr>
            <p:nvPr/>
          </p:nvCxnSpPr>
          <p:spPr>
            <a:xfrm flipH="1">
              <a:off x="2590800" y="3190875"/>
              <a:ext cx="24714" cy="1152525"/>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grpSp>
      <p:grpSp>
        <p:nvGrpSpPr>
          <p:cNvPr id="8" name="Group 46"/>
          <p:cNvGrpSpPr/>
          <p:nvPr/>
        </p:nvGrpSpPr>
        <p:grpSpPr>
          <a:xfrm>
            <a:off x="3886198" y="2209800"/>
            <a:ext cx="2341605" cy="2133600"/>
            <a:chOff x="3886198" y="2209800"/>
            <a:chExt cx="2341605" cy="2133600"/>
          </a:xfrm>
        </p:grpSpPr>
        <p:sp>
          <p:nvSpPr>
            <p:cNvPr id="4109" name="Rectangle 2"/>
            <p:cNvSpPr>
              <a:spLocks noChangeArrowheads="1"/>
            </p:cNvSpPr>
            <p:nvPr/>
          </p:nvSpPr>
          <p:spPr bwMode="auto">
            <a:xfrm>
              <a:off x="3886198" y="2667000"/>
              <a:ext cx="1585785" cy="523875"/>
            </a:xfrm>
            <a:prstGeom prst="rect">
              <a:avLst/>
            </a:prstGeom>
            <a:solidFill>
              <a:srgbClr val="FFFFFF"/>
            </a:solidFill>
            <a:ln w="19050">
              <a:solidFill>
                <a:srgbClr val="000000"/>
              </a:solidFill>
              <a:miter lim="800000"/>
              <a:headEnd/>
              <a:tailEnd/>
            </a:ln>
          </p:spPr>
          <p:txBody>
            <a:bodyPr wrap="square">
              <a:spAutoFit/>
            </a:bodyPr>
            <a:lstStyle/>
            <a:p>
              <a:pPr>
                <a:spcAft>
                  <a:spcPts val="1000"/>
                </a:spcAft>
              </a:pPr>
              <a:r>
                <a:rPr lang="en-US" sz="1400" b="1">
                  <a:latin typeface="Calibri" pitchFamily="34" charset="0"/>
                </a:rPr>
                <a:t>Content relevance Features</a:t>
              </a:r>
              <a:endParaRPr lang="en-US" sz="2400" b="1">
                <a:latin typeface="Calibri" pitchFamily="34" charset="0"/>
              </a:endParaRPr>
            </a:p>
          </p:txBody>
        </p:sp>
        <p:cxnSp>
          <p:nvCxnSpPr>
            <p:cNvPr id="16" name="Elbow Connector 15"/>
            <p:cNvCxnSpPr>
              <a:stCxn id="4098" idx="2"/>
              <a:endCxn id="4109" idx="0"/>
            </p:cNvCxnSpPr>
            <p:nvPr/>
          </p:nvCxnSpPr>
          <p:spPr>
            <a:xfrm rot="5400000">
              <a:off x="4669824" y="2219067"/>
              <a:ext cx="457200" cy="438666"/>
            </a:xfrm>
            <a:prstGeom prst="bentConnector3">
              <a:avLst>
                <a:gd name="adj1" fmla="val 50000"/>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19" name="Flowchart: Stored Data 18"/>
            <p:cNvSpPr/>
            <p:nvPr/>
          </p:nvSpPr>
          <p:spPr>
            <a:xfrm>
              <a:off x="4800598" y="3581400"/>
              <a:ext cx="1427205" cy="461963"/>
            </a:xfrm>
            <a:prstGeom prst="flowChartOnlineStorag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ctr" fontAlgn="auto">
                <a:spcBef>
                  <a:spcPts val="0"/>
                </a:spcBef>
                <a:spcAft>
                  <a:spcPts val="0"/>
                </a:spcAft>
                <a:defRPr/>
              </a:pPr>
              <a:r>
                <a:rPr lang="en-US" sz="1200" b="1" dirty="0">
                  <a:solidFill>
                    <a:schemeClr val="tx1">
                      <a:lumMod val="95000"/>
                      <a:lumOff val="5000"/>
                    </a:schemeClr>
                  </a:solidFill>
                </a:rPr>
                <a:t>Reference Corpus </a:t>
              </a:r>
            </a:p>
          </p:txBody>
        </p:sp>
        <p:cxnSp>
          <p:nvCxnSpPr>
            <p:cNvPr id="27" name="Straight Arrow Connector 26"/>
            <p:cNvCxnSpPr>
              <a:stCxn id="4109" idx="2"/>
            </p:cNvCxnSpPr>
            <p:nvPr/>
          </p:nvCxnSpPr>
          <p:spPr>
            <a:xfrm flipH="1">
              <a:off x="4648202" y="3190875"/>
              <a:ext cx="30889" cy="1152525"/>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19" idx="0"/>
            </p:cNvCxnSpPr>
            <p:nvPr/>
          </p:nvCxnSpPr>
          <p:spPr>
            <a:xfrm flipH="1" flipV="1">
              <a:off x="4800602" y="3200400"/>
              <a:ext cx="713599" cy="38100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grpSp>
      <p:grpSp>
        <p:nvGrpSpPr>
          <p:cNvPr id="11" name="Group 48"/>
          <p:cNvGrpSpPr/>
          <p:nvPr/>
        </p:nvGrpSpPr>
        <p:grpSpPr>
          <a:xfrm>
            <a:off x="2971800" y="2286000"/>
            <a:ext cx="1030758" cy="2057400"/>
            <a:chOff x="2971800" y="2286000"/>
            <a:chExt cx="1030758" cy="2057400"/>
          </a:xfrm>
        </p:grpSpPr>
        <p:sp>
          <p:nvSpPr>
            <p:cNvPr id="4106" name="Rectangle 2"/>
            <p:cNvSpPr>
              <a:spLocks noChangeArrowheads="1"/>
            </p:cNvSpPr>
            <p:nvPr/>
          </p:nvSpPr>
          <p:spPr bwMode="auto">
            <a:xfrm>
              <a:off x="2971800" y="3276600"/>
              <a:ext cx="1030758" cy="523875"/>
            </a:xfrm>
            <a:prstGeom prst="rect">
              <a:avLst/>
            </a:prstGeom>
            <a:solidFill>
              <a:schemeClr val="accent2">
                <a:lumMod val="60000"/>
                <a:lumOff val="40000"/>
              </a:schemeClr>
            </a:solidFill>
            <a:ln w="19050">
              <a:solidFill>
                <a:srgbClr val="000000"/>
              </a:solidFill>
              <a:miter lim="800000"/>
              <a:headEnd/>
              <a:tailEnd/>
            </a:ln>
          </p:spPr>
          <p:txBody>
            <a:bodyPr wrap="square">
              <a:spAutoFit/>
            </a:bodyPr>
            <a:lstStyle/>
            <a:p>
              <a:pPr>
                <a:spcAft>
                  <a:spcPts val="1000"/>
                </a:spcAft>
              </a:pPr>
              <a:r>
                <a:rPr lang="en-US" sz="1400" b="1" dirty="0">
                  <a:latin typeface="Calibri" pitchFamily="34" charset="0"/>
                </a:rPr>
                <a:t>Grammar Features</a:t>
              </a:r>
              <a:endParaRPr lang="en-US" sz="2400" b="1" dirty="0">
                <a:latin typeface="Calibri" pitchFamily="34" charset="0"/>
              </a:endParaRPr>
            </a:p>
          </p:txBody>
        </p:sp>
        <p:cxnSp>
          <p:nvCxnSpPr>
            <p:cNvPr id="28" name="Straight Arrow Connector 27"/>
            <p:cNvCxnSpPr>
              <a:stCxn id="4106" idx="2"/>
            </p:cNvCxnSpPr>
            <p:nvPr/>
          </p:nvCxnSpPr>
          <p:spPr>
            <a:xfrm>
              <a:off x="3487179" y="3800475"/>
              <a:ext cx="18021" cy="542925"/>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4100" idx="2"/>
              <a:endCxn id="4106" idx="0"/>
            </p:cNvCxnSpPr>
            <p:nvPr/>
          </p:nvCxnSpPr>
          <p:spPr>
            <a:xfrm flipH="1">
              <a:off x="3487179" y="2286000"/>
              <a:ext cx="15447" cy="99060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grpSp>
      <p:grpSp>
        <p:nvGrpSpPr>
          <p:cNvPr id="12" name="Group 50"/>
          <p:cNvGrpSpPr/>
          <p:nvPr/>
        </p:nvGrpSpPr>
        <p:grpSpPr>
          <a:xfrm>
            <a:off x="1905000" y="2362200"/>
            <a:ext cx="5867400" cy="3127375"/>
            <a:chOff x="1905000" y="2362200"/>
            <a:chExt cx="5867400" cy="3127375"/>
          </a:xfrm>
        </p:grpSpPr>
        <p:cxnSp>
          <p:nvCxnSpPr>
            <p:cNvPr id="24" name="Straight Arrow Connector 23"/>
            <p:cNvCxnSpPr/>
            <p:nvPr/>
          </p:nvCxnSpPr>
          <p:spPr>
            <a:xfrm>
              <a:off x="2743200" y="4648200"/>
              <a:ext cx="0" cy="45720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grpSp>
          <p:nvGrpSpPr>
            <p:cNvPr id="15" name="Group 49"/>
            <p:cNvGrpSpPr/>
            <p:nvPr/>
          </p:nvGrpSpPr>
          <p:grpSpPr>
            <a:xfrm>
              <a:off x="1905000" y="2362200"/>
              <a:ext cx="5867400" cy="3127375"/>
              <a:chOff x="1905000" y="2362200"/>
              <a:chExt cx="5867400" cy="3127375"/>
            </a:xfrm>
          </p:grpSpPr>
          <p:sp>
            <p:nvSpPr>
              <p:cNvPr id="22" name="Flowchart: Magnetic Disk 21"/>
              <p:cNvSpPr/>
              <p:nvPr/>
            </p:nvSpPr>
            <p:spPr>
              <a:xfrm>
                <a:off x="6275172" y="4876800"/>
                <a:ext cx="1268628" cy="612775"/>
              </a:xfrm>
              <a:prstGeom prst="flowChartMagneticDisk">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ctr" fontAlgn="auto">
                  <a:spcBef>
                    <a:spcPts val="0"/>
                  </a:spcBef>
                  <a:spcAft>
                    <a:spcPts val="0"/>
                  </a:spcAft>
                  <a:defRPr/>
                </a:pPr>
                <a:r>
                  <a:rPr lang="en-US" sz="1400" b="1" dirty="0">
                    <a:solidFill>
                      <a:schemeClr val="tx1">
                        <a:lumMod val="95000"/>
                        <a:lumOff val="5000"/>
                      </a:schemeClr>
                    </a:solidFill>
                  </a:rPr>
                  <a:t>model</a:t>
                </a:r>
              </a:p>
            </p:txBody>
          </p:sp>
          <p:cxnSp>
            <p:nvCxnSpPr>
              <p:cNvPr id="70" name="Shape 69"/>
              <p:cNvCxnSpPr>
                <a:endCxn id="22" idx="2"/>
              </p:cNvCxnSpPr>
              <p:nvPr/>
            </p:nvCxnSpPr>
            <p:spPr>
              <a:xfrm rot="16200000" flipH="1">
                <a:off x="5817178" y="4725194"/>
                <a:ext cx="458788" cy="457200"/>
              </a:xfrm>
              <a:prstGeom prst="bentConnector2">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4114" name="Rectangle 2"/>
              <p:cNvSpPr>
                <a:spLocks noChangeArrowheads="1"/>
              </p:cNvSpPr>
              <p:nvPr/>
            </p:nvSpPr>
            <p:spPr bwMode="auto">
              <a:xfrm>
                <a:off x="1981200" y="4343400"/>
                <a:ext cx="4202328" cy="307975"/>
              </a:xfrm>
              <a:prstGeom prst="rect">
                <a:avLst/>
              </a:prstGeom>
              <a:solidFill>
                <a:srgbClr val="FFFFFF"/>
              </a:solidFill>
              <a:ln w="19050">
                <a:solidFill>
                  <a:srgbClr val="000000"/>
                </a:solidFill>
                <a:miter lim="800000"/>
                <a:headEnd/>
                <a:tailEnd/>
              </a:ln>
            </p:spPr>
            <p:txBody>
              <a:bodyPr wrap="square">
                <a:spAutoFit/>
              </a:bodyPr>
              <a:lstStyle/>
              <a:p>
                <a:pPr>
                  <a:spcAft>
                    <a:spcPts val="1000"/>
                  </a:spcAft>
                </a:pPr>
                <a:r>
                  <a:rPr lang="en-US" sz="1400" b="1">
                    <a:latin typeface="Calibri" pitchFamily="34" charset="0"/>
                  </a:rPr>
                  <a:t>                           Machine learner</a:t>
                </a:r>
                <a:endParaRPr lang="en-US" sz="2400" b="1">
                  <a:latin typeface="Calibri" pitchFamily="34" charset="0"/>
                </a:endParaRPr>
              </a:p>
            </p:txBody>
          </p:sp>
          <p:sp>
            <p:nvSpPr>
              <p:cNvPr id="75" name="Rectangle 74"/>
              <p:cNvSpPr/>
              <p:nvPr/>
            </p:nvSpPr>
            <p:spPr>
              <a:xfrm>
                <a:off x="1905000" y="2362200"/>
                <a:ext cx="5867400" cy="2362200"/>
              </a:xfrm>
              <a:prstGeom prst="rect">
                <a:avLst/>
              </a:pr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sp>
        <p:nvSpPr>
          <p:cNvPr id="40" name="Title 1"/>
          <p:cNvSpPr txBox="1">
            <a:spLocks/>
          </p:cNvSpPr>
          <p:nvPr/>
        </p:nvSpPr>
        <p:spPr>
          <a:xfrm>
            <a:off x="457200" y="274638"/>
            <a:ext cx="2362200" cy="792162"/>
          </a:xfrm>
          <a:prstGeom prst="rect">
            <a:avLst/>
          </a:prstGeom>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small" spc="0" normalizeH="0" baseline="0" noProof="0" dirty="0" smtClean="0">
                <a:ln>
                  <a:noFill/>
                </a:ln>
                <a:solidFill>
                  <a:schemeClr val="tx2"/>
                </a:solidFill>
                <a:effectLst/>
                <a:uLnTx/>
                <a:uFillTx/>
                <a:latin typeface="+mj-lt"/>
                <a:ea typeface="+mj-ea"/>
                <a:cs typeface="+mj-cs"/>
              </a:rPr>
              <a:t>System Architecture</a:t>
            </a:r>
            <a:endParaRPr kumimoji="0" lang="en-US" sz="2400" b="0" i="0" u="none" strike="noStrike" kern="1200" cap="small"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latin typeface="Calibri" pitchFamily="34" charset="0"/>
              </a:rPr>
              <a:t>Grammar Features</a:t>
            </a:r>
            <a:r>
              <a:rPr lang="en-US" sz="4800" b="1" dirty="0" smtClean="0">
                <a:latin typeface="Calibri" pitchFamily="34" charset="0"/>
              </a:rPr>
              <a:t/>
            </a:r>
            <a:br>
              <a:rPr lang="en-US" sz="4800" b="1" dirty="0" smtClean="0">
                <a:latin typeface="Calibri" pitchFamily="34" charset="0"/>
              </a:rPr>
            </a:br>
            <a:endParaRPr lang="en-US" dirty="0"/>
          </a:p>
        </p:txBody>
      </p:sp>
      <p:sp>
        <p:nvSpPr>
          <p:cNvPr id="3" name="Content Placeholder 2"/>
          <p:cNvSpPr>
            <a:spLocks noGrp="1"/>
          </p:cNvSpPr>
          <p:nvPr>
            <p:ph sz="quarter" idx="1"/>
          </p:nvPr>
        </p:nvSpPr>
        <p:spPr/>
        <p:txBody>
          <a:bodyPr/>
          <a:lstStyle/>
          <a:p>
            <a:r>
              <a:rPr lang="en-US" dirty="0" smtClean="0"/>
              <a:t>e-rater® (</a:t>
            </a:r>
            <a:r>
              <a:rPr lang="en-US" dirty="0" err="1" smtClean="0"/>
              <a:t>Attali</a:t>
            </a:r>
            <a:r>
              <a:rPr lang="en-US" dirty="0" smtClean="0"/>
              <a:t> and Burstein, 2006)</a:t>
            </a:r>
          </a:p>
          <a:p>
            <a:pPr lvl="1"/>
            <a:r>
              <a:rPr lang="en-US" dirty="0" smtClean="0"/>
              <a:t>Run-on Sentences </a:t>
            </a:r>
          </a:p>
          <a:p>
            <a:pPr lvl="1"/>
            <a:r>
              <a:rPr lang="en-US" dirty="0" smtClean="0"/>
              <a:t>Subject Verb Agreement Errors</a:t>
            </a:r>
          </a:p>
          <a:p>
            <a:pPr lvl="1"/>
            <a:r>
              <a:rPr lang="en-US" dirty="0" smtClean="0"/>
              <a:t>Pronoun Errors</a:t>
            </a:r>
          </a:p>
          <a:p>
            <a:pPr lvl="1"/>
            <a:r>
              <a:rPr lang="en-US" dirty="0" smtClean="0"/>
              <a:t>Missing Possessive Errors</a:t>
            </a:r>
          </a:p>
          <a:p>
            <a:pPr lvl="1"/>
            <a:r>
              <a:rPr lang="en-US" dirty="0" smtClean="0"/>
              <a:t>Wrong Article Errors</a:t>
            </a:r>
          </a:p>
          <a:p>
            <a:pPr lvl="1"/>
            <a:r>
              <a:rPr lang="en-US" dirty="0" smtClean="0"/>
              <a:t>..</a:t>
            </a:r>
          </a:p>
          <a:p>
            <a:pPr lvl="1"/>
            <a:endParaRPr lang="en-US" dirty="0" smtClean="0"/>
          </a:p>
          <a:p>
            <a:pPr lvl="1">
              <a:buNone/>
            </a:pPr>
            <a:r>
              <a:rPr lang="en-US" dirty="0" smtClean="0"/>
              <a:t>113 features forming </a:t>
            </a:r>
            <a:r>
              <a:rPr lang="en-US" i="1" dirty="0" smtClean="0"/>
              <a:t>the grammar </a:t>
            </a:r>
            <a:r>
              <a:rPr lang="en-US" i="1" dirty="0" err="1" smtClean="0"/>
              <a:t>featureset</a:t>
            </a:r>
            <a:endParaRPr lang="en-US" i="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4"/>
          <p:cNvGrpSpPr/>
          <p:nvPr/>
        </p:nvGrpSpPr>
        <p:grpSpPr>
          <a:xfrm>
            <a:off x="4343400" y="1685925"/>
            <a:ext cx="1091514" cy="523875"/>
            <a:chOff x="4343400" y="1685925"/>
            <a:chExt cx="1091514" cy="523875"/>
          </a:xfrm>
        </p:grpSpPr>
        <p:sp>
          <p:nvSpPr>
            <p:cNvPr id="4098" name="Rectangle 2"/>
            <p:cNvSpPr>
              <a:spLocks noChangeArrowheads="1"/>
            </p:cNvSpPr>
            <p:nvPr/>
          </p:nvSpPr>
          <p:spPr bwMode="auto">
            <a:xfrm>
              <a:off x="4800600" y="1685925"/>
              <a:ext cx="634314" cy="523875"/>
            </a:xfrm>
            <a:prstGeom prst="rect">
              <a:avLst/>
            </a:prstGeom>
            <a:solidFill>
              <a:srgbClr val="FFFFFF"/>
            </a:solidFill>
            <a:ln w="19050">
              <a:solidFill>
                <a:srgbClr val="000000"/>
              </a:solidFill>
              <a:miter lim="800000"/>
              <a:headEnd/>
              <a:tailEnd/>
            </a:ln>
          </p:spPr>
          <p:txBody>
            <a:bodyPr wrap="square">
              <a:spAutoFit/>
            </a:bodyPr>
            <a:lstStyle/>
            <a:p>
              <a:pPr>
                <a:spcAft>
                  <a:spcPts val="1000"/>
                </a:spcAft>
              </a:pPr>
              <a:r>
                <a:rPr lang="en-US" sz="1400" b="1">
                  <a:latin typeface="Calibri" pitchFamily="34" charset="0"/>
                </a:rPr>
                <a:t>Spell check             </a:t>
              </a:r>
              <a:endParaRPr lang="en-US" sz="2400" b="1">
                <a:latin typeface="Calibri" pitchFamily="34" charset="0"/>
              </a:endParaRPr>
            </a:p>
          </p:txBody>
        </p:sp>
        <p:cxnSp>
          <p:nvCxnSpPr>
            <p:cNvPr id="10" name="Straight Arrow Connector 9"/>
            <p:cNvCxnSpPr/>
            <p:nvPr/>
          </p:nvCxnSpPr>
          <p:spPr>
            <a:xfrm>
              <a:off x="4343400" y="1828800"/>
              <a:ext cx="475734" cy="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grpSp>
      <p:grpSp>
        <p:nvGrpSpPr>
          <p:cNvPr id="3" name="Group 45"/>
          <p:cNvGrpSpPr/>
          <p:nvPr/>
        </p:nvGrpSpPr>
        <p:grpSpPr>
          <a:xfrm>
            <a:off x="5434914" y="1914764"/>
            <a:ext cx="2094469" cy="2582624"/>
            <a:chOff x="5434914" y="1914764"/>
            <a:chExt cx="2094469" cy="2582624"/>
          </a:xfrm>
        </p:grpSpPr>
        <p:sp>
          <p:nvSpPr>
            <p:cNvPr id="4105" name="Rectangle 2"/>
            <p:cNvSpPr>
              <a:spLocks noChangeArrowheads="1"/>
            </p:cNvSpPr>
            <p:nvPr/>
          </p:nvSpPr>
          <p:spPr bwMode="auto">
            <a:xfrm>
              <a:off x="5943598" y="2667000"/>
              <a:ext cx="1585785" cy="523875"/>
            </a:xfrm>
            <a:prstGeom prst="rect">
              <a:avLst/>
            </a:prstGeom>
            <a:solidFill>
              <a:srgbClr val="FFFFFF"/>
            </a:solidFill>
            <a:ln w="19050">
              <a:solidFill>
                <a:srgbClr val="000000"/>
              </a:solidFill>
              <a:miter lim="800000"/>
              <a:headEnd/>
              <a:tailEnd/>
            </a:ln>
          </p:spPr>
          <p:txBody>
            <a:bodyPr wrap="square">
              <a:spAutoFit/>
            </a:bodyPr>
            <a:lstStyle/>
            <a:p>
              <a:pPr>
                <a:spcAft>
                  <a:spcPts val="1000"/>
                </a:spcAft>
              </a:pPr>
              <a:r>
                <a:rPr lang="en-US" sz="1400" b="1">
                  <a:latin typeface="Calibri" pitchFamily="34" charset="0"/>
                </a:rPr>
                <a:t>Awkward word usage Features</a:t>
              </a:r>
              <a:endParaRPr lang="en-US" sz="2400" b="1">
                <a:latin typeface="Calibri" pitchFamily="34" charset="0"/>
              </a:endParaRPr>
            </a:p>
          </p:txBody>
        </p:sp>
        <p:cxnSp>
          <p:nvCxnSpPr>
            <p:cNvPr id="17" name="Shape 68"/>
            <p:cNvCxnSpPr>
              <a:stCxn id="4098" idx="3"/>
              <a:endCxn id="4105" idx="1"/>
            </p:cNvCxnSpPr>
            <p:nvPr/>
          </p:nvCxnSpPr>
          <p:spPr>
            <a:xfrm>
              <a:off x="5434914" y="1947863"/>
              <a:ext cx="508684" cy="981075"/>
            </a:xfrm>
            <a:prstGeom prst="bentConnector3">
              <a:avLst>
                <a:gd name="adj1" fmla="val 50000"/>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18" name="Shape 70"/>
            <p:cNvCxnSpPr>
              <a:stCxn id="13" idx="3"/>
              <a:endCxn id="4105" idx="0"/>
            </p:cNvCxnSpPr>
            <p:nvPr/>
          </p:nvCxnSpPr>
          <p:spPr>
            <a:xfrm rot="16200000" flipH="1">
              <a:off x="6189695" y="2120204"/>
              <a:ext cx="752236" cy="341355"/>
            </a:xfrm>
            <a:prstGeom prst="bentConnector3">
              <a:avLst>
                <a:gd name="adj1" fmla="val 50000"/>
              </a:avLst>
            </a:prstGeom>
            <a:ln w="19050">
              <a:headEnd type="arrow"/>
              <a:tailEnd type="arrow"/>
            </a:ln>
          </p:spPr>
          <p:style>
            <a:lnRef idx="1">
              <a:schemeClr val="accent1"/>
            </a:lnRef>
            <a:fillRef idx="0">
              <a:schemeClr val="accent1"/>
            </a:fillRef>
            <a:effectRef idx="0">
              <a:schemeClr val="accent1"/>
            </a:effectRef>
            <a:fontRef idx="minor">
              <a:schemeClr val="tx1"/>
            </a:fontRef>
          </p:style>
        </p:cxnSp>
        <p:cxnSp>
          <p:nvCxnSpPr>
            <p:cNvPr id="21" name="Elbow Connector 93"/>
            <p:cNvCxnSpPr>
              <a:stCxn id="4105" idx="2"/>
              <a:endCxn id="4114" idx="3"/>
            </p:cNvCxnSpPr>
            <p:nvPr/>
          </p:nvCxnSpPr>
          <p:spPr>
            <a:xfrm rot="5400000">
              <a:off x="5806754" y="3567650"/>
              <a:ext cx="1306513" cy="552963"/>
            </a:xfrm>
            <a:prstGeom prst="bentConnector2">
              <a:avLst/>
            </a:prstGeom>
            <a:ln w="19050">
              <a:tailEnd type="arrow"/>
            </a:ln>
          </p:spPr>
          <p:style>
            <a:lnRef idx="1">
              <a:schemeClr val="accent1"/>
            </a:lnRef>
            <a:fillRef idx="0">
              <a:schemeClr val="accent1"/>
            </a:fillRef>
            <a:effectRef idx="0">
              <a:schemeClr val="accent1"/>
            </a:effectRef>
            <a:fontRef idx="minor">
              <a:schemeClr val="tx1"/>
            </a:fontRef>
          </p:style>
        </p:cxnSp>
      </p:grpSp>
      <p:grpSp>
        <p:nvGrpSpPr>
          <p:cNvPr id="4" name="Group 41"/>
          <p:cNvGrpSpPr/>
          <p:nvPr/>
        </p:nvGrpSpPr>
        <p:grpSpPr>
          <a:xfrm>
            <a:off x="1828800" y="447438"/>
            <a:ext cx="5398872" cy="4657961"/>
            <a:chOff x="1828800" y="447438"/>
            <a:chExt cx="5398872" cy="4657961"/>
          </a:xfrm>
        </p:grpSpPr>
        <p:sp>
          <p:nvSpPr>
            <p:cNvPr id="13" name="Flowchart: Magnetic Disk 12"/>
            <p:cNvSpPr/>
            <p:nvPr/>
          </p:nvSpPr>
          <p:spPr>
            <a:xfrm>
              <a:off x="5562600" y="447438"/>
              <a:ext cx="1665072" cy="1467326"/>
            </a:xfrm>
            <a:prstGeom prst="flowChartMagneticDisk">
              <a:avLst/>
            </a:prstGeom>
            <a:no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ctr" fontAlgn="auto">
                <a:spcBef>
                  <a:spcPts val="0"/>
                </a:spcBef>
                <a:spcAft>
                  <a:spcPts val="0"/>
                </a:spcAft>
                <a:defRPr/>
              </a:pPr>
              <a:r>
                <a:rPr lang="en-US" sz="1400" b="1" dirty="0">
                  <a:solidFill>
                    <a:schemeClr val="tx1">
                      <a:lumMod val="95000"/>
                      <a:lumOff val="5000"/>
                    </a:schemeClr>
                  </a:solidFill>
                </a:rPr>
                <a:t>Word associations database  </a:t>
              </a:r>
            </a:p>
          </p:txBody>
        </p:sp>
        <p:cxnSp>
          <p:nvCxnSpPr>
            <p:cNvPr id="14" name="Straight Arrow Connector 13"/>
            <p:cNvCxnSpPr>
              <a:endCxn id="13" idx="2"/>
            </p:cNvCxnSpPr>
            <p:nvPr/>
          </p:nvCxnSpPr>
          <p:spPr>
            <a:xfrm flipV="1">
              <a:off x="4114800" y="1181101"/>
              <a:ext cx="1447800" cy="342900"/>
            </a:xfrm>
            <a:prstGeom prst="straightConnector1">
              <a:avLst/>
            </a:prstGeom>
            <a:ln w="19050">
              <a:headEnd type="arrow"/>
              <a:tailEnd type="arrow"/>
            </a:ln>
          </p:spPr>
          <p:style>
            <a:lnRef idx="1">
              <a:schemeClr val="accent1"/>
            </a:lnRef>
            <a:fillRef idx="0">
              <a:schemeClr val="accent1"/>
            </a:fillRef>
            <a:effectRef idx="0">
              <a:schemeClr val="accent1"/>
            </a:effectRef>
            <a:fontRef idx="minor">
              <a:schemeClr val="tx1"/>
            </a:fontRef>
          </p:style>
        </p:cxnSp>
        <p:grpSp>
          <p:nvGrpSpPr>
            <p:cNvPr id="5" name="Group 39"/>
            <p:cNvGrpSpPr/>
            <p:nvPr/>
          </p:nvGrpSpPr>
          <p:grpSpPr>
            <a:xfrm>
              <a:off x="1828800" y="851594"/>
              <a:ext cx="2585652" cy="4253805"/>
              <a:chOff x="1828800" y="851594"/>
              <a:chExt cx="2585652" cy="4253805"/>
            </a:xfrm>
          </p:grpSpPr>
          <p:sp>
            <p:nvSpPr>
              <p:cNvPr id="4100" name="Rectangle 4"/>
              <p:cNvSpPr>
                <a:spLocks noChangeArrowheads="1"/>
              </p:cNvSpPr>
              <p:nvPr/>
            </p:nvSpPr>
            <p:spPr bwMode="auto">
              <a:xfrm>
                <a:off x="2590800" y="1547813"/>
                <a:ext cx="1823652" cy="738187"/>
              </a:xfrm>
              <a:prstGeom prst="rect">
                <a:avLst/>
              </a:prstGeom>
              <a:noFill/>
              <a:ln w="19050">
                <a:solidFill>
                  <a:srgbClr val="000000"/>
                </a:solidFill>
                <a:miter lim="800000"/>
                <a:headEnd/>
                <a:tailEnd/>
              </a:ln>
            </p:spPr>
            <p:txBody>
              <a:bodyPr wrap="square">
                <a:spAutoFit/>
              </a:bodyPr>
              <a:lstStyle/>
              <a:p>
                <a:pPr>
                  <a:spcAft>
                    <a:spcPts val="1000"/>
                  </a:spcAft>
                </a:pPr>
                <a:r>
                  <a:rPr lang="en-US" sz="1400" b="1" dirty="0">
                    <a:latin typeface="Calibri" pitchFamily="34" charset="0"/>
                  </a:rPr>
                  <a:t>Foreign language detector (Rule-based scorer)</a:t>
                </a:r>
                <a:endParaRPr lang="en-US" sz="2400" b="1" dirty="0">
                  <a:latin typeface="Calibri" pitchFamily="34" charset="0"/>
                </a:endParaRPr>
              </a:p>
            </p:txBody>
          </p:sp>
          <p:cxnSp>
            <p:nvCxnSpPr>
              <p:cNvPr id="7" name="Straight Arrow Connector 6"/>
              <p:cNvCxnSpPr>
                <a:stCxn id="4099" idx="2"/>
                <a:endCxn id="4100" idx="0"/>
              </p:cNvCxnSpPr>
              <p:nvPr/>
            </p:nvCxnSpPr>
            <p:spPr>
              <a:xfrm>
                <a:off x="3502020" y="851594"/>
                <a:ext cx="606" cy="696219"/>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25" name="Shape 24"/>
              <p:cNvCxnSpPr>
                <a:stCxn id="4100" idx="1"/>
              </p:cNvCxnSpPr>
              <p:nvPr/>
            </p:nvCxnSpPr>
            <p:spPr>
              <a:xfrm rot="10800000" flipV="1">
                <a:off x="1828800" y="1916907"/>
                <a:ext cx="762000" cy="3188492"/>
              </a:xfrm>
              <a:prstGeom prst="bentConnector2">
                <a:avLst/>
              </a:prstGeom>
              <a:ln w="19050">
                <a:tailEnd type="arrow"/>
              </a:ln>
            </p:spPr>
            <p:style>
              <a:lnRef idx="1">
                <a:schemeClr val="accent1"/>
              </a:lnRef>
              <a:fillRef idx="0">
                <a:schemeClr val="accent1"/>
              </a:fillRef>
              <a:effectRef idx="0">
                <a:schemeClr val="accent1"/>
              </a:effectRef>
              <a:fontRef idx="minor">
                <a:schemeClr val="tx1"/>
              </a:fontRef>
            </p:style>
          </p:cxnSp>
        </p:grpSp>
      </p:grpSp>
      <p:sp>
        <p:nvSpPr>
          <p:cNvPr id="4099" name="AutoShape 3"/>
          <p:cNvSpPr>
            <a:spLocks noChangeArrowheads="1"/>
          </p:cNvSpPr>
          <p:nvPr/>
        </p:nvSpPr>
        <p:spPr bwMode="auto">
          <a:xfrm>
            <a:off x="2819398" y="481013"/>
            <a:ext cx="1585785" cy="385167"/>
          </a:xfrm>
          <a:prstGeom prst="flowChartMultidocument">
            <a:avLst/>
          </a:prstGeom>
          <a:solidFill>
            <a:srgbClr val="FFFFFF"/>
          </a:solidFill>
          <a:ln w="19050">
            <a:solidFill>
              <a:srgbClr val="000000"/>
            </a:solidFill>
            <a:miter lim="800000"/>
            <a:headEnd/>
            <a:tailEnd/>
          </a:ln>
        </p:spPr>
        <p:txBody>
          <a:bodyPr wrap="square">
            <a:spAutoFit/>
          </a:bodyPr>
          <a:lstStyle/>
          <a:p>
            <a:pPr>
              <a:spcAft>
                <a:spcPts val="1000"/>
              </a:spcAft>
            </a:pPr>
            <a:r>
              <a:rPr lang="en-US" sz="1400" b="1" dirty="0">
                <a:latin typeface="Calibri" pitchFamily="34" charset="0"/>
              </a:rPr>
              <a:t>Text </a:t>
            </a:r>
            <a:r>
              <a:rPr lang="en-US" sz="1400" b="1" dirty="0" smtClean="0">
                <a:latin typeface="Calibri" pitchFamily="34" charset="0"/>
              </a:rPr>
              <a:t>responses</a:t>
            </a:r>
            <a:endParaRPr lang="en-US" sz="2400" b="1" dirty="0">
              <a:latin typeface="Calibri" pitchFamily="34" charset="0"/>
            </a:endParaRPr>
          </a:p>
        </p:txBody>
      </p:sp>
      <p:sp>
        <p:nvSpPr>
          <p:cNvPr id="4119" name="TextBox 113"/>
          <p:cNvSpPr txBox="1">
            <a:spLocks noChangeArrowheads="1"/>
          </p:cNvSpPr>
          <p:nvPr/>
        </p:nvSpPr>
        <p:spPr bwMode="auto">
          <a:xfrm>
            <a:off x="1752598" y="5105400"/>
            <a:ext cx="3885171" cy="369888"/>
          </a:xfrm>
          <a:prstGeom prst="rect">
            <a:avLst/>
          </a:prstGeom>
          <a:noFill/>
          <a:ln w="19050">
            <a:solidFill>
              <a:schemeClr val="tx1"/>
            </a:solidFill>
            <a:miter lim="800000"/>
            <a:headEnd/>
            <a:tailEnd/>
          </a:ln>
        </p:spPr>
        <p:txBody>
          <a:bodyPr wrap="square">
            <a:spAutoFit/>
          </a:bodyPr>
          <a:lstStyle/>
          <a:p>
            <a:pPr algn="ctr"/>
            <a:r>
              <a:rPr lang="en-US" b="1">
                <a:latin typeface="Calibri" pitchFamily="34" charset="0"/>
              </a:rPr>
              <a:t>        Score prediction</a:t>
            </a:r>
          </a:p>
        </p:txBody>
      </p:sp>
      <p:grpSp>
        <p:nvGrpSpPr>
          <p:cNvPr id="6" name="Group 42"/>
          <p:cNvGrpSpPr/>
          <p:nvPr/>
        </p:nvGrpSpPr>
        <p:grpSpPr>
          <a:xfrm>
            <a:off x="1981200" y="2286000"/>
            <a:ext cx="1521426" cy="2057400"/>
            <a:chOff x="1981200" y="2286000"/>
            <a:chExt cx="1521426" cy="2057400"/>
          </a:xfrm>
        </p:grpSpPr>
        <p:sp>
          <p:nvSpPr>
            <p:cNvPr id="4102" name="Rectangle 2"/>
            <p:cNvSpPr>
              <a:spLocks noChangeArrowheads="1"/>
            </p:cNvSpPr>
            <p:nvPr/>
          </p:nvSpPr>
          <p:spPr bwMode="auto">
            <a:xfrm>
              <a:off x="1981200" y="2667000"/>
              <a:ext cx="1268628" cy="523875"/>
            </a:xfrm>
            <a:prstGeom prst="rect">
              <a:avLst/>
            </a:prstGeom>
            <a:noFill/>
            <a:ln w="19050">
              <a:solidFill>
                <a:srgbClr val="000000"/>
              </a:solidFill>
              <a:miter lim="800000"/>
              <a:headEnd/>
              <a:tailEnd/>
            </a:ln>
          </p:spPr>
          <p:txBody>
            <a:bodyPr wrap="square">
              <a:spAutoFit/>
            </a:bodyPr>
            <a:lstStyle/>
            <a:p>
              <a:pPr>
                <a:spcAft>
                  <a:spcPts val="1000"/>
                </a:spcAft>
              </a:pPr>
              <a:r>
                <a:rPr lang="en-US" sz="1400" b="1" dirty="0">
                  <a:latin typeface="Calibri" pitchFamily="34" charset="0"/>
                </a:rPr>
                <a:t>Rubric-based Features</a:t>
              </a:r>
              <a:endParaRPr lang="en-US" sz="2400" b="1" dirty="0">
                <a:latin typeface="Calibri" pitchFamily="34" charset="0"/>
              </a:endParaRPr>
            </a:p>
          </p:txBody>
        </p:sp>
        <p:cxnSp>
          <p:nvCxnSpPr>
            <p:cNvPr id="9" name="Elbow Connector 8"/>
            <p:cNvCxnSpPr>
              <a:stCxn id="4100" idx="2"/>
              <a:endCxn id="4102" idx="0"/>
            </p:cNvCxnSpPr>
            <p:nvPr/>
          </p:nvCxnSpPr>
          <p:spPr>
            <a:xfrm rot="5400000">
              <a:off x="2868570" y="2032944"/>
              <a:ext cx="381000" cy="887112"/>
            </a:xfrm>
            <a:prstGeom prst="bentConnector3">
              <a:avLst>
                <a:gd name="adj1" fmla="val 50000"/>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4102" idx="2"/>
            </p:cNvCxnSpPr>
            <p:nvPr/>
          </p:nvCxnSpPr>
          <p:spPr>
            <a:xfrm flipH="1">
              <a:off x="2590800" y="3190875"/>
              <a:ext cx="24714" cy="1152525"/>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grpSp>
      <p:grpSp>
        <p:nvGrpSpPr>
          <p:cNvPr id="8" name="Group 46"/>
          <p:cNvGrpSpPr/>
          <p:nvPr/>
        </p:nvGrpSpPr>
        <p:grpSpPr>
          <a:xfrm>
            <a:off x="3886198" y="2209800"/>
            <a:ext cx="2341605" cy="2133600"/>
            <a:chOff x="3886198" y="2209800"/>
            <a:chExt cx="2341605" cy="2133600"/>
          </a:xfrm>
        </p:grpSpPr>
        <p:sp>
          <p:nvSpPr>
            <p:cNvPr id="4109" name="Rectangle 2"/>
            <p:cNvSpPr>
              <a:spLocks noChangeArrowheads="1"/>
            </p:cNvSpPr>
            <p:nvPr/>
          </p:nvSpPr>
          <p:spPr bwMode="auto">
            <a:xfrm>
              <a:off x="3886198" y="2667000"/>
              <a:ext cx="1585785" cy="523875"/>
            </a:xfrm>
            <a:prstGeom prst="rect">
              <a:avLst/>
            </a:prstGeom>
            <a:solidFill>
              <a:schemeClr val="accent2">
                <a:lumMod val="60000"/>
                <a:lumOff val="40000"/>
              </a:schemeClr>
            </a:solidFill>
            <a:ln w="19050">
              <a:solidFill>
                <a:srgbClr val="000000"/>
              </a:solidFill>
              <a:miter lim="800000"/>
              <a:headEnd/>
              <a:tailEnd/>
            </a:ln>
          </p:spPr>
          <p:txBody>
            <a:bodyPr wrap="square">
              <a:spAutoFit/>
            </a:bodyPr>
            <a:lstStyle/>
            <a:p>
              <a:pPr>
                <a:spcAft>
                  <a:spcPts val="1000"/>
                </a:spcAft>
              </a:pPr>
              <a:r>
                <a:rPr lang="en-US" sz="1400" b="1" dirty="0">
                  <a:latin typeface="Calibri" pitchFamily="34" charset="0"/>
                </a:rPr>
                <a:t>Content relevance Features</a:t>
              </a:r>
              <a:endParaRPr lang="en-US" sz="2400" b="1" dirty="0">
                <a:latin typeface="Calibri" pitchFamily="34" charset="0"/>
              </a:endParaRPr>
            </a:p>
          </p:txBody>
        </p:sp>
        <p:cxnSp>
          <p:nvCxnSpPr>
            <p:cNvPr id="16" name="Elbow Connector 15"/>
            <p:cNvCxnSpPr>
              <a:stCxn id="4098" idx="2"/>
              <a:endCxn id="4109" idx="0"/>
            </p:cNvCxnSpPr>
            <p:nvPr/>
          </p:nvCxnSpPr>
          <p:spPr>
            <a:xfrm rot="5400000">
              <a:off x="4669824" y="2219067"/>
              <a:ext cx="457200" cy="438666"/>
            </a:xfrm>
            <a:prstGeom prst="bentConnector3">
              <a:avLst>
                <a:gd name="adj1" fmla="val 50000"/>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19" name="Flowchart: Stored Data 18"/>
            <p:cNvSpPr/>
            <p:nvPr/>
          </p:nvSpPr>
          <p:spPr>
            <a:xfrm>
              <a:off x="4800598" y="3581400"/>
              <a:ext cx="1427205" cy="461963"/>
            </a:xfrm>
            <a:prstGeom prst="flowChartOnlineStorage">
              <a:avLst/>
            </a:prstGeom>
            <a:solidFill>
              <a:schemeClr val="accent2">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ctr" fontAlgn="auto">
                <a:spcBef>
                  <a:spcPts val="0"/>
                </a:spcBef>
                <a:spcAft>
                  <a:spcPts val="0"/>
                </a:spcAft>
                <a:defRPr/>
              </a:pPr>
              <a:r>
                <a:rPr lang="en-US" sz="1200" b="1" dirty="0">
                  <a:solidFill>
                    <a:schemeClr val="tx1">
                      <a:lumMod val="95000"/>
                      <a:lumOff val="5000"/>
                    </a:schemeClr>
                  </a:solidFill>
                </a:rPr>
                <a:t>Reference Corpus </a:t>
              </a:r>
            </a:p>
          </p:txBody>
        </p:sp>
        <p:cxnSp>
          <p:nvCxnSpPr>
            <p:cNvPr id="27" name="Straight Arrow Connector 26"/>
            <p:cNvCxnSpPr>
              <a:stCxn id="4109" idx="2"/>
            </p:cNvCxnSpPr>
            <p:nvPr/>
          </p:nvCxnSpPr>
          <p:spPr>
            <a:xfrm flipH="1">
              <a:off x="4648202" y="3190875"/>
              <a:ext cx="30889" cy="1152525"/>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19" idx="0"/>
            </p:cNvCxnSpPr>
            <p:nvPr/>
          </p:nvCxnSpPr>
          <p:spPr>
            <a:xfrm flipH="1" flipV="1">
              <a:off x="4800602" y="3200400"/>
              <a:ext cx="713599" cy="38100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grpSp>
      <p:grpSp>
        <p:nvGrpSpPr>
          <p:cNvPr id="11" name="Group 48"/>
          <p:cNvGrpSpPr/>
          <p:nvPr/>
        </p:nvGrpSpPr>
        <p:grpSpPr>
          <a:xfrm>
            <a:off x="2971800" y="2286000"/>
            <a:ext cx="1030758" cy="2057400"/>
            <a:chOff x="2971800" y="2286000"/>
            <a:chExt cx="1030758" cy="2057400"/>
          </a:xfrm>
        </p:grpSpPr>
        <p:sp>
          <p:nvSpPr>
            <p:cNvPr id="4106" name="Rectangle 2"/>
            <p:cNvSpPr>
              <a:spLocks noChangeArrowheads="1"/>
            </p:cNvSpPr>
            <p:nvPr/>
          </p:nvSpPr>
          <p:spPr bwMode="auto">
            <a:xfrm>
              <a:off x="2971800" y="3276600"/>
              <a:ext cx="1030758" cy="523875"/>
            </a:xfrm>
            <a:prstGeom prst="rect">
              <a:avLst/>
            </a:prstGeom>
            <a:noFill/>
            <a:ln w="19050">
              <a:solidFill>
                <a:srgbClr val="000000"/>
              </a:solidFill>
              <a:miter lim="800000"/>
              <a:headEnd/>
              <a:tailEnd/>
            </a:ln>
          </p:spPr>
          <p:txBody>
            <a:bodyPr wrap="square">
              <a:spAutoFit/>
            </a:bodyPr>
            <a:lstStyle/>
            <a:p>
              <a:pPr>
                <a:spcAft>
                  <a:spcPts val="1000"/>
                </a:spcAft>
              </a:pPr>
              <a:r>
                <a:rPr lang="en-US" sz="1400" b="1" dirty="0">
                  <a:latin typeface="Calibri" pitchFamily="34" charset="0"/>
                </a:rPr>
                <a:t>Grammar Features</a:t>
              </a:r>
              <a:endParaRPr lang="en-US" sz="2400" b="1" dirty="0">
                <a:latin typeface="Calibri" pitchFamily="34" charset="0"/>
              </a:endParaRPr>
            </a:p>
          </p:txBody>
        </p:sp>
        <p:cxnSp>
          <p:nvCxnSpPr>
            <p:cNvPr id="28" name="Straight Arrow Connector 27"/>
            <p:cNvCxnSpPr>
              <a:stCxn id="4106" idx="2"/>
            </p:cNvCxnSpPr>
            <p:nvPr/>
          </p:nvCxnSpPr>
          <p:spPr>
            <a:xfrm>
              <a:off x="3487179" y="3800475"/>
              <a:ext cx="18021" cy="542925"/>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4100" idx="2"/>
              <a:endCxn id="4106" idx="0"/>
            </p:cNvCxnSpPr>
            <p:nvPr/>
          </p:nvCxnSpPr>
          <p:spPr>
            <a:xfrm flipH="1">
              <a:off x="3487179" y="2286000"/>
              <a:ext cx="15447" cy="99060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grpSp>
      <p:grpSp>
        <p:nvGrpSpPr>
          <p:cNvPr id="12" name="Group 50"/>
          <p:cNvGrpSpPr/>
          <p:nvPr/>
        </p:nvGrpSpPr>
        <p:grpSpPr>
          <a:xfrm>
            <a:off x="1905000" y="2362200"/>
            <a:ext cx="5867400" cy="3127375"/>
            <a:chOff x="1905000" y="2362200"/>
            <a:chExt cx="5867400" cy="3127375"/>
          </a:xfrm>
        </p:grpSpPr>
        <p:cxnSp>
          <p:nvCxnSpPr>
            <p:cNvPr id="24" name="Straight Arrow Connector 23"/>
            <p:cNvCxnSpPr/>
            <p:nvPr/>
          </p:nvCxnSpPr>
          <p:spPr>
            <a:xfrm>
              <a:off x="2743200" y="4648200"/>
              <a:ext cx="0" cy="45720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grpSp>
          <p:nvGrpSpPr>
            <p:cNvPr id="15" name="Group 49"/>
            <p:cNvGrpSpPr/>
            <p:nvPr/>
          </p:nvGrpSpPr>
          <p:grpSpPr>
            <a:xfrm>
              <a:off x="1905000" y="2362200"/>
              <a:ext cx="5867400" cy="3127375"/>
              <a:chOff x="1905000" y="2362200"/>
              <a:chExt cx="5867400" cy="3127375"/>
            </a:xfrm>
          </p:grpSpPr>
          <p:sp>
            <p:nvSpPr>
              <p:cNvPr id="22" name="Flowchart: Magnetic Disk 21"/>
              <p:cNvSpPr/>
              <p:nvPr/>
            </p:nvSpPr>
            <p:spPr>
              <a:xfrm>
                <a:off x="6275172" y="4876800"/>
                <a:ext cx="1268628" cy="612775"/>
              </a:xfrm>
              <a:prstGeom prst="flowChartMagneticDisk">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ctr" fontAlgn="auto">
                  <a:spcBef>
                    <a:spcPts val="0"/>
                  </a:spcBef>
                  <a:spcAft>
                    <a:spcPts val="0"/>
                  </a:spcAft>
                  <a:defRPr/>
                </a:pPr>
                <a:r>
                  <a:rPr lang="en-US" sz="1400" b="1" dirty="0">
                    <a:solidFill>
                      <a:schemeClr val="tx1">
                        <a:lumMod val="95000"/>
                        <a:lumOff val="5000"/>
                      </a:schemeClr>
                    </a:solidFill>
                  </a:rPr>
                  <a:t>model</a:t>
                </a:r>
              </a:p>
            </p:txBody>
          </p:sp>
          <p:cxnSp>
            <p:nvCxnSpPr>
              <p:cNvPr id="70" name="Shape 69"/>
              <p:cNvCxnSpPr>
                <a:endCxn id="22" idx="2"/>
              </p:cNvCxnSpPr>
              <p:nvPr/>
            </p:nvCxnSpPr>
            <p:spPr>
              <a:xfrm rot="16200000" flipH="1">
                <a:off x="5817178" y="4725194"/>
                <a:ext cx="458788" cy="457200"/>
              </a:xfrm>
              <a:prstGeom prst="bentConnector2">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4114" name="Rectangle 2"/>
              <p:cNvSpPr>
                <a:spLocks noChangeArrowheads="1"/>
              </p:cNvSpPr>
              <p:nvPr/>
            </p:nvSpPr>
            <p:spPr bwMode="auto">
              <a:xfrm>
                <a:off x="1981200" y="4343400"/>
                <a:ext cx="4202328" cy="307975"/>
              </a:xfrm>
              <a:prstGeom prst="rect">
                <a:avLst/>
              </a:prstGeom>
              <a:solidFill>
                <a:srgbClr val="FFFFFF"/>
              </a:solidFill>
              <a:ln w="19050">
                <a:solidFill>
                  <a:srgbClr val="000000"/>
                </a:solidFill>
                <a:miter lim="800000"/>
                <a:headEnd/>
                <a:tailEnd/>
              </a:ln>
            </p:spPr>
            <p:txBody>
              <a:bodyPr wrap="square">
                <a:spAutoFit/>
              </a:bodyPr>
              <a:lstStyle/>
              <a:p>
                <a:pPr>
                  <a:spcAft>
                    <a:spcPts val="1000"/>
                  </a:spcAft>
                </a:pPr>
                <a:r>
                  <a:rPr lang="en-US" sz="1400" b="1">
                    <a:latin typeface="Calibri" pitchFamily="34" charset="0"/>
                  </a:rPr>
                  <a:t>                           Machine learner</a:t>
                </a:r>
                <a:endParaRPr lang="en-US" sz="2400" b="1">
                  <a:latin typeface="Calibri" pitchFamily="34" charset="0"/>
                </a:endParaRPr>
              </a:p>
            </p:txBody>
          </p:sp>
          <p:sp>
            <p:nvSpPr>
              <p:cNvPr id="75" name="Rectangle 74"/>
              <p:cNvSpPr/>
              <p:nvPr/>
            </p:nvSpPr>
            <p:spPr>
              <a:xfrm>
                <a:off x="1905000" y="2362200"/>
                <a:ext cx="5867400" cy="2362200"/>
              </a:xfrm>
              <a:prstGeom prst="rect">
                <a:avLst/>
              </a:pr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sp>
        <p:nvSpPr>
          <p:cNvPr id="40" name="Title 1"/>
          <p:cNvSpPr txBox="1">
            <a:spLocks/>
          </p:cNvSpPr>
          <p:nvPr/>
        </p:nvSpPr>
        <p:spPr>
          <a:xfrm>
            <a:off x="457200" y="274638"/>
            <a:ext cx="2362200" cy="792162"/>
          </a:xfrm>
          <a:prstGeom prst="rect">
            <a:avLst/>
          </a:prstGeom>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small" spc="0" normalizeH="0" baseline="0" noProof="0" dirty="0" smtClean="0">
                <a:ln>
                  <a:noFill/>
                </a:ln>
                <a:solidFill>
                  <a:schemeClr val="tx2"/>
                </a:solidFill>
                <a:effectLst/>
                <a:uLnTx/>
                <a:uFillTx/>
                <a:latin typeface="+mj-lt"/>
                <a:ea typeface="+mj-ea"/>
                <a:cs typeface="+mj-cs"/>
              </a:rPr>
              <a:t>System Architecture</a:t>
            </a:r>
            <a:endParaRPr kumimoji="0" lang="en-US" sz="2400" b="0" i="0" u="none" strike="noStrike" kern="1200" cap="small"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b="1" dirty="0" smtClean="0">
                <a:latin typeface="Calibri" pitchFamily="34" charset="0"/>
              </a:rPr>
              <a:t>Content relevance Features: Reference Corpus</a:t>
            </a:r>
            <a:r>
              <a:rPr lang="en-US" sz="4800" b="1" dirty="0" smtClean="0">
                <a:latin typeface="Calibri" pitchFamily="34" charset="0"/>
              </a:rPr>
              <a:t/>
            </a:r>
            <a:br>
              <a:rPr lang="en-US" sz="4800" b="1" dirty="0" smtClean="0">
                <a:latin typeface="Calibri" pitchFamily="34" charset="0"/>
              </a:rPr>
            </a:br>
            <a:endParaRPr lang="en-US" dirty="0"/>
          </a:p>
        </p:txBody>
      </p:sp>
      <p:sp>
        <p:nvSpPr>
          <p:cNvPr id="3" name="Content Placeholder 2"/>
          <p:cNvSpPr>
            <a:spLocks noGrp="1"/>
          </p:cNvSpPr>
          <p:nvPr>
            <p:ph sz="quarter" idx="1"/>
          </p:nvPr>
        </p:nvSpPr>
        <p:spPr/>
        <p:txBody>
          <a:bodyPr/>
          <a:lstStyle/>
          <a:p>
            <a:pPr>
              <a:buNone/>
            </a:pPr>
            <a:r>
              <a:rPr lang="en-US" i="1" dirty="0" smtClean="0"/>
              <a:t>Measure the relevance of the response to the prompt  picture</a:t>
            </a:r>
          </a:p>
          <a:p>
            <a:pPr lvl="1"/>
            <a:r>
              <a:rPr lang="en-US" dirty="0" smtClean="0"/>
              <a:t>A reliable and exhaustive textual representation of each picture</a:t>
            </a:r>
          </a:p>
          <a:p>
            <a:r>
              <a:rPr lang="en-US" dirty="0" smtClean="0"/>
              <a:t>Employ a manually constructed Reference Text Corpus for each picture</a:t>
            </a:r>
          </a:p>
          <a:p>
            <a:r>
              <a:rPr lang="en-US" dirty="0" smtClean="0"/>
              <a:t>Performed manual annotation spanning about a month</a:t>
            </a:r>
          </a:p>
          <a:p>
            <a:pPr lvl="1"/>
            <a:r>
              <a:rPr lang="en-US" dirty="0" smtClean="0"/>
              <a:t>Instructions:</a:t>
            </a:r>
          </a:p>
          <a:p>
            <a:pPr lvl="2"/>
            <a:r>
              <a:rPr lang="en-US" dirty="0" smtClean="0"/>
              <a:t>List the items, setting, and events in the picture</a:t>
            </a:r>
          </a:p>
          <a:p>
            <a:pPr lvl="2"/>
            <a:r>
              <a:rPr lang="en-US" dirty="0" smtClean="0"/>
              <a:t>Describe the picture</a:t>
            </a:r>
          </a:p>
          <a:p>
            <a:pPr lvl="1"/>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Calibri" pitchFamily="34" charset="0"/>
              </a:rPr>
              <a:t>Content relevance Features</a:t>
            </a:r>
            <a:r>
              <a:rPr lang="en-US" sz="4800" b="1" dirty="0" smtClean="0">
                <a:latin typeface="Calibri" pitchFamily="34" charset="0"/>
              </a:rPr>
              <a:t/>
            </a:r>
            <a:br>
              <a:rPr lang="en-US" sz="4800" b="1" dirty="0" smtClean="0">
                <a:latin typeface="Calibri" pitchFamily="34" charset="0"/>
              </a:rPr>
            </a:br>
            <a:endParaRPr lang="en-US" dirty="0"/>
          </a:p>
        </p:txBody>
      </p:sp>
      <p:sp>
        <p:nvSpPr>
          <p:cNvPr id="3" name="Content Placeholder 2"/>
          <p:cNvSpPr>
            <a:spLocks noGrp="1"/>
          </p:cNvSpPr>
          <p:nvPr>
            <p:ph sz="quarter" idx="1"/>
          </p:nvPr>
        </p:nvSpPr>
        <p:spPr>
          <a:xfrm>
            <a:off x="457200" y="1219200"/>
            <a:ext cx="7467600" cy="4873752"/>
          </a:xfrm>
        </p:spPr>
        <p:txBody>
          <a:bodyPr/>
          <a:lstStyle/>
          <a:p>
            <a:pPr marL="273050" lvl="1">
              <a:spcBef>
                <a:spcPts val="600"/>
              </a:spcBef>
              <a:buSzPct val="70000"/>
              <a:buNone/>
            </a:pPr>
            <a:r>
              <a:rPr lang="en-US" dirty="0" smtClean="0"/>
              <a:t>Man ~ boy ~ person ~clerk</a:t>
            </a:r>
          </a:p>
          <a:p>
            <a:r>
              <a:rPr lang="en-US" dirty="0" smtClean="0"/>
              <a:t>Expand the reference corpus using </a:t>
            </a:r>
          </a:p>
          <a:p>
            <a:pPr lvl="1"/>
            <a:r>
              <a:rPr lang="en-US" dirty="0" smtClean="0"/>
              <a:t>Lin’s thesaurus</a:t>
            </a:r>
          </a:p>
          <a:p>
            <a:pPr lvl="1"/>
            <a:r>
              <a:rPr lang="en-US" dirty="0" err="1" smtClean="0"/>
              <a:t>Wordnet</a:t>
            </a:r>
            <a:r>
              <a:rPr lang="en-US" dirty="0" smtClean="0"/>
              <a:t> synonyms, </a:t>
            </a:r>
            <a:r>
              <a:rPr lang="en-US" dirty="0" err="1" smtClean="0"/>
              <a:t>hypernyms</a:t>
            </a:r>
            <a:r>
              <a:rPr lang="en-US" dirty="0" smtClean="0"/>
              <a:t>, hyponyms</a:t>
            </a:r>
          </a:p>
          <a:p>
            <a:pPr lvl="1"/>
            <a:r>
              <a:rPr lang="en-US" dirty="0" smtClean="0"/>
              <a:t>All thesauri </a:t>
            </a:r>
          </a:p>
          <a:p>
            <a:pPr lvl="1"/>
            <a:endParaRPr lang="en-US" dirty="0" smtClean="0"/>
          </a:p>
          <a:p>
            <a:r>
              <a:rPr lang="en-US" dirty="0" smtClean="0"/>
              <a:t>Features: </a:t>
            </a:r>
          </a:p>
          <a:p>
            <a:pPr lvl="1"/>
            <a:r>
              <a:rPr lang="en-US" dirty="0" smtClean="0"/>
              <a:t>Proportion of overlap between lemmatized content words of the response and the lemmatized version of the corresponding reference corpus (6 features, based on the expansion type)</a:t>
            </a:r>
          </a:p>
          <a:p>
            <a:pPr lvl="1"/>
            <a:r>
              <a:rPr lang="en-US" dirty="0" smtClean="0"/>
              <a:t>Prompt id</a:t>
            </a:r>
          </a:p>
          <a:p>
            <a:pPr>
              <a:buNone/>
            </a:pPr>
            <a:r>
              <a:rPr lang="en-US" dirty="0" smtClean="0"/>
              <a:t>7 features forming </a:t>
            </a:r>
            <a:r>
              <a:rPr lang="en-US" i="1" dirty="0" smtClean="0"/>
              <a:t>the relevance </a:t>
            </a:r>
            <a:r>
              <a:rPr lang="en-US" i="1" dirty="0" err="1" smtClean="0"/>
              <a:t>featureset</a:t>
            </a:r>
            <a:r>
              <a:rPr lang="en-US" i="1" dirty="0" smtClean="0"/>
              <a:t> </a:t>
            </a:r>
            <a:r>
              <a:rPr lang="en-US" dirty="0" smtClean="0"/>
              <a:t>			</a:t>
            </a:r>
            <a:endParaRPr lang="en-US" dirty="0"/>
          </a:p>
        </p:txBody>
      </p:sp>
      <p:pic>
        <p:nvPicPr>
          <p:cNvPr id="4" name="Picture 2" descr="C:\Users\ssomasundaran\Google Drive\paperWriting2014\bea-UTW\presentation\grocery3.jpg"/>
          <p:cNvPicPr>
            <a:picLocks noChangeAspect="1" noChangeArrowheads="1"/>
          </p:cNvPicPr>
          <p:nvPr/>
        </p:nvPicPr>
        <p:blipFill>
          <a:blip r:embed="rId3" cstate="print"/>
          <a:srcRect/>
          <a:stretch>
            <a:fillRect/>
          </a:stretch>
        </p:blipFill>
        <p:spPr bwMode="auto">
          <a:xfrm>
            <a:off x="5867400" y="838199"/>
            <a:ext cx="2419364" cy="1597239"/>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4"/>
          <p:cNvGrpSpPr/>
          <p:nvPr/>
        </p:nvGrpSpPr>
        <p:grpSpPr>
          <a:xfrm>
            <a:off x="4343400" y="1685925"/>
            <a:ext cx="1091514" cy="523875"/>
            <a:chOff x="4343400" y="1685925"/>
            <a:chExt cx="1091514" cy="523875"/>
          </a:xfrm>
        </p:grpSpPr>
        <p:sp>
          <p:nvSpPr>
            <p:cNvPr id="4098" name="Rectangle 2"/>
            <p:cNvSpPr>
              <a:spLocks noChangeArrowheads="1"/>
            </p:cNvSpPr>
            <p:nvPr/>
          </p:nvSpPr>
          <p:spPr bwMode="auto">
            <a:xfrm>
              <a:off x="4800600" y="1685925"/>
              <a:ext cx="634314" cy="523875"/>
            </a:xfrm>
            <a:prstGeom prst="rect">
              <a:avLst/>
            </a:prstGeom>
            <a:solidFill>
              <a:srgbClr val="FFFFFF"/>
            </a:solidFill>
            <a:ln w="19050">
              <a:solidFill>
                <a:srgbClr val="000000"/>
              </a:solidFill>
              <a:miter lim="800000"/>
              <a:headEnd/>
              <a:tailEnd/>
            </a:ln>
          </p:spPr>
          <p:txBody>
            <a:bodyPr wrap="square">
              <a:spAutoFit/>
            </a:bodyPr>
            <a:lstStyle/>
            <a:p>
              <a:pPr>
                <a:spcAft>
                  <a:spcPts val="1000"/>
                </a:spcAft>
              </a:pPr>
              <a:r>
                <a:rPr lang="en-US" sz="1400" b="1">
                  <a:latin typeface="Calibri" pitchFamily="34" charset="0"/>
                </a:rPr>
                <a:t>Spell check             </a:t>
              </a:r>
              <a:endParaRPr lang="en-US" sz="2400" b="1">
                <a:latin typeface="Calibri" pitchFamily="34" charset="0"/>
              </a:endParaRPr>
            </a:p>
          </p:txBody>
        </p:sp>
        <p:cxnSp>
          <p:nvCxnSpPr>
            <p:cNvPr id="10" name="Straight Arrow Connector 9"/>
            <p:cNvCxnSpPr/>
            <p:nvPr/>
          </p:nvCxnSpPr>
          <p:spPr>
            <a:xfrm>
              <a:off x="4343400" y="1828800"/>
              <a:ext cx="475734" cy="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grpSp>
      <p:grpSp>
        <p:nvGrpSpPr>
          <p:cNvPr id="3" name="Group 45"/>
          <p:cNvGrpSpPr/>
          <p:nvPr/>
        </p:nvGrpSpPr>
        <p:grpSpPr>
          <a:xfrm>
            <a:off x="5434914" y="1914764"/>
            <a:ext cx="2094469" cy="2582624"/>
            <a:chOff x="5434914" y="1914764"/>
            <a:chExt cx="2094469" cy="2582624"/>
          </a:xfrm>
        </p:grpSpPr>
        <p:sp>
          <p:nvSpPr>
            <p:cNvPr id="4105" name="Rectangle 2"/>
            <p:cNvSpPr>
              <a:spLocks noChangeArrowheads="1"/>
            </p:cNvSpPr>
            <p:nvPr/>
          </p:nvSpPr>
          <p:spPr bwMode="auto">
            <a:xfrm>
              <a:off x="5943598" y="2667000"/>
              <a:ext cx="1585785" cy="523875"/>
            </a:xfrm>
            <a:prstGeom prst="rect">
              <a:avLst/>
            </a:prstGeom>
            <a:solidFill>
              <a:schemeClr val="accent2">
                <a:lumMod val="60000"/>
                <a:lumOff val="40000"/>
              </a:schemeClr>
            </a:solidFill>
            <a:ln w="19050">
              <a:solidFill>
                <a:srgbClr val="000000"/>
              </a:solidFill>
              <a:miter lim="800000"/>
              <a:headEnd/>
              <a:tailEnd/>
            </a:ln>
          </p:spPr>
          <p:txBody>
            <a:bodyPr wrap="square">
              <a:spAutoFit/>
            </a:bodyPr>
            <a:lstStyle/>
            <a:p>
              <a:pPr>
                <a:spcAft>
                  <a:spcPts val="1000"/>
                </a:spcAft>
              </a:pPr>
              <a:r>
                <a:rPr lang="en-US" sz="1400" b="1" dirty="0">
                  <a:latin typeface="Calibri" pitchFamily="34" charset="0"/>
                </a:rPr>
                <a:t>Awkward word usage Features</a:t>
              </a:r>
              <a:endParaRPr lang="en-US" sz="2400" b="1" dirty="0">
                <a:latin typeface="Calibri" pitchFamily="34" charset="0"/>
              </a:endParaRPr>
            </a:p>
          </p:txBody>
        </p:sp>
        <p:cxnSp>
          <p:nvCxnSpPr>
            <p:cNvPr id="17" name="Shape 68"/>
            <p:cNvCxnSpPr>
              <a:stCxn id="4098" idx="3"/>
              <a:endCxn id="4105" idx="1"/>
            </p:cNvCxnSpPr>
            <p:nvPr/>
          </p:nvCxnSpPr>
          <p:spPr>
            <a:xfrm>
              <a:off x="5434914" y="1947863"/>
              <a:ext cx="508684" cy="981075"/>
            </a:xfrm>
            <a:prstGeom prst="bentConnector3">
              <a:avLst>
                <a:gd name="adj1" fmla="val 50000"/>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18" name="Shape 70"/>
            <p:cNvCxnSpPr>
              <a:stCxn id="13" idx="3"/>
              <a:endCxn id="4105" idx="0"/>
            </p:cNvCxnSpPr>
            <p:nvPr/>
          </p:nvCxnSpPr>
          <p:spPr>
            <a:xfrm rot="16200000" flipH="1">
              <a:off x="6189695" y="2120204"/>
              <a:ext cx="752236" cy="341355"/>
            </a:xfrm>
            <a:prstGeom prst="bentConnector3">
              <a:avLst>
                <a:gd name="adj1" fmla="val 50000"/>
              </a:avLst>
            </a:prstGeom>
            <a:ln w="19050">
              <a:headEnd type="arrow"/>
              <a:tailEnd type="arrow"/>
            </a:ln>
          </p:spPr>
          <p:style>
            <a:lnRef idx="1">
              <a:schemeClr val="accent1"/>
            </a:lnRef>
            <a:fillRef idx="0">
              <a:schemeClr val="accent1"/>
            </a:fillRef>
            <a:effectRef idx="0">
              <a:schemeClr val="accent1"/>
            </a:effectRef>
            <a:fontRef idx="minor">
              <a:schemeClr val="tx1"/>
            </a:fontRef>
          </p:style>
        </p:cxnSp>
        <p:cxnSp>
          <p:nvCxnSpPr>
            <p:cNvPr id="21" name="Elbow Connector 93"/>
            <p:cNvCxnSpPr>
              <a:stCxn id="4105" idx="2"/>
              <a:endCxn id="4114" idx="3"/>
            </p:cNvCxnSpPr>
            <p:nvPr/>
          </p:nvCxnSpPr>
          <p:spPr>
            <a:xfrm rot="5400000">
              <a:off x="5806754" y="3567650"/>
              <a:ext cx="1306513" cy="552963"/>
            </a:xfrm>
            <a:prstGeom prst="bentConnector2">
              <a:avLst/>
            </a:prstGeom>
            <a:ln w="19050">
              <a:tailEnd type="arrow"/>
            </a:ln>
          </p:spPr>
          <p:style>
            <a:lnRef idx="1">
              <a:schemeClr val="accent1"/>
            </a:lnRef>
            <a:fillRef idx="0">
              <a:schemeClr val="accent1"/>
            </a:fillRef>
            <a:effectRef idx="0">
              <a:schemeClr val="accent1"/>
            </a:effectRef>
            <a:fontRef idx="minor">
              <a:schemeClr val="tx1"/>
            </a:fontRef>
          </p:style>
        </p:cxnSp>
      </p:grpSp>
      <p:grpSp>
        <p:nvGrpSpPr>
          <p:cNvPr id="4" name="Group 41"/>
          <p:cNvGrpSpPr/>
          <p:nvPr/>
        </p:nvGrpSpPr>
        <p:grpSpPr>
          <a:xfrm>
            <a:off x="1828800" y="447438"/>
            <a:ext cx="5398872" cy="4657961"/>
            <a:chOff x="1828800" y="447438"/>
            <a:chExt cx="5398872" cy="4657961"/>
          </a:xfrm>
        </p:grpSpPr>
        <p:sp>
          <p:nvSpPr>
            <p:cNvPr id="13" name="Flowchart: Magnetic Disk 12"/>
            <p:cNvSpPr/>
            <p:nvPr/>
          </p:nvSpPr>
          <p:spPr>
            <a:xfrm>
              <a:off x="5562600" y="447438"/>
              <a:ext cx="1665072" cy="1467326"/>
            </a:xfrm>
            <a:prstGeom prst="flowChartMagneticDisk">
              <a:avLst/>
            </a:prstGeom>
            <a:no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ctr" fontAlgn="auto">
                <a:spcBef>
                  <a:spcPts val="0"/>
                </a:spcBef>
                <a:spcAft>
                  <a:spcPts val="0"/>
                </a:spcAft>
                <a:defRPr/>
              </a:pPr>
              <a:r>
                <a:rPr lang="en-US" sz="1400" b="1" dirty="0">
                  <a:solidFill>
                    <a:schemeClr val="tx1">
                      <a:lumMod val="95000"/>
                      <a:lumOff val="5000"/>
                    </a:schemeClr>
                  </a:solidFill>
                </a:rPr>
                <a:t>Word associations database  </a:t>
              </a:r>
            </a:p>
          </p:txBody>
        </p:sp>
        <p:cxnSp>
          <p:nvCxnSpPr>
            <p:cNvPr id="14" name="Straight Arrow Connector 13"/>
            <p:cNvCxnSpPr>
              <a:endCxn id="13" idx="2"/>
            </p:cNvCxnSpPr>
            <p:nvPr/>
          </p:nvCxnSpPr>
          <p:spPr>
            <a:xfrm flipV="1">
              <a:off x="4114800" y="1181101"/>
              <a:ext cx="1447800" cy="342900"/>
            </a:xfrm>
            <a:prstGeom prst="straightConnector1">
              <a:avLst/>
            </a:prstGeom>
            <a:ln w="19050">
              <a:headEnd type="arrow"/>
              <a:tailEnd type="arrow"/>
            </a:ln>
          </p:spPr>
          <p:style>
            <a:lnRef idx="1">
              <a:schemeClr val="accent1"/>
            </a:lnRef>
            <a:fillRef idx="0">
              <a:schemeClr val="accent1"/>
            </a:fillRef>
            <a:effectRef idx="0">
              <a:schemeClr val="accent1"/>
            </a:effectRef>
            <a:fontRef idx="minor">
              <a:schemeClr val="tx1"/>
            </a:fontRef>
          </p:style>
        </p:cxnSp>
        <p:grpSp>
          <p:nvGrpSpPr>
            <p:cNvPr id="5" name="Group 39"/>
            <p:cNvGrpSpPr/>
            <p:nvPr/>
          </p:nvGrpSpPr>
          <p:grpSpPr>
            <a:xfrm>
              <a:off x="1828800" y="851594"/>
              <a:ext cx="2585652" cy="4253805"/>
              <a:chOff x="1828800" y="851594"/>
              <a:chExt cx="2585652" cy="4253805"/>
            </a:xfrm>
          </p:grpSpPr>
          <p:sp>
            <p:nvSpPr>
              <p:cNvPr id="4100" name="Rectangle 4"/>
              <p:cNvSpPr>
                <a:spLocks noChangeArrowheads="1"/>
              </p:cNvSpPr>
              <p:nvPr/>
            </p:nvSpPr>
            <p:spPr bwMode="auto">
              <a:xfrm>
                <a:off x="2590800" y="1547813"/>
                <a:ext cx="1823652" cy="738187"/>
              </a:xfrm>
              <a:prstGeom prst="rect">
                <a:avLst/>
              </a:prstGeom>
              <a:noFill/>
              <a:ln w="19050">
                <a:solidFill>
                  <a:srgbClr val="000000"/>
                </a:solidFill>
                <a:miter lim="800000"/>
                <a:headEnd/>
                <a:tailEnd/>
              </a:ln>
            </p:spPr>
            <p:txBody>
              <a:bodyPr wrap="square">
                <a:spAutoFit/>
              </a:bodyPr>
              <a:lstStyle/>
              <a:p>
                <a:pPr>
                  <a:spcAft>
                    <a:spcPts val="1000"/>
                  </a:spcAft>
                </a:pPr>
                <a:r>
                  <a:rPr lang="en-US" sz="1400" b="1" dirty="0">
                    <a:latin typeface="Calibri" pitchFamily="34" charset="0"/>
                  </a:rPr>
                  <a:t>Foreign language detector (Rule-based scorer)</a:t>
                </a:r>
                <a:endParaRPr lang="en-US" sz="2400" b="1" dirty="0">
                  <a:latin typeface="Calibri" pitchFamily="34" charset="0"/>
                </a:endParaRPr>
              </a:p>
            </p:txBody>
          </p:sp>
          <p:cxnSp>
            <p:nvCxnSpPr>
              <p:cNvPr id="7" name="Straight Arrow Connector 6"/>
              <p:cNvCxnSpPr>
                <a:stCxn id="4099" idx="2"/>
                <a:endCxn id="4100" idx="0"/>
              </p:cNvCxnSpPr>
              <p:nvPr/>
            </p:nvCxnSpPr>
            <p:spPr>
              <a:xfrm>
                <a:off x="3502020" y="851594"/>
                <a:ext cx="606" cy="696219"/>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25" name="Shape 24"/>
              <p:cNvCxnSpPr>
                <a:stCxn id="4100" idx="1"/>
              </p:cNvCxnSpPr>
              <p:nvPr/>
            </p:nvCxnSpPr>
            <p:spPr>
              <a:xfrm rot="10800000" flipV="1">
                <a:off x="1828800" y="1916907"/>
                <a:ext cx="762000" cy="3188492"/>
              </a:xfrm>
              <a:prstGeom prst="bentConnector2">
                <a:avLst/>
              </a:prstGeom>
              <a:ln w="19050">
                <a:tailEnd type="arrow"/>
              </a:ln>
            </p:spPr>
            <p:style>
              <a:lnRef idx="1">
                <a:schemeClr val="accent1"/>
              </a:lnRef>
              <a:fillRef idx="0">
                <a:schemeClr val="accent1"/>
              </a:fillRef>
              <a:effectRef idx="0">
                <a:schemeClr val="accent1"/>
              </a:effectRef>
              <a:fontRef idx="minor">
                <a:schemeClr val="tx1"/>
              </a:fontRef>
            </p:style>
          </p:cxnSp>
        </p:grpSp>
      </p:grpSp>
      <p:sp>
        <p:nvSpPr>
          <p:cNvPr id="4099" name="AutoShape 3"/>
          <p:cNvSpPr>
            <a:spLocks noChangeArrowheads="1"/>
          </p:cNvSpPr>
          <p:nvPr/>
        </p:nvSpPr>
        <p:spPr bwMode="auto">
          <a:xfrm>
            <a:off x="2819398" y="481013"/>
            <a:ext cx="1585785" cy="385167"/>
          </a:xfrm>
          <a:prstGeom prst="flowChartMultidocument">
            <a:avLst/>
          </a:prstGeom>
          <a:solidFill>
            <a:srgbClr val="FFFFFF"/>
          </a:solidFill>
          <a:ln w="19050">
            <a:solidFill>
              <a:srgbClr val="000000"/>
            </a:solidFill>
            <a:miter lim="800000"/>
            <a:headEnd/>
            <a:tailEnd/>
          </a:ln>
        </p:spPr>
        <p:txBody>
          <a:bodyPr wrap="square">
            <a:spAutoFit/>
          </a:bodyPr>
          <a:lstStyle/>
          <a:p>
            <a:pPr>
              <a:spcAft>
                <a:spcPts val="1000"/>
              </a:spcAft>
            </a:pPr>
            <a:r>
              <a:rPr lang="en-US" sz="1400" b="1" dirty="0">
                <a:latin typeface="Calibri" pitchFamily="34" charset="0"/>
              </a:rPr>
              <a:t>Text </a:t>
            </a:r>
            <a:r>
              <a:rPr lang="en-US" sz="1400" b="1" dirty="0" smtClean="0">
                <a:latin typeface="Calibri" pitchFamily="34" charset="0"/>
              </a:rPr>
              <a:t>responses</a:t>
            </a:r>
            <a:endParaRPr lang="en-US" sz="2400" b="1" dirty="0">
              <a:latin typeface="Calibri" pitchFamily="34" charset="0"/>
            </a:endParaRPr>
          </a:p>
        </p:txBody>
      </p:sp>
      <p:sp>
        <p:nvSpPr>
          <p:cNvPr id="4119" name="TextBox 113"/>
          <p:cNvSpPr txBox="1">
            <a:spLocks noChangeArrowheads="1"/>
          </p:cNvSpPr>
          <p:nvPr/>
        </p:nvSpPr>
        <p:spPr bwMode="auto">
          <a:xfrm>
            <a:off x="1752598" y="5105400"/>
            <a:ext cx="3885171" cy="369888"/>
          </a:xfrm>
          <a:prstGeom prst="rect">
            <a:avLst/>
          </a:prstGeom>
          <a:noFill/>
          <a:ln w="19050">
            <a:solidFill>
              <a:schemeClr val="tx1"/>
            </a:solidFill>
            <a:miter lim="800000"/>
            <a:headEnd/>
            <a:tailEnd/>
          </a:ln>
        </p:spPr>
        <p:txBody>
          <a:bodyPr wrap="square">
            <a:spAutoFit/>
          </a:bodyPr>
          <a:lstStyle/>
          <a:p>
            <a:pPr algn="ctr"/>
            <a:r>
              <a:rPr lang="en-US" b="1">
                <a:latin typeface="Calibri" pitchFamily="34" charset="0"/>
              </a:rPr>
              <a:t>        Score prediction</a:t>
            </a:r>
          </a:p>
        </p:txBody>
      </p:sp>
      <p:grpSp>
        <p:nvGrpSpPr>
          <p:cNvPr id="6" name="Group 42"/>
          <p:cNvGrpSpPr/>
          <p:nvPr/>
        </p:nvGrpSpPr>
        <p:grpSpPr>
          <a:xfrm>
            <a:off x="1981200" y="2286000"/>
            <a:ext cx="1521426" cy="2057400"/>
            <a:chOff x="1981200" y="2286000"/>
            <a:chExt cx="1521426" cy="2057400"/>
          </a:xfrm>
        </p:grpSpPr>
        <p:sp>
          <p:nvSpPr>
            <p:cNvPr id="4102" name="Rectangle 2"/>
            <p:cNvSpPr>
              <a:spLocks noChangeArrowheads="1"/>
            </p:cNvSpPr>
            <p:nvPr/>
          </p:nvSpPr>
          <p:spPr bwMode="auto">
            <a:xfrm>
              <a:off x="1981200" y="2667000"/>
              <a:ext cx="1268628" cy="523875"/>
            </a:xfrm>
            <a:prstGeom prst="rect">
              <a:avLst/>
            </a:prstGeom>
            <a:noFill/>
            <a:ln w="19050">
              <a:solidFill>
                <a:srgbClr val="000000"/>
              </a:solidFill>
              <a:miter lim="800000"/>
              <a:headEnd/>
              <a:tailEnd/>
            </a:ln>
          </p:spPr>
          <p:txBody>
            <a:bodyPr wrap="square">
              <a:spAutoFit/>
            </a:bodyPr>
            <a:lstStyle/>
            <a:p>
              <a:pPr>
                <a:spcAft>
                  <a:spcPts val="1000"/>
                </a:spcAft>
              </a:pPr>
              <a:r>
                <a:rPr lang="en-US" sz="1400" b="1" dirty="0">
                  <a:latin typeface="Calibri" pitchFamily="34" charset="0"/>
                </a:rPr>
                <a:t>Rubric-based Features</a:t>
              </a:r>
              <a:endParaRPr lang="en-US" sz="2400" b="1" dirty="0">
                <a:latin typeface="Calibri" pitchFamily="34" charset="0"/>
              </a:endParaRPr>
            </a:p>
          </p:txBody>
        </p:sp>
        <p:cxnSp>
          <p:nvCxnSpPr>
            <p:cNvPr id="9" name="Elbow Connector 8"/>
            <p:cNvCxnSpPr>
              <a:stCxn id="4100" idx="2"/>
              <a:endCxn id="4102" idx="0"/>
            </p:cNvCxnSpPr>
            <p:nvPr/>
          </p:nvCxnSpPr>
          <p:spPr>
            <a:xfrm rot="5400000">
              <a:off x="2868570" y="2032944"/>
              <a:ext cx="381000" cy="887112"/>
            </a:xfrm>
            <a:prstGeom prst="bentConnector3">
              <a:avLst>
                <a:gd name="adj1" fmla="val 50000"/>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4102" idx="2"/>
            </p:cNvCxnSpPr>
            <p:nvPr/>
          </p:nvCxnSpPr>
          <p:spPr>
            <a:xfrm flipH="1">
              <a:off x="2590800" y="3190875"/>
              <a:ext cx="24714" cy="1152525"/>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grpSp>
      <p:grpSp>
        <p:nvGrpSpPr>
          <p:cNvPr id="8" name="Group 46"/>
          <p:cNvGrpSpPr/>
          <p:nvPr/>
        </p:nvGrpSpPr>
        <p:grpSpPr>
          <a:xfrm>
            <a:off x="3886198" y="2209800"/>
            <a:ext cx="2341605" cy="2133600"/>
            <a:chOff x="3886198" y="2209800"/>
            <a:chExt cx="2341605" cy="2133600"/>
          </a:xfrm>
        </p:grpSpPr>
        <p:sp>
          <p:nvSpPr>
            <p:cNvPr id="4109" name="Rectangle 2"/>
            <p:cNvSpPr>
              <a:spLocks noChangeArrowheads="1"/>
            </p:cNvSpPr>
            <p:nvPr/>
          </p:nvSpPr>
          <p:spPr bwMode="auto">
            <a:xfrm>
              <a:off x="3886198" y="2667000"/>
              <a:ext cx="1585785" cy="523875"/>
            </a:xfrm>
            <a:prstGeom prst="rect">
              <a:avLst/>
            </a:prstGeom>
            <a:solidFill>
              <a:srgbClr val="FFFFFF"/>
            </a:solidFill>
            <a:ln w="19050">
              <a:solidFill>
                <a:srgbClr val="000000"/>
              </a:solidFill>
              <a:miter lim="800000"/>
              <a:headEnd/>
              <a:tailEnd/>
            </a:ln>
          </p:spPr>
          <p:txBody>
            <a:bodyPr wrap="square">
              <a:spAutoFit/>
            </a:bodyPr>
            <a:lstStyle/>
            <a:p>
              <a:pPr>
                <a:spcAft>
                  <a:spcPts val="1000"/>
                </a:spcAft>
              </a:pPr>
              <a:r>
                <a:rPr lang="en-US" sz="1400" b="1">
                  <a:latin typeface="Calibri" pitchFamily="34" charset="0"/>
                </a:rPr>
                <a:t>Content relevance Features</a:t>
              </a:r>
              <a:endParaRPr lang="en-US" sz="2400" b="1">
                <a:latin typeface="Calibri" pitchFamily="34" charset="0"/>
              </a:endParaRPr>
            </a:p>
          </p:txBody>
        </p:sp>
        <p:cxnSp>
          <p:nvCxnSpPr>
            <p:cNvPr id="16" name="Elbow Connector 15"/>
            <p:cNvCxnSpPr>
              <a:stCxn id="4098" idx="2"/>
              <a:endCxn id="4109" idx="0"/>
            </p:cNvCxnSpPr>
            <p:nvPr/>
          </p:nvCxnSpPr>
          <p:spPr>
            <a:xfrm rot="5400000">
              <a:off x="4669824" y="2219067"/>
              <a:ext cx="457200" cy="438666"/>
            </a:xfrm>
            <a:prstGeom prst="bentConnector3">
              <a:avLst>
                <a:gd name="adj1" fmla="val 50000"/>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19" name="Flowchart: Stored Data 18"/>
            <p:cNvSpPr/>
            <p:nvPr/>
          </p:nvSpPr>
          <p:spPr>
            <a:xfrm>
              <a:off x="4800598" y="3581400"/>
              <a:ext cx="1427205" cy="461963"/>
            </a:xfrm>
            <a:prstGeom prst="flowChartOnlineStorag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ctr" fontAlgn="auto">
                <a:spcBef>
                  <a:spcPts val="0"/>
                </a:spcBef>
                <a:spcAft>
                  <a:spcPts val="0"/>
                </a:spcAft>
                <a:defRPr/>
              </a:pPr>
              <a:r>
                <a:rPr lang="en-US" sz="1200" b="1" dirty="0">
                  <a:solidFill>
                    <a:schemeClr val="tx1">
                      <a:lumMod val="95000"/>
                      <a:lumOff val="5000"/>
                    </a:schemeClr>
                  </a:solidFill>
                </a:rPr>
                <a:t>Reference Corpus </a:t>
              </a:r>
            </a:p>
          </p:txBody>
        </p:sp>
        <p:cxnSp>
          <p:nvCxnSpPr>
            <p:cNvPr id="27" name="Straight Arrow Connector 26"/>
            <p:cNvCxnSpPr>
              <a:stCxn id="4109" idx="2"/>
            </p:cNvCxnSpPr>
            <p:nvPr/>
          </p:nvCxnSpPr>
          <p:spPr>
            <a:xfrm flipH="1">
              <a:off x="4648202" y="3190875"/>
              <a:ext cx="30889" cy="1152525"/>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19" idx="0"/>
            </p:cNvCxnSpPr>
            <p:nvPr/>
          </p:nvCxnSpPr>
          <p:spPr>
            <a:xfrm flipH="1" flipV="1">
              <a:off x="4800602" y="3200400"/>
              <a:ext cx="713599" cy="38100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grpSp>
      <p:grpSp>
        <p:nvGrpSpPr>
          <p:cNvPr id="11" name="Group 48"/>
          <p:cNvGrpSpPr/>
          <p:nvPr/>
        </p:nvGrpSpPr>
        <p:grpSpPr>
          <a:xfrm>
            <a:off x="2971800" y="2286000"/>
            <a:ext cx="1030758" cy="2057400"/>
            <a:chOff x="2971800" y="2286000"/>
            <a:chExt cx="1030758" cy="2057400"/>
          </a:xfrm>
        </p:grpSpPr>
        <p:sp>
          <p:nvSpPr>
            <p:cNvPr id="4106" name="Rectangle 2"/>
            <p:cNvSpPr>
              <a:spLocks noChangeArrowheads="1"/>
            </p:cNvSpPr>
            <p:nvPr/>
          </p:nvSpPr>
          <p:spPr bwMode="auto">
            <a:xfrm>
              <a:off x="2971800" y="3276600"/>
              <a:ext cx="1030758" cy="523875"/>
            </a:xfrm>
            <a:prstGeom prst="rect">
              <a:avLst/>
            </a:prstGeom>
            <a:noFill/>
            <a:ln w="19050">
              <a:solidFill>
                <a:srgbClr val="000000"/>
              </a:solidFill>
              <a:miter lim="800000"/>
              <a:headEnd/>
              <a:tailEnd/>
            </a:ln>
          </p:spPr>
          <p:txBody>
            <a:bodyPr wrap="square">
              <a:spAutoFit/>
            </a:bodyPr>
            <a:lstStyle/>
            <a:p>
              <a:pPr>
                <a:spcAft>
                  <a:spcPts val="1000"/>
                </a:spcAft>
              </a:pPr>
              <a:r>
                <a:rPr lang="en-US" sz="1400" b="1" dirty="0">
                  <a:latin typeface="Calibri" pitchFamily="34" charset="0"/>
                </a:rPr>
                <a:t>Grammar Features</a:t>
              </a:r>
              <a:endParaRPr lang="en-US" sz="2400" b="1" dirty="0">
                <a:latin typeface="Calibri" pitchFamily="34" charset="0"/>
              </a:endParaRPr>
            </a:p>
          </p:txBody>
        </p:sp>
        <p:cxnSp>
          <p:nvCxnSpPr>
            <p:cNvPr id="28" name="Straight Arrow Connector 27"/>
            <p:cNvCxnSpPr>
              <a:stCxn id="4106" idx="2"/>
            </p:cNvCxnSpPr>
            <p:nvPr/>
          </p:nvCxnSpPr>
          <p:spPr>
            <a:xfrm>
              <a:off x="3487179" y="3800475"/>
              <a:ext cx="18021" cy="542925"/>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4100" idx="2"/>
              <a:endCxn id="4106" idx="0"/>
            </p:cNvCxnSpPr>
            <p:nvPr/>
          </p:nvCxnSpPr>
          <p:spPr>
            <a:xfrm flipH="1">
              <a:off x="3487179" y="2286000"/>
              <a:ext cx="15447" cy="99060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grpSp>
      <p:grpSp>
        <p:nvGrpSpPr>
          <p:cNvPr id="12" name="Group 50"/>
          <p:cNvGrpSpPr/>
          <p:nvPr/>
        </p:nvGrpSpPr>
        <p:grpSpPr>
          <a:xfrm>
            <a:off x="1905000" y="2362200"/>
            <a:ext cx="5867400" cy="3127375"/>
            <a:chOff x="1905000" y="2362200"/>
            <a:chExt cx="5867400" cy="3127375"/>
          </a:xfrm>
        </p:grpSpPr>
        <p:cxnSp>
          <p:nvCxnSpPr>
            <p:cNvPr id="24" name="Straight Arrow Connector 23"/>
            <p:cNvCxnSpPr/>
            <p:nvPr/>
          </p:nvCxnSpPr>
          <p:spPr>
            <a:xfrm>
              <a:off x="2743200" y="4648200"/>
              <a:ext cx="0" cy="45720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grpSp>
          <p:nvGrpSpPr>
            <p:cNvPr id="15" name="Group 49"/>
            <p:cNvGrpSpPr/>
            <p:nvPr/>
          </p:nvGrpSpPr>
          <p:grpSpPr>
            <a:xfrm>
              <a:off x="1905000" y="2362200"/>
              <a:ext cx="5867400" cy="3127375"/>
              <a:chOff x="1905000" y="2362200"/>
              <a:chExt cx="5867400" cy="3127375"/>
            </a:xfrm>
          </p:grpSpPr>
          <p:sp>
            <p:nvSpPr>
              <p:cNvPr id="22" name="Flowchart: Magnetic Disk 21"/>
              <p:cNvSpPr/>
              <p:nvPr/>
            </p:nvSpPr>
            <p:spPr>
              <a:xfrm>
                <a:off x="6275172" y="4876800"/>
                <a:ext cx="1268628" cy="612775"/>
              </a:xfrm>
              <a:prstGeom prst="flowChartMagneticDisk">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ctr" fontAlgn="auto">
                  <a:spcBef>
                    <a:spcPts val="0"/>
                  </a:spcBef>
                  <a:spcAft>
                    <a:spcPts val="0"/>
                  </a:spcAft>
                  <a:defRPr/>
                </a:pPr>
                <a:r>
                  <a:rPr lang="en-US" sz="1400" b="1" dirty="0">
                    <a:solidFill>
                      <a:schemeClr val="tx1">
                        <a:lumMod val="95000"/>
                        <a:lumOff val="5000"/>
                      </a:schemeClr>
                    </a:solidFill>
                  </a:rPr>
                  <a:t>model</a:t>
                </a:r>
              </a:p>
            </p:txBody>
          </p:sp>
          <p:cxnSp>
            <p:nvCxnSpPr>
              <p:cNvPr id="70" name="Shape 69"/>
              <p:cNvCxnSpPr>
                <a:endCxn id="22" idx="2"/>
              </p:cNvCxnSpPr>
              <p:nvPr/>
            </p:nvCxnSpPr>
            <p:spPr>
              <a:xfrm rot="16200000" flipH="1">
                <a:off x="5817178" y="4725194"/>
                <a:ext cx="458788" cy="457200"/>
              </a:xfrm>
              <a:prstGeom prst="bentConnector2">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4114" name="Rectangle 2"/>
              <p:cNvSpPr>
                <a:spLocks noChangeArrowheads="1"/>
              </p:cNvSpPr>
              <p:nvPr/>
            </p:nvSpPr>
            <p:spPr bwMode="auto">
              <a:xfrm>
                <a:off x="1981200" y="4343400"/>
                <a:ext cx="4202328" cy="307975"/>
              </a:xfrm>
              <a:prstGeom prst="rect">
                <a:avLst/>
              </a:prstGeom>
              <a:solidFill>
                <a:srgbClr val="FFFFFF"/>
              </a:solidFill>
              <a:ln w="19050">
                <a:solidFill>
                  <a:srgbClr val="000000"/>
                </a:solidFill>
                <a:miter lim="800000"/>
                <a:headEnd/>
                <a:tailEnd/>
              </a:ln>
            </p:spPr>
            <p:txBody>
              <a:bodyPr wrap="square">
                <a:spAutoFit/>
              </a:bodyPr>
              <a:lstStyle/>
              <a:p>
                <a:pPr>
                  <a:spcAft>
                    <a:spcPts val="1000"/>
                  </a:spcAft>
                </a:pPr>
                <a:r>
                  <a:rPr lang="en-US" sz="1400" b="1">
                    <a:latin typeface="Calibri" pitchFamily="34" charset="0"/>
                  </a:rPr>
                  <a:t>                           Machine learner</a:t>
                </a:r>
                <a:endParaRPr lang="en-US" sz="2400" b="1">
                  <a:latin typeface="Calibri" pitchFamily="34" charset="0"/>
                </a:endParaRPr>
              </a:p>
            </p:txBody>
          </p:sp>
          <p:sp>
            <p:nvSpPr>
              <p:cNvPr id="75" name="Rectangle 74"/>
              <p:cNvSpPr/>
              <p:nvPr/>
            </p:nvSpPr>
            <p:spPr>
              <a:xfrm>
                <a:off x="1905000" y="2362200"/>
                <a:ext cx="5867400" cy="2362200"/>
              </a:xfrm>
              <a:prstGeom prst="rect">
                <a:avLst/>
              </a:pr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sp>
        <p:nvSpPr>
          <p:cNvPr id="40" name="Title 1"/>
          <p:cNvSpPr txBox="1">
            <a:spLocks/>
          </p:cNvSpPr>
          <p:nvPr/>
        </p:nvSpPr>
        <p:spPr>
          <a:xfrm>
            <a:off x="457200" y="274638"/>
            <a:ext cx="2362200" cy="792162"/>
          </a:xfrm>
          <a:prstGeom prst="rect">
            <a:avLst/>
          </a:prstGeom>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small" spc="0" normalizeH="0" baseline="0" noProof="0" dirty="0" smtClean="0">
                <a:ln>
                  <a:noFill/>
                </a:ln>
                <a:solidFill>
                  <a:schemeClr val="tx2"/>
                </a:solidFill>
                <a:effectLst/>
                <a:uLnTx/>
                <a:uFillTx/>
                <a:latin typeface="+mj-lt"/>
                <a:ea typeface="+mj-ea"/>
                <a:cs typeface="+mj-cs"/>
              </a:rPr>
              <a:t>System Architecture</a:t>
            </a:r>
            <a:endParaRPr kumimoji="0" lang="en-US" sz="2400" b="0" i="0" u="none" strike="noStrike" kern="1200" cap="small"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Calibri" pitchFamily="34" charset="0"/>
              </a:rPr>
              <a:t>Awkward word usage Features:</a:t>
            </a:r>
            <a:br>
              <a:rPr lang="en-US" sz="3200" b="1" dirty="0" smtClean="0">
                <a:latin typeface="Calibri" pitchFamily="34" charset="0"/>
              </a:rPr>
            </a:br>
            <a:r>
              <a:rPr lang="en-US" sz="3200" b="1" dirty="0" smtClean="0">
                <a:latin typeface="Calibri" pitchFamily="34" charset="0"/>
              </a:rPr>
              <a:t>from Essay Scoring</a:t>
            </a:r>
            <a:endParaRPr lang="en-US" dirty="0"/>
          </a:p>
        </p:txBody>
      </p:sp>
      <p:sp>
        <p:nvSpPr>
          <p:cNvPr id="3" name="Content Placeholder 2"/>
          <p:cNvSpPr>
            <a:spLocks noGrp="1"/>
          </p:cNvSpPr>
          <p:nvPr>
            <p:ph sz="quarter" idx="1"/>
          </p:nvPr>
        </p:nvSpPr>
        <p:spPr/>
        <p:txBody>
          <a:bodyPr/>
          <a:lstStyle/>
          <a:p>
            <a:r>
              <a:rPr lang="en-US" dirty="0" smtClean="0"/>
              <a:t>Collocation quality features in e-rater® (</a:t>
            </a:r>
            <a:r>
              <a:rPr lang="en-US" dirty="0" err="1" smtClean="0"/>
              <a:t>Futagi</a:t>
            </a:r>
            <a:r>
              <a:rPr lang="en-US" dirty="0" smtClean="0"/>
              <a:t> et </a:t>
            </a:r>
            <a:r>
              <a:rPr lang="de-DE" dirty="0" smtClean="0"/>
              <a:t>al., 2008).</a:t>
            </a:r>
          </a:p>
          <a:p>
            <a:pPr lvl="1"/>
            <a:r>
              <a:rPr lang="de-DE" dirty="0" smtClean="0"/>
              <a:t>Collocations</a:t>
            </a:r>
          </a:p>
          <a:p>
            <a:pPr lvl="1"/>
            <a:r>
              <a:rPr lang="de-DE" dirty="0" smtClean="0"/>
              <a:t>Prepositions </a:t>
            </a:r>
            <a:endParaRPr lang="en-US" dirty="0" smtClean="0"/>
          </a:p>
          <a:p>
            <a:pPr lvl="1"/>
            <a:endParaRPr lang="en-US" dirty="0" smtClean="0"/>
          </a:p>
          <a:p>
            <a:pPr>
              <a:buNone/>
            </a:pPr>
            <a:r>
              <a:rPr lang="en-US" dirty="0" smtClean="0"/>
              <a:t>2 features forming the </a:t>
            </a:r>
            <a:r>
              <a:rPr lang="en-US" i="1" dirty="0" err="1" smtClean="0"/>
              <a:t>colprep</a:t>
            </a:r>
            <a:r>
              <a:rPr lang="en-US" i="1" dirty="0" smtClean="0"/>
              <a:t> </a:t>
            </a:r>
            <a:r>
              <a:rPr lang="en-US" i="1" dirty="0" err="1" smtClean="0"/>
              <a:t>featureset</a:t>
            </a:r>
            <a:endParaRPr lang="en-US" i="1" dirty="0" smtClean="0"/>
          </a:p>
          <a:p>
            <a:endParaRPr lang="en-US" dirty="0" smtClean="0"/>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fontAlgn="auto">
              <a:spcAft>
                <a:spcPts val="0"/>
              </a:spcAft>
              <a:defRPr/>
            </a:pPr>
            <a:r>
              <a:rPr lang="en-US" dirty="0" smtClean="0"/>
              <a:t>Test</a:t>
            </a:r>
          </a:p>
        </p:txBody>
      </p:sp>
      <p:sp>
        <p:nvSpPr>
          <p:cNvPr id="11267" name="Content Placeholder 2"/>
          <p:cNvSpPr>
            <a:spLocks noGrp="1"/>
          </p:cNvSpPr>
          <p:nvPr>
            <p:ph sz="quarter" idx="1"/>
          </p:nvPr>
        </p:nvSpPr>
        <p:spPr>
          <a:xfrm>
            <a:off x="457200" y="1600200"/>
            <a:ext cx="7467600" cy="4873625"/>
          </a:xfrm>
        </p:spPr>
        <p:txBody>
          <a:bodyPr/>
          <a:lstStyle/>
          <a:p>
            <a:pPr>
              <a:buFont typeface="Wingdings" pitchFamily="2" charset="2"/>
              <a:buNone/>
            </a:pPr>
            <a:r>
              <a:rPr lang="en-US" b="1" dirty="0" smtClean="0"/>
              <a:t>Write a Sentence Based on a Picture</a:t>
            </a:r>
          </a:p>
          <a:p>
            <a:r>
              <a:rPr lang="en-US" i="1" dirty="0" smtClean="0"/>
              <a:t>Directions: write ONE sentence that is based on a picture. With each picture you will be given TWO words or phrases that you must use in your sentence. You can change the forms of the words and you can use the words in any order.</a:t>
            </a:r>
          </a:p>
          <a:p>
            <a:endParaRPr lang="en-US" i="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sz="2000" dirty="0" smtClean="0"/>
              <a:t>Find PMI of all adjacent word pairs (bigrams), as well as all adjacent word triples (trigrams) from the response, based on the Google 1T web corpus</a:t>
            </a:r>
          </a:p>
          <a:p>
            <a:r>
              <a:rPr lang="en-US" sz="2000" dirty="0" smtClean="0"/>
              <a:t>Bin PMI values for the response </a:t>
            </a:r>
          </a:p>
          <a:p>
            <a:endParaRPr lang="en-US" sz="2000" dirty="0" smtClean="0"/>
          </a:p>
          <a:p>
            <a:pPr>
              <a:buNone/>
            </a:pPr>
            <a:endParaRPr lang="en-US" sz="2000" dirty="0" smtClean="0"/>
          </a:p>
          <a:p>
            <a:endParaRPr lang="en-US" sz="2000" dirty="0" smtClean="0"/>
          </a:p>
          <a:p>
            <a:endParaRPr lang="en-US" sz="2000" dirty="0" smtClean="0"/>
          </a:p>
          <a:p>
            <a:r>
              <a:rPr lang="en-US" sz="2000" dirty="0" smtClean="0"/>
              <a:t>Features</a:t>
            </a:r>
          </a:p>
          <a:p>
            <a:pPr lvl="1"/>
            <a:r>
              <a:rPr lang="en-US" sz="2000" dirty="0" smtClean="0"/>
              <a:t>counts and percentages in each bin</a:t>
            </a:r>
          </a:p>
          <a:p>
            <a:pPr lvl="1"/>
            <a:r>
              <a:rPr lang="en-US" sz="2000" dirty="0" smtClean="0"/>
              <a:t>max, min and median PMI for the response</a:t>
            </a:r>
          </a:p>
          <a:p>
            <a:pPr lvl="1"/>
            <a:r>
              <a:rPr lang="en-US" sz="2000" dirty="0" smtClean="0"/>
              <a:t>null PMI for words not found in the database</a:t>
            </a:r>
          </a:p>
          <a:p>
            <a:pPr>
              <a:buNone/>
            </a:pPr>
            <a:r>
              <a:rPr lang="en-US" sz="2000" dirty="0" smtClean="0"/>
              <a:t>40 features forming </a:t>
            </a:r>
            <a:r>
              <a:rPr lang="en-US" sz="2000" i="1" dirty="0" smtClean="0"/>
              <a:t>the </a:t>
            </a:r>
            <a:r>
              <a:rPr lang="en-US" sz="2000" i="1" dirty="0" err="1" smtClean="0"/>
              <a:t>pmi</a:t>
            </a:r>
            <a:r>
              <a:rPr lang="en-US" sz="2000" i="1" dirty="0" smtClean="0"/>
              <a:t> </a:t>
            </a:r>
            <a:r>
              <a:rPr lang="en-US" sz="2000" i="1" dirty="0" err="1" smtClean="0"/>
              <a:t>featureset</a:t>
            </a:r>
            <a:endParaRPr lang="en-US" sz="2000" i="1" dirty="0" smtClean="0"/>
          </a:p>
          <a:p>
            <a:endParaRPr lang="en-US" sz="2000" dirty="0" smtClean="0"/>
          </a:p>
          <a:p>
            <a:pPr>
              <a:buNone/>
            </a:pPr>
            <a:endParaRPr lang="en-US" sz="2000" dirty="0" smtClean="0"/>
          </a:p>
          <a:p>
            <a:endParaRPr lang="en-US" sz="2000" dirty="0"/>
          </a:p>
        </p:txBody>
      </p:sp>
      <p:grpSp>
        <p:nvGrpSpPr>
          <p:cNvPr id="36" name="Group 35"/>
          <p:cNvGrpSpPr/>
          <p:nvPr/>
        </p:nvGrpSpPr>
        <p:grpSpPr>
          <a:xfrm>
            <a:off x="838200" y="3429001"/>
            <a:ext cx="6096000" cy="536376"/>
            <a:chOff x="838200" y="3429001"/>
            <a:chExt cx="6096000" cy="536376"/>
          </a:xfrm>
        </p:grpSpPr>
        <p:cxnSp>
          <p:nvCxnSpPr>
            <p:cNvPr id="6" name="Straight Connector 5"/>
            <p:cNvCxnSpPr/>
            <p:nvPr/>
          </p:nvCxnSpPr>
          <p:spPr>
            <a:xfrm>
              <a:off x="838200" y="3581400"/>
              <a:ext cx="6096000" cy="0"/>
            </a:xfrm>
            <a:prstGeom prst="line">
              <a:avLst/>
            </a:prstGeom>
            <a:ln w="38100"/>
          </p:spPr>
          <p:style>
            <a:lnRef idx="1">
              <a:schemeClr val="dk1"/>
            </a:lnRef>
            <a:fillRef idx="0">
              <a:schemeClr val="dk1"/>
            </a:fillRef>
            <a:effectRef idx="0">
              <a:schemeClr val="dk1"/>
            </a:effectRef>
            <a:fontRef idx="minor">
              <a:schemeClr val="tx1"/>
            </a:fontRef>
          </p:style>
        </p:cxnSp>
        <p:sp>
          <p:nvSpPr>
            <p:cNvPr id="8" name="TextBox 7"/>
            <p:cNvSpPr txBox="1"/>
            <p:nvPr/>
          </p:nvSpPr>
          <p:spPr>
            <a:xfrm>
              <a:off x="1676400" y="3657600"/>
              <a:ext cx="442750" cy="307777"/>
            </a:xfrm>
            <a:prstGeom prst="rect">
              <a:avLst/>
            </a:prstGeom>
            <a:noFill/>
          </p:spPr>
          <p:txBody>
            <a:bodyPr wrap="none" rtlCol="0">
              <a:spAutoFit/>
            </a:bodyPr>
            <a:lstStyle/>
            <a:p>
              <a:r>
                <a:rPr lang="en-US" sz="1400" dirty="0" smtClean="0"/>
                <a:t>-20</a:t>
              </a:r>
              <a:endParaRPr lang="en-US" sz="1400" dirty="0"/>
            </a:p>
          </p:txBody>
        </p:sp>
        <p:sp>
          <p:nvSpPr>
            <p:cNvPr id="9" name="TextBox 8"/>
            <p:cNvSpPr txBox="1"/>
            <p:nvPr/>
          </p:nvSpPr>
          <p:spPr>
            <a:xfrm>
              <a:off x="5943600" y="3657600"/>
              <a:ext cx="383438" cy="307777"/>
            </a:xfrm>
            <a:prstGeom prst="rect">
              <a:avLst/>
            </a:prstGeom>
            <a:noFill/>
          </p:spPr>
          <p:txBody>
            <a:bodyPr wrap="none" rtlCol="0">
              <a:spAutoFit/>
            </a:bodyPr>
            <a:lstStyle/>
            <a:p>
              <a:r>
                <a:rPr lang="en-US" sz="1400" dirty="0" smtClean="0"/>
                <a:t>20</a:t>
              </a:r>
              <a:endParaRPr lang="en-US" sz="1400" dirty="0"/>
            </a:p>
          </p:txBody>
        </p:sp>
        <p:sp>
          <p:nvSpPr>
            <p:cNvPr id="10" name="TextBox 9"/>
            <p:cNvSpPr txBox="1"/>
            <p:nvPr/>
          </p:nvSpPr>
          <p:spPr>
            <a:xfrm>
              <a:off x="3257498" y="3657600"/>
              <a:ext cx="343364" cy="307777"/>
            </a:xfrm>
            <a:prstGeom prst="rect">
              <a:avLst/>
            </a:prstGeom>
            <a:noFill/>
          </p:spPr>
          <p:txBody>
            <a:bodyPr wrap="none" rtlCol="0">
              <a:spAutoFit/>
            </a:bodyPr>
            <a:lstStyle/>
            <a:p>
              <a:r>
                <a:rPr lang="en-US" sz="1400" dirty="0" smtClean="0"/>
                <a:t>-1</a:t>
              </a:r>
              <a:endParaRPr lang="en-US" sz="1400" dirty="0"/>
            </a:p>
          </p:txBody>
        </p:sp>
        <p:sp>
          <p:nvSpPr>
            <p:cNvPr id="11" name="TextBox 10"/>
            <p:cNvSpPr txBox="1"/>
            <p:nvPr/>
          </p:nvSpPr>
          <p:spPr>
            <a:xfrm>
              <a:off x="2466949" y="3657600"/>
              <a:ext cx="442750" cy="307777"/>
            </a:xfrm>
            <a:prstGeom prst="rect">
              <a:avLst/>
            </a:prstGeom>
            <a:noFill/>
          </p:spPr>
          <p:txBody>
            <a:bodyPr wrap="none" rtlCol="0">
              <a:spAutoFit/>
            </a:bodyPr>
            <a:lstStyle/>
            <a:p>
              <a:r>
                <a:rPr lang="en-US" sz="1400" dirty="0" smtClean="0"/>
                <a:t>-10</a:t>
              </a:r>
              <a:endParaRPr lang="en-US" sz="1400" dirty="0"/>
            </a:p>
          </p:txBody>
        </p:sp>
        <p:sp>
          <p:nvSpPr>
            <p:cNvPr id="12" name="TextBox 11"/>
            <p:cNvSpPr txBox="1"/>
            <p:nvPr/>
          </p:nvSpPr>
          <p:spPr>
            <a:xfrm>
              <a:off x="5212363" y="3657600"/>
              <a:ext cx="383438" cy="307777"/>
            </a:xfrm>
            <a:prstGeom prst="rect">
              <a:avLst/>
            </a:prstGeom>
            <a:noFill/>
          </p:spPr>
          <p:txBody>
            <a:bodyPr wrap="none" rtlCol="0">
              <a:spAutoFit/>
            </a:bodyPr>
            <a:lstStyle/>
            <a:p>
              <a:r>
                <a:rPr lang="en-US" sz="1400" dirty="0" smtClean="0"/>
                <a:t>10</a:t>
              </a:r>
              <a:endParaRPr lang="en-US" sz="1400" dirty="0"/>
            </a:p>
          </p:txBody>
        </p:sp>
        <p:sp>
          <p:nvSpPr>
            <p:cNvPr id="13" name="TextBox 12"/>
            <p:cNvSpPr txBox="1"/>
            <p:nvPr/>
          </p:nvSpPr>
          <p:spPr>
            <a:xfrm>
              <a:off x="4580512" y="3657600"/>
              <a:ext cx="284052" cy="307777"/>
            </a:xfrm>
            <a:prstGeom prst="rect">
              <a:avLst/>
            </a:prstGeom>
            <a:noFill/>
          </p:spPr>
          <p:txBody>
            <a:bodyPr wrap="none" rtlCol="0">
              <a:spAutoFit/>
            </a:bodyPr>
            <a:lstStyle/>
            <a:p>
              <a:r>
                <a:rPr lang="en-US" sz="1400" dirty="0" smtClean="0"/>
                <a:t>1</a:t>
              </a:r>
              <a:endParaRPr lang="en-US" sz="1400" dirty="0"/>
            </a:p>
          </p:txBody>
        </p:sp>
        <p:cxnSp>
          <p:nvCxnSpPr>
            <p:cNvPr id="16" name="Elbow Connector 15"/>
            <p:cNvCxnSpPr>
              <a:stCxn id="8" idx="0"/>
              <a:endCxn id="11" idx="0"/>
            </p:cNvCxnSpPr>
            <p:nvPr/>
          </p:nvCxnSpPr>
          <p:spPr>
            <a:xfrm rot="5400000" flipH="1" flipV="1">
              <a:off x="2293049" y="3262326"/>
              <a:ext cx="12700" cy="790549"/>
            </a:xfrm>
            <a:prstGeom prst="bentConnector3">
              <a:avLst>
                <a:gd name="adj1" fmla="val 1800000"/>
              </a:avLst>
            </a:prstGeom>
          </p:spPr>
          <p:style>
            <a:lnRef idx="1">
              <a:schemeClr val="accent1"/>
            </a:lnRef>
            <a:fillRef idx="0">
              <a:schemeClr val="accent1"/>
            </a:fillRef>
            <a:effectRef idx="0">
              <a:schemeClr val="accent1"/>
            </a:effectRef>
            <a:fontRef idx="minor">
              <a:schemeClr val="tx1"/>
            </a:fontRef>
          </p:style>
        </p:cxnSp>
        <p:cxnSp>
          <p:nvCxnSpPr>
            <p:cNvPr id="18" name="Elbow Connector 17"/>
            <p:cNvCxnSpPr>
              <a:stCxn id="11" idx="0"/>
              <a:endCxn id="10" idx="0"/>
            </p:cNvCxnSpPr>
            <p:nvPr/>
          </p:nvCxnSpPr>
          <p:spPr>
            <a:xfrm rot="5400000" flipH="1" flipV="1">
              <a:off x="3058752" y="3287172"/>
              <a:ext cx="12700" cy="740856"/>
            </a:xfrm>
            <a:prstGeom prst="bentConnector3">
              <a:avLst>
                <a:gd name="adj1" fmla="val 1800000"/>
              </a:avLst>
            </a:prstGeom>
          </p:spPr>
          <p:style>
            <a:lnRef idx="1">
              <a:schemeClr val="accent1"/>
            </a:lnRef>
            <a:fillRef idx="0">
              <a:schemeClr val="accent1"/>
            </a:fillRef>
            <a:effectRef idx="0">
              <a:schemeClr val="accent1"/>
            </a:effectRef>
            <a:fontRef idx="minor">
              <a:schemeClr val="tx1"/>
            </a:fontRef>
          </p:style>
        </p:cxnSp>
        <p:cxnSp>
          <p:nvCxnSpPr>
            <p:cNvPr id="20" name="Elbow Connector 19"/>
            <p:cNvCxnSpPr>
              <a:stCxn id="10" idx="0"/>
              <a:endCxn id="14" idx="0"/>
            </p:cNvCxnSpPr>
            <p:nvPr/>
          </p:nvCxnSpPr>
          <p:spPr>
            <a:xfrm rot="5400000" flipH="1" flipV="1">
              <a:off x="3759933" y="3326847"/>
              <a:ext cx="12700" cy="661507"/>
            </a:xfrm>
            <a:prstGeom prst="bentConnector3">
              <a:avLst>
                <a:gd name="adj1" fmla="val 1800000"/>
              </a:avLst>
            </a:prstGeom>
          </p:spPr>
          <p:style>
            <a:lnRef idx="1">
              <a:schemeClr val="accent1"/>
            </a:lnRef>
            <a:fillRef idx="0">
              <a:schemeClr val="accent1"/>
            </a:fillRef>
            <a:effectRef idx="0">
              <a:schemeClr val="accent1"/>
            </a:effectRef>
            <a:fontRef idx="minor">
              <a:schemeClr val="tx1"/>
            </a:fontRef>
          </p:style>
        </p:cxnSp>
        <p:cxnSp>
          <p:nvCxnSpPr>
            <p:cNvPr id="26" name="Elbow Connector 25"/>
            <p:cNvCxnSpPr>
              <a:stCxn id="12" idx="0"/>
              <a:endCxn id="9" idx="0"/>
            </p:cNvCxnSpPr>
            <p:nvPr/>
          </p:nvCxnSpPr>
          <p:spPr>
            <a:xfrm rot="5400000" flipH="1" flipV="1">
              <a:off x="5769700" y="3291982"/>
              <a:ext cx="12700" cy="731237"/>
            </a:xfrm>
            <a:prstGeom prst="bentConnector3">
              <a:avLst>
                <a:gd name="adj1" fmla="val 1800000"/>
              </a:avLst>
            </a:prstGeom>
          </p:spPr>
          <p:style>
            <a:lnRef idx="1">
              <a:schemeClr val="accent1"/>
            </a:lnRef>
            <a:fillRef idx="0">
              <a:schemeClr val="accent1"/>
            </a:fillRef>
            <a:effectRef idx="0">
              <a:schemeClr val="accent1"/>
            </a:effectRef>
            <a:fontRef idx="minor">
              <a:schemeClr val="tx1"/>
            </a:fontRef>
          </p:style>
        </p:cxnSp>
        <p:cxnSp>
          <p:nvCxnSpPr>
            <p:cNvPr id="28" name="Elbow Connector 27"/>
            <p:cNvCxnSpPr>
              <a:stCxn id="12" idx="0"/>
              <a:endCxn id="13" idx="0"/>
            </p:cNvCxnSpPr>
            <p:nvPr/>
          </p:nvCxnSpPr>
          <p:spPr>
            <a:xfrm rot="16200000" flipV="1">
              <a:off x="5063310" y="3316828"/>
              <a:ext cx="12700" cy="681544"/>
            </a:xfrm>
            <a:prstGeom prst="bentConnector3">
              <a:avLst>
                <a:gd name="adj1" fmla="val 1800000"/>
              </a:avLst>
            </a:prstGeom>
          </p:spPr>
          <p:style>
            <a:lnRef idx="1">
              <a:schemeClr val="accent1"/>
            </a:lnRef>
            <a:fillRef idx="0">
              <a:schemeClr val="accent1"/>
            </a:fillRef>
            <a:effectRef idx="0">
              <a:schemeClr val="accent1"/>
            </a:effectRef>
            <a:fontRef idx="minor">
              <a:schemeClr val="tx1"/>
            </a:fontRef>
          </p:style>
        </p:cxnSp>
        <p:cxnSp>
          <p:nvCxnSpPr>
            <p:cNvPr id="30" name="Elbow Connector 29"/>
            <p:cNvCxnSpPr>
              <a:stCxn id="14" idx="0"/>
            </p:cNvCxnSpPr>
            <p:nvPr/>
          </p:nvCxnSpPr>
          <p:spPr>
            <a:xfrm rot="5400000" flipH="1" flipV="1">
              <a:off x="4293244" y="3226443"/>
              <a:ext cx="228600" cy="633715"/>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3948661" y="3657600"/>
              <a:ext cx="284052" cy="307777"/>
            </a:xfrm>
            <a:prstGeom prst="rect">
              <a:avLst/>
            </a:prstGeom>
            <a:noFill/>
          </p:spPr>
          <p:txBody>
            <a:bodyPr wrap="none" rtlCol="0">
              <a:spAutoFit/>
            </a:bodyPr>
            <a:lstStyle/>
            <a:p>
              <a:r>
                <a:rPr lang="en-US" sz="1400" dirty="0" smtClean="0"/>
                <a:t>0</a:t>
              </a:r>
              <a:endParaRPr lang="en-US" sz="1400" dirty="0"/>
            </a:p>
          </p:txBody>
        </p:sp>
      </p:grpSp>
      <p:sp>
        <p:nvSpPr>
          <p:cNvPr id="2" name="Title 1"/>
          <p:cNvSpPr>
            <a:spLocks noGrp="1"/>
          </p:cNvSpPr>
          <p:nvPr>
            <p:ph type="title"/>
          </p:nvPr>
        </p:nvSpPr>
        <p:spPr/>
        <p:txBody>
          <a:bodyPr>
            <a:normAutofit/>
          </a:bodyPr>
          <a:lstStyle/>
          <a:p>
            <a:r>
              <a:rPr lang="en-US" sz="3200" b="1" dirty="0" smtClean="0">
                <a:latin typeface="Calibri" pitchFamily="34" charset="0"/>
              </a:rPr>
              <a:t>Awkward word usage Features:</a:t>
            </a:r>
            <a:br>
              <a:rPr lang="en-US" sz="3200" b="1" dirty="0" smtClean="0">
                <a:latin typeface="Calibri" pitchFamily="34" charset="0"/>
              </a:rPr>
            </a:br>
            <a:r>
              <a:rPr lang="en-US" sz="3200" b="1" dirty="0" smtClean="0">
                <a:latin typeface="Calibri" pitchFamily="34" charset="0"/>
              </a:rPr>
              <a:t>New Features</a:t>
            </a:r>
            <a:endParaRPr lang="en-US" dirty="0"/>
          </a:p>
        </p:txBody>
      </p:sp>
      <p:pic>
        <p:nvPicPr>
          <p:cNvPr id="3074" name="Picture 2"/>
          <p:cNvPicPr>
            <a:picLocks noChangeAspect="1" noChangeArrowheads="1"/>
          </p:cNvPicPr>
          <p:nvPr/>
        </p:nvPicPr>
        <p:blipFill>
          <a:blip r:embed="rId3" cstate="print"/>
          <a:srcRect/>
          <a:stretch>
            <a:fillRect/>
          </a:stretch>
        </p:blipFill>
        <p:spPr bwMode="auto">
          <a:xfrm>
            <a:off x="5638800" y="2286000"/>
            <a:ext cx="1819275" cy="714375"/>
          </a:xfrm>
          <a:prstGeom prst="rect">
            <a:avLst/>
          </a:prstGeom>
          <a:noFill/>
          <a:ln w="9525">
            <a:noFill/>
            <a:miter lim="800000"/>
            <a:headEnd/>
            <a:tailEnd/>
          </a:ln>
        </p:spPr>
      </p:pic>
      <p:grpSp>
        <p:nvGrpSpPr>
          <p:cNvPr id="31" name="Group 30"/>
          <p:cNvGrpSpPr/>
          <p:nvPr/>
        </p:nvGrpSpPr>
        <p:grpSpPr>
          <a:xfrm>
            <a:off x="1320784" y="3657600"/>
            <a:ext cx="5567696" cy="555069"/>
            <a:chOff x="1320784" y="3657600"/>
            <a:chExt cx="5567696" cy="555069"/>
          </a:xfrm>
        </p:grpSpPr>
        <p:sp>
          <p:nvSpPr>
            <p:cNvPr id="25" name="Rectangle 24"/>
            <p:cNvSpPr/>
            <p:nvPr/>
          </p:nvSpPr>
          <p:spPr>
            <a:xfrm>
              <a:off x="3962400" y="3657600"/>
              <a:ext cx="228600" cy="228600"/>
            </a:xfrm>
            <a:prstGeom prst="rect">
              <a:avLst/>
            </a:prstGeom>
            <a:noFill/>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grpSp>
          <p:nvGrpSpPr>
            <p:cNvPr id="29" name="Group 28"/>
            <p:cNvGrpSpPr/>
            <p:nvPr/>
          </p:nvGrpSpPr>
          <p:grpSpPr>
            <a:xfrm>
              <a:off x="1320784" y="3846909"/>
              <a:ext cx="5567696" cy="365760"/>
              <a:chOff x="1320784" y="3846909"/>
              <a:chExt cx="5567696" cy="365760"/>
            </a:xfrm>
          </p:grpSpPr>
          <p:sp>
            <p:nvSpPr>
              <p:cNvPr id="21" name="TextBox 20"/>
              <p:cNvSpPr txBox="1"/>
              <p:nvPr/>
            </p:nvSpPr>
            <p:spPr>
              <a:xfrm>
                <a:off x="3505200" y="3886200"/>
                <a:ext cx="1198864" cy="307777"/>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1400" dirty="0" smtClean="0"/>
                  <a:t>Independent</a:t>
                </a:r>
                <a:endParaRPr lang="en-US" sz="1400" dirty="0"/>
              </a:p>
            </p:txBody>
          </p:sp>
          <p:sp>
            <p:nvSpPr>
              <p:cNvPr id="24" name="Right Arrow 23"/>
              <p:cNvSpPr/>
              <p:nvPr/>
            </p:nvSpPr>
            <p:spPr>
              <a:xfrm>
                <a:off x="4876800" y="3846909"/>
                <a:ext cx="2011680" cy="365760"/>
              </a:xfrm>
              <a:prstGeom prst="rightArrow">
                <a:avLst/>
              </a:prstGeom>
            </p:spPr>
            <p:style>
              <a:lnRef idx="1">
                <a:schemeClr val="accent4"/>
              </a:lnRef>
              <a:fillRef idx="2">
                <a:schemeClr val="accent4"/>
              </a:fillRef>
              <a:effectRef idx="1">
                <a:schemeClr val="accent4"/>
              </a:effectRef>
              <a:fontRef idx="minor">
                <a:schemeClr val="dk1"/>
              </a:fontRef>
            </p:style>
            <p:txBody>
              <a:bodyPr wrap="square" rtlCol="0" anchor="ctr">
                <a:spAutoFit/>
              </a:bodyPr>
              <a:lstStyle/>
              <a:p>
                <a:pPr algn="ctr"/>
                <a:r>
                  <a:rPr lang="en-US" sz="1400" dirty="0" smtClean="0"/>
                  <a:t>Higher than chance</a:t>
                </a:r>
                <a:endParaRPr lang="en-US" sz="1400" dirty="0"/>
              </a:p>
            </p:txBody>
          </p:sp>
          <p:sp>
            <p:nvSpPr>
              <p:cNvPr id="27" name="Left Arrow 26"/>
              <p:cNvSpPr/>
              <p:nvPr/>
            </p:nvSpPr>
            <p:spPr>
              <a:xfrm>
                <a:off x="1320784" y="3846909"/>
                <a:ext cx="2011680" cy="365760"/>
              </a:xfrm>
              <a:prstGeom prst="lef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400" dirty="0" smtClean="0"/>
                  <a:t>Lower than chance</a:t>
                </a:r>
                <a:endParaRPr lang="en-US" sz="1400" dirty="0"/>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4"/>
          <p:cNvGrpSpPr/>
          <p:nvPr/>
        </p:nvGrpSpPr>
        <p:grpSpPr>
          <a:xfrm>
            <a:off x="4343400" y="1685925"/>
            <a:ext cx="1091514" cy="523875"/>
            <a:chOff x="4343400" y="1685925"/>
            <a:chExt cx="1091514" cy="523875"/>
          </a:xfrm>
        </p:grpSpPr>
        <p:sp>
          <p:nvSpPr>
            <p:cNvPr id="4098" name="Rectangle 2"/>
            <p:cNvSpPr>
              <a:spLocks noChangeArrowheads="1"/>
            </p:cNvSpPr>
            <p:nvPr/>
          </p:nvSpPr>
          <p:spPr bwMode="auto">
            <a:xfrm>
              <a:off x="4800600" y="1685925"/>
              <a:ext cx="634314" cy="523875"/>
            </a:xfrm>
            <a:prstGeom prst="rect">
              <a:avLst/>
            </a:prstGeom>
            <a:solidFill>
              <a:srgbClr val="FFFFFF"/>
            </a:solidFill>
            <a:ln w="19050">
              <a:solidFill>
                <a:srgbClr val="000000"/>
              </a:solidFill>
              <a:miter lim="800000"/>
              <a:headEnd/>
              <a:tailEnd/>
            </a:ln>
          </p:spPr>
          <p:txBody>
            <a:bodyPr wrap="square">
              <a:spAutoFit/>
            </a:bodyPr>
            <a:lstStyle/>
            <a:p>
              <a:pPr>
                <a:spcAft>
                  <a:spcPts val="1000"/>
                </a:spcAft>
              </a:pPr>
              <a:r>
                <a:rPr lang="en-US" sz="1400" b="1">
                  <a:latin typeface="Calibri" pitchFamily="34" charset="0"/>
                </a:rPr>
                <a:t>Spell check             </a:t>
              </a:r>
              <a:endParaRPr lang="en-US" sz="2400" b="1">
                <a:latin typeface="Calibri" pitchFamily="34" charset="0"/>
              </a:endParaRPr>
            </a:p>
          </p:txBody>
        </p:sp>
        <p:cxnSp>
          <p:nvCxnSpPr>
            <p:cNvPr id="10" name="Straight Arrow Connector 9"/>
            <p:cNvCxnSpPr/>
            <p:nvPr/>
          </p:nvCxnSpPr>
          <p:spPr>
            <a:xfrm>
              <a:off x="4343400" y="1828800"/>
              <a:ext cx="475734" cy="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grpSp>
      <p:grpSp>
        <p:nvGrpSpPr>
          <p:cNvPr id="3" name="Group 45"/>
          <p:cNvGrpSpPr/>
          <p:nvPr/>
        </p:nvGrpSpPr>
        <p:grpSpPr>
          <a:xfrm>
            <a:off x="5434914" y="1914764"/>
            <a:ext cx="2094469" cy="2582526"/>
            <a:chOff x="5434914" y="1914764"/>
            <a:chExt cx="2094469" cy="2582526"/>
          </a:xfrm>
        </p:grpSpPr>
        <p:sp>
          <p:nvSpPr>
            <p:cNvPr id="4105" name="Rectangle 2"/>
            <p:cNvSpPr>
              <a:spLocks noChangeArrowheads="1"/>
            </p:cNvSpPr>
            <p:nvPr/>
          </p:nvSpPr>
          <p:spPr bwMode="auto">
            <a:xfrm>
              <a:off x="5943598" y="2667000"/>
              <a:ext cx="1585785" cy="523875"/>
            </a:xfrm>
            <a:prstGeom prst="rect">
              <a:avLst/>
            </a:prstGeom>
            <a:noFill/>
            <a:ln w="19050">
              <a:solidFill>
                <a:srgbClr val="000000"/>
              </a:solidFill>
              <a:miter lim="800000"/>
              <a:headEnd/>
              <a:tailEnd/>
            </a:ln>
          </p:spPr>
          <p:txBody>
            <a:bodyPr wrap="square">
              <a:spAutoFit/>
            </a:bodyPr>
            <a:lstStyle/>
            <a:p>
              <a:pPr>
                <a:spcAft>
                  <a:spcPts val="1000"/>
                </a:spcAft>
              </a:pPr>
              <a:r>
                <a:rPr lang="en-US" sz="1400" b="1" dirty="0">
                  <a:latin typeface="Calibri" pitchFamily="34" charset="0"/>
                </a:rPr>
                <a:t>Awkward word usage Features</a:t>
              </a:r>
              <a:endParaRPr lang="en-US" sz="2400" b="1" dirty="0">
                <a:latin typeface="Calibri" pitchFamily="34" charset="0"/>
              </a:endParaRPr>
            </a:p>
          </p:txBody>
        </p:sp>
        <p:cxnSp>
          <p:nvCxnSpPr>
            <p:cNvPr id="17" name="Shape 68"/>
            <p:cNvCxnSpPr>
              <a:stCxn id="4098" idx="3"/>
              <a:endCxn id="4105" idx="1"/>
            </p:cNvCxnSpPr>
            <p:nvPr/>
          </p:nvCxnSpPr>
          <p:spPr>
            <a:xfrm>
              <a:off x="5434914" y="1947863"/>
              <a:ext cx="508684" cy="981075"/>
            </a:xfrm>
            <a:prstGeom prst="bentConnector3">
              <a:avLst>
                <a:gd name="adj1" fmla="val 50000"/>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18" name="Shape 70"/>
            <p:cNvCxnSpPr>
              <a:stCxn id="13" idx="3"/>
              <a:endCxn id="4105" idx="0"/>
            </p:cNvCxnSpPr>
            <p:nvPr/>
          </p:nvCxnSpPr>
          <p:spPr>
            <a:xfrm rot="16200000" flipH="1">
              <a:off x="6189695" y="2120204"/>
              <a:ext cx="752236" cy="341355"/>
            </a:xfrm>
            <a:prstGeom prst="bentConnector3">
              <a:avLst>
                <a:gd name="adj1" fmla="val 50000"/>
              </a:avLst>
            </a:prstGeom>
            <a:ln w="19050">
              <a:headEnd type="arrow"/>
              <a:tailEnd type="arrow"/>
            </a:ln>
          </p:spPr>
          <p:style>
            <a:lnRef idx="1">
              <a:schemeClr val="accent1"/>
            </a:lnRef>
            <a:fillRef idx="0">
              <a:schemeClr val="accent1"/>
            </a:fillRef>
            <a:effectRef idx="0">
              <a:schemeClr val="accent1"/>
            </a:effectRef>
            <a:fontRef idx="minor">
              <a:schemeClr val="tx1"/>
            </a:fontRef>
          </p:style>
        </p:cxnSp>
        <p:cxnSp>
          <p:nvCxnSpPr>
            <p:cNvPr id="21" name="Elbow Connector 93"/>
            <p:cNvCxnSpPr>
              <a:stCxn id="4105" idx="2"/>
              <a:endCxn id="4114" idx="3"/>
            </p:cNvCxnSpPr>
            <p:nvPr/>
          </p:nvCxnSpPr>
          <p:spPr>
            <a:xfrm rot="5400000">
              <a:off x="5806803" y="3567601"/>
              <a:ext cx="1306414" cy="552963"/>
            </a:xfrm>
            <a:prstGeom prst="bentConnector2">
              <a:avLst/>
            </a:prstGeom>
            <a:ln w="19050">
              <a:tailEnd type="arrow"/>
            </a:ln>
          </p:spPr>
          <p:style>
            <a:lnRef idx="1">
              <a:schemeClr val="accent1"/>
            </a:lnRef>
            <a:fillRef idx="0">
              <a:schemeClr val="accent1"/>
            </a:fillRef>
            <a:effectRef idx="0">
              <a:schemeClr val="accent1"/>
            </a:effectRef>
            <a:fontRef idx="minor">
              <a:schemeClr val="tx1"/>
            </a:fontRef>
          </p:style>
        </p:cxnSp>
      </p:grpSp>
      <p:grpSp>
        <p:nvGrpSpPr>
          <p:cNvPr id="4" name="Group 41"/>
          <p:cNvGrpSpPr/>
          <p:nvPr/>
        </p:nvGrpSpPr>
        <p:grpSpPr>
          <a:xfrm>
            <a:off x="1828800" y="447438"/>
            <a:ext cx="5398872" cy="4657961"/>
            <a:chOff x="1828800" y="447438"/>
            <a:chExt cx="5398872" cy="4657961"/>
          </a:xfrm>
        </p:grpSpPr>
        <p:sp>
          <p:nvSpPr>
            <p:cNvPr id="13" name="Flowchart: Magnetic Disk 12"/>
            <p:cNvSpPr/>
            <p:nvPr/>
          </p:nvSpPr>
          <p:spPr>
            <a:xfrm>
              <a:off x="5562600" y="447438"/>
              <a:ext cx="1665072" cy="1467326"/>
            </a:xfrm>
            <a:prstGeom prst="flowChartMagneticDisk">
              <a:avLst/>
            </a:prstGeom>
            <a:no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ctr" fontAlgn="auto">
                <a:spcBef>
                  <a:spcPts val="0"/>
                </a:spcBef>
                <a:spcAft>
                  <a:spcPts val="0"/>
                </a:spcAft>
                <a:defRPr/>
              </a:pPr>
              <a:r>
                <a:rPr lang="en-US" sz="1400" b="1" dirty="0">
                  <a:solidFill>
                    <a:schemeClr val="tx1">
                      <a:lumMod val="95000"/>
                      <a:lumOff val="5000"/>
                    </a:schemeClr>
                  </a:solidFill>
                </a:rPr>
                <a:t>Word associations database  </a:t>
              </a:r>
            </a:p>
          </p:txBody>
        </p:sp>
        <p:cxnSp>
          <p:nvCxnSpPr>
            <p:cNvPr id="14" name="Straight Arrow Connector 13"/>
            <p:cNvCxnSpPr>
              <a:endCxn id="13" idx="2"/>
            </p:cNvCxnSpPr>
            <p:nvPr/>
          </p:nvCxnSpPr>
          <p:spPr>
            <a:xfrm flipV="1">
              <a:off x="4114800" y="1181101"/>
              <a:ext cx="1447800" cy="342900"/>
            </a:xfrm>
            <a:prstGeom prst="straightConnector1">
              <a:avLst/>
            </a:prstGeom>
            <a:ln w="19050">
              <a:headEnd type="arrow"/>
              <a:tailEnd type="arrow"/>
            </a:ln>
          </p:spPr>
          <p:style>
            <a:lnRef idx="1">
              <a:schemeClr val="accent1"/>
            </a:lnRef>
            <a:fillRef idx="0">
              <a:schemeClr val="accent1"/>
            </a:fillRef>
            <a:effectRef idx="0">
              <a:schemeClr val="accent1"/>
            </a:effectRef>
            <a:fontRef idx="minor">
              <a:schemeClr val="tx1"/>
            </a:fontRef>
          </p:style>
        </p:cxnSp>
        <p:grpSp>
          <p:nvGrpSpPr>
            <p:cNvPr id="5" name="Group 39"/>
            <p:cNvGrpSpPr/>
            <p:nvPr/>
          </p:nvGrpSpPr>
          <p:grpSpPr>
            <a:xfrm>
              <a:off x="1828800" y="851594"/>
              <a:ext cx="2585652" cy="4253805"/>
              <a:chOff x="1828800" y="851594"/>
              <a:chExt cx="2585652" cy="4253805"/>
            </a:xfrm>
          </p:grpSpPr>
          <p:sp>
            <p:nvSpPr>
              <p:cNvPr id="4100" name="Rectangle 4"/>
              <p:cNvSpPr>
                <a:spLocks noChangeArrowheads="1"/>
              </p:cNvSpPr>
              <p:nvPr/>
            </p:nvSpPr>
            <p:spPr bwMode="auto">
              <a:xfrm>
                <a:off x="2590800" y="1547813"/>
                <a:ext cx="1823652" cy="738187"/>
              </a:xfrm>
              <a:prstGeom prst="rect">
                <a:avLst/>
              </a:prstGeom>
              <a:noFill/>
              <a:ln w="19050">
                <a:solidFill>
                  <a:srgbClr val="000000"/>
                </a:solidFill>
                <a:miter lim="800000"/>
                <a:headEnd/>
                <a:tailEnd/>
              </a:ln>
            </p:spPr>
            <p:txBody>
              <a:bodyPr wrap="square">
                <a:spAutoFit/>
              </a:bodyPr>
              <a:lstStyle/>
              <a:p>
                <a:pPr>
                  <a:spcAft>
                    <a:spcPts val="1000"/>
                  </a:spcAft>
                </a:pPr>
                <a:r>
                  <a:rPr lang="en-US" sz="1400" b="1" dirty="0">
                    <a:latin typeface="Calibri" pitchFamily="34" charset="0"/>
                  </a:rPr>
                  <a:t>Foreign language detector (Rule-based scorer)</a:t>
                </a:r>
                <a:endParaRPr lang="en-US" sz="2400" b="1" dirty="0">
                  <a:latin typeface="Calibri" pitchFamily="34" charset="0"/>
                </a:endParaRPr>
              </a:p>
            </p:txBody>
          </p:sp>
          <p:cxnSp>
            <p:nvCxnSpPr>
              <p:cNvPr id="7" name="Straight Arrow Connector 6"/>
              <p:cNvCxnSpPr>
                <a:stCxn id="4099" idx="2"/>
                <a:endCxn id="4100" idx="0"/>
              </p:cNvCxnSpPr>
              <p:nvPr/>
            </p:nvCxnSpPr>
            <p:spPr>
              <a:xfrm>
                <a:off x="3502020" y="851594"/>
                <a:ext cx="606" cy="696219"/>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25" name="Shape 24"/>
              <p:cNvCxnSpPr>
                <a:stCxn id="4100" idx="1"/>
              </p:cNvCxnSpPr>
              <p:nvPr/>
            </p:nvCxnSpPr>
            <p:spPr>
              <a:xfrm rot="10800000" flipV="1">
                <a:off x="1828800" y="1916907"/>
                <a:ext cx="762000" cy="3188492"/>
              </a:xfrm>
              <a:prstGeom prst="bentConnector2">
                <a:avLst/>
              </a:prstGeom>
              <a:ln w="19050">
                <a:tailEnd type="arrow"/>
              </a:ln>
            </p:spPr>
            <p:style>
              <a:lnRef idx="1">
                <a:schemeClr val="accent1"/>
              </a:lnRef>
              <a:fillRef idx="0">
                <a:schemeClr val="accent1"/>
              </a:fillRef>
              <a:effectRef idx="0">
                <a:schemeClr val="accent1"/>
              </a:effectRef>
              <a:fontRef idx="minor">
                <a:schemeClr val="tx1"/>
              </a:fontRef>
            </p:style>
          </p:cxnSp>
        </p:grpSp>
      </p:grpSp>
      <p:sp>
        <p:nvSpPr>
          <p:cNvPr id="4099" name="AutoShape 3"/>
          <p:cNvSpPr>
            <a:spLocks noChangeArrowheads="1"/>
          </p:cNvSpPr>
          <p:nvPr/>
        </p:nvSpPr>
        <p:spPr bwMode="auto">
          <a:xfrm>
            <a:off x="2819398" y="481013"/>
            <a:ext cx="1585785" cy="385167"/>
          </a:xfrm>
          <a:prstGeom prst="flowChartMultidocument">
            <a:avLst/>
          </a:prstGeom>
          <a:solidFill>
            <a:srgbClr val="FFFFFF"/>
          </a:solidFill>
          <a:ln w="19050">
            <a:solidFill>
              <a:srgbClr val="000000"/>
            </a:solidFill>
            <a:miter lim="800000"/>
            <a:headEnd/>
            <a:tailEnd/>
          </a:ln>
        </p:spPr>
        <p:txBody>
          <a:bodyPr wrap="square">
            <a:spAutoFit/>
          </a:bodyPr>
          <a:lstStyle/>
          <a:p>
            <a:pPr>
              <a:spcAft>
                <a:spcPts val="1000"/>
              </a:spcAft>
            </a:pPr>
            <a:r>
              <a:rPr lang="en-US" sz="1400" b="1" dirty="0">
                <a:latin typeface="Calibri" pitchFamily="34" charset="0"/>
              </a:rPr>
              <a:t>Text </a:t>
            </a:r>
            <a:r>
              <a:rPr lang="en-US" sz="1400" b="1" dirty="0" smtClean="0">
                <a:latin typeface="Calibri" pitchFamily="34" charset="0"/>
              </a:rPr>
              <a:t>responses</a:t>
            </a:r>
            <a:endParaRPr lang="en-US" sz="2400" b="1" dirty="0">
              <a:latin typeface="Calibri" pitchFamily="34" charset="0"/>
            </a:endParaRPr>
          </a:p>
        </p:txBody>
      </p:sp>
      <p:sp>
        <p:nvSpPr>
          <p:cNvPr id="4119" name="TextBox 113"/>
          <p:cNvSpPr txBox="1">
            <a:spLocks noChangeArrowheads="1"/>
          </p:cNvSpPr>
          <p:nvPr/>
        </p:nvSpPr>
        <p:spPr bwMode="auto">
          <a:xfrm>
            <a:off x="1752598" y="5105400"/>
            <a:ext cx="3885171" cy="369888"/>
          </a:xfrm>
          <a:prstGeom prst="rect">
            <a:avLst/>
          </a:prstGeom>
          <a:noFill/>
          <a:ln w="19050">
            <a:solidFill>
              <a:schemeClr val="tx1"/>
            </a:solidFill>
            <a:miter lim="800000"/>
            <a:headEnd/>
            <a:tailEnd/>
          </a:ln>
        </p:spPr>
        <p:txBody>
          <a:bodyPr wrap="square">
            <a:spAutoFit/>
          </a:bodyPr>
          <a:lstStyle/>
          <a:p>
            <a:pPr algn="ctr"/>
            <a:r>
              <a:rPr lang="en-US" b="1">
                <a:latin typeface="Calibri" pitchFamily="34" charset="0"/>
              </a:rPr>
              <a:t>        Score prediction</a:t>
            </a:r>
          </a:p>
        </p:txBody>
      </p:sp>
      <p:grpSp>
        <p:nvGrpSpPr>
          <p:cNvPr id="6" name="Group 42"/>
          <p:cNvGrpSpPr/>
          <p:nvPr/>
        </p:nvGrpSpPr>
        <p:grpSpPr>
          <a:xfrm>
            <a:off x="1981200" y="2286000"/>
            <a:ext cx="1521426" cy="2057400"/>
            <a:chOff x="1981200" y="2286000"/>
            <a:chExt cx="1521426" cy="2057400"/>
          </a:xfrm>
        </p:grpSpPr>
        <p:sp>
          <p:nvSpPr>
            <p:cNvPr id="4102" name="Rectangle 2"/>
            <p:cNvSpPr>
              <a:spLocks noChangeArrowheads="1"/>
            </p:cNvSpPr>
            <p:nvPr/>
          </p:nvSpPr>
          <p:spPr bwMode="auto">
            <a:xfrm>
              <a:off x="1981200" y="2667000"/>
              <a:ext cx="1268628" cy="523875"/>
            </a:xfrm>
            <a:prstGeom prst="rect">
              <a:avLst/>
            </a:prstGeom>
            <a:noFill/>
            <a:ln w="19050">
              <a:solidFill>
                <a:srgbClr val="000000"/>
              </a:solidFill>
              <a:miter lim="800000"/>
              <a:headEnd/>
              <a:tailEnd/>
            </a:ln>
          </p:spPr>
          <p:txBody>
            <a:bodyPr wrap="square">
              <a:spAutoFit/>
            </a:bodyPr>
            <a:lstStyle/>
            <a:p>
              <a:pPr>
                <a:spcAft>
                  <a:spcPts val="1000"/>
                </a:spcAft>
              </a:pPr>
              <a:r>
                <a:rPr lang="en-US" sz="1400" b="1" dirty="0">
                  <a:latin typeface="Calibri" pitchFamily="34" charset="0"/>
                </a:rPr>
                <a:t>Rubric-based Features</a:t>
              </a:r>
              <a:endParaRPr lang="en-US" sz="2400" b="1" dirty="0">
                <a:latin typeface="Calibri" pitchFamily="34" charset="0"/>
              </a:endParaRPr>
            </a:p>
          </p:txBody>
        </p:sp>
        <p:cxnSp>
          <p:nvCxnSpPr>
            <p:cNvPr id="9" name="Elbow Connector 8"/>
            <p:cNvCxnSpPr>
              <a:stCxn id="4100" idx="2"/>
              <a:endCxn id="4102" idx="0"/>
            </p:cNvCxnSpPr>
            <p:nvPr/>
          </p:nvCxnSpPr>
          <p:spPr>
            <a:xfrm rot="5400000">
              <a:off x="2868570" y="2032944"/>
              <a:ext cx="381000" cy="887112"/>
            </a:xfrm>
            <a:prstGeom prst="bentConnector3">
              <a:avLst>
                <a:gd name="adj1" fmla="val 50000"/>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4102" idx="2"/>
            </p:cNvCxnSpPr>
            <p:nvPr/>
          </p:nvCxnSpPr>
          <p:spPr>
            <a:xfrm flipH="1">
              <a:off x="2590800" y="3190875"/>
              <a:ext cx="24714" cy="1152525"/>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grpSp>
      <p:grpSp>
        <p:nvGrpSpPr>
          <p:cNvPr id="8" name="Group 46"/>
          <p:cNvGrpSpPr/>
          <p:nvPr/>
        </p:nvGrpSpPr>
        <p:grpSpPr>
          <a:xfrm>
            <a:off x="3886198" y="2209800"/>
            <a:ext cx="2341605" cy="2133600"/>
            <a:chOff x="3886198" y="2209800"/>
            <a:chExt cx="2341605" cy="2133600"/>
          </a:xfrm>
        </p:grpSpPr>
        <p:sp>
          <p:nvSpPr>
            <p:cNvPr id="4109" name="Rectangle 2"/>
            <p:cNvSpPr>
              <a:spLocks noChangeArrowheads="1"/>
            </p:cNvSpPr>
            <p:nvPr/>
          </p:nvSpPr>
          <p:spPr bwMode="auto">
            <a:xfrm>
              <a:off x="3886198" y="2667000"/>
              <a:ext cx="1585785" cy="523875"/>
            </a:xfrm>
            <a:prstGeom prst="rect">
              <a:avLst/>
            </a:prstGeom>
            <a:solidFill>
              <a:srgbClr val="FFFFFF"/>
            </a:solidFill>
            <a:ln w="19050">
              <a:solidFill>
                <a:srgbClr val="000000"/>
              </a:solidFill>
              <a:miter lim="800000"/>
              <a:headEnd/>
              <a:tailEnd/>
            </a:ln>
          </p:spPr>
          <p:txBody>
            <a:bodyPr wrap="square">
              <a:spAutoFit/>
            </a:bodyPr>
            <a:lstStyle/>
            <a:p>
              <a:pPr>
                <a:spcAft>
                  <a:spcPts val="1000"/>
                </a:spcAft>
              </a:pPr>
              <a:r>
                <a:rPr lang="en-US" sz="1400" b="1">
                  <a:latin typeface="Calibri" pitchFamily="34" charset="0"/>
                </a:rPr>
                <a:t>Content relevance Features</a:t>
              </a:r>
              <a:endParaRPr lang="en-US" sz="2400" b="1">
                <a:latin typeface="Calibri" pitchFamily="34" charset="0"/>
              </a:endParaRPr>
            </a:p>
          </p:txBody>
        </p:sp>
        <p:cxnSp>
          <p:nvCxnSpPr>
            <p:cNvPr id="16" name="Elbow Connector 15"/>
            <p:cNvCxnSpPr>
              <a:stCxn id="4098" idx="2"/>
              <a:endCxn id="4109" idx="0"/>
            </p:cNvCxnSpPr>
            <p:nvPr/>
          </p:nvCxnSpPr>
          <p:spPr>
            <a:xfrm rot="5400000">
              <a:off x="4669824" y="2219067"/>
              <a:ext cx="457200" cy="438666"/>
            </a:xfrm>
            <a:prstGeom prst="bentConnector3">
              <a:avLst>
                <a:gd name="adj1" fmla="val 50000"/>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19" name="Flowchart: Stored Data 18"/>
            <p:cNvSpPr/>
            <p:nvPr/>
          </p:nvSpPr>
          <p:spPr>
            <a:xfrm>
              <a:off x="4800598" y="3581400"/>
              <a:ext cx="1427205" cy="461963"/>
            </a:xfrm>
            <a:prstGeom prst="flowChartOnlineStorag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ctr" fontAlgn="auto">
                <a:spcBef>
                  <a:spcPts val="0"/>
                </a:spcBef>
                <a:spcAft>
                  <a:spcPts val="0"/>
                </a:spcAft>
                <a:defRPr/>
              </a:pPr>
              <a:r>
                <a:rPr lang="en-US" sz="1200" b="1" dirty="0">
                  <a:solidFill>
                    <a:schemeClr val="tx1">
                      <a:lumMod val="95000"/>
                      <a:lumOff val="5000"/>
                    </a:schemeClr>
                  </a:solidFill>
                </a:rPr>
                <a:t>Reference Corpus </a:t>
              </a:r>
            </a:p>
          </p:txBody>
        </p:sp>
        <p:cxnSp>
          <p:nvCxnSpPr>
            <p:cNvPr id="27" name="Straight Arrow Connector 26"/>
            <p:cNvCxnSpPr>
              <a:stCxn id="4109" idx="2"/>
            </p:cNvCxnSpPr>
            <p:nvPr/>
          </p:nvCxnSpPr>
          <p:spPr>
            <a:xfrm flipH="1">
              <a:off x="4648202" y="3190875"/>
              <a:ext cx="30889" cy="1152525"/>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19" idx="0"/>
            </p:cNvCxnSpPr>
            <p:nvPr/>
          </p:nvCxnSpPr>
          <p:spPr>
            <a:xfrm flipH="1" flipV="1">
              <a:off x="4800602" y="3200400"/>
              <a:ext cx="713599" cy="38100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grpSp>
      <p:grpSp>
        <p:nvGrpSpPr>
          <p:cNvPr id="11" name="Group 48"/>
          <p:cNvGrpSpPr/>
          <p:nvPr/>
        </p:nvGrpSpPr>
        <p:grpSpPr>
          <a:xfrm>
            <a:off x="2971800" y="2286000"/>
            <a:ext cx="1030758" cy="2057400"/>
            <a:chOff x="2971800" y="2286000"/>
            <a:chExt cx="1030758" cy="2057400"/>
          </a:xfrm>
        </p:grpSpPr>
        <p:sp>
          <p:nvSpPr>
            <p:cNvPr id="4106" name="Rectangle 2"/>
            <p:cNvSpPr>
              <a:spLocks noChangeArrowheads="1"/>
            </p:cNvSpPr>
            <p:nvPr/>
          </p:nvSpPr>
          <p:spPr bwMode="auto">
            <a:xfrm>
              <a:off x="2971800" y="3276600"/>
              <a:ext cx="1030758" cy="523875"/>
            </a:xfrm>
            <a:prstGeom prst="rect">
              <a:avLst/>
            </a:prstGeom>
            <a:noFill/>
            <a:ln w="19050">
              <a:solidFill>
                <a:srgbClr val="000000"/>
              </a:solidFill>
              <a:miter lim="800000"/>
              <a:headEnd/>
              <a:tailEnd/>
            </a:ln>
          </p:spPr>
          <p:txBody>
            <a:bodyPr wrap="square">
              <a:spAutoFit/>
            </a:bodyPr>
            <a:lstStyle/>
            <a:p>
              <a:pPr>
                <a:spcAft>
                  <a:spcPts val="1000"/>
                </a:spcAft>
              </a:pPr>
              <a:r>
                <a:rPr lang="en-US" sz="1400" b="1" dirty="0">
                  <a:latin typeface="Calibri" pitchFamily="34" charset="0"/>
                </a:rPr>
                <a:t>Grammar Features</a:t>
              </a:r>
              <a:endParaRPr lang="en-US" sz="2400" b="1" dirty="0">
                <a:latin typeface="Calibri" pitchFamily="34" charset="0"/>
              </a:endParaRPr>
            </a:p>
          </p:txBody>
        </p:sp>
        <p:cxnSp>
          <p:nvCxnSpPr>
            <p:cNvPr id="28" name="Straight Arrow Connector 27"/>
            <p:cNvCxnSpPr>
              <a:stCxn id="4106" idx="2"/>
            </p:cNvCxnSpPr>
            <p:nvPr/>
          </p:nvCxnSpPr>
          <p:spPr>
            <a:xfrm>
              <a:off x="3487179" y="3800475"/>
              <a:ext cx="18021" cy="542925"/>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4100" idx="2"/>
              <a:endCxn id="4106" idx="0"/>
            </p:cNvCxnSpPr>
            <p:nvPr/>
          </p:nvCxnSpPr>
          <p:spPr>
            <a:xfrm flipH="1">
              <a:off x="3487179" y="2286000"/>
              <a:ext cx="15447" cy="99060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grpSp>
      <p:grpSp>
        <p:nvGrpSpPr>
          <p:cNvPr id="12" name="Group 50"/>
          <p:cNvGrpSpPr/>
          <p:nvPr/>
        </p:nvGrpSpPr>
        <p:grpSpPr>
          <a:xfrm>
            <a:off x="1905000" y="2362200"/>
            <a:ext cx="5867400" cy="3127375"/>
            <a:chOff x="1905000" y="2362200"/>
            <a:chExt cx="5867400" cy="3127375"/>
          </a:xfrm>
        </p:grpSpPr>
        <p:cxnSp>
          <p:nvCxnSpPr>
            <p:cNvPr id="24" name="Straight Arrow Connector 23"/>
            <p:cNvCxnSpPr/>
            <p:nvPr/>
          </p:nvCxnSpPr>
          <p:spPr>
            <a:xfrm>
              <a:off x="2743200" y="4648200"/>
              <a:ext cx="0" cy="45720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grpSp>
          <p:nvGrpSpPr>
            <p:cNvPr id="15" name="Group 49"/>
            <p:cNvGrpSpPr/>
            <p:nvPr/>
          </p:nvGrpSpPr>
          <p:grpSpPr>
            <a:xfrm>
              <a:off x="1905000" y="2362200"/>
              <a:ext cx="5867400" cy="3127375"/>
              <a:chOff x="1905000" y="2362200"/>
              <a:chExt cx="5867400" cy="3127375"/>
            </a:xfrm>
          </p:grpSpPr>
          <p:sp>
            <p:nvSpPr>
              <p:cNvPr id="22" name="Flowchart: Magnetic Disk 21"/>
              <p:cNvSpPr/>
              <p:nvPr/>
            </p:nvSpPr>
            <p:spPr>
              <a:xfrm>
                <a:off x="6275172" y="4876800"/>
                <a:ext cx="1268628" cy="612775"/>
              </a:xfrm>
              <a:prstGeom prst="flowChartMagneticDisk">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ctr" fontAlgn="auto">
                  <a:spcBef>
                    <a:spcPts val="0"/>
                  </a:spcBef>
                  <a:spcAft>
                    <a:spcPts val="0"/>
                  </a:spcAft>
                  <a:defRPr/>
                </a:pPr>
                <a:r>
                  <a:rPr lang="en-US" sz="1400" b="1" dirty="0">
                    <a:solidFill>
                      <a:schemeClr val="tx1">
                        <a:lumMod val="95000"/>
                        <a:lumOff val="5000"/>
                      </a:schemeClr>
                    </a:solidFill>
                  </a:rPr>
                  <a:t>model</a:t>
                </a:r>
              </a:p>
            </p:txBody>
          </p:sp>
          <p:cxnSp>
            <p:nvCxnSpPr>
              <p:cNvPr id="70" name="Shape 69"/>
              <p:cNvCxnSpPr>
                <a:endCxn id="22" idx="2"/>
              </p:cNvCxnSpPr>
              <p:nvPr/>
            </p:nvCxnSpPr>
            <p:spPr>
              <a:xfrm rot="16200000" flipH="1">
                <a:off x="5817178" y="4725194"/>
                <a:ext cx="458788" cy="457200"/>
              </a:xfrm>
              <a:prstGeom prst="bentConnector2">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4114" name="Rectangle 2"/>
              <p:cNvSpPr>
                <a:spLocks noChangeArrowheads="1"/>
              </p:cNvSpPr>
              <p:nvPr/>
            </p:nvSpPr>
            <p:spPr bwMode="auto">
              <a:xfrm>
                <a:off x="1981200" y="4343400"/>
                <a:ext cx="4202328" cy="307777"/>
              </a:xfrm>
              <a:prstGeom prst="rect">
                <a:avLst/>
              </a:prstGeom>
              <a:solidFill>
                <a:schemeClr val="accent2"/>
              </a:solidFill>
              <a:ln w="19050">
                <a:solidFill>
                  <a:srgbClr val="000000"/>
                </a:solidFill>
                <a:miter lim="800000"/>
                <a:headEnd/>
                <a:tailEnd/>
              </a:ln>
            </p:spPr>
            <p:txBody>
              <a:bodyPr wrap="square">
                <a:spAutoFit/>
              </a:bodyPr>
              <a:lstStyle/>
              <a:p>
                <a:pPr>
                  <a:spcAft>
                    <a:spcPts val="1000"/>
                  </a:spcAft>
                </a:pPr>
                <a:r>
                  <a:rPr lang="en-US" sz="1400" b="1" dirty="0">
                    <a:latin typeface="Calibri" pitchFamily="34" charset="0"/>
                  </a:rPr>
                  <a:t>  </a:t>
                </a:r>
                <a:r>
                  <a:rPr lang="en-US" sz="1400" b="1" dirty="0" smtClean="0">
                    <a:latin typeface="Calibri" pitchFamily="34" charset="0"/>
                  </a:rPr>
                  <a:t>Machine learner: Logistic Regression (</a:t>
                </a:r>
                <a:r>
                  <a:rPr lang="en-US" sz="1400" b="1" dirty="0" err="1" smtClean="0">
                    <a:latin typeface="Calibri" pitchFamily="34" charset="0"/>
                  </a:rPr>
                  <a:t>sklearn</a:t>
                </a:r>
                <a:r>
                  <a:rPr lang="en-US" sz="1400" b="1" dirty="0" smtClean="0">
                    <a:latin typeface="Calibri" pitchFamily="34" charset="0"/>
                  </a:rPr>
                  <a:t>)</a:t>
                </a:r>
                <a:endParaRPr lang="en-US" sz="2400" b="1" dirty="0">
                  <a:latin typeface="Calibri" pitchFamily="34" charset="0"/>
                </a:endParaRPr>
              </a:p>
            </p:txBody>
          </p:sp>
          <p:sp>
            <p:nvSpPr>
              <p:cNvPr id="75" name="Rectangle 74"/>
              <p:cNvSpPr/>
              <p:nvPr/>
            </p:nvSpPr>
            <p:spPr>
              <a:xfrm>
                <a:off x="1905000" y="2362200"/>
                <a:ext cx="5867400" cy="2362200"/>
              </a:xfrm>
              <a:prstGeom prst="rect">
                <a:avLst/>
              </a:pr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sp>
        <p:nvSpPr>
          <p:cNvPr id="40" name="Title 1"/>
          <p:cNvSpPr txBox="1">
            <a:spLocks/>
          </p:cNvSpPr>
          <p:nvPr/>
        </p:nvSpPr>
        <p:spPr>
          <a:xfrm>
            <a:off x="457200" y="274638"/>
            <a:ext cx="2362200" cy="792162"/>
          </a:xfrm>
          <a:prstGeom prst="rect">
            <a:avLst/>
          </a:prstGeom>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small" spc="0" normalizeH="0" baseline="0" noProof="0" dirty="0" smtClean="0">
                <a:ln>
                  <a:noFill/>
                </a:ln>
                <a:solidFill>
                  <a:schemeClr val="tx2"/>
                </a:solidFill>
                <a:effectLst/>
                <a:uLnTx/>
                <a:uFillTx/>
                <a:latin typeface="+mj-lt"/>
                <a:ea typeface="+mj-ea"/>
                <a:cs typeface="+mj-cs"/>
              </a:rPr>
              <a:t>System Architecture</a:t>
            </a:r>
            <a:endParaRPr kumimoji="0" lang="en-US" sz="2400" b="0" i="0" u="none" strike="noStrike" kern="1200" cap="small"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Experiments: data</a:t>
            </a:r>
            <a:endParaRPr lang="en-US" dirty="0"/>
          </a:p>
        </p:txBody>
      </p:sp>
      <p:sp>
        <p:nvSpPr>
          <p:cNvPr id="15363" name="Content Placeholder 2"/>
          <p:cNvSpPr>
            <a:spLocks noGrp="1"/>
          </p:cNvSpPr>
          <p:nvPr>
            <p:ph sz="quarter" idx="1"/>
          </p:nvPr>
        </p:nvSpPr>
        <p:spPr>
          <a:xfrm>
            <a:off x="457200" y="1600200"/>
            <a:ext cx="7467600" cy="4873625"/>
          </a:xfrm>
        </p:spPr>
        <p:txBody>
          <a:bodyPr/>
          <a:lstStyle/>
          <a:p>
            <a:r>
              <a:rPr lang="en-US" dirty="0" smtClean="0"/>
              <a:t>58K responses to 434 picture prompts all of which were human scored operationally</a:t>
            </a:r>
          </a:p>
          <a:p>
            <a:pPr lvl="1"/>
            <a:r>
              <a:rPr lang="en-US" dirty="0" smtClean="0"/>
              <a:t>2K responses were used for development</a:t>
            </a:r>
          </a:p>
          <a:p>
            <a:pPr lvl="1"/>
            <a:r>
              <a:rPr lang="en-US" dirty="0" smtClean="0"/>
              <a:t>56K responses were used for evaluation </a:t>
            </a:r>
          </a:p>
          <a:p>
            <a:r>
              <a:rPr lang="en-US" dirty="0" smtClean="0"/>
              <a:t>17K responses were double annotated</a:t>
            </a:r>
          </a:p>
          <a:p>
            <a:pPr lvl="1"/>
            <a:r>
              <a:rPr lang="en-US" dirty="0" smtClean="0"/>
              <a:t>Inter-annotator agreement using quadratic weighted kappa (QWK) was 0.83</a:t>
            </a:r>
          </a:p>
          <a:p>
            <a:r>
              <a:rPr lang="en-US" dirty="0" smtClean="0"/>
              <a:t>Data Distribution by score point</a:t>
            </a:r>
          </a:p>
          <a:p>
            <a:endParaRPr lang="en-US" dirty="0" smtClean="0"/>
          </a:p>
        </p:txBody>
      </p:sp>
      <p:graphicFrame>
        <p:nvGraphicFramePr>
          <p:cNvPr id="4" name="Table 3"/>
          <p:cNvGraphicFramePr>
            <a:graphicFrameLocks noGrp="1"/>
          </p:cNvGraphicFramePr>
          <p:nvPr/>
        </p:nvGraphicFramePr>
        <p:xfrm>
          <a:off x="1066800" y="4953000"/>
          <a:ext cx="6096000" cy="741680"/>
        </p:xfrm>
        <a:graphic>
          <a:graphicData uri="http://schemas.openxmlformats.org/drawingml/2006/table">
            <a:tbl>
              <a:tblPr firstRow="1" bandRow="1">
                <a:tableStyleId>{5940675A-B579-460E-94D1-54222C63F5DA}</a:tableStyleId>
              </a:tblPr>
              <a:tblGrid>
                <a:gridCol w="1524000"/>
                <a:gridCol w="1524000"/>
                <a:gridCol w="1524000"/>
                <a:gridCol w="1524000"/>
              </a:tblGrid>
              <a:tr h="370840">
                <a:tc>
                  <a:txBody>
                    <a:bodyPr/>
                    <a:lstStyle/>
                    <a:p>
                      <a:pPr algn="ctr"/>
                      <a:r>
                        <a:rPr lang="en-US" dirty="0" smtClean="0"/>
                        <a:t>0</a:t>
                      </a:r>
                      <a:endParaRPr lang="en-US" dirty="0"/>
                    </a:p>
                  </a:txBody>
                  <a:tcPr/>
                </a:tc>
                <a:tc>
                  <a:txBody>
                    <a:bodyPr/>
                    <a:lstStyle/>
                    <a:p>
                      <a:pPr algn="ctr"/>
                      <a:r>
                        <a:rPr lang="en-US" dirty="0" smtClean="0"/>
                        <a:t>1</a:t>
                      </a:r>
                      <a:endParaRPr lang="en-US" dirty="0"/>
                    </a:p>
                  </a:txBody>
                  <a:tcPr/>
                </a:tc>
                <a:tc>
                  <a:txBody>
                    <a:bodyPr/>
                    <a:lstStyle/>
                    <a:p>
                      <a:pPr algn="ctr"/>
                      <a:r>
                        <a:rPr lang="en-US" dirty="0" smtClean="0"/>
                        <a:t>2</a:t>
                      </a:r>
                      <a:endParaRPr lang="en-US" dirty="0"/>
                    </a:p>
                  </a:txBody>
                  <a:tcPr/>
                </a:tc>
                <a:tc>
                  <a:txBody>
                    <a:bodyPr/>
                    <a:lstStyle/>
                    <a:p>
                      <a:pPr algn="ctr"/>
                      <a:r>
                        <a:rPr lang="en-US" dirty="0" smtClean="0"/>
                        <a:t>3</a:t>
                      </a:r>
                      <a:endParaRPr lang="en-US" dirty="0"/>
                    </a:p>
                  </a:txBody>
                  <a:tcPr/>
                </a:tc>
              </a:tr>
              <a:tr h="370840">
                <a:tc>
                  <a:txBody>
                    <a:bodyPr/>
                    <a:lstStyle/>
                    <a:p>
                      <a:pPr algn="ctr"/>
                      <a:r>
                        <a:rPr lang="en-US" dirty="0" smtClean="0"/>
                        <a:t>0.4%</a:t>
                      </a:r>
                      <a:endParaRPr lang="en-US" dirty="0"/>
                    </a:p>
                  </a:txBody>
                  <a:tcPr/>
                </a:tc>
                <a:tc>
                  <a:txBody>
                    <a:bodyPr/>
                    <a:lstStyle/>
                    <a:p>
                      <a:pPr algn="ctr"/>
                      <a:r>
                        <a:rPr lang="en-US" dirty="0" smtClean="0"/>
                        <a:t>7.6%</a:t>
                      </a:r>
                      <a:endParaRPr lang="en-US" dirty="0"/>
                    </a:p>
                  </a:txBody>
                  <a:tcPr/>
                </a:tc>
                <a:tc>
                  <a:txBody>
                    <a:bodyPr/>
                    <a:lstStyle/>
                    <a:p>
                      <a:pPr algn="ctr"/>
                      <a:r>
                        <a:rPr lang="en-US" dirty="0" smtClean="0"/>
                        <a:t>31%</a:t>
                      </a:r>
                      <a:endParaRPr lang="en-US" dirty="0"/>
                    </a:p>
                  </a:txBody>
                  <a:tcPr/>
                </a:tc>
                <a:tc>
                  <a:txBody>
                    <a:bodyPr/>
                    <a:lstStyle/>
                    <a:p>
                      <a:pPr algn="ctr"/>
                      <a:r>
                        <a:rPr lang="en-US" dirty="0" smtClean="0"/>
                        <a:t>61%</a:t>
                      </a:r>
                      <a:endParaRPr lang="en-US"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36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536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36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536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536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Experiments: Results</a:t>
            </a:r>
            <a:endParaRPr lang="en-US" dirty="0"/>
          </a:p>
        </p:txBody>
      </p:sp>
      <p:graphicFrame>
        <p:nvGraphicFramePr>
          <p:cNvPr id="4" name="Content Placeholder 3"/>
          <p:cNvGraphicFramePr>
            <a:graphicFrameLocks noGrp="1"/>
          </p:cNvGraphicFramePr>
          <p:nvPr>
            <p:ph sz="quarter" idx="1"/>
          </p:nvPr>
        </p:nvGraphicFramePr>
        <p:xfrm>
          <a:off x="457200" y="1600200"/>
          <a:ext cx="7467600" cy="1752600"/>
        </p:xfrm>
        <a:graphic>
          <a:graphicData uri="http://schemas.openxmlformats.org/drawingml/2006/table">
            <a:tbl>
              <a:tblPr firstRow="1" bandRow="1">
                <a:tableStyleId>{5C22544A-7EE6-4342-B048-85BDC9FD1C3A}</a:tableStyleId>
              </a:tblPr>
              <a:tblGrid>
                <a:gridCol w="2489200"/>
                <a:gridCol w="2489200"/>
                <a:gridCol w="2489200"/>
              </a:tblGrid>
              <a:tr h="370840">
                <a:tc>
                  <a:txBody>
                    <a:bodyPr/>
                    <a:lstStyle/>
                    <a:p>
                      <a:endParaRPr lang="en-US" dirty="0"/>
                    </a:p>
                  </a:txBody>
                  <a:tcPr/>
                </a:tc>
                <a:tc>
                  <a:txBody>
                    <a:bodyPr/>
                    <a:lstStyle/>
                    <a:p>
                      <a:r>
                        <a:rPr lang="en-US" dirty="0" smtClean="0"/>
                        <a:t>Accuracy (%)</a:t>
                      </a:r>
                      <a:endParaRPr lang="en-US" dirty="0"/>
                    </a:p>
                  </a:txBody>
                  <a:tcPr/>
                </a:tc>
                <a:tc>
                  <a:txBody>
                    <a:bodyPr/>
                    <a:lstStyle/>
                    <a:p>
                      <a:r>
                        <a:rPr lang="en-US" dirty="0" smtClean="0"/>
                        <a:t>Agreement (QWK)</a:t>
                      </a:r>
                      <a:endParaRPr lang="en-US" dirty="0"/>
                    </a:p>
                  </a:txBody>
                  <a:tcPr/>
                </a:tc>
              </a:tr>
              <a:tr h="370840">
                <a:tc>
                  <a:txBody>
                    <a:bodyPr/>
                    <a:lstStyle/>
                    <a:p>
                      <a:pPr algn="ctr"/>
                      <a:r>
                        <a:rPr lang="en-US" dirty="0" smtClean="0"/>
                        <a:t>Baseline</a:t>
                      </a:r>
                      <a:r>
                        <a:rPr lang="en-US" baseline="0" dirty="0" smtClean="0"/>
                        <a:t> </a:t>
                      </a:r>
                    </a:p>
                    <a:p>
                      <a:pPr algn="ctr"/>
                      <a:r>
                        <a:rPr lang="en-US" baseline="0" dirty="0" smtClean="0"/>
                        <a:t>(Majority Class)</a:t>
                      </a:r>
                    </a:p>
                  </a:txBody>
                  <a:tcPr/>
                </a:tc>
                <a:tc>
                  <a:txBody>
                    <a:bodyPr/>
                    <a:lstStyle/>
                    <a:p>
                      <a:pPr algn="ctr"/>
                      <a:r>
                        <a:rPr lang="en-US" dirty="0" smtClean="0"/>
                        <a:t>61</a:t>
                      </a:r>
                      <a:endParaRPr lang="en-US" dirty="0"/>
                    </a:p>
                  </a:txBody>
                  <a:tcPr/>
                </a:tc>
                <a:tc>
                  <a:txBody>
                    <a:bodyPr/>
                    <a:lstStyle/>
                    <a:p>
                      <a:pPr algn="ctr"/>
                      <a:r>
                        <a:rPr lang="en-US" dirty="0" smtClean="0"/>
                        <a:t>--</a:t>
                      </a:r>
                      <a:endParaRPr lang="en-US" dirty="0"/>
                    </a:p>
                  </a:txBody>
                  <a:tcPr/>
                </a:tc>
              </a:tr>
              <a:tr h="370840">
                <a:tc>
                  <a:txBody>
                    <a:bodyPr/>
                    <a:lstStyle/>
                    <a:p>
                      <a:pPr algn="ctr"/>
                      <a:r>
                        <a:rPr lang="en-US" dirty="0" smtClean="0"/>
                        <a:t>System</a:t>
                      </a:r>
                      <a:endParaRPr lang="en-US" dirty="0"/>
                    </a:p>
                  </a:txBody>
                  <a:tcPr/>
                </a:tc>
                <a:tc>
                  <a:txBody>
                    <a:bodyPr/>
                    <a:lstStyle/>
                    <a:p>
                      <a:pPr algn="ctr"/>
                      <a:r>
                        <a:rPr lang="en-US" dirty="0" smtClean="0"/>
                        <a:t>76</a:t>
                      </a:r>
                      <a:endParaRPr lang="en-US" dirty="0"/>
                    </a:p>
                  </a:txBody>
                  <a:tcPr/>
                </a:tc>
                <a:tc>
                  <a:txBody>
                    <a:bodyPr/>
                    <a:lstStyle/>
                    <a:p>
                      <a:pPr algn="ctr"/>
                      <a:r>
                        <a:rPr lang="en-US" dirty="0" smtClean="0"/>
                        <a:t>.63</a:t>
                      </a:r>
                      <a:endParaRPr lang="en-US" dirty="0"/>
                    </a:p>
                  </a:txBody>
                  <a:tcPr/>
                </a:tc>
              </a:tr>
              <a:tr h="370840">
                <a:tc>
                  <a:txBody>
                    <a:bodyPr/>
                    <a:lstStyle/>
                    <a:p>
                      <a:pPr algn="ctr"/>
                      <a:r>
                        <a:rPr lang="en-US" dirty="0" smtClean="0"/>
                        <a:t>Human</a:t>
                      </a:r>
                      <a:endParaRPr lang="en-US" dirty="0"/>
                    </a:p>
                  </a:txBody>
                  <a:tcPr/>
                </a:tc>
                <a:tc>
                  <a:txBody>
                    <a:bodyPr/>
                    <a:lstStyle/>
                    <a:p>
                      <a:pPr algn="ctr"/>
                      <a:r>
                        <a:rPr lang="en-US" dirty="0" smtClean="0"/>
                        <a:t>86</a:t>
                      </a:r>
                      <a:endParaRPr lang="en-US" dirty="0"/>
                    </a:p>
                  </a:txBody>
                  <a:tcPr/>
                </a:tc>
                <a:tc>
                  <a:txBody>
                    <a:bodyPr/>
                    <a:lstStyle/>
                    <a:p>
                      <a:pPr algn="ctr"/>
                      <a:r>
                        <a:rPr lang="en-US" dirty="0" smtClean="0"/>
                        <a:t>.83</a:t>
                      </a:r>
                      <a:endParaRPr lang="en-US" dirty="0"/>
                    </a:p>
                  </a:txBody>
                  <a:tcPr/>
                </a:tc>
              </a:tr>
            </a:tbl>
          </a:graphicData>
        </a:graphic>
      </p:graphicFrame>
      <p:sp>
        <p:nvSpPr>
          <p:cNvPr id="5" name="TextBox 4"/>
          <p:cNvSpPr txBox="1"/>
          <p:nvPr/>
        </p:nvSpPr>
        <p:spPr>
          <a:xfrm>
            <a:off x="914400" y="4191000"/>
            <a:ext cx="5519460" cy="646331"/>
          </a:xfrm>
          <a:prstGeom prst="rect">
            <a:avLst/>
          </a:prstGeom>
          <a:solidFill>
            <a:srgbClr val="92D050"/>
          </a:solidFill>
        </p:spPr>
        <p:txBody>
          <a:bodyPr wrap="none" rtlCol="0">
            <a:spAutoFit/>
          </a:bodyPr>
          <a:lstStyle/>
          <a:p>
            <a:r>
              <a:rPr lang="en-US" i="1" dirty="0" smtClean="0"/>
              <a:t>15 percentage point improvement over baseline, </a:t>
            </a:r>
          </a:p>
          <a:p>
            <a:r>
              <a:rPr lang="en-US" i="1" dirty="0" smtClean="0"/>
              <a:t>but 10 percentage points below human performance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Experiments: Individual feature sets</a:t>
            </a:r>
            <a:endParaRPr lang="en-US" dirty="0"/>
          </a:p>
        </p:txBody>
      </p:sp>
      <p:graphicFrame>
        <p:nvGraphicFramePr>
          <p:cNvPr id="4" name="Content Placeholder 3"/>
          <p:cNvGraphicFramePr>
            <a:graphicFrameLocks noGrp="1"/>
          </p:cNvGraphicFramePr>
          <p:nvPr>
            <p:ph sz="quarter" idx="1"/>
          </p:nvPr>
        </p:nvGraphicFramePr>
        <p:xfrm>
          <a:off x="1752600" y="1752600"/>
          <a:ext cx="6324600" cy="2682240"/>
        </p:xfrm>
        <a:graphic>
          <a:graphicData uri="http://schemas.openxmlformats.org/drawingml/2006/table">
            <a:tbl>
              <a:tblPr firstRow="1" bandRow="1">
                <a:tableStyleId>{5C22544A-7EE6-4342-B048-85BDC9FD1C3A}</a:tableStyleId>
              </a:tblPr>
              <a:tblGrid>
                <a:gridCol w="3162300"/>
                <a:gridCol w="3162300"/>
              </a:tblGrid>
              <a:tr h="276225">
                <a:tc>
                  <a:txBody>
                    <a:bodyPr/>
                    <a:lstStyle/>
                    <a:p>
                      <a:pPr algn="ctr"/>
                      <a:r>
                        <a:rPr lang="en-US" sz="1600" dirty="0" smtClean="0"/>
                        <a:t>Feature set</a:t>
                      </a:r>
                      <a:endParaRPr lang="en-US" sz="1600" dirty="0"/>
                    </a:p>
                  </a:txBody>
                  <a:tcPr/>
                </a:tc>
                <a:tc>
                  <a:txBody>
                    <a:bodyPr/>
                    <a:lstStyle/>
                    <a:p>
                      <a:pPr algn="ctr"/>
                      <a:r>
                        <a:rPr lang="en-US" sz="1600" dirty="0" smtClean="0"/>
                        <a:t>Accuracy (%)</a:t>
                      </a:r>
                      <a:endParaRPr lang="en-US" sz="1600" dirty="0"/>
                    </a:p>
                  </a:txBody>
                  <a:tcPr/>
                </a:tc>
              </a:tr>
              <a:tr h="276225">
                <a:tc>
                  <a:txBody>
                    <a:bodyPr/>
                    <a:lstStyle/>
                    <a:p>
                      <a:pPr algn="ctr"/>
                      <a:r>
                        <a:rPr kumimoji="0" lang="en-US" sz="1600" kern="1200" baseline="0" dirty="0" smtClean="0">
                          <a:solidFill>
                            <a:schemeClr val="dk1"/>
                          </a:solidFill>
                          <a:latin typeface="+mn-lt"/>
                          <a:ea typeface="+mn-ea"/>
                          <a:cs typeface="+mn-cs"/>
                        </a:rPr>
                        <a:t>Overall (all features)</a:t>
                      </a:r>
                    </a:p>
                  </a:txBody>
                  <a:tcPr/>
                </a:tc>
                <a:tc>
                  <a:txBody>
                    <a:bodyPr/>
                    <a:lstStyle/>
                    <a:p>
                      <a:pPr algn="ctr"/>
                      <a:r>
                        <a:rPr lang="en-US" sz="1600" dirty="0" smtClean="0"/>
                        <a:t>76</a:t>
                      </a:r>
                      <a:endParaRPr lang="en-US" sz="1600" dirty="0"/>
                    </a:p>
                  </a:txBody>
                  <a:tcPr/>
                </a:tc>
              </a:tr>
              <a:tr h="276225">
                <a:tc>
                  <a:txBody>
                    <a:bodyPr/>
                    <a:lstStyle/>
                    <a:p>
                      <a:pPr algn="ctr"/>
                      <a:r>
                        <a:rPr kumimoji="0" lang="en-US" sz="1600" kern="1200" baseline="0" dirty="0" smtClean="0">
                          <a:solidFill>
                            <a:schemeClr val="dk1"/>
                          </a:solidFill>
                          <a:latin typeface="+mn-lt"/>
                          <a:ea typeface="+mn-ea"/>
                          <a:cs typeface="+mn-cs"/>
                        </a:rPr>
                        <a:t>grammar</a:t>
                      </a:r>
                    </a:p>
                  </a:txBody>
                  <a:tcPr/>
                </a:tc>
                <a:tc>
                  <a:txBody>
                    <a:bodyPr/>
                    <a:lstStyle/>
                    <a:p>
                      <a:pPr algn="ctr"/>
                      <a:r>
                        <a:rPr lang="en-US" sz="1600" dirty="0" smtClean="0"/>
                        <a:t>70</a:t>
                      </a:r>
                      <a:endParaRPr lang="en-US" sz="1600" dirty="0"/>
                    </a:p>
                  </a:txBody>
                  <a:tcPr/>
                </a:tc>
              </a:tr>
              <a:tr h="276225">
                <a:tc>
                  <a:txBody>
                    <a:bodyPr/>
                    <a:lstStyle/>
                    <a:p>
                      <a:pPr algn="ctr"/>
                      <a:r>
                        <a:rPr kumimoji="0" lang="en-US" sz="1600" kern="1200" baseline="0" dirty="0" err="1" smtClean="0">
                          <a:solidFill>
                            <a:schemeClr val="dk1"/>
                          </a:solidFill>
                          <a:latin typeface="+mn-lt"/>
                          <a:ea typeface="+mn-ea"/>
                          <a:cs typeface="+mn-cs"/>
                        </a:rPr>
                        <a:t>pmi</a:t>
                      </a:r>
                      <a:endParaRPr kumimoji="0" lang="en-US" sz="1600" kern="1200" baseline="0" dirty="0" smtClean="0">
                        <a:solidFill>
                          <a:schemeClr val="dk1"/>
                        </a:solidFill>
                        <a:latin typeface="+mn-lt"/>
                        <a:ea typeface="+mn-ea"/>
                        <a:cs typeface="+mn-cs"/>
                      </a:endParaRPr>
                    </a:p>
                  </a:txBody>
                  <a:tcPr/>
                </a:tc>
                <a:tc>
                  <a:txBody>
                    <a:bodyPr/>
                    <a:lstStyle/>
                    <a:p>
                      <a:pPr algn="ctr"/>
                      <a:r>
                        <a:rPr lang="en-US" sz="1600" dirty="0" smtClean="0"/>
                        <a:t>67</a:t>
                      </a:r>
                      <a:endParaRPr lang="en-US" sz="1600" dirty="0"/>
                    </a:p>
                  </a:txBody>
                  <a:tcPr/>
                </a:tc>
              </a:tr>
              <a:tr h="276225">
                <a:tc>
                  <a:txBody>
                    <a:bodyPr/>
                    <a:lstStyle/>
                    <a:p>
                      <a:pPr algn="ctr"/>
                      <a:r>
                        <a:rPr kumimoji="0" lang="en-US" sz="1600" kern="1200" baseline="0" dirty="0" smtClean="0">
                          <a:solidFill>
                            <a:schemeClr val="dk1"/>
                          </a:solidFill>
                          <a:latin typeface="+mn-lt"/>
                          <a:ea typeface="+mn-ea"/>
                          <a:cs typeface="+mn-cs"/>
                        </a:rPr>
                        <a:t>rubric</a:t>
                      </a:r>
                    </a:p>
                  </a:txBody>
                  <a:tcPr/>
                </a:tc>
                <a:tc>
                  <a:txBody>
                    <a:bodyPr/>
                    <a:lstStyle/>
                    <a:p>
                      <a:pPr algn="ctr"/>
                      <a:r>
                        <a:rPr lang="en-US" sz="1600" dirty="0" smtClean="0"/>
                        <a:t>65</a:t>
                      </a:r>
                      <a:endParaRPr lang="en-US" sz="1600" dirty="0"/>
                    </a:p>
                  </a:txBody>
                  <a:tcPr/>
                </a:tc>
              </a:tr>
              <a:tr h="276225">
                <a:tc>
                  <a:txBody>
                    <a:bodyPr/>
                    <a:lstStyle/>
                    <a:p>
                      <a:pPr algn="ctr"/>
                      <a:r>
                        <a:rPr kumimoji="0" lang="en-US" sz="1600" kern="1200" baseline="0" dirty="0" smtClean="0">
                          <a:solidFill>
                            <a:schemeClr val="dk1"/>
                          </a:solidFill>
                          <a:latin typeface="+mn-lt"/>
                          <a:ea typeface="+mn-ea"/>
                          <a:cs typeface="+mn-cs"/>
                        </a:rPr>
                        <a:t>relevance</a:t>
                      </a:r>
                    </a:p>
                  </a:txBody>
                  <a:tcPr/>
                </a:tc>
                <a:tc>
                  <a:txBody>
                    <a:bodyPr/>
                    <a:lstStyle/>
                    <a:p>
                      <a:pPr algn="ctr"/>
                      <a:r>
                        <a:rPr lang="en-US" sz="1600" dirty="0" smtClean="0"/>
                        <a:t>63</a:t>
                      </a:r>
                      <a:endParaRPr lang="en-US" sz="1600" dirty="0"/>
                    </a:p>
                  </a:txBody>
                  <a:tcPr/>
                </a:tc>
              </a:tr>
              <a:tr h="276225">
                <a:tc>
                  <a:txBody>
                    <a:bodyPr/>
                    <a:lstStyle/>
                    <a:p>
                      <a:pPr algn="ctr"/>
                      <a:r>
                        <a:rPr kumimoji="0" lang="en-US" sz="1600" kern="1200" baseline="0" dirty="0" err="1" smtClean="0">
                          <a:solidFill>
                            <a:schemeClr val="dk1"/>
                          </a:solidFill>
                          <a:latin typeface="+mn-lt"/>
                          <a:ea typeface="+mn-ea"/>
                          <a:cs typeface="+mn-cs"/>
                        </a:rPr>
                        <a:t>colprep</a:t>
                      </a:r>
                      <a:endParaRPr lang="en-US" sz="1600" dirty="0"/>
                    </a:p>
                  </a:txBody>
                  <a:tcPr/>
                </a:tc>
                <a:tc>
                  <a:txBody>
                    <a:bodyPr/>
                    <a:lstStyle/>
                    <a:p>
                      <a:pPr algn="ctr"/>
                      <a:r>
                        <a:rPr lang="en-US" sz="1600" dirty="0" smtClean="0"/>
                        <a:t>61</a:t>
                      </a:r>
                      <a:endParaRPr lang="en-US" sz="1600" dirty="0"/>
                    </a:p>
                  </a:txBody>
                  <a:tcPr/>
                </a:tc>
              </a:tr>
              <a:tr h="276225">
                <a:tc>
                  <a:txBody>
                    <a:bodyPr/>
                    <a:lstStyle/>
                    <a:p>
                      <a:pPr algn="ctr"/>
                      <a:r>
                        <a:rPr lang="en-US" sz="1600" dirty="0" smtClean="0"/>
                        <a:t>Baseline</a:t>
                      </a:r>
                      <a:endParaRPr lang="en-US" sz="1600" dirty="0"/>
                    </a:p>
                  </a:txBody>
                  <a:tcPr/>
                </a:tc>
                <a:tc>
                  <a:txBody>
                    <a:bodyPr/>
                    <a:lstStyle/>
                    <a:p>
                      <a:pPr algn="ctr"/>
                      <a:r>
                        <a:rPr lang="en-US" sz="1600" dirty="0" smtClean="0"/>
                        <a:t>61</a:t>
                      </a:r>
                      <a:endParaRPr lang="en-US" sz="1600" dirty="0"/>
                    </a:p>
                  </a:txBody>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Experiments: Individual feature sets</a:t>
            </a:r>
            <a:endParaRPr lang="en-US" dirty="0"/>
          </a:p>
        </p:txBody>
      </p:sp>
      <p:graphicFrame>
        <p:nvGraphicFramePr>
          <p:cNvPr id="4" name="Content Placeholder 3"/>
          <p:cNvGraphicFramePr>
            <a:graphicFrameLocks noGrp="1"/>
          </p:cNvGraphicFramePr>
          <p:nvPr>
            <p:ph sz="quarter" idx="1"/>
          </p:nvPr>
        </p:nvGraphicFramePr>
        <p:xfrm>
          <a:off x="1752600" y="1752600"/>
          <a:ext cx="6324600" cy="2682240"/>
        </p:xfrm>
        <a:graphic>
          <a:graphicData uri="http://schemas.openxmlformats.org/drawingml/2006/table">
            <a:tbl>
              <a:tblPr firstRow="1" bandRow="1">
                <a:tableStyleId>{5C22544A-7EE6-4342-B048-85BDC9FD1C3A}</a:tableStyleId>
              </a:tblPr>
              <a:tblGrid>
                <a:gridCol w="3162300"/>
                <a:gridCol w="3162300"/>
              </a:tblGrid>
              <a:tr h="276225">
                <a:tc>
                  <a:txBody>
                    <a:bodyPr/>
                    <a:lstStyle/>
                    <a:p>
                      <a:pPr algn="ctr"/>
                      <a:r>
                        <a:rPr lang="en-US" sz="1600" dirty="0" smtClean="0"/>
                        <a:t>Feature set</a:t>
                      </a:r>
                      <a:endParaRPr lang="en-US" sz="1600" dirty="0"/>
                    </a:p>
                  </a:txBody>
                  <a:tcPr/>
                </a:tc>
                <a:tc>
                  <a:txBody>
                    <a:bodyPr/>
                    <a:lstStyle/>
                    <a:p>
                      <a:pPr algn="ctr"/>
                      <a:r>
                        <a:rPr lang="en-US" sz="1600" dirty="0" smtClean="0"/>
                        <a:t>Accuracy (%)</a:t>
                      </a:r>
                      <a:endParaRPr lang="en-US" sz="1600" dirty="0"/>
                    </a:p>
                  </a:txBody>
                  <a:tcPr/>
                </a:tc>
              </a:tr>
              <a:tr h="276225">
                <a:tc>
                  <a:txBody>
                    <a:bodyPr/>
                    <a:lstStyle/>
                    <a:p>
                      <a:pPr algn="ctr"/>
                      <a:r>
                        <a:rPr kumimoji="0" lang="en-US" sz="1600" kern="1200" baseline="0" dirty="0" smtClean="0">
                          <a:solidFill>
                            <a:schemeClr val="dk1"/>
                          </a:solidFill>
                          <a:latin typeface="+mn-lt"/>
                          <a:ea typeface="+mn-ea"/>
                          <a:cs typeface="+mn-cs"/>
                        </a:rPr>
                        <a:t>Overall (all features)</a:t>
                      </a:r>
                    </a:p>
                  </a:txBody>
                  <a:tcPr/>
                </a:tc>
                <a:tc>
                  <a:txBody>
                    <a:bodyPr/>
                    <a:lstStyle/>
                    <a:p>
                      <a:pPr algn="ctr"/>
                      <a:r>
                        <a:rPr lang="en-US" sz="1600" dirty="0" smtClean="0"/>
                        <a:t>76</a:t>
                      </a:r>
                      <a:endParaRPr lang="en-US" sz="1600" dirty="0"/>
                    </a:p>
                  </a:txBody>
                  <a:tcPr/>
                </a:tc>
              </a:tr>
              <a:tr h="276225">
                <a:tc>
                  <a:txBody>
                    <a:bodyPr/>
                    <a:lstStyle/>
                    <a:p>
                      <a:pPr algn="ctr"/>
                      <a:r>
                        <a:rPr kumimoji="0" lang="en-US" sz="1600" b="1" kern="1200" baseline="0" dirty="0" smtClean="0">
                          <a:solidFill>
                            <a:schemeClr val="dk1"/>
                          </a:solidFill>
                          <a:latin typeface="+mn-lt"/>
                          <a:ea typeface="+mn-ea"/>
                          <a:cs typeface="+mn-cs"/>
                        </a:rPr>
                        <a:t>grammar</a:t>
                      </a:r>
                    </a:p>
                  </a:txBody>
                  <a:tcPr/>
                </a:tc>
                <a:tc>
                  <a:txBody>
                    <a:bodyPr/>
                    <a:lstStyle/>
                    <a:p>
                      <a:pPr algn="ctr"/>
                      <a:r>
                        <a:rPr lang="en-US" sz="1600" dirty="0" smtClean="0"/>
                        <a:t>70</a:t>
                      </a:r>
                      <a:endParaRPr lang="en-US" sz="1600" dirty="0"/>
                    </a:p>
                  </a:txBody>
                  <a:tcPr/>
                </a:tc>
              </a:tr>
              <a:tr h="276225">
                <a:tc>
                  <a:txBody>
                    <a:bodyPr/>
                    <a:lstStyle/>
                    <a:p>
                      <a:pPr algn="ctr"/>
                      <a:r>
                        <a:rPr kumimoji="0" lang="en-US" sz="1600" b="1" kern="1200" baseline="0" dirty="0" err="1" smtClean="0">
                          <a:solidFill>
                            <a:schemeClr val="dk1"/>
                          </a:solidFill>
                          <a:latin typeface="+mn-lt"/>
                          <a:ea typeface="+mn-ea"/>
                          <a:cs typeface="+mn-cs"/>
                        </a:rPr>
                        <a:t>pmi</a:t>
                      </a:r>
                      <a:endParaRPr kumimoji="0" lang="en-US" sz="1600" b="1" kern="1200" baseline="0" dirty="0" smtClean="0">
                        <a:solidFill>
                          <a:schemeClr val="dk1"/>
                        </a:solidFill>
                        <a:latin typeface="+mn-lt"/>
                        <a:ea typeface="+mn-ea"/>
                        <a:cs typeface="+mn-cs"/>
                      </a:endParaRPr>
                    </a:p>
                  </a:txBody>
                  <a:tcPr/>
                </a:tc>
                <a:tc>
                  <a:txBody>
                    <a:bodyPr/>
                    <a:lstStyle/>
                    <a:p>
                      <a:pPr algn="ctr"/>
                      <a:r>
                        <a:rPr lang="en-US" sz="1600" dirty="0" smtClean="0"/>
                        <a:t>67</a:t>
                      </a:r>
                      <a:endParaRPr lang="en-US" sz="1600" dirty="0"/>
                    </a:p>
                  </a:txBody>
                  <a:tcPr/>
                </a:tc>
              </a:tr>
              <a:tr h="276225">
                <a:tc>
                  <a:txBody>
                    <a:bodyPr/>
                    <a:lstStyle/>
                    <a:p>
                      <a:pPr algn="ctr"/>
                      <a:r>
                        <a:rPr kumimoji="0" lang="en-US" sz="1600" b="1" kern="1200" baseline="0" dirty="0" smtClean="0">
                          <a:solidFill>
                            <a:schemeClr val="dk1"/>
                          </a:solidFill>
                          <a:latin typeface="+mn-lt"/>
                          <a:ea typeface="+mn-ea"/>
                          <a:cs typeface="+mn-cs"/>
                        </a:rPr>
                        <a:t>rubric</a:t>
                      </a:r>
                    </a:p>
                  </a:txBody>
                  <a:tcPr/>
                </a:tc>
                <a:tc>
                  <a:txBody>
                    <a:bodyPr/>
                    <a:lstStyle/>
                    <a:p>
                      <a:pPr algn="ctr"/>
                      <a:r>
                        <a:rPr lang="en-US" sz="1600" dirty="0" smtClean="0"/>
                        <a:t>65</a:t>
                      </a:r>
                      <a:endParaRPr lang="en-US" sz="1600" dirty="0"/>
                    </a:p>
                  </a:txBody>
                  <a:tcPr/>
                </a:tc>
              </a:tr>
              <a:tr h="276225">
                <a:tc>
                  <a:txBody>
                    <a:bodyPr/>
                    <a:lstStyle/>
                    <a:p>
                      <a:pPr algn="ctr"/>
                      <a:r>
                        <a:rPr kumimoji="0" lang="en-US" sz="1600" b="1" kern="1200" baseline="0" dirty="0" smtClean="0">
                          <a:solidFill>
                            <a:schemeClr val="dk1"/>
                          </a:solidFill>
                          <a:latin typeface="+mn-lt"/>
                          <a:ea typeface="+mn-ea"/>
                          <a:cs typeface="+mn-cs"/>
                        </a:rPr>
                        <a:t>relevance</a:t>
                      </a:r>
                    </a:p>
                  </a:txBody>
                  <a:tcPr/>
                </a:tc>
                <a:tc>
                  <a:txBody>
                    <a:bodyPr/>
                    <a:lstStyle/>
                    <a:p>
                      <a:pPr algn="ctr"/>
                      <a:r>
                        <a:rPr lang="en-US" sz="1600" dirty="0" smtClean="0"/>
                        <a:t>63</a:t>
                      </a:r>
                      <a:endParaRPr lang="en-US" sz="1600" dirty="0"/>
                    </a:p>
                  </a:txBody>
                  <a:tcPr/>
                </a:tc>
              </a:tr>
              <a:tr h="276225">
                <a:tc>
                  <a:txBody>
                    <a:bodyPr/>
                    <a:lstStyle/>
                    <a:p>
                      <a:pPr algn="ctr"/>
                      <a:r>
                        <a:rPr kumimoji="0" lang="en-US" sz="1600" b="1" kern="1200" baseline="0" dirty="0" err="1" smtClean="0">
                          <a:solidFill>
                            <a:schemeClr val="dk1"/>
                          </a:solidFill>
                          <a:latin typeface="+mn-lt"/>
                          <a:ea typeface="+mn-ea"/>
                          <a:cs typeface="+mn-cs"/>
                        </a:rPr>
                        <a:t>colprep</a:t>
                      </a:r>
                      <a:endParaRPr lang="en-US" sz="1600" b="1" dirty="0"/>
                    </a:p>
                  </a:txBody>
                  <a:tcPr/>
                </a:tc>
                <a:tc>
                  <a:txBody>
                    <a:bodyPr/>
                    <a:lstStyle/>
                    <a:p>
                      <a:pPr algn="ctr"/>
                      <a:r>
                        <a:rPr lang="en-US" sz="1600" dirty="0" smtClean="0"/>
                        <a:t>61</a:t>
                      </a:r>
                      <a:endParaRPr lang="en-US" sz="1600" dirty="0"/>
                    </a:p>
                  </a:txBody>
                  <a:tcPr/>
                </a:tc>
              </a:tr>
              <a:tr h="276225">
                <a:tc>
                  <a:txBody>
                    <a:bodyPr/>
                    <a:lstStyle/>
                    <a:p>
                      <a:pPr algn="ctr"/>
                      <a:r>
                        <a:rPr lang="en-US" sz="1600" dirty="0" smtClean="0"/>
                        <a:t>Baseline</a:t>
                      </a:r>
                      <a:endParaRPr lang="en-US" sz="1600" dirty="0"/>
                    </a:p>
                  </a:txBody>
                  <a:tcPr/>
                </a:tc>
                <a:tc>
                  <a:txBody>
                    <a:bodyPr/>
                    <a:lstStyle/>
                    <a:p>
                      <a:pPr algn="ctr"/>
                      <a:r>
                        <a:rPr lang="en-US" sz="1600" dirty="0" smtClean="0"/>
                        <a:t>61</a:t>
                      </a:r>
                      <a:endParaRPr lang="en-US" sz="1600" dirty="0"/>
                    </a:p>
                  </a:txBody>
                  <a:tcPr/>
                </a:tc>
              </a:tr>
            </a:tbl>
          </a:graphicData>
        </a:graphic>
      </p:graphicFrame>
      <p:sp>
        <p:nvSpPr>
          <p:cNvPr id="5" name="TextBox 4"/>
          <p:cNvSpPr txBox="1"/>
          <p:nvPr/>
        </p:nvSpPr>
        <p:spPr>
          <a:xfrm>
            <a:off x="457200" y="4724400"/>
            <a:ext cx="7388046" cy="646331"/>
          </a:xfrm>
          <a:prstGeom prst="rect">
            <a:avLst/>
          </a:prstGeom>
          <a:solidFill>
            <a:srgbClr val="92D050"/>
          </a:solidFill>
        </p:spPr>
        <p:txBody>
          <a:bodyPr wrap="square" rtlCol="0">
            <a:spAutoFit/>
          </a:bodyPr>
          <a:lstStyle/>
          <a:p>
            <a:r>
              <a:rPr lang="en-US" dirty="0" smtClean="0"/>
              <a:t>(almost) all individual features are better than the baseline, but not as good as all features combined</a:t>
            </a:r>
            <a:endParaRPr lang="en-US" dirty="0"/>
          </a:p>
        </p:txBody>
      </p:sp>
      <p:sp>
        <p:nvSpPr>
          <p:cNvPr id="6" name="Right Arrow 5"/>
          <p:cNvSpPr/>
          <p:nvPr/>
        </p:nvSpPr>
        <p:spPr>
          <a:xfrm>
            <a:off x="990600" y="2133600"/>
            <a:ext cx="7620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990600" y="4191000"/>
            <a:ext cx="7620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Experiments: Individual feature sets</a:t>
            </a:r>
            <a:endParaRPr lang="en-US" dirty="0"/>
          </a:p>
        </p:txBody>
      </p:sp>
      <p:graphicFrame>
        <p:nvGraphicFramePr>
          <p:cNvPr id="4" name="Content Placeholder 3"/>
          <p:cNvGraphicFramePr>
            <a:graphicFrameLocks noGrp="1"/>
          </p:cNvGraphicFramePr>
          <p:nvPr>
            <p:ph sz="quarter" idx="1"/>
          </p:nvPr>
        </p:nvGraphicFramePr>
        <p:xfrm>
          <a:off x="1752600" y="1752600"/>
          <a:ext cx="6324600" cy="2682240"/>
        </p:xfrm>
        <a:graphic>
          <a:graphicData uri="http://schemas.openxmlformats.org/drawingml/2006/table">
            <a:tbl>
              <a:tblPr firstRow="1" bandRow="1">
                <a:tableStyleId>{5C22544A-7EE6-4342-B048-85BDC9FD1C3A}</a:tableStyleId>
              </a:tblPr>
              <a:tblGrid>
                <a:gridCol w="3162300"/>
                <a:gridCol w="3162300"/>
              </a:tblGrid>
              <a:tr h="276225">
                <a:tc>
                  <a:txBody>
                    <a:bodyPr/>
                    <a:lstStyle/>
                    <a:p>
                      <a:pPr algn="ctr"/>
                      <a:r>
                        <a:rPr lang="en-US" sz="1600" dirty="0" smtClean="0"/>
                        <a:t>Feature set</a:t>
                      </a:r>
                      <a:endParaRPr lang="en-US" sz="1600" dirty="0"/>
                    </a:p>
                  </a:txBody>
                  <a:tcPr/>
                </a:tc>
                <a:tc>
                  <a:txBody>
                    <a:bodyPr/>
                    <a:lstStyle/>
                    <a:p>
                      <a:pPr algn="ctr"/>
                      <a:r>
                        <a:rPr lang="en-US" sz="1600" dirty="0" smtClean="0"/>
                        <a:t>Accuracy (%)</a:t>
                      </a:r>
                      <a:endParaRPr lang="en-US" sz="1600" dirty="0"/>
                    </a:p>
                  </a:txBody>
                  <a:tcPr/>
                </a:tc>
              </a:tr>
              <a:tr h="276225">
                <a:tc>
                  <a:txBody>
                    <a:bodyPr/>
                    <a:lstStyle/>
                    <a:p>
                      <a:pPr algn="ctr"/>
                      <a:r>
                        <a:rPr kumimoji="0" lang="en-US" sz="1600" kern="1200" baseline="0" dirty="0" smtClean="0">
                          <a:solidFill>
                            <a:schemeClr val="dk1"/>
                          </a:solidFill>
                          <a:latin typeface="+mn-lt"/>
                          <a:ea typeface="+mn-ea"/>
                          <a:cs typeface="+mn-cs"/>
                        </a:rPr>
                        <a:t>Overall (all features)</a:t>
                      </a:r>
                    </a:p>
                  </a:txBody>
                  <a:tcPr/>
                </a:tc>
                <a:tc>
                  <a:txBody>
                    <a:bodyPr/>
                    <a:lstStyle/>
                    <a:p>
                      <a:pPr algn="ctr"/>
                      <a:r>
                        <a:rPr lang="en-US" sz="1600" dirty="0" smtClean="0"/>
                        <a:t>76</a:t>
                      </a:r>
                      <a:endParaRPr lang="en-US" sz="1600" dirty="0"/>
                    </a:p>
                  </a:txBody>
                  <a:tcPr/>
                </a:tc>
              </a:tr>
              <a:tr h="276225">
                <a:tc>
                  <a:txBody>
                    <a:bodyPr/>
                    <a:lstStyle/>
                    <a:p>
                      <a:pPr algn="ctr"/>
                      <a:r>
                        <a:rPr kumimoji="0" lang="en-US" sz="1600" kern="1200" baseline="0" dirty="0" smtClean="0">
                          <a:solidFill>
                            <a:schemeClr val="dk1"/>
                          </a:solidFill>
                          <a:latin typeface="+mn-lt"/>
                          <a:ea typeface="+mn-ea"/>
                          <a:cs typeface="+mn-cs"/>
                        </a:rPr>
                        <a:t>grammar</a:t>
                      </a:r>
                    </a:p>
                  </a:txBody>
                  <a:tcPr/>
                </a:tc>
                <a:tc>
                  <a:txBody>
                    <a:bodyPr/>
                    <a:lstStyle/>
                    <a:p>
                      <a:pPr algn="ctr"/>
                      <a:r>
                        <a:rPr lang="en-US" sz="1600" dirty="0" smtClean="0"/>
                        <a:t>70</a:t>
                      </a:r>
                      <a:endParaRPr lang="en-US" sz="1600" dirty="0"/>
                    </a:p>
                  </a:txBody>
                  <a:tcPr/>
                </a:tc>
              </a:tr>
              <a:tr h="276225">
                <a:tc>
                  <a:txBody>
                    <a:bodyPr/>
                    <a:lstStyle/>
                    <a:p>
                      <a:pPr algn="ctr"/>
                      <a:r>
                        <a:rPr kumimoji="0" lang="en-US" sz="1600" kern="1200" baseline="0" dirty="0" err="1" smtClean="0">
                          <a:solidFill>
                            <a:schemeClr val="dk1"/>
                          </a:solidFill>
                          <a:latin typeface="+mn-lt"/>
                          <a:ea typeface="+mn-ea"/>
                          <a:cs typeface="+mn-cs"/>
                        </a:rPr>
                        <a:t>pmi</a:t>
                      </a:r>
                      <a:endParaRPr kumimoji="0" lang="en-US" sz="1600" kern="1200" baseline="0" dirty="0" smtClean="0">
                        <a:solidFill>
                          <a:schemeClr val="dk1"/>
                        </a:solidFill>
                        <a:latin typeface="+mn-lt"/>
                        <a:ea typeface="+mn-ea"/>
                        <a:cs typeface="+mn-cs"/>
                      </a:endParaRPr>
                    </a:p>
                  </a:txBody>
                  <a:tcPr/>
                </a:tc>
                <a:tc>
                  <a:txBody>
                    <a:bodyPr/>
                    <a:lstStyle/>
                    <a:p>
                      <a:pPr algn="ctr"/>
                      <a:r>
                        <a:rPr lang="en-US" sz="1600" dirty="0" smtClean="0"/>
                        <a:t>67</a:t>
                      </a:r>
                      <a:endParaRPr lang="en-US" sz="1600" dirty="0"/>
                    </a:p>
                  </a:txBody>
                  <a:tcPr/>
                </a:tc>
              </a:tr>
              <a:tr h="276225">
                <a:tc>
                  <a:txBody>
                    <a:bodyPr/>
                    <a:lstStyle/>
                    <a:p>
                      <a:pPr algn="ctr"/>
                      <a:r>
                        <a:rPr kumimoji="0" lang="en-US" sz="1600" kern="1200" baseline="0" dirty="0" smtClean="0">
                          <a:solidFill>
                            <a:schemeClr val="dk1"/>
                          </a:solidFill>
                          <a:latin typeface="+mn-lt"/>
                          <a:ea typeface="+mn-ea"/>
                          <a:cs typeface="+mn-cs"/>
                        </a:rPr>
                        <a:t>rubric</a:t>
                      </a:r>
                    </a:p>
                  </a:txBody>
                  <a:tcPr/>
                </a:tc>
                <a:tc>
                  <a:txBody>
                    <a:bodyPr/>
                    <a:lstStyle/>
                    <a:p>
                      <a:pPr algn="ctr"/>
                      <a:r>
                        <a:rPr lang="en-US" sz="1600" dirty="0" smtClean="0"/>
                        <a:t>65</a:t>
                      </a:r>
                      <a:endParaRPr lang="en-US" sz="1600" dirty="0"/>
                    </a:p>
                  </a:txBody>
                  <a:tcPr/>
                </a:tc>
              </a:tr>
              <a:tr h="276225">
                <a:tc>
                  <a:txBody>
                    <a:bodyPr/>
                    <a:lstStyle/>
                    <a:p>
                      <a:pPr algn="ctr"/>
                      <a:r>
                        <a:rPr kumimoji="0" lang="en-US" sz="1600" kern="1200" baseline="0" dirty="0" smtClean="0">
                          <a:solidFill>
                            <a:schemeClr val="dk1"/>
                          </a:solidFill>
                          <a:latin typeface="+mn-lt"/>
                          <a:ea typeface="+mn-ea"/>
                          <a:cs typeface="+mn-cs"/>
                        </a:rPr>
                        <a:t>relevance</a:t>
                      </a:r>
                    </a:p>
                  </a:txBody>
                  <a:tcPr/>
                </a:tc>
                <a:tc>
                  <a:txBody>
                    <a:bodyPr/>
                    <a:lstStyle/>
                    <a:p>
                      <a:pPr algn="ctr"/>
                      <a:r>
                        <a:rPr lang="en-US" sz="1600" dirty="0" smtClean="0"/>
                        <a:t>63</a:t>
                      </a:r>
                      <a:endParaRPr lang="en-US" sz="1600" dirty="0"/>
                    </a:p>
                  </a:txBody>
                  <a:tcPr/>
                </a:tc>
              </a:tr>
              <a:tr h="276225">
                <a:tc>
                  <a:txBody>
                    <a:bodyPr/>
                    <a:lstStyle/>
                    <a:p>
                      <a:pPr algn="ctr"/>
                      <a:r>
                        <a:rPr kumimoji="0" lang="en-US" sz="1600" kern="1200" baseline="0" dirty="0" err="1" smtClean="0">
                          <a:solidFill>
                            <a:schemeClr val="dk1"/>
                          </a:solidFill>
                          <a:latin typeface="+mn-lt"/>
                          <a:ea typeface="+mn-ea"/>
                          <a:cs typeface="+mn-cs"/>
                        </a:rPr>
                        <a:t>colprep</a:t>
                      </a:r>
                      <a:endParaRPr lang="en-US" sz="1600" dirty="0"/>
                    </a:p>
                  </a:txBody>
                  <a:tcPr/>
                </a:tc>
                <a:tc>
                  <a:txBody>
                    <a:bodyPr/>
                    <a:lstStyle/>
                    <a:p>
                      <a:pPr algn="ctr"/>
                      <a:r>
                        <a:rPr lang="en-US" sz="1600" dirty="0" smtClean="0"/>
                        <a:t>61</a:t>
                      </a:r>
                      <a:endParaRPr lang="en-US" sz="1600" dirty="0"/>
                    </a:p>
                  </a:txBody>
                  <a:tcPr/>
                </a:tc>
              </a:tr>
              <a:tr h="276225">
                <a:tc>
                  <a:txBody>
                    <a:bodyPr/>
                    <a:lstStyle/>
                    <a:p>
                      <a:pPr algn="ctr"/>
                      <a:r>
                        <a:rPr lang="en-US" sz="1600" dirty="0" smtClean="0"/>
                        <a:t>Baseline</a:t>
                      </a:r>
                      <a:endParaRPr lang="en-US" sz="1600" dirty="0"/>
                    </a:p>
                  </a:txBody>
                  <a:tcPr/>
                </a:tc>
                <a:tc>
                  <a:txBody>
                    <a:bodyPr/>
                    <a:lstStyle/>
                    <a:p>
                      <a:pPr algn="ctr"/>
                      <a:r>
                        <a:rPr lang="en-US" sz="1600" dirty="0" smtClean="0"/>
                        <a:t>61</a:t>
                      </a:r>
                      <a:endParaRPr lang="en-US" sz="1600" dirty="0"/>
                    </a:p>
                  </a:txBody>
                  <a:tcPr/>
                </a:tc>
              </a:tr>
            </a:tbl>
          </a:graphicData>
        </a:graphic>
      </p:graphicFrame>
      <p:sp>
        <p:nvSpPr>
          <p:cNvPr id="5" name="TextBox 4"/>
          <p:cNvSpPr txBox="1"/>
          <p:nvPr/>
        </p:nvSpPr>
        <p:spPr>
          <a:xfrm>
            <a:off x="457200" y="4724400"/>
            <a:ext cx="7388046" cy="369332"/>
          </a:xfrm>
          <a:prstGeom prst="rect">
            <a:avLst/>
          </a:prstGeom>
          <a:solidFill>
            <a:srgbClr val="92D050"/>
          </a:solidFill>
        </p:spPr>
        <p:txBody>
          <a:bodyPr wrap="square" rtlCol="0">
            <a:spAutoFit/>
          </a:bodyPr>
          <a:lstStyle/>
          <a:p>
            <a:r>
              <a:rPr lang="en-US" dirty="0" smtClean="0"/>
              <a:t>Grammar features developed for essays can be applied to our task</a:t>
            </a:r>
            <a:endParaRPr lang="en-US" dirty="0"/>
          </a:p>
        </p:txBody>
      </p:sp>
      <p:sp>
        <p:nvSpPr>
          <p:cNvPr id="6" name="Right Arrow 5"/>
          <p:cNvSpPr/>
          <p:nvPr/>
        </p:nvSpPr>
        <p:spPr>
          <a:xfrm>
            <a:off x="990600" y="2514600"/>
            <a:ext cx="7620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Experiments: Individual feature sets</a:t>
            </a:r>
            <a:endParaRPr lang="en-US" dirty="0"/>
          </a:p>
        </p:txBody>
      </p:sp>
      <p:graphicFrame>
        <p:nvGraphicFramePr>
          <p:cNvPr id="4" name="Content Placeholder 3"/>
          <p:cNvGraphicFramePr>
            <a:graphicFrameLocks noGrp="1"/>
          </p:cNvGraphicFramePr>
          <p:nvPr>
            <p:ph sz="quarter" idx="1"/>
          </p:nvPr>
        </p:nvGraphicFramePr>
        <p:xfrm>
          <a:off x="1752600" y="1752600"/>
          <a:ext cx="6324600" cy="2682240"/>
        </p:xfrm>
        <a:graphic>
          <a:graphicData uri="http://schemas.openxmlformats.org/drawingml/2006/table">
            <a:tbl>
              <a:tblPr firstRow="1" bandRow="1">
                <a:tableStyleId>{5C22544A-7EE6-4342-B048-85BDC9FD1C3A}</a:tableStyleId>
              </a:tblPr>
              <a:tblGrid>
                <a:gridCol w="3162300"/>
                <a:gridCol w="3162300"/>
              </a:tblGrid>
              <a:tr h="276225">
                <a:tc>
                  <a:txBody>
                    <a:bodyPr/>
                    <a:lstStyle/>
                    <a:p>
                      <a:pPr algn="ctr"/>
                      <a:r>
                        <a:rPr lang="en-US" sz="1600" dirty="0" smtClean="0"/>
                        <a:t>Feature set</a:t>
                      </a:r>
                      <a:endParaRPr lang="en-US" sz="1600" dirty="0"/>
                    </a:p>
                  </a:txBody>
                  <a:tcPr/>
                </a:tc>
                <a:tc>
                  <a:txBody>
                    <a:bodyPr/>
                    <a:lstStyle/>
                    <a:p>
                      <a:pPr algn="ctr"/>
                      <a:r>
                        <a:rPr lang="en-US" sz="1600" dirty="0" smtClean="0"/>
                        <a:t>Accuracy (%)</a:t>
                      </a:r>
                      <a:endParaRPr lang="en-US" sz="1600" dirty="0"/>
                    </a:p>
                  </a:txBody>
                  <a:tcPr/>
                </a:tc>
              </a:tr>
              <a:tr h="276225">
                <a:tc>
                  <a:txBody>
                    <a:bodyPr/>
                    <a:lstStyle/>
                    <a:p>
                      <a:pPr algn="ctr"/>
                      <a:r>
                        <a:rPr kumimoji="0" lang="en-US" sz="1600" kern="1200" baseline="0" dirty="0" smtClean="0">
                          <a:solidFill>
                            <a:schemeClr val="dk1"/>
                          </a:solidFill>
                          <a:latin typeface="+mn-lt"/>
                          <a:ea typeface="+mn-ea"/>
                          <a:cs typeface="+mn-cs"/>
                        </a:rPr>
                        <a:t>Overall (all features)</a:t>
                      </a:r>
                    </a:p>
                  </a:txBody>
                  <a:tcPr/>
                </a:tc>
                <a:tc>
                  <a:txBody>
                    <a:bodyPr/>
                    <a:lstStyle/>
                    <a:p>
                      <a:pPr algn="ctr"/>
                      <a:r>
                        <a:rPr lang="en-US" sz="1600" dirty="0" smtClean="0"/>
                        <a:t>76</a:t>
                      </a:r>
                      <a:endParaRPr lang="en-US" sz="1600" dirty="0"/>
                    </a:p>
                  </a:txBody>
                  <a:tcPr/>
                </a:tc>
              </a:tr>
              <a:tr h="276225">
                <a:tc>
                  <a:txBody>
                    <a:bodyPr/>
                    <a:lstStyle/>
                    <a:p>
                      <a:pPr algn="ctr"/>
                      <a:r>
                        <a:rPr kumimoji="0" lang="en-US" sz="1600" kern="1200" baseline="0" dirty="0" smtClean="0">
                          <a:solidFill>
                            <a:schemeClr val="dk1"/>
                          </a:solidFill>
                          <a:latin typeface="+mn-lt"/>
                          <a:ea typeface="+mn-ea"/>
                          <a:cs typeface="+mn-cs"/>
                        </a:rPr>
                        <a:t>grammar</a:t>
                      </a:r>
                    </a:p>
                  </a:txBody>
                  <a:tcPr/>
                </a:tc>
                <a:tc>
                  <a:txBody>
                    <a:bodyPr/>
                    <a:lstStyle/>
                    <a:p>
                      <a:pPr algn="ctr"/>
                      <a:r>
                        <a:rPr lang="en-US" sz="1600" dirty="0" smtClean="0"/>
                        <a:t>70</a:t>
                      </a:r>
                      <a:endParaRPr lang="en-US" sz="1600" dirty="0"/>
                    </a:p>
                  </a:txBody>
                  <a:tcPr/>
                </a:tc>
              </a:tr>
              <a:tr h="276225">
                <a:tc>
                  <a:txBody>
                    <a:bodyPr/>
                    <a:lstStyle/>
                    <a:p>
                      <a:pPr algn="ctr"/>
                      <a:r>
                        <a:rPr kumimoji="0" lang="en-US" sz="1600" kern="1200" baseline="0" dirty="0" err="1" smtClean="0">
                          <a:solidFill>
                            <a:schemeClr val="dk1"/>
                          </a:solidFill>
                          <a:latin typeface="+mn-lt"/>
                          <a:ea typeface="+mn-ea"/>
                          <a:cs typeface="+mn-cs"/>
                        </a:rPr>
                        <a:t>pmi</a:t>
                      </a:r>
                      <a:endParaRPr kumimoji="0" lang="en-US" sz="1600" kern="1200" baseline="0" dirty="0" smtClean="0">
                        <a:solidFill>
                          <a:schemeClr val="dk1"/>
                        </a:solidFill>
                        <a:latin typeface="+mn-lt"/>
                        <a:ea typeface="+mn-ea"/>
                        <a:cs typeface="+mn-cs"/>
                      </a:endParaRPr>
                    </a:p>
                  </a:txBody>
                  <a:tcPr/>
                </a:tc>
                <a:tc>
                  <a:txBody>
                    <a:bodyPr/>
                    <a:lstStyle/>
                    <a:p>
                      <a:pPr algn="ctr"/>
                      <a:r>
                        <a:rPr lang="en-US" sz="1600" dirty="0" smtClean="0"/>
                        <a:t>67</a:t>
                      </a:r>
                      <a:endParaRPr lang="en-US" sz="1600" dirty="0"/>
                    </a:p>
                  </a:txBody>
                  <a:tcPr/>
                </a:tc>
              </a:tr>
              <a:tr h="276225">
                <a:tc>
                  <a:txBody>
                    <a:bodyPr/>
                    <a:lstStyle/>
                    <a:p>
                      <a:pPr algn="ctr"/>
                      <a:r>
                        <a:rPr kumimoji="0" lang="en-US" sz="1600" kern="1200" baseline="0" dirty="0" smtClean="0">
                          <a:solidFill>
                            <a:schemeClr val="dk1"/>
                          </a:solidFill>
                          <a:latin typeface="+mn-lt"/>
                          <a:ea typeface="+mn-ea"/>
                          <a:cs typeface="+mn-cs"/>
                        </a:rPr>
                        <a:t>rubric</a:t>
                      </a:r>
                    </a:p>
                  </a:txBody>
                  <a:tcPr/>
                </a:tc>
                <a:tc>
                  <a:txBody>
                    <a:bodyPr/>
                    <a:lstStyle/>
                    <a:p>
                      <a:pPr algn="ctr"/>
                      <a:r>
                        <a:rPr lang="en-US" sz="1600" dirty="0" smtClean="0"/>
                        <a:t>65</a:t>
                      </a:r>
                      <a:endParaRPr lang="en-US" sz="1600" dirty="0"/>
                    </a:p>
                  </a:txBody>
                  <a:tcPr/>
                </a:tc>
              </a:tr>
              <a:tr h="276225">
                <a:tc>
                  <a:txBody>
                    <a:bodyPr/>
                    <a:lstStyle/>
                    <a:p>
                      <a:pPr algn="ctr"/>
                      <a:r>
                        <a:rPr kumimoji="0" lang="en-US" sz="1600" kern="1200" baseline="0" dirty="0" smtClean="0">
                          <a:solidFill>
                            <a:schemeClr val="dk1"/>
                          </a:solidFill>
                          <a:latin typeface="+mn-lt"/>
                          <a:ea typeface="+mn-ea"/>
                          <a:cs typeface="+mn-cs"/>
                        </a:rPr>
                        <a:t>relevance</a:t>
                      </a:r>
                    </a:p>
                  </a:txBody>
                  <a:tcPr/>
                </a:tc>
                <a:tc>
                  <a:txBody>
                    <a:bodyPr/>
                    <a:lstStyle/>
                    <a:p>
                      <a:pPr algn="ctr"/>
                      <a:r>
                        <a:rPr lang="en-US" sz="1600" dirty="0" smtClean="0"/>
                        <a:t>63</a:t>
                      </a:r>
                      <a:endParaRPr lang="en-US" sz="1600" dirty="0"/>
                    </a:p>
                  </a:txBody>
                  <a:tcPr/>
                </a:tc>
              </a:tr>
              <a:tr h="276225">
                <a:tc>
                  <a:txBody>
                    <a:bodyPr/>
                    <a:lstStyle/>
                    <a:p>
                      <a:pPr algn="ctr"/>
                      <a:r>
                        <a:rPr kumimoji="0" lang="en-US" sz="1600" kern="1200" baseline="0" dirty="0" err="1" smtClean="0">
                          <a:solidFill>
                            <a:schemeClr val="dk1"/>
                          </a:solidFill>
                          <a:latin typeface="+mn-lt"/>
                          <a:ea typeface="+mn-ea"/>
                          <a:cs typeface="+mn-cs"/>
                        </a:rPr>
                        <a:t>colprep</a:t>
                      </a:r>
                      <a:endParaRPr lang="en-US" sz="1600" dirty="0"/>
                    </a:p>
                  </a:txBody>
                  <a:tcPr/>
                </a:tc>
                <a:tc>
                  <a:txBody>
                    <a:bodyPr/>
                    <a:lstStyle/>
                    <a:p>
                      <a:pPr algn="ctr"/>
                      <a:r>
                        <a:rPr lang="en-US" sz="1600" dirty="0" smtClean="0"/>
                        <a:t>61</a:t>
                      </a:r>
                      <a:endParaRPr lang="en-US" sz="1600" dirty="0"/>
                    </a:p>
                  </a:txBody>
                  <a:tcPr/>
                </a:tc>
              </a:tr>
              <a:tr h="276225">
                <a:tc>
                  <a:txBody>
                    <a:bodyPr/>
                    <a:lstStyle/>
                    <a:p>
                      <a:pPr algn="ctr"/>
                      <a:r>
                        <a:rPr lang="en-US" sz="1600" dirty="0" smtClean="0"/>
                        <a:t>Baseline</a:t>
                      </a:r>
                      <a:endParaRPr lang="en-US" sz="1600" dirty="0"/>
                    </a:p>
                  </a:txBody>
                  <a:tcPr/>
                </a:tc>
                <a:tc>
                  <a:txBody>
                    <a:bodyPr/>
                    <a:lstStyle/>
                    <a:p>
                      <a:pPr algn="ctr"/>
                      <a:r>
                        <a:rPr lang="en-US" sz="1600" dirty="0" smtClean="0"/>
                        <a:t>61</a:t>
                      </a:r>
                      <a:endParaRPr lang="en-US" sz="1600" dirty="0"/>
                    </a:p>
                  </a:txBody>
                  <a:tcPr/>
                </a:tc>
              </a:tr>
            </a:tbl>
          </a:graphicData>
        </a:graphic>
      </p:graphicFrame>
      <p:sp>
        <p:nvSpPr>
          <p:cNvPr id="5" name="TextBox 4"/>
          <p:cNvSpPr txBox="1"/>
          <p:nvPr/>
        </p:nvSpPr>
        <p:spPr>
          <a:xfrm>
            <a:off x="457200" y="4724400"/>
            <a:ext cx="7388046" cy="646331"/>
          </a:xfrm>
          <a:prstGeom prst="rect">
            <a:avLst/>
          </a:prstGeom>
          <a:solidFill>
            <a:srgbClr val="92D050"/>
          </a:solidFill>
        </p:spPr>
        <p:txBody>
          <a:bodyPr wrap="square" rtlCol="0">
            <a:spAutoFit/>
          </a:bodyPr>
          <a:lstStyle/>
          <a:p>
            <a:r>
              <a:rPr lang="en-US" dirty="0" smtClean="0"/>
              <a:t>Collocation features developed for essays do not transfer well to our task</a:t>
            </a:r>
            <a:endParaRPr lang="en-US" dirty="0"/>
          </a:p>
        </p:txBody>
      </p:sp>
      <p:sp>
        <p:nvSpPr>
          <p:cNvPr id="6" name="Right Arrow 5"/>
          <p:cNvSpPr/>
          <p:nvPr/>
        </p:nvSpPr>
        <p:spPr>
          <a:xfrm>
            <a:off x="990600" y="3810000"/>
            <a:ext cx="7620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Experiments: Individual feature sets</a:t>
            </a:r>
            <a:endParaRPr lang="en-US" dirty="0"/>
          </a:p>
        </p:txBody>
      </p:sp>
      <p:graphicFrame>
        <p:nvGraphicFramePr>
          <p:cNvPr id="4" name="Content Placeholder 3"/>
          <p:cNvGraphicFramePr>
            <a:graphicFrameLocks noGrp="1"/>
          </p:cNvGraphicFramePr>
          <p:nvPr>
            <p:ph sz="quarter" idx="1"/>
          </p:nvPr>
        </p:nvGraphicFramePr>
        <p:xfrm>
          <a:off x="1752600" y="1752600"/>
          <a:ext cx="6324600" cy="2682240"/>
        </p:xfrm>
        <a:graphic>
          <a:graphicData uri="http://schemas.openxmlformats.org/drawingml/2006/table">
            <a:tbl>
              <a:tblPr firstRow="1" bandRow="1">
                <a:tableStyleId>{5C22544A-7EE6-4342-B048-85BDC9FD1C3A}</a:tableStyleId>
              </a:tblPr>
              <a:tblGrid>
                <a:gridCol w="3162300"/>
                <a:gridCol w="3162300"/>
              </a:tblGrid>
              <a:tr h="276225">
                <a:tc>
                  <a:txBody>
                    <a:bodyPr/>
                    <a:lstStyle/>
                    <a:p>
                      <a:pPr algn="ctr"/>
                      <a:r>
                        <a:rPr lang="en-US" sz="1600" dirty="0" smtClean="0"/>
                        <a:t>Feature set</a:t>
                      </a:r>
                      <a:endParaRPr lang="en-US" sz="1600" dirty="0"/>
                    </a:p>
                  </a:txBody>
                  <a:tcPr/>
                </a:tc>
                <a:tc>
                  <a:txBody>
                    <a:bodyPr/>
                    <a:lstStyle/>
                    <a:p>
                      <a:pPr algn="ctr"/>
                      <a:r>
                        <a:rPr lang="en-US" sz="1600" dirty="0" smtClean="0"/>
                        <a:t>Accuracy (%)</a:t>
                      </a:r>
                      <a:endParaRPr lang="en-US" sz="1600" dirty="0"/>
                    </a:p>
                  </a:txBody>
                  <a:tcPr/>
                </a:tc>
              </a:tr>
              <a:tr h="276225">
                <a:tc>
                  <a:txBody>
                    <a:bodyPr/>
                    <a:lstStyle/>
                    <a:p>
                      <a:pPr algn="ctr"/>
                      <a:r>
                        <a:rPr kumimoji="0" lang="en-US" sz="1600" kern="1200" baseline="0" dirty="0" smtClean="0">
                          <a:solidFill>
                            <a:schemeClr val="dk1"/>
                          </a:solidFill>
                          <a:latin typeface="+mn-lt"/>
                          <a:ea typeface="+mn-ea"/>
                          <a:cs typeface="+mn-cs"/>
                        </a:rPr>
                        <a:t>Overall (all features)</a:t>
                      </a:r>
                    </a:p>
                  </a:txBody>
                  <a:tcPr/>
                </a:tc>
                <a:tc>
                  <a:txBody>
                    <a:bodyPr/>
                    <a:lstStyle/>
                    <a:p>
                      <a:pPr algn="ctr"/>
                      <a:r>
                        <a:rPr lang="en-US" sz="1600" dirty="0" smtClean="0"/>
                        <a:t>76</a:t>
                      </a:r>
                      <a:endParaRPr lang="en-US" sz="1600" dirty="0"/>
                    </a:p>
                  </a:txBody>
                  <a:tcPr/>
                </a:tc>
              </a:tr>
              <a:tr h="276225">
                <a:tc>
                  <a:txBody>
                    <a:bodyPr/>
                    <a:lstStyle/>
                    <a:p>
                      <a:pPr algn="ctr"/>
                      <a:r>
                        <a:rPr kumimoji="0" lang="en-US" sz="1600" kern="1200" baseline="0" dirty="0" smtClean="0">
                          <a:solidFill>
                            <a:schemeClr val="dk1"/>
                          </a:solidFill>
                          <a:latin typeface="+mn-lt"/>
                          <a:ea typeface="+mn-ea"/>
                          <a:cs typeface="+mn-cs"/>
                        </a:rPr>
                        <a:t>grammar</a:t>
                      </a:r>
                    </a:p>
                  </a:txBody>
                  <a:tcPr/>
                </a:tc>
                <a:tc>
                  <a:txBody>
                    <a:bodyPr/>
                    <a:lstStyle/>
                    <a:p>
                      <a:pPr algn="ctr"/>
                      <a:r>
                        <a:rPr lang="en-US" sz="1600" dirty="0" smtClean="0"/>
                        <a:t>70</a:t>
                      </a:r>
                      <a:endParaRPr lang="en-US" sz="1600" dirty="0"/>
                    </a:p>
                  </a:txBody>
                  <a:tcPr/>
                </a:tc>
              </a:tr>
              <a:tr h="276225">
                <a:tc>
                  <a:txBody>
                    <a:bodyPr/>
                    <a:lstStyle/>
                    <a:p>
                      <a:pPr algn="ctr"/>
                      <a:r>
                        <a:rPr kumimoji="0" lang="en-US" sz="1600" kern="1200" baseline="0" dirty="0" err="1" smtClean="0">
                          <a:solidFill>
                            <a:schemeClr val="dk1"/>
                          </a:solidFill>
                          <a:latin typeface="+mn-lt"/>
                          <a:ea typeface="+mn-ea"/>
                          <a:cs typeface="+mn-cs"/>
                        </a:rPr>
                        <a:t>pmi</a:t>
                      </a:r>
                      <a:endParaRPr kumimoji="0" lang="en-US" sz="1600" kern="1200" baseline="0" dirty="0" smtClean="0">
                        <a:solidFill>
                          <a:schemeClr val="dk1"/>
                        </a:solidFill>
                        <a:latin typeface="+mn-lt"/>
                        <a:ea typeface="+mn-ea"/>
                        <a:cs typeface="+mn-cs"/>
                      </a:endParaRPr>
                    </a:p>
                  </a:txBody>
                  <a:tcPr/>
                </a:tc>
                <a:tc>
                  <a:txBody>
                    <a:bodyPr/>
                    <a:lstStyle/>
                    <a:p>
                      <a:pPr algn="ctr"/>
                      <a:r>
                        <a:rPr lang="en-US" sz="1600" dirty="0" smtClean="0"/>
                        <a:t>67</a:t>
                      </a:r>
                      <a:endParaRPr lang="en-US" sz="1600" dirty="0"/>
                    </a:p>
                  </a:txBody>
                  <a:tcPr/>
                </a:tc>
              </a:tr>
              <a:tr h="276225">
                <a:tc>
                  <a:txBody>
                    <a:bodyPr/>
                    <a:lstStyle/>
                    <a:p>
                      <a:pPr algn="ctr"/>
                      <a:r>
                        <a:rPr kumimoji="0" lang="en-US" sz="1600" kern="1200" baseline="0" dirty="0" smtClean="0">
                          <a:solidFill>
                            <a:schemeClr val="dk1"/>
                          </a:solidFill>
                          <a:latin typeface="+mn-lt"/>
                          <a:ea typeface="+mn-ea"/>
                          <a:cs typeface="+mn-cs"/>
                        </a:rPr>
                        <a:t>rubric</a:t>
                      </a:r>
                    </a:p>
                  </a:txBody>
                  <a:tcPr/>
                </a:tc>
                <a:tc>
                  <a:txBody>
                    <a:bodyPr/>
                    <a:lstStyle/>
                    <a:p>
                      <a:pPr algn="ctr"/>
                      <a:r>
                        <a:rPr lang="en-US" sz="1600" dirty="0" smtClean="0"/>
                        <a:t>65</a:t>
                      </a:r>
                      <a:endParaRPr lang="en-US" sz="1600" dirty="0"/>
                    </a:p>
                  </a:txBody>
                  <a:tcPr/>
                </a:tc>
              </a:tr>
              <a:tr h="276225">
                <a:tc>
                  <a:txBody>
                    <a:bodyPr/>
                    <a:lstStyle/>
                    <a:p>
                      <a:pPr algn="ctr"/>
                      <a:r>
                        <a:rPr kumimoji="0" lang="en-US" sz="1600" kern="1200" baseline="0" dirty="0" smtClean="0">
                          <a:solidFill>
                            <a:schemeClr val="dk1"/>
                          </a:solidFill>
                          <a:latin typeface="+mn-lt"/>
                          <a:ea typeface="+mn-ea"/>
                          <a:cs typeface="+mn-cs"/>
                        </a:rPr>
                        <a:t>relevance</a:t>
                      </a:r>
                    </a:p>
                  </a:txBody>
                  <a:tcPr/>
                </a:tc>
                <a:tc>
                  <a:txBody>
                    <a:bodyPr/>
                    <a:lstStyle/>
                    <a:p>
                      <a:pPr algn="ctr"/>
                      <a:r>
                        <a:rPr lang="en-US" sz="1600" dirty="0" smtClean="0"/>
                        <a:t>63</a:t>
                      </a:r>
                      <a:endParaRPr lang="en-US" sz="1600" dirty="0"/>
                    </a:p>
                  </a:txBody>
                  <a:tcPr/>
                </a:tc>
              </a:tr>
              <a:tr h="276225">
                <a:tc>
                  <a:txBody>
                    <a:bodyPr/>
                    <a:lstStyle/>
                    <a:p>
                      <a:pPr algn="ctr"/>
                      <a:r>
                        <a:rPr kumimoji="0" lang="en-US" sz="1600" kern="1200" baseline="0" dirty="0" err="1" smtClean="0">
                          <a:solidFill>
                            <a:schemeClr val="dk1"/>
                          </a:solidFill>
                          <a:latin typeface="+mn-lt"/>
                          <a:ea typeface="+mn-ea"/>
                          <a:cs typeface="+mn-cs"/>
                        </a:rPr>
                        <a:t>colprep</a:t>
                      </a:r>
                      <a:endParaRPr lang="en-US" sz="1600" dirty="0"/>
                    </a:p>
                  </a:txBody>
                  <a:tcPr/>
                </a:tc>
                <a:tc>
                  <a:txBody>
                    <a:bodyPr/>
                    <a:lstStyle/>
                    <a:p>
                      <a:pPr algn="ctr"/>
                      <a:r>
                        <a:rPr lang="en-US" sz="1600" dirty="0" smtClean="0"/>
                        <a:t>61</a:t>
                      </a:r>
                      <a:endParaRPr lang="en-US" sz="1600" dirty="0"/>
                    </a:p>
                  </a:txBody>
                  <a:tcPr/>
                </a:tc>
              </a:tr>
              <a:tr h="276225">
                <a:tc>
                  <a:txBody>
                    <a:bodyPr/>
                    <a:lstStyle/>
                    <a:p>
                      <a:pPr algn="ctr"/>
                      <a:r>
                        <a:rPr lang="en-US" sz="1600" dirty="0" smtClean="0"/>
                        <a:t>Baseline</a:t>
                      </a:r>
                      <a:endParaRPr lang="en-US" sz="1600" dirty="0"/>
                    </a:p>
                  </a:txBody>
                  <a:tcPr/>
                </a:tc>
                <a:tc>
                  <a:txBody>
                    <a:bodyPr/>
                    <a:lstStyle/>
                    <a:p>
                      <a:pPr algn="ctr"/>
                      <a:r>
                        <a:rPr lang="en-US" sz="1600" dirty="0" smtClean="0"/>
                        <a:t>61</a:t>
                      </a:r>
                      <a:endParaRPr lang="en-US" sz="1600" dirty="0"/>
                    </a:p>
                  </a:txBody>
                  <a:tcPr/>
                </a:tc>
              </a:tr>
            </a:tbl>
          </a:graphicData>
        </a:graphic>
      </p:graphicFrame>
      <p:sp>
        <p:nvSpPr>
          <p:cNvPr id="5" name="TextBox 4"/>
          <p:cNvSpPr txBox="1"/>
          <p:nvPr/>
        </p:nvSpPr>
        <p:spPr>
          <a:xfrm>
            <a:off x="457200" y="4800601"/>
            <a:ext cx="7388046" cy="369332"/>
          </a:xfrm>
          <a:prstGeom prst="rect">
            <a:avLst/>
          </a:prstGeom>
          <a:solidFill>
            <a:srgbClr val="92D050"/>
          </a:solidFill>
        </p:spPr>
        <p:txBody>
          <a:bodyPr wrap="square" rtlCol="0">
            <a:spAutoFit/>
          </a:bodyPr>
          <a:lstStyle/>
          <a:p>
            <a:r>
              <a:rPr lang="en-US" dirty="0"/>
              <a:t>F</a:t>
            </a:r>
            <a:r>
              <a:rPr lang="en-US" dirty="0" smtClean="0"/>
              <a:t>eatures explored in this work show promise.</a:t>
            </a:r>
            <a:endParaRPr lang="en-US" dirty="0"/>
          </a:p>
        </p:txBody>
      </p:sp>
      <p:sp>
        <p:nvSpPr>
          <p:cNvPr id="6" name="Right Arrow 5"/>
          <p:cNvSpPr/>
          <p:nvPr/>
        </p:nvSpPr>
        <p:spPr>
          <a:xfrm>
            <a:off x="990600" y="2819400"/>
            <a:ext cx="7620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990600" y="3200400"/>
            <a:ext cx="7620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a:off x="990600" y="3505200"/>
            <a:ext cx="7620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Experiments: Feature set combinations</a:t>
            </a:r>
            <a:endParaRPr lang="en-US" dirty="0"/>
          </a:p>
        </p:txBody>
      </p:sp>
      <p:graphicFrame>
        <p:nvGraphicFramePr>
          <p:cNvPr id="4" name="Content Placeholder 3"/>
          <p:cNvGraphicFramePr>
            <a:graphicFrameLocks noGrp="1"/>
          </p:cNvGraphicFramePr>
          <p:nvPr>
            <p:ph sz="quarter" idx="1"/>
          </p:nvPr>
        </p:nvGraphicFramePr>
        <p:xfrm>
          <a:off x="3276600" y="1676400"/>
          <a:ext cx="4343400" cy="3688080"/>
        </p:xfrm>
        <a:graphic>
          <a:graphicData uri="http://schemas.openxmlformats.org/drawingml/2006/table">
            <a:tbl>
              <a:tblPr firstRow="1" bandRow="1">
                <a:tableStyleId>{5C22544A-7EE6-4342-B048-85BDC9FD1C3A}</a:tableStyleId>
              </a:tblPr>
              <a:tblGrid>
                <a:gridCol w="2469776"/>
                <a:gridCol w="1873624"/>
              </a:tblGrid>
              <a:tr h="276225">
                <a:tc>
                  <a:txBody>
                    <a:bodyPr/>
                    <a:lstStyle/>
                    <a:p>
                      <a:pPr algn="ctr"/>
                      <a:r>
                        <a:rPr lang="en-US" sz="1600" dirty="0" smtClean="0"/>
                        <a:t>Feature set</a:t>
                      </a:r>
                      <a:endParaRPr lang="en-US" sz="1600" dirty="0"/>
                    </a:p>
                  </a:txBody>
                  <a:tcPr/>
                </a:tc>
                <a:tc>
                  <a:txBody>
                    <a:bodyPr/>
                    <a:lstStyle/>
                    <a:p>
                      <a:pPr algn="ctr"/>
                      <a:r>
                        <a:rPr lang="en-US" sz="1600" dirty="0" smtClean="0"/>
                        <a:t>Accuracy (%)</a:t>
                      </a:r>
                      <a:endParaRPr lang="en-US" sz="1600" dirty="0"/>
                    </a:p>
                  </a:txBody>
                  <a:tcPr/>
                </a:tc>
              </a:tr>
              <a:tr h="276225">
                <a:tc>
                  <a:txBody>
                    <a:bodyPr/>
                    <a:lstStyle/>
                    <a:p>
                      <a:pPr algn="ctr"/>
                      <a:r>
                        <a:rPr kumimoji="0" lang="en-US" sz="1400" kern="1200" baseline="0" dirty="0" smtClean="0">
                          <a:solidFill>
                            <a:schemeClr val="dk1"/>
                          </a:solidFill>
                          <a:latin typeface="+mn-lt"/>
                          <a:ea typeface="+mn-ea"/>
                          <a:cs typeface="+mn-cs"/>
                        </a:rPr>
                        <a:t>Overall (all features)</a:t>
                      </a:r>
                    </a:p>
                  </a:txBody>
                  <a:tcPr/>
                </a:tc>
                <a:tc>
                  <a:txBody>
                    <a:bodyPr/>
                    <a:lstStyle/>
                    <a:p>
                      <a:pPr algn="ctr"/>
                      <a:r>
                        <a:rPr lang="en-US" sz="1400" dirty="0" smtClean="0"/>
                        <a:t>76</a:t>
                      </a:r>
                      <a:endParaRPr lang="en-US" sz="1400" dirty="0"/>
                    </a:p>
                  </a:txBody>
                  <a:tcPr/>
                </a:tc>
              </a:tr>
              <a:tr h="276225">
                <a:tc>
                  <a:txBody>
                    <a:bodyPr/>
                    <a:lstStyle/>
                    <a:p>
                      <a:pPr algn="ctr"/>
                      <a:r>
                        <a:rPr kumimoji="0" lang="en-US" sz="1400" b="1" kern="1200" baseline="0" dirty="0" err="1" smtClean="0">
                          <a:solidFill>
                            <a:schemeClr val="dk1"/>
                          </a:solidFill>
                          <a:latin typeface="+mn-lt"/>
                          <a:ea typeface="+mn-ea"/>
                          <a:cs typeface="+mn-cs"/>
                        </a:rPr>
                        <a:t>pmi</a:t>
                      </a:r>
                      <a:r>
                        <a:rPr kumimoji="0" lang="en-US" sz="1400" b="1" kern="1200" baseline="0" dirty="0" smtClean="0">
                          <a:solidFill>
                            <a:schemeClr val="dk1"/>
                          </a:solidFill>
                          <a:latin typeface="+mn-lt"/>
                          <a:ea typeface="+mn-ea"/>
                          <a:cs typeface="+mn-cs"/>
                        </a:rPr>
                        <a:t> + relevance + rubric</a:t>
                      </a:r>
                    </a:p>
                  </a:txBody>
                  <a:tcPr/>
                </a:tc>
                <a:tc>
                  <a:txBody>
                    <a:bodyPr/>
                    <a:lstStyle/>
                    <a:p>
                      <a:pPr algn="ctr"/>
                      <a:r>
                        <a:rPr kumimoji="0" lang="en-US" sz="1400" b="1" kern="1200" baseline="0" dirty="0" smtClean="0">
                          <a:solidFill>
                            <a:schemeClr val="dk1"/>
                          </a:solidFill>
                          <a:latin typeface="+mn-lt"/>
                          <a:ea typeface="+mn-ea"/>
                          <a:cs typeface="+mn-cs"/>
                        </a:rPr>
                        <a:t>73</a:t>
                      </a:r>
                      <a:endParaRPr lang="en-US" sz="1400" b="1" dirty="0"/>
                    </a:p>
                  </a:txBody>
                  <a:tcPr/>
                </a:tc>
              </a:tr>
              <a:tr h="276225">
                <a:tc>
                  <a:txBody>
                    <a:bodyPr/>
                    <a:lstStyle/>
                    <a:p>
                      <a:pPr algn="ctr"/>
                      <a:r>
                        <a:rPr kumimoji="0" lang="en-US" sz="1400" b="1" kern="1200" baseline="0" dirty="0" smtClean="0">
                          <a:solidFill>
                            <a:schemeClr val="dk1"/>
                          </a:solidFill>
                          <a:latin typeface="+mn-lt"/>
                          <a:ea typeface="+mn-ea"/>
                          <a:cs typeface="+mn-cs"/>
                        </a:rPr>
                        <a:t>grammar + </a:t>
                      </a:r>
                      <a:r>
                        <a:rPr kumimoji="0" lang="en-US" sz="1400" b="1" kern="1200" baseline="0" dirty="0" err="1" smtClean="0">
                          <a:solidFill>
                            <a:schemeClr val="dk1"/>
                          </a:solidFill>
                          <a:latin typeface="+mn-lt"/>
                          <a:ea typeface="+mn-ea"/>
                          <a:cs typeface="+mn-cs"/>
                        </a:rPr>
                        <a:t>colprep</a:t>
                      </a:r>
                      <a:endParaRPr kumimoji="0" lang="en-US" sz="1400" b="1" kern="1200" baseline="0" dirty="0" smtClean="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400" b="1" kern="1200" baseline="0" dirty="0" smtClean="0">
                          <a:solidFill>
                            <a:schemeClr val="dk1"/>
                          </a:solidFill>
                          <a:latin typeface="+mn-lt"/>
                          <a:ea typeface="+mn-ea"/>
                          <a:cs typeface="+mn-cs"/>
                        </a:rPr>
                        <a:t>70</a:t>
                      </a:r>
                    </a:p>
                  </a:txBody>
                  <a:tcPr/>
                </a:tc>
              </a:tr>
              <a:tr h="276225">
                <a:tc>
                  <a:txBody>
                    <a:bodyPr/>
                    <a:lstStyle/>
                    <a:p>
                      <a:pPr algn="ctr"/>
                      <a:r>
                        <a:rPr kumimoji="0" lang="en-US" sz="1400" kern="1200" baseline="0" dirty="0" smtClean="0">
                          <a:solidFill>
                            <a:schemeClr val="dk1"/>
                          </a:solidFill>
                          <a:latin typeface="+mn-lt"/>
                          <a:ea typeface="+mn-ea"/>
                          <a:cs typeface="+mn-cs"/>
                        </a:rPr>
                        <a:t>grammar</a:t>
                      </a:r>
                    </a:p>
                  </a:txBody>
                  <a:tcPr/>
                </a:tc>
                <a:tc>
                  <a:txBody>
                    <a:bodyPr/>
                    <a:lstStyle/>
                    <a:p>
                      <a:pPr algn="ctr"/>
                      <a:r>
                        <a:rPr lang="en-US" sz="1400" dirty="0" smtClean="0"/>
                        <a:t>70</a:t>
                      </a:r>
                      <a:endParaRPr lang="en-US" sz="1400" dirty="0"/>
                    </a:p>
                  </a:txBody>
                  <a:tcPr/>
                </a:tc>
              </a:tr>
              <a:tr h="276225">
                <a:tc>
                  <a:txBody>
                    <a:bodyPr/>
                    <a:lstStyle/>
                    <a:p>
                      <a:pPr algn="ctr"/>
                      <a:r>
                        <a:rPr lang="en-US" sz="1400" b="1" baseline="0" dirty="0" err="1" smtClean="0">
                          <a:latin typeface="NimbusRomNo9L-Regu"/>
                        </a:rPr>
                        <a:t>pmi</a:t>
                      </a:r>
                      <a:r>
                        <a:rPr lang="en-US" sz="1400" b="1" baseline="0" dirty="0" smtClean="0">
                          <a:latin typeface="NimbusRomNo9L-Regu"/>
                        </a:rPr>
                        <a:t> + relevance</a:t>
                      </a:r>
                      <a:endParaRPr kumimoji="0" lang="en-US" sz="1400" b="1" kern="1200" baseline="0" dirty="0" smtClean="0">
                        <a:solidFill>
                          <a:schemeClr val="dk1"/>
                        </a:solidFill>
                        <a:latin typeface="+mn-lt"/>
                        <a:ea typeface="+mn-ea"/>
                        <a:cs typeface="+mn-cs"/>
                      </a:endParaRPr>
                    </a:p>
                  </a:txBody>
                  <a:tcPr/>
                </a:tc>
                <a:tc>
                  <a:txBody>
                    <a:bodyPr/>
                    <a:lstStyle/>
                    <a:p>
                      <a:pPr algn="ctr"/>
                      <a:r>
                        <a:rPr lang="en-US" sz="1400" b="1" baseline="0" dirty="0" smtClean="0">
                          <a:latin typeface="NimbusRomNo9L-Regu"/>
                        </a:rPr>
                        <a:t>69</a:t>
                      </a:r>
                      <a:endParaRPr lang="en-US" sz="1400" b="1" dirty="0"/>
                    </a:p>
                  </a:txBody>
                  <a:tcPr/>
                </a:tc>
              </a:tr>
              <a:tr h="276225">
                <a:tc>
                  <a:txBody>
                    <a:bodyPr/>
                    <a:lstStyle/>
                    <a:p>
                      <a:pPr algn="ctr"/>
                      <a:r>
                        <a:rPr kumimoji="0" lang="en-US" sz="1400" kern="1200" baseline="0" dirty="0" err="1" smtClean="0">
                          <a:solidFill>
                            <a:schemeClr val="dk1"/>
                          </a:solidFill>
                          <a:latin typeface="+mn-lt"/>
                          <a:ea typeface="+mn-ea"/>
                          <a:cs typeface="+mn-cs"/>
                        </a:rPr>
                        <a:t>pmi</a:t>
                      </a:r>
                      <a:endParaRPr kumimoji="0" lang="en-US" sz="1400" kern="1200" baseline="0" dirty="0" smtClean="0">
                        <a:solidFill>
                          <a:schemeClr val="dk1"/>
                        </a:solidFill>
                        <a:latin typeface="+mn-lt"/>
                        <a:ea typeface="+mn-ea"/>
                        <a:cs typeface="+mn-cs"/>
                      </a:endParaRPr>
                    </a:p>
                  </a:txBody>
                  <a:tcPr/>
                </a:tc>
                <a:tc>
                  <a:txBody>
                    <a:bodyPr/>
                    <a:lstStyle/>
                    <a:p>
                      <a:pPr algn="ctr"/>
                      <a:r>
                        <a:rPr lang="en-US" sz="1400" dirty="0" smtClean="0"/>
                        <a:t>67</a:t>
                      </a:r>
                      <a:endParaRPr lang="en-US" sz="1400" dirty="0"/>
                    </a:p>
                  </a:txBody>
                  <a:tcPr/>
                </a:tc>
              </a:tr>
              <a:tr h="276225">
                <a:tc>
                  <a:txBody>
                    <a:bodyPr/>
                    <a:lstStyle/>
                    <a:p>
                      <a:pPr algn="ctr"/>
                      <a:r>
                        <a:rPr kumimoji="0" lang="en-US" sz="1400" b="1" kern="1200" baseline="0" dirty="0" err="1" smtClean="0">
                          <a:solidFill>
                            <a:schemeClr val="dk1"/>
                          </a:solidFill>
                          <a:latin typeface="+mn-lt"/>
                          <a:ea typeface="+mn-ea"/>
                          <a:cs typeface="+mn-cs"/>
                        </a:rPr>
                        <a:t>colprep</a:t>
                      </a:r>
                      <a:r>
                        <a:rPr kumimoji="0" lang="en-US" sz="1400" b="1" kern="1200" baseline="0" dirty="0" smtClean="0">
                          <a:solidFill>
                            <a:schemeClr val="dk1"/>
                          </a:solidFill>
                          <a:latin typeface="+mn-lt"/>
                          <a:ea typeface="+mn-ea"/>
                          <a:cs typeface="+mn-cs"/>
                        </a:rPr>
                        <a:t> + </a:t>
                      </a:r>
                      <a:r>
                        <a:rPr kumimoji="0" lang="en-US" sz="1400" b="1" kern="1200" baseline="0" dirty="0" err="1" smtClean="0">
                          <a:solidFill>
                            <a:schemeClr val="dk1"/>
                          </a:solidFill>
                          <a:latin typeface="+mn-lt"/>
                          <a:ea typeface="+mn-ea"/>
                          <a:cs typeface="+mn-cs"/>
                        </a:rPr>
                        <a:t>pmi</a:t>
                      </a:r>
                      <a:endParaRPr kumimoji="0" lang="en-US" sz="1400" b="1" kern="1200" baseline="0" dirty="0" smtClean="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400" b="1" kern="1200" baseline="0" dirty="0" smtClean="0">
                          <a:solidFill>
                            <a:schemeClr val="dk1"/>
                          </a:solidFill>
                          <a:latin typeface="+mn-lt"/>
                          <a:ea typeface="+mn-ea"/>
                          <a:cs typeface="+mn-cs"/>
                        </a:rPr>
                        <a:t>67</a:t>
                      </a:r>
                    </a:p>
                  </a:txBody>
                  <a:tcPr/>
                </a:tc>
              </a:tr>
              <a:tr h="276225">
                <a:tc>
                  <a:txBody>
                    <a:bodyPr/>
                    <a:lstStyle/>
                    <a:p>
                      <a:pPr algn="ctr"/>
                      <a:r>
                        <a:rPr kumimoji="0" lang="en-US" sz="1400" kern="1200" baseline="0" dirty="0" smtClean="0">
                          <a:solidFill>
                            <a:schemeClr val="dk1"/>
                          </a:solidFill>
                          <a:latin typeface="+mn-lt"/>
                          <a:ea typeface="+mn-ea"/>
                          <a:cs typeface="+mn-cs"/>
                        </a:rPr>
                        <a:t>rubric</a:t>
                      </a:r>
                    </a:p>
                  </a:txBody>
                  <a:tcPr/>
                </a:tc>
                <a:tc>
                  <a:txBody>
                    <a:bodyPr/>
                    <a:lstStyle/>
                    <a:p>
                      <a:pPr algn="ctr"/>
                      <a:r>
                        <a:rPr lang="en-US" sz="1400" dirty="0" smtClean="0"/>
                        <a:t>65</a:t>
                      </a:r>
                      <a:endParaRPr lang="en-US" sz="1400" dirty="0"/>
                    </a:p>
                  </a:txBody>
                  <a:tcPr/>
                </a:tc>
              </a:tr>
              <a:tr h="276225">
                <a:tc>
                  <a:txBody>
                    <a:bodyPr/>
                    <a:lstStyle/>
                    <a:p>
                      <a:pPr algn="ctr"/>
                      <a:r>
                        <a:rPr kumimoji="0" lang="en-US" sz="1400" kern="1200" baseline="0" dirty="0" smtClean="0">
                          <a:solidFill>
                            <a:schemeClr val="dk1"/>
                          </a:solidFill>
                          <a:latin typeface="+mn-lt"/>
                          <a:ea typeface="+mn-ea"/>
                          <a:cs typeface="+mn-cs"/>
                        </a:rPr>
                        <a:t>relevance</a:t>
                      </a:r>
                    </a:p>
                  </a:txBody>
                  <a:tcPr/>
                </a:tc>
                <a:tc>
                  <a:txBody>
                    <a:bodyPr/>
                    <a:lstStyle/>
                    <a:p>
                      <a:pPr algn="ctr"/>
                      <a:r>
                        <a:rPr lang="en-US" sz="1400" dirty="0" smtClean="0"/>
                        <a:t>63</a:t>
                      </a:r>
                      <a:endParaRPr lang="en-US" sz="1400" dirty="0"/>
                    </a:p>
                  </a:txBody>
                  <a:tcPr/>
                </a:tc>
              </a:tr>
              <a:tr h="276225">
                <a:tc>
                  <a:txBody>
                    <a:bodyPr/>
                    <a:lstStyle/>
                    <a:p>
                      <a:pPr algn="ctr"/>
                      <a:r>
                        <a:rPr kumimoji="0" lang="en-US" sz="1400" kern="1200" baseline="0" dirty="0" err="1" smtClean="0">
                          <a:solidFill>
                            <a:schemeClr val="dk1"/>
                          </a:solidFill>
                          <a:latin typeface="+mn-lt"/>
                          <a:ea typeface="+mn-ea"/>
                          <a:cs typeface="+mn-cs"/>
                        </a:rPr>
                        <a:t>colprep</a:t>
                      </a:r>
                      <a:endParaRPr lang="en-US" sz="1400" dirty="0"/>
                    </a:p>
                  </a:txBody>
                  <a:tcPr/>
                </a:tc>
                <a:tc>
                  <a:txBody>
                    <a:bodyPr/>
                    <a:lstStyle/>
                    <a:p>
                      <a:pPr algn="ctr"/>
                      <a:r>
                        <a:rPr lang="en-US" sz="1400" dirty="0" smtClean="0"/>
                        <a:t>61</a:t>
                      </a:r>
                      <a:endParaRPr lang="en-US" sz="1400" dirty="0"/>
                    </a:p>
                  </a:txBody>
                  <a:tcPr/>
                </a:tc>
              </a:tr>
              <a:tr h="276225">
                <a:tc>
                  <a:txBody>
                    <a:bodyPr/>
                    <a:lstStyle/>
                    <a:p>
                      <a:pPr algn="ctr"/>
                      <a:r>
                        <a:rPr lang="en-US" sz="1400" dirty="0" smtClean="0"/>
                        <a:t>Baseline</a:t>
                      </a:r>
                      <a:endParaRPr lang="en-US" sz="1400" dirty="0"/>
                    </a:p>
                  </a:txBody>
                  <a:tcPr/>
                </a:tc>
                <a:tc>
                  <a:txBody>
                    <a:bodyPr/>
                    <a:lstStyle/>
                    <a:p>
                      <a:pPr algn="ctr"/>
                      <a:r>
                        <a:rPr lang="en-US" sz="1400" dirty="0" smtClean="0"/>
                        <a:t>61</a:t>
                      </a:r>
                      <a:endParaRPr lang="en-US" sz="1400" dirty="0"/>
                    </a:p>
                  </a:txBody>
                  <a:tcPr/>
                </a:tc>
              </a:tr>
            </a:tbl>
          </a:graphicData>
        </a:graphic>
      </p:graphicFrame>
      <p:grpSp>
        <p:nvGrpSpPr>
          <p:cNvPr id="29" name="Group 28"/>
          <p:cNvGrpSpPr/>
          <p:nvPr/>
        </p:nvGrpSpPr>
        <p:grpSpPr>
          <a:xfrm>
            <a:off x="372782" y="2286000"/>
            <a:ext cx="2903818" cy="307777"/>
            <a:chOff x="372782" y="2286000"/>
            <a:chExt cx="2903818" cy="307777"/>
          </a:xfrm>
        </p:grpSpPr>
        <p:sp>
          <p:nvSpPr>
            <p:cNvPr id="10" name="Rectangle 9"/>
            <p:cNvSpPr/>
            <p:nvPr/>
          </p:nvSpPr>
          <p:spPr>
            <a:xfrm>
              <a:off x="372782" y="2286000"/>
              <a:ext cx="2294218" cy="307777"/>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en-US" sz="1400" dirty="0" smtClean="0">
                  <a:solidFill>
                    <a:schemeClr val="dk1"/>
                  </a:solidFill>
                </a:rPr>
                <a:t>New features explored </a:t>
              </a:r>
            </a:p>
          </p:txBody>
        </p:sp>
        <p:cxnSp>
          <p:nvCxnSpPr>
            <p:cNvPr id="13" name="Straight Arrow Connector 12"/>
            <p:cNvCxnSpPr>
              <a:stCxn id="10" idx="3"/>
            </p:cNvCxnSpPr>
            <p:nvPr/>
          </p:nvCxnSpPr>
          <p:spPr>
            <a:xfrm>
              <a:off x="2667000" y="2439889"/>
              <a:ext cx="609600" cy="7471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28" name="Group 27"/>
          <p:cNvGrpSpPr/>
          <p:nvPr/>
        </p:nvGrpSpPr>
        <p:grpSpPr>
          <a:xfrm>
            <a:off x="372782" y="2753380"/>
            <a:ext cx="2903818" cy="523220"/>
            <a:chOff x="372782" y="2753380"/>
            <a:chExt cx="2903818" cy="523220"/>
          </a:xfrm>
        </p:grpSpPr>
        <p:sp>
          <p:nvSpPr>
            <p:cNvPr id="11" name="Rectangle 10"/>
            <p:cNvSpPr/>
            <p:nvPr/>
          </p:nvSpPr>
          <p:spPr>
            <a:xfrm>
              <a:off x="372782" y="2753380"/>
              <a:ext cx="2294218" cy="523220"/>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en-US" sz="1400" dirty="0" smtClean="0"/>
                <a:t>All </a:t>
              </a:r>
              <a:r>
                <a:rPr lang="en-US" sz="1400" dirty="0" smtClean="0">
                  <a:solidFill>
                    <a:schemeClr val="dk1"/>
                  </a:solidFill>
                </a:rPr>
                <a:t>features from essay scoring</a:t>
              </a:r>
            </a:p>
          </p:txBody>
        </p:sp>
        <p:cxnSp>
          <p:nvCxnSpPr>
            <p:cNvPr id="15" name="Straight Arrow Connector 14"/>
            <p:cNvCxnSpPr>
              <a:stCxn id="11" idx="3"/>
            </p:cNvCxnSpPr>
            <p:nvPr/>
          </p:nvCxnSpPr>
          <p:spPr>
            <a:xfrm flipV="1">
              <a:off x="2667000" y="2819400"/>
              <a:ext cx="609600" cy="1955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27" name="Group 26"/>
          <p:cNvGrpSpPr/>
          <p:nvPr/>
        </p:nvGrpSpPr>
        <p:grpSpPr>
          <a:xfrm>
            <a:off x="372782" y="3810000"/>
            <a:ext cx="2903818" cy="307777"/>
            <a:chOff x="372782" y="3810000"/>
            <a:chExt cx="2903818" cy="307777"/>
          </a:xfrm>
        </p:grpSpPr>
        <p:sp>
          <p:nvSpPr>
            <p:cNvPr id="17" name="Rectangle 16"/>
            <p:cNvSpPr/>
            <p:nvPr/>
          </p:nvSpPr>
          <p:spPr>
            <a:xfrm>
              <a:off x="372782" y="3810000"/>
              <a:ext cx="2294218" cy="307777"/>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en-US" sz="1400" dirty="0" smtClean="0">
                  <a:solidFill>
                    <a:schemeClr val="dk1"/>
                  </a:solidFill>
                </a:rPr>
                <a:t>All word usage features</a:t>
              </a:r>
            </a:p>
          </p:txBody>
        </p:sp>
        <p:cxnSp>
          <p:nvCxnSpPr>
            <p:cNvPr id="19" name="Straight Arrow Connector 18"/>
            <p:cNvCxnSpPr>
              <a:stCxn id="17" idx="3"/>
            </p:cNvCxnSpPr>
            <p:nvPr/>
          </p:nvCxnSpPr>
          <p:spPr>
            <a:xfrm flipV="1">
              <a:off x="2667000" y="3962400"/>
              <a:ext cx="609600" cy="148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fontAlgn="auto">
              <a:spcAft>
                <a:spcPts val="0"/>
              </a:spcAft>
              <a:defRPr/>
            </a:pPr>
            <a:r>
              <a:rPr lang="en-US" dirty="0" smtClean="0"/>
              <a:t>Goals</a:t>
            </a:r>
          </a:p>
        </p:txBody>
      </p:sp>
      <p:sp>
        <p:nvSpPr>
          <p:cNvPr id="9219" name="Content Placeholder 2"/>
          <p:cNvSpPr>
            <a:spLocks noGrp="1"/>
          </p:cNvSpPr>
          <p:nvPr>
            <p:ph sz="quarter" idx="1"/>
          </p:nvPr>
        </p:nvSpPr>
        <p:spPr>
          <a:xfrm>
            <a:off x="457200" y="1600200"/>
            <a:ext cx="7467600" cy="4873625"/>
          </a:xfrm>
        </p:spPr>
        <p:txBody>
          <a:bodyPr/>
          <a:lstStyle/>
          <a:p>
            <a:r>
              <a:rPr lang="en-US" dirty="0" smtClean="0"/>
              <a:t>Create an automated scoring system to score the test.</a:t>
            </a:r>
            <a:endParaRPr lang="en-US" i="1" dirty="0" smtClean="0"/>
          </a:p>
          <a:p>
            <a:endParaRPr lang="en-US" i="1" dirty="0" smtClean="0"/>
          </a:p>
          <a:p>
            <a:r>
              <a:rPr lang="en-US" sz="2000" dirty="0" smtClean="0"/>
              <a:t>Investigate if grammar, usage, and mechanics features developed for scoring essays can be applied to short answers, as in our task</a:t>
            </a:r>
          </a:p>
          <a:p>
            <a:r>
              <a:rPr lang="en-US" sz="2000" dirty="0" smtClean="0"/>
              <a:t>Explore new features for assessing word usage using </a:t>
            </a:r>
            <a:r>
              <a:rPr lang="en-US" sz="2000" dirty="0" err="1" smtClean="0"/>
              <a:t>Pointwise</a:t>
            </a:r>
            <a:r>
              <a:rPr lang="en-US" sz="2000" dirty="0" smtClean="0"/>
              <a:t> Mutual Information (PMI)</a:t>
            </a:r>
          </a:p>
          <a:p>
            <a:r>
              <a:rPr lang="en-US" sz="2000" dirty="0" smtClean="0"/>
              <a:t>Explore features measuring the consistency of the response to a picture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19">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1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Experiments: Feature set combinations</a:t>
            </a:r>
            <a:endParaRPr lang="en-US" dirty="0"/>
          </a:p>
        </p:txBody>
      </p:sp>
      <p:graphicFrame>
        <p:nvGraphicFramePr>
          <p:cNvPr id="15" name="Table 14"/>
          <p:cNvGraphicFramePr>
            <a:graphicFrameLocks noGrp="1"/>
          </p:cNvGraphicFramePr>
          <p:nvPr/>
        </p:nvGraphicFramePr>
        <p:xfrm>
          <a:off x="1066801" y="2156654"/>
          <a:ext cx="6553199" cy="3101147"/>
        </p:xfrm>
        <a:graphic>
          <a:graphicData uri="http://schemas.openxmlformats.org/drawingml/2006/table">
            <a:tbl>
              <a:tblPr firstRow="1" bandRow="1">
                <a:tableStyleId>{5C22544A-7EE6-4342-B048-85BDC9FD1C3A}</a:tableStyleId>
              </a:tblPr>
              <a:tblGrid>
                <a:gridCol w="2610077"/>
                <a:gridCol w="1243428"/>
                <a:gridCol w="627315"/>
                <a:gridCol w="985780"/>
                <a:gridCol w="1086599"/>
              </a:tblGrid>
              <a:tr h="540986">
                <a:tc>
                  <a:txBody>
                    <a:bodyPr/>
                    <a:lstStyle/>
                    <a:p>
                      <a:pPr algn="ctr" rtl="0" fontAlgn="t"/>
                      <a:r>
                        <a:rPr lang="en-US" sz="1400" u="none" strike="noStrike" dirty="0"/>
                        <a:t>Feature set </a:t>
                      </a:r>
                      <a:endParaRPr lang="en-US" sz="1400" b="1" i="0" u="none" strike="noStrike" dirty="0">
                        <a:solidFill>
                          <a:srgbClr val="FFFFFF"/>
                        </a:solidFill>
                        <a:latin typeface="Century Schoolbook"/>
                      </a:endParaRPr>
                    </a:p>
                  </a:txBody>
                  <a:tcPr marL="6252" marR="6252" marT="6252" marB="0"/>
                </a:tc>
                <a:tc>
                  <a:txBody>
                    <a:bodyPr/>
                    <a:lstStyle/>
                    <a:p>
                      <a:pPr algn="ctr" rtl="0" fontAlgn="t"/>
                      <a:r>
                        <a:rPr lang="en-US" sz="1400" u="none" strike="noStrike"/>
                        <a:t>Accuracy (%) </a:t>
                      </a:r>
                      <a:endParaRPr lang="en-US" sz="1400" b="1" i="0" u="none" strike="noStrike">
                        <a:solidFill>
                          <a:srgbClr val="FFFFFF"/>
                        </a:solidFill>
                        <a:latin typeface="Century Schoolbook"/>
                      </a:endParaRPr>
                    </a:p>
                  </a:txBody>
                  <a:tcPr marL="6252" marR="6252" marT="6252" marB="0"/>
                </a:tc>
                <a:tc>
                  <a:txBody>
                    <a:bodyPr/>
                    <a:lstStyle/>
                    <a:p>
                      <a:pPr algn="ctr" rtl="0" fontAlgn="t"/>
                      <a:r>
                        <a:rPr lang="en-US" sz="1400" u="none" strike="noStrike"/>
                        <a:t>QWK </a:t>
                      </a:r>
                      <a:endParaRPr lang="en-US" sz="1400" b="1" i="0" u="none" strike="noStrike">
                        <a:solidFill>
                          <a:srgbClr val="FFFFFF"/>
                        </a:solidFill>
                        <a:latin typeface="Century Schoolbook"/>
                      </a:endParaRPr>
                    </a:p>
                  </a:txBody>
                  <a:tcPr marL="6252" marR="6252" marT="6252" marB="0"/>
                </a:tc>
                <a:tc>
                  <a:txBody>
                    <a:bodyPr/>
                    <a:lstStyle/>
                    <a:p>
                      <a:pPr algn="ctr" rtl="0" fontAlgn="t"/>
                      <a:r>
                        <a:rPr lang="en-US" sz="1400" u="none" strike="noStrike" dirty="0"/>
                        <a:t>Rank(Acc)</a:t>
                      </a:r>
                      <a:endParaRPr lang="en-US" sz="1400" b="1" i="0" u="none" strike="noStrike" dirty="0">
                        <a:solidFill>
                          <a:srgbClr val="FFFFFF"/>
                        </a:solidFill>
                        <a:latin typeface="Century Schoolbook"/>
                      </a:endParaRPr>
                    </a:p>
                  </a:txBody>
                  <a:tcPr marL="6252" marR="6252" marT="6252" marB="0"/>
                </a:tc>
                <a:tc>
                  <a:txBody>
                    <a:bodyPr/>
                    <a:lstStyle/>
                    <a:p>
                      <a:pPr algn="ctr" rtl="0" fontAlgn="t"/>
                      <a:r>
                        <a:rPr lang="en-US" sz="1400" u="none" strike="noStrike" dirty="0"/>
                        <a:t>Rank(QWK)</a:t>
                      </a:r>
                      <a:endParaRPr lang="en-US" sz="1400" b="1" i="0" u="none" strike="noStrike" dirty="0">
                        <a:solidFill>
                          <a:srgbClr val="FFFFFF"/>
                        </a:solidFill>
                        <a:latin typeface="Century Schoolbook"/>
                      </a:endParaRPr>
                    </a:p>
                  </a:txBody>
                  <a:tcPr marL="6252" marR="6252" marT="6252" marB="0"/>
                </a:tc>
              </a:tr>
              <a:tr h="236206">
                <a:tc>
                  <a:txBody>
                    <a:bodyPr/>
                    <a:lstStyle/>
                    <a:p>
                      <a:pPr algn="ctr" rtl="0" fontAlgn="t"/>
                      <a:r>
                        <a:rPr lang="en-US" sz="1400" u="none" strike="noStrike"/>
                        <a:t>Overall (all features)</a:t>
                      </a:r>
                      <a:endParaRPr lang="en-US" sz="1400" b="0" i="0" u="none" strike="noStrike">
                        <a:solidFill>
                          <a:srgbClr val="000000"/>
                        </a:solidFill>
                        <a:latin typeface="Century Schoolbook"/>
                      </a:endParaRPr>
                    </a:p>
                  </a:txBody>
                  <a:tcPr marL="6252" marR="6252" marT="6252" marB="0"/>
                </a:tc>
                <a:tc>
                  <a:txBody>
                    <a:bodyPr/>
                    <a:lstStyle/>
                    <a:p>
                      <a:pPr algn="ctr" rtl="0" fontAlgn="t"/>
                      <a:r>
                        <a:rPr lang="en-US" sz="1400" u="none" strike="noStrike"/>
                        <a:t>76</a:t>
                      </a:r>
                      <a:endParaRPr lang="en-US" sz="1400" b="0" i="0" u="none" strike="noStrike">
                        <a:solidFill>
                          <a:srgbClr val="000000"/>
                        </a:solidFill>
                        <a:latin typeface="Century Schoolbook"/>
                      </a:endParaRPr>
                    </a:p>
                  </a:txBody>
                  <a:tcPr marL="6252" marR="6252" marT="6252" marB="0"/>
                </a:tc>
                <a:tc>
                  <a:txBody>
                    <a:bodyPr/>
                    <a:lstStyle/>
                    <a:p>
                      <a:pPr algn="ctr" rtl="0" fontAlgn="t"/>
                      <a:r>
                        <a:rPr lang="en-US" sz="1400" u="none" strike="noStrike" dirty="0" smtClean="0"/>
                        <a:t>0.630</a:t>
                      </a:r>
                      <a:endParaRPr lang="en-US" sz="1400" b="0" i="0" u="none" strike="noStrike" dirty="0">
                        <a:solidFill>
                          <a:srgbClr val="000000"/>
                        </a:solidFill>
                        <a:latin typeface="Century Schoolbook"/>
                      </a:endParaRPr>
                    </a:p>
                  </a:txBody>
                  <a:tcPr marL="6252" marR="6252" marT="6252" marB="0"/>
                </a:tc>
                <a:tc>
                  <a:txBody>
                    <a:bodyPr/>
                    <a:lstStyle/>
                    <a:p>
                      <a:pPr algn="ctr" rtl="0" fontAlgn="t"/>
                      <a:r>
                        <a:rPr lang="en-US" sz="1400" u="none" strike="noStrike" dirty="0"/>
                        <a:t>1</a:t>
                      </a:r>
                      <a:endParaRPr lang="en-US" sz="1400" b="0" i="0" u="none" strike="noStrike" dirty="0">
                        <a:solidFill>
                          <a:srgbClr val="000000"/>
                        </a:solidFill>
                        <a:latin typeface="Century Schoolbook"/>
                      </a:endParaRPr>
                    </a:p>
                  </a:txBody>
                  <a:tcPr marL="6252" marR="6252" marT="6252" marB="0"/>
                </a:tc>
                <a:tc>
                  <a:txBody>
                    <a:bodyPr/>
                    <a:lstStyle/>
                    <a:p>
                      <a:pPr algn="ctr" rtl="0" fontAlgn="t"/>
                      <a:r>
                        <a:rPr lang="en-US" sz="1400" u="none" strike="noStrike" dirty="0"/>
                        <a:t>1</a:t>
                      </a:r>
                      <a:endParaRPr lang="en-US" sz="1400" b="0" i="0" u="none" strike="noStrike" dirty="0">
                        <a:solidFill>
                          <a:srgbClr val="000000"/>
                        </a:solidFill>
                        <a:latin typeface="Century Schoolbook"/>
                      </a:endParaRPr>
                    </a:p>
                  </a:txBody>
                  <a:tcPr marL="6252" marR="6252" marT="6252" marB="0"/>
                </a:tc>
              </a:tr>
              <a:tr h="228585">
                <a:tc>
                  <a:txBody>
                    <a:bodyPr/>
                    <a:lstStyle/>
                    <a:p>
                      <a:pPr algn="ctr" rtl="0" fontAlgn="t"/>
                      <a:r>
                        <a:rPr lang="en-US" sz="1400" u="none" strike="noStrike" dirty="0" err="1"/>
                        <a:t>pmi</a:t>
                      </a:r>
                      <a:r>
                        <a:rPr lang="en-US" sz="1400" u="none" strike="noStrike" dirty="0"/>
                        <a:t> + relevance + rubric</a:t>
                      </a:r>
                      <a:endParaRPr lang="en-US" sz="1400" b="0" i="0" u="none" strike="noStrike" dirty="0">
                        <a:solidFill>
                          <a:srgbClr val="000000"/>
                        </a:solidFill>
                        <a:latin typeface="Century Schoolbook"/>
                      </a:endParaRPr>
                    </a:p>
                  </a:txBody>
                  <a:tcPr marL="6252" marR="6252" marT="6252" marB="0"/>
                </a:tc>
                <a:tc>
                  <a:txBody>
                    <a:bodyPr/>
                    <a:lstStyle/>
                    <a:p>
                      <a:pPr algn="ctr" rtl="0" fontAlgn="t"/>
                      <a:r>
                        <a:rPr lang="en-US" sz="1400" u="none" strike="noStrike"/>
                        <a:t>73</a:t>
                      </a:r>
                      <a:endParaRPr lang="en-US" sz="1400" b="0" i="0" u="none" strike="noStrike">
                        <a:solidFill>
                          <a:srgbClr val="000000"/>
                        </a:solidFill>
                        <a:latin typeface="Century Schoolbook"/>
                      </a:endParaRPr>
                    </a:p>
                  </a:txBody>
                  <a:tcPr marL="6252" marR="6252" marT="6252" marB="0"/>
                </a:tc>
                <a:tc>
                  <a:txBody>
                    <a:bodyPr/>
                    <a:lstStyle/>
                    <a:p>
                      <a:pPr algn="ctr" rtl="0" fontAlgn="t"/>
                      <a:r>
                        <a:rPr lang="en-US" sz="1400" u="none" strike="noStrike"/>
                        <a:t>0.589</a:t>
                      </a:r>
                      <a:endParaRPr lang="en-US" sz="1400" b="1" i="0" u="none" strike="noStrike">
                        <a:solidFill>
                          <a:srgbClr val="000000"/>
                        </a:solidFill>
                        <a:latin typeface="Century Schoolbook"/>
                      </a:endParaRPr>
                    </a:p>
                  </a:txBody>
                  <a:tcPr marL="6252" marR="6252" marT="6252" marB="0"/>
                </a:tc>
                <a:tc>
                  <a:txBody>
                    <a:bodyPr/>
                    <a:lstStyle/>
                    <a:p>
                      <a:pPr algn="ctr" rtl="0" fontAlgn="t"/>
                      <a:r>
                        <a:rPr lang="en-US" sz="1400" u="none" strike="noStrike" dirty="0"/>
                        <a:t>2</a:t>
                      </a:r>
                      <a:endParaRPr lang="en-US" sz="1400" b="0" i="0" u="none" strike="noStrike" dirty="0">
                        <a:solidFill>
                          <a:srgbClr val="000000"/>
                        </a:solidFill>
                        <a:latin typeface="Century Schoolbook"/>
                      </a:endParaRPr>
                    </a:p>
                  </a:txBody>
                  <a:tcPr marL="6252" marR="6252" marT="6252" marB="0"/>
                </a:tc>
                <a:tc>
                  <a:txBody>
                    <a:bodyPr/>
                    <a:lstStyle/>
                    <a:p>
                      <a:pPr algn="ctr" rtl="0" fontAlgn="t"/>
                      <a:r>
                        <a:rPr lang="en-US" sz="1400" u="none" strike="noStrike" dirty="0"/>
                        <a:t>2</a:t>
                      </a:r>
                      <a:endParaRPr lang="en-US" sz="1400" b="0" i="0" u="none" strike="noStrike" dirty="0">
                        <a:solidFill>
                          <a:srgbClr val="000000"/>
                        </a:solidFill>
                        <a:latin typeface="Century Schoolbook"/>
                      </a:endParaRPr>
                    </a:p>
                  </a:txBody>
                  <a:tcPr marL="6252" marR="6252" marT="6252" marB="0"/>
                </a:tc>
              </a:tr>
              <a:tr h="236206">
                <a:tc>
                  <a:txBody>
                    <a:bodyPr/>
                    <a:lstStyle/>
                    <a:p>
                      <a:pPr algn="ctr" rtl="0" fontAlgn="t"/>
                      <a:r>
                        <a:rPr lang="en-US" sz="1400" u="none" strike="noStrike" dirty="0"/>
                        <a:t>grammar + </a:t>
                      </a:r>
                      <a:r>
                        <a:rPr lang="en-US" sz="1400" u="none" strike="noStrike" dirty="0" err="1"/>
                        <a:t>colprep</a:t>
                      </a:r>
                      <a:r>
                        <a:rPr lang="en-US" sz="1400" u="none" strike="noStrike" dirty="0"/>
                        <a:t> </a:t>
                      </a:r>
                      <a:endParaRPr lang="en-US" sz="1400" b="0" i="0" u="none" strike="noStrike" dirty="0">
                        <a:solidFill>
                          <a:srgbClr val="000000"/>
                        </a:solidFill>
                        <a:latin typeface="Century Schoolbook"/>
                      </a:endParaRPr>
                    </a:p>
                  </a:txBody>
                  <a:tcPr marL="6252" marR="6252" marT="6252" marB="0"/>
                </a:tc>
                <a:tc>
                  <a:txBody>
                    <a:bodyPr/>
                    <a:lstStyle/>
                    <a:p>
                      <a:pPr algn="ctr" rtl="0" fontAlgn="t"/>
                      <a:r>
                        <a:rPr lang="en-US" sz="1400" u="none" strike="noStrike"/>
                        <a:t>70</a:t>
                      </a:r>
                      <a:endParaRPr lang="en-US" sz="1400" b="0" i="0" u="none" strike="noStrike">
                        <a:solidFill>
                          <a:srgbClr val="000000"/>
                        </a:solidFill>
                        <a:latin typeface="Century Schoolbook"/>
                      </a:endParaRPr>
                    </a:p>
                  </a:txBody>
                  <a:tcPr marL="6252" marR="6252" marT="6252" marB="0"/>
                </a:tc>
                <a:tc>
                  <a:txBody>
                    <a:bodyPr/>
                    <a:lstStyle/>
                    <a:p>
                      <a:pPr algn="ctr" rtl="0" fontAlgn="t"/>
                      <a:r>
                        <a:rPr lang="en-US" sz="1400" u="none" strike="noStrike"/>
                        <a:t>0.338</a:t>
                      </a:r>
                      <a:endParaRPr lang="en-US" sz="1400" b="1" i="0" u="none" strike="noStrike">
                        <a:solidFill>
                          <a:srgbClr val="000000"/>
                        </a:solidFill>
                        <a:latin typeface="Century Schoolbook"/>
                      </a:endParaRPr>
                    </a:p>
                  </a:txBody>
                  <a:tcPr marL="6252" marR="6252" marT="6252" marB="0"/>
                </a:tc>
                <a:tc>
                  <a:txBody>
                    <a:bodyPr/>
                    <a:lstStyle/>
                    <a:p>
                      <a:pPr algn="ctr" rtl="0" fontAlgn="t"/>
                      <a:r>
                        <a:rPr lang="en-US" sz="1400" u="none" strike="noStrike" dirty="0" smtClean="0"/>
                        <a:t>3.5</a:t>
                      </a:r>
                      <a:endParaRPr lang="en-US" sz="1400" b="0" i="0" u="none" strike="noStrike" dirty="0">
                        <a:solidFill>
                          <a:srgbClr val="000000"/>
                        </a:solidFill>
                        <a:latin typeface="Century Schoolbook"/>
                      </a:endParaRPr>
                    </a:p>
                  </a:txBody>
                  <a:tcPr marL="6252" marR="6252" marT="6252" marB="0"/>
                </a:tc>
                <a:tc>
                  <a:txBody>
                    <a:bodyPr/>
                    <a:lstStyle/>
                    <a:p>
                      <a:pPr algn="ctr" rtl="0" fontAlgn="t"/>
                      <a:r>
                        <a:rPr lang="en-US" sz="1400" b="0" i="0" u="none" strike="noStrike" dirty="0" smtClean="0">
                          <a:solidFill>
                            <a:schemeClr val="dk1"/>
                          </a:solidFill>
                          <a:latin typeface="+mn-lt"/>
                        </a:rPr>
                        <a:t>5.5</a:t>
                      </a:r>
                      <a:endParaRPr lang="en-US" sz="1400" b="0" i="0" u="none" strike="noStrike" dirty="0">
                        <a:solidFill>
                          <a:srgbClr val="000000"/>
                        </a:solidFill>
                        <a:latin typeface="Century Schoolbook"/>
                      </a:endParaRPr>
                    </a:p>
                  </a:txBody>
                  <a:tcPr marL="6252" marR="6252" marT="6252" marB="0"/>
                </a:tc>
              </a:tr>
              <a:tr h="228585">
                <a:tc>
                  <a:txBody>
                    <a:bodyPr/>
                    <a:lstStyle/>
                    <a:p>
                      <a:pPr algn="ctr" rtl="0" fontAlgn="t"/>
                      <a:r>
                        <a:rPr lang="en-US" sz="1400" u="none" strike="noStrike"/>
                        <a:t>grammar</a:t>
                      </a:r>
                      <a:endParaRPr lang="en-US" sz="1400" b="0" i="0" u="none" strike="noStrike">
                        <a:solidFill>
                          <a:srgbClr val="000000"/>
                        </a:solidFill>
                        <a:latin typeface="Century Schoolbook"/>
                      </a:endParaRPr>
                    </a:p>
                  </a:txBody>
                  <a:tcPr marL="6252" marR="6252" marT="6252" marB="0"/>
                </a:tc>
                <a:tc>
                  <a:txBody>
                    <a:bodyPr/>
                    <a:lstStyle/>
                    <a:p>
                      <a:pPr algn="ctr" rtl="0" fontAlgn="t"/>
                      <a:r>
                        <a:rPr lang="en-US" sz="1400" u="none" strike="noStrike"/>
                        <a:t>70</a:t>
                      </a:r>
                      <a:endParaRPr lang="en-US" sz="1400" b="0" i="0" u="none" strike="noStrike">
                        <a:solidFill>
                          <a:srgbClr val="000000"/>
                        </a:solidFill>
                        <a:latin typeface="Century Schoolbook"/>
                      </a:endParaRPr>
                    </a:p>
                  </a:txBody>
                  <a:tcPr marL="6252" marR="6252" marT="6252" marB="0"/>
                </a:tc>
                <a:tc>
                  <a:txBody>
                    <a:bodyPr/>
                    <a:lstStyle/>
                    <a:p>
                      <a:pPr algn="ctr" rtl="0" fontAlgn="t"/>
                      <a:r>
                        <a:rPr lang="en-US" sz="1400" u="none" strike="noStrike"/>
                        <a:t>0.338</a:t>
                      </a:r>
                      <a:endParaRPr lang="en-US" sz="1400" b="0" i="0" u="none" strike="noStrike">
                        <a:solidFill>
                          <a:srgbClr val="000000"/>
                        </a:solidFill>
                        <a:latin typeface="Century Schoolbook"/>
                      </a:endParaRPr>
                    </a:p>
                  </a:txBody>
                  <a:tcPr marL="6252" marR="6252" marT="6252" marB="0"/>
                </a:tc>
                <a:tc>
                  <a:txBody>
                    <a:bodyPr/>
                    <a:lstStyle/>
                    <a:p>
                      <a:pPr algn="ctr" rtl="0" fontAlgn="t"/>
                      <a:r>
                        <a:rPr lang="en-US" sz="1400" b="0" i="0" u="none" strike="noStrike" dirty="0" smtClean="0">
                          <a:solidFill>
                            <a:schemeClr val="dk1"/>
                          </a:solidFill>
                          <a:latin typeface="+mn-lt"/>
                        </a:rPr>
                        <a:t>3.5</a:t>
                      </a:r>
                      <a:endParaRPr lang="en-US" sz="1400" b="0" i="0" u="none" strike="noStrike" dirty="0">
                        <a:solidFill>
                          <a:srgbClr val="000000"/>
                        </a:solidFill>
                        <a:latin typeface="Century Schoolbook"/>
                      </a:endParaRPr>
                    </a:p>
                  </a:txBody>
                  <a:tcPr marL="6252" marR="6252" marT="6252" marB="0"/>
                </a:tc>
                <a:tc>
                  <a:txBody>
                    <a:bodyPr/>
                    <a:lstStyle/>
                    <a:p>
                      <a:pPr algn="ctr" rtl="0" fontAlgn="t"/>
                      <a:r>
                        <a:rPr lang="en-US" sz="1400" b="0" i="0" u="none" strike="noStrike" dirty="0" smtClean="0">
                          <a:solidFill>
                            <a:schemeClr val="dk1"/>
                          </a:solidFill>
                          <a:latin typeface="+mn-lt"/>
                        </a:rPr>
                        <a:t>5.5</a:t>
                      </a:r>
                      <a:endParaRPr lang="en-US" sz="1400" b="0" i="0" u="none" strike="noStrike" dirty="0">
                        <a:solidFill>
                          <a:srgbClr val="000000"/>
                        </a:solidFill>
                        <a:latin typeface="Century Schoolbook"/>
                      </a:endParaRPr>
                    </a:p>
                  </a:txBody>
                  <a:tcPr marL="6252" marR="6252" marT="6252" marB="0"/>
                </a:tc>
              </a:tr>
              <a:tr h="236206">
                <a:tc>
                  <a:txBody>
                    <a:bodyPr/>
                    <a:lstStyle/>
                    <a:p>
                      <a:pPr algn="ctr" rtl="0" fontAlgn="t"/>
                      <a:r>
                        <a:rPr lang="en-US" sz="1400" u="none" strike="noStrike"/>
                        <a:t>pmi + relevance </a:t>
                      </a:r>
                      <a:endParaRPr lang="en-US" sz="1400" b="0" i="0" u="none" strike="noStrike">
                        <a:solidFill>
                          <a:srgbClr val="000000"/>
                        </a:solidFill>
                        <a:latin typeface="NimbusRomNo9L-Regu"/>
                      </a:endParaRPr>
                    </a:p>
                  </a:txBody>
                  <a:tcPr marL="6252" marR="6252" marT="6252" marB="0"/>
                </a:tc>
                <a:tc>
                  <a:txBody>
                    <a:bodyPr/>
                    <a:lstStyle/>
                    <a:p>
                      <a:pPr algn="ctr" rtl="0" fontAlgn="t"/>
                      <a:r>
                        <a:rPr lang="en-US" sz="1400" u="none" strike="noStrike"/>
                        <a:t>69</a:t>
                      </a:r>
                      <a:endParaRPr lang="en-US" sz="1400" b="0" i="0" u="none" strike="noStrike">
                        <a:solidFill>
                          <a:srgbClr val="000000"/>
                        </a:solidFill>
                        <a:latin typeface="NimbusRomNo9L-Regu"/>
                      </a:endParaRPr>
                    </a:p>
                  </a:txBody>
                  <a:tcPr marL="6252" marR="6252" marT="6252" marB="0"/>
                </a:tc>
                <a:tc>
                  <a:txBody>
                    <a:bodyPr/>
                    <a:lstStyle/>
                    <a:p>
                      <a:pPr algn="ctr" rtl="0" fontAlgn="t"/>
                      <a:r>
                        <a:rPr lang="en-US" sz="1400" u="none" strike="noStrike" dirty="0" smtClean="0"/>
                        <a:t>0.340</a:t>
                      </a:r>
                      <a:endParaRPr lang="en-US" sz="1400" b="1" i="0" u="none" strike="noStrike" dirty="0">
                        <a:solidFill>
                          <a:srgbClr val="000000"/>
                        </a:solidFill>
                        <a:latin typeface="Century Schoolbook"/>
                      </a:endParaRPr>
                    </a:p>
                  </a:txBody>
                  <a:tcPr marL="6252" marR="6252" marT="6252" marB="0"/>
                </a:tc>
                <a:tc>
                  <a:txBody>
                    <a:bodyPr/>
                    <a:lstStyle/>
                    <a:p>
                      <a:pPr algn="ctr" rtl="0" fontAlgn="t"/>
                      <a:r>
                        <a:rPr lang="en-US" sz="1400" b="0" i="0" u="none" strike="noStrike" dirty="0" smtClean="0">
                          <a:solidFill>
                            <a:schemeClr val="dk1"/>
                          </a:solidFill>
                          <a:latin typeface="+mn-lt"/>
                        </a:rPr>
                        <a:t>5</a:t>
                      </a:r>
                      <a:endParaRPr lang="en-US" sz="1400" b="0" i="0" u="none" strike="noStrike" dirty="0">
                        <a:solidFill>
                          <a:srgbClr val="000000"/>
                        </a:solidFill>
                        <a:latin typeface="Century Schoolbook"/>
                      </a:endParaRPr>
                    </a:p>
                  </a:txBody>
                  <a:tcPr marL="6252" marR="6252" marT="6252" marB="0"/>
                </a:tc>
                <a:tc>
                  <a:txBody>
                    <a:bodyPr/>
                    <a:lstStyle/>
                    <a:p>
                      <a:pPr algn="ctr" rtl="0" fontAlgn="t"/>
                      <a:r>
                        <a:rPr lang="en-US" sz="1400" u="none" strike="noStrike" dirty="0"/>
                        <a:t>4</a:t>
                      </a:r>
                      <a:endParaRPr lang="en-US" sz="1400" b="0" i="0" u="none" strike="noStrike" dirty="0">
                        <a:solidFill>
                          <a:srgbClr val="000000"/>
                        </a:solidFill>
                        <a:latin typeface="Century Schoolbook"/>
                      </a:endParaRPr>
                    </a:p>
                  </a:txBody>
                  <a:tcPr marL="6252" marR="6252" marT="6252" marB="0"/>
                </a:tc>
              </a:tr>
              <a:tr h="228585">
                <a:tc>
                  <a:txBody>
                    <a:bodyPr/>
                    <a:lstStyle/>
                    <a:p>
                      <a:pPr algn="ctr" rtl="0" fontAlgn="t"/>
                      <a:r>
                        <a:rPr lang="en-US" sz="1400" u="none" strike="noStrike" dirty="0" err="1"/>
                        <a:t>colprep</a:t>
                      </a:r>
                      <a:r>
                        <a:rPr lang="en-US" sz="1400" u="none" strike="noStrike" dirty="0"/>
                        <a:t> + </a:t>
                      </a:r>
                      <a:r>
                        <a:rPr lang="en-US" sz="1400" u="none" strike="noStrike" dirty="0" err="1"/>
                        <a:t>pmi</a:t>
                      </a:r>
                      <a:r>
                        <a:rPr lang="en-US" sz="1400" u="none" strike="noStrike" dirty="0"/>
                        <a:t> </a:t>
                      </a:r>
                      <a:endParaRPr lang="en-US" sz="1400" b="0" i="0" u="none" strike="noStrike" dirty="0">
                        <a:solidFill>
                          <a:srgbClr val="000000"/>
                        </a:solidFill>
                        <a:latin typeface="Century Schoolbook"/>
                      </a:endParaRPr>
                    </a:p>
                  </a:txBody>
                  <a:tcPr marL="6252" marR="6252" marT="6252" marB="0"/>
                </a:tc>
                <a:tc>
                  <a:txBody>
                    <a:bodyPr/>
                    <a:lstStyle/>
                    <a:p>
                      <a:pPr algn="ctr" rtl="0" fontAlgn="t"/>
                      <a:r>
                        <a:rPr lang="en-US" sz="1400" u="none" strike="noStrike"/>
                        <a:t>67</a:t>
                      </a:r>
                      <a:endParaRPr lang="en-US" sz="1400" b="0" i="0" u="none" strike="noStrike">
                        <a:solidFill>
                          <a:srgbClr val="000000"/>
                        </a:solidFill>
                        <a:latin typeface="Century Schoolbook"/>
                      </a:endParaRPr>
                    </a:p>
                  </a:txBody>
                  <a:tcPr marL="6252" marR="6252" marT="6252" marB="0"/>
                </a:tc>
                <a:tc>
                  <a:txBody>
                    <a:bodyPr/>
                    <a:lstStyle/>
                    <a:p>
                      <a:pPr algn="ctr" rtl="0" fontAlgn="t"/>
                      <a:r>
                        <a:rPr lang="en-US" sz="1400" u="none" strike="noStrike"/>
                        <a:t>0.285</a:t>
                      </a:r>
                      <a:endParaRPr lang="en-US" sz="1400" b="1" i="0" u="none" strike="noStrike">
                        <a:solidFill>
                          <a:srgbClr val="000000"/>
                        </a:solidFill>
                        <a:latin typeface="Century Schoolbook"/>
                      </a:endParaRPr>
                    </a:p>
                  </a:txBody>
                  <a:tcPr marL="6252" marR="6252" marT="6252" marB="0"/>
                </a:tc>
                <a:tc>
                  <a:txBody>
                    <a:bodyPr/>
                    <a:lstStyle/>
                    <a:p>
                      <a:pPr algn="ctr" rtl="0" fontAlgn="t"/>
                      <a:r>
                        <a:rPr lang="en-US" sz="1400" b="0" i="0" u="none" strike="noStrike" dirty="0" smtClean="0">
                          <a:solidFill>
                            <a:schemeClr val="dk1"/>
                          </a:solidFill>
                          <a:latin typeface="+mn-lt"/>
                        </a:rPr>
                        <a:t>6.5</a:t>
                      </a:r>
                      <a:endParaRPr lang="en-US" sz="1400" b="0" i="0" u="none" strike="noStrike" dirty="0">
                        <a:solidFill>
                          <a:srgbClr val="000000"/>
                        </a:solidFill>
                        <a:latin typeface="Century Schoolbook"/>
                      </a:endParaRPr>
                    </a:p>
                  </a:txBody>
                  <a:tcPr marL="6252" marR="6252" marT="6252" marB="0"/>
                </a:tc>
                <a:tc>
                  <a:txBody>
                    <a:bodyPr/>
                    <a:lstStyle/>
                    <a:p>
                      <a:pPr algn="ctr" rtl="0" fontAlgn="t"/>
                      <a:r>
                        <a:rPr lang="en-US" sz="1400" b="0" i="0" u="none" strike="noStrike" dirty="0" smtClean="0">
                          <a:solidFill>
                            <a:schemeClr val="dk1"/>
                          </a:solidFill>
                          <a:latin typeface="+mn-lt"/>
                        </a:rPr>
                        <a:t>7</a:t>
                      </a:r>
                      <a:endParaRPr lang="en-US" sz="1400" b="0" i="0" u="none" strike="noStrike" dirty="0">
                        <a:solidFill>
                          <a:srgbClr val="000000"/>
                        </a:solidFill>
                        <a:latin typeface="Century Schoolbook"/>
                      </a:endParaRPr>
                    </a:p>
                  </a:txBody>
                  <a:tcPr marL="6252" marR="6252" marT="6252" marB="0"/>
                </a:tc>
              </a:tr>
              <a:tr h="236206">
                <a:tc>
                  <a:txBody>
                    <a:bodyPr/>
                    <a:lstStyle/>
                    <a:p>
                      <a:pPr algn="ctr" rtl="0" fontAlgn="t"/>
                      <a:r>
                        <a:rPr lang="en-US" sz="1400" u="none" strike="noStrike"/>
                        <a:t>pmi </a:t>
                      </a:r>
                      <a:endParaRPr lang="en-US" sz="1400" b="0" i="0" u="none" strike="noStrike">
                        <a:solidFill>
                          <a:srgbClr val="000000"/>
                        </a:solidFill>
                        <a:latin typeface="Century Schoolbook"/>
                      </a:endParaRPr>
                    </a:p>
                  </a:txBody>
                  <a:tcPr marL="6252" marR="6252" marT="6252" marB="0"/>
                </a:tc>
                <a:tc>
                  <a:txBody>
                    <a:bodyPr/>
                    <a:lstStyle/>
                    <a:p>
                      <a:pPr algn="ctr" rtl="0" fontAlgn="t"/>
                      <a:r>
                        <a:rPr lang="en-US" sz="1400" u="none" strike="noStrike" dirty="0"/>
                        <a:t>67</a:t>
                      </a:r>
                      <a:endParaRPr lang="en-US" sz="1400" b="0" i="0" u="none" strike="noStrike" dirty="0">
                        <a:solidFill>
                          <a:srgbClr val="000000"/>
                        </a:solidFill>
                        <a:latin typeface="Century Schoolbook"/>
                      </a:endParaRPr>
                    </a:p>
                  </a:txBody>
                  <a:tcPr marL="6252" marR="6252" marT="6252" marB="0"/>
                </a:tc>
                <a:tc>
                  <a:txBody>
                    <a:bodyPr/>
                    <a:lstStyle/>
                    <a:p>
                      <a:pPr algn="ctr" rtl="0" fontAlgn="t"/>
                      <a:r>
                        <a:rPr lang="en-US" sz="1400" u="none" strike="noStrike"/>
                        <a:t>0.281</a:t>
                      </a:r>
                      <a:endParaRPr lang="en-US" sz="1400" b="0" i="0" u="none" strike="noStrike">
                        <a:solidFill>
                          <a:srgbClr val="000000"/>
                        </a:solidFill>
                        <a:latin typeface="Century Schoolbook"/>
                      </a:endParaRPr>
                    </a:p>
                  </a:txBody>
                  <a:tcPr marL="6252" marR="6252" marT="6252" marB="0"/>
                </a:tc>
                <a:tc>
                  <a:txBody>
                    <a:bodyPr/>
                    <a:lstStyle/>
                    <a:p>
                      <a:pPr algn="ctr" rtl="0" fontAlgn="t"/>
                      <a:r>
                        <a:rPr lang="en-US" sz="1400" b="0" i="0" u="none" strike="noStrike" dirty="0" smtClean="0">
                          <a:solidFill>
                            <a:schemeClr val="dk1"/>
                          </a:solidFill>
                          <a:latin typeface="+mn-lt"/>
                        </a:rPr>
                        <a:t>6.5</a:t>
                      </a:r>
                      <a:endParaRPr lang="en-US" sz="1400" b="0" i="0" u="none" strike="noStrike" dirty="0">
                        <a:solidFill>
                          <a:srgbClr val="000000"/>
                        </a:solidFill>
                        <a:latin typeface="Century Schoolbook"/>
                      </a:endParaRPr>
                    </a:p>
                  </a:txBody>
                  <a:tcPr marL="6252" marR="6252" marT="6252" marB="0"/>
                </a:tc>
                <a:tc>
                  <a:txBody>
                    <a:bodyPr/>
                    <a:lstStyle/>
                    <a:p>
                      <a:pPr algn="ctr" rtl="0" fontAlgn="t"/>
                      <a:r>
                        <a:rPr lang="en-US" sz="1400" b="0" i="0" u="none" strike="noStrike" dirty="0" smtClean="0">
                          <a:solidFill>
                            <a:schemeClr val="dk1"/>
                          </a:solidFill>
                          <a:latin typeface="+mn-lt"/>
                        </a:rPr>
                        <a:t>8</a:t>
                      </a:r>
                      <a:endParaRPr lang="en-US" sz="1400" b="0" i="0" u="none" strike="noStrike" dirty="0">
                        <a:solidFill>
                          <a:srgbClr val="000000"/>
                        </a:solidFill>
                        <a:latin typeface="Century Schoolbook"/>
                      </a:endParaRPr>
                    </a:p>
                  </a:txBody>
                  <a:tcPr marL="6252" marR="6252" marT="6252" marB="0"/>
                </a:tc>
              </a:tr>
              <a:tr h="228585">
                <a:tc>
                  <a:txBody>
                    <a:bodyPr/>
                    <a:lstStyle/>
                    <a:p>
                      <a:pPr algn="ctr" rtl="0" fontAlgn="t"/>
                      <a:r>
                        <a:rPr lang="en-US" sz="1400" u="none" strike="noStrike"/>
                        <a:t>rubric</a:t>
                      </a:r>
                      <a:endParaRPr lang="en-US" sz="1400" b="0" i="0" u="none" strike="noStrike">
                        <a:solidFill>
                          <a:srgbClr val="000000"/>
                        </a:solidFill>
                        <a:latin typeface="Century Schoolbook"/>
                      </a:endParaRPr>
                    </a:p>
                  </a:txBody>
                  <a:tcPr marL="6252" marR="6252" marT="6252" marB="0"/>
                </a:tc>
                <a:tc>
                  <a:txBody>
                    <a:bodyPr/>
                    <a:lstStyle/>
                    <a:p>
                      <a:pPr algn="ctr" rtl="0" fontAlgn="t"/>
                      <a:r>
                        <a:rPr lang="en-US" sz="1400" u="none" strike="noStrike"/>
                        <a:t>65</a:t>
                      </a:r>
                      <a:endParaRPr lang="en-US" sz="1400" b="0" i="0" u="none" strike="noStrike">
                        <a:solidFill>
                          <a:srgbClr val="000000"/>
                        </a:solidFill>
                        <a:latin typeface="Century Schoolbook"/>
                      </a:endParaRPr>
                    </a:p>
                  </a:txBody>
                  <a:tcPr marL="6252" marR="6252" marT="6252" marB="0"/>
                </a:tc>
                <a:tc>
                  <a:txBody>
                    <a:bodyPr/>
                    <a:lstStyle/>
                    <a:p>
                      <a:pPr algn="ctr" rtl="0" fontAlgn="t"/>
                      <a:r>
                        <a:rPr lang="en-US" sz="1400" u="none" strike="noStrike"/>
                        <a:t>0.427</a:t>
                      </a:r>
                      <a:endParaRPr lang="en-US" sz="1400" b="0" i="0" u="none" strike="noStrike">
                        <a:solidFill>
                          <a:srgbClr val="000000"/>
                        </a:solidFill>
                        <a:latin typeface="Century Schoolbook"/>
                      </a:endParaRPr>
                    </a:p>
                  </a:txBody>
                  <a:tcPr marL="6252" marR="6252" marT="6252" marB="0"/>
                </a:tc>
                <a:tc>
                  <a:txBody>
                    <a:bodyPr/>
                    <a:lstStyle/>
                    <a:p>
                      <a:pPr algn="ctr" rtl="0" fontAlgn="t"/>
                      <a:r>
                        <a:rPr lang="en-US" sz="1400" b="0" i="0" u="none" strike="noStrike" dirty="0" smtClean="0">
                          <a:solidFill>
                            <a:schemeClr val="dk1"/>
                          </a:solidFill>
                          <a:latin typeface="+mn-lt"/>
                        </a:rPr>
                        <a:t>8</a:t>
                      </a:r>
                      <a:endParaRPr lang="en-US" sz="1400" b="0" i="0" u="none" strike="noStrike" dirty="0">
                        <a:solidFill>
                          <a:srgbClr val="000000"/>
                        </a:solidFill>
                        <a:latin typeface="Century Schoolbook"/>
                      </a:endParaRPr>
                    </a:p>
                  </a:txBody>
                  <a:tcPr marL="6252" marR="6252" marT="6252" marB="0"/>
                </a:tc>
                <a:tc>
                  <a:txBody>
                    <a:bodyPr/>
                    <a:lstStyle/>
                    <a:p>
                      <a:pPr algn="ctr" rtl="0" fontAlgn="t"/>
                      <a:r>
                        <a:rPr lang="en-US" sz="1400" u="none" strike="noStrike" dirty="0"/>
                        <a:t>3</a:t>
                      </a:r>
                      <a:endParaRPr lang="en-US" sz="1400" b="0" i="0" u="none" strike="noStrike" dirty="0">
                        <a:solidFill>
                          <a:srgbClr val="000000"/>
                        </a:solidFill>
                        <a:latin typeface="Century Schoolbook"/>
                      </a:endParaRPr>
                    </a:p>
                  </a:txBody>
                  <a:tcPr marL="6252" marR="6252" marT="6252" marB="0"/>
                </a:tc>
              </a:tr>
              <a:tr h="236206">
                <a:tc>
                  <a:txBody>
                    <a:bodyPr/>
                    <a:lstStyle/>
                    <a:p>
                      <a:pPr algn="ctr" rtl="0" fontAlgn="t"/>
                      <a:r>
                        <a:rPr lang="en-US" sz="1400" u="none" strike="noStrike"/>
                        <a:t>relevance</a:t>
                      </a:r>
                      <a:endParaRPr lang="en-US" sz="1400" b="0" i="0" u="none" strike="noStrike">
                        <a:solidFill>
                          <a:srgbClr val="000000"/>
                        </a:solidFill>
                        <a:latin typeface="Century Schoolbook"/>
                      </a:endParaRPr>
                    </a:p>
                  </a:txBody>
                  <a:tcPr marL="6252" marR="6252" marT="6252" marB="0"/>
                </a:tc>
                <a:tc>
                  <a:txBody>
                    <a:bodyPr/>
                    <a:lstStyle/>
                    <a:p>
                      <a:pPr algn="ctr" rtl="0" fontAlgn="t"/>
                      <a:r>
                        <a:rPr lang="en-US" sz="1400" u="none" strike="noStrike"/>
                        <a:t>63</a:t>
                      </a:r>
                      <a:endParaRPr lang="en-US" sz="1400" b="0" i="0" u="none" strike="noStrike">
                        <a:solidFill>
                          <a:srgbClr val="000000"/>
                        </a:solidFill>
                        <a:latin typeface="Century Schoolbook"/>
                      </a:endParaRPr>
                    </a:p>
                  </a:txBody>
                  <a:tcPr marL="6252" marR="6252" marT="6252" marB="0"/>
                </a:tc>
                <a:tc>
                  <a:txBody>
                    <a:bodyPr/>
                    <a:lstStyle/>
                    <a:p>
                      <a:pPr algn="ctr" rtl="0" fontAlgn="t"/>
                      <a:r>
                        <a:rPr lang="en-US" sz="1400" u="none" strike="noStrike"/>
                        <a:t>0.164</a:t>
                      </a:r>
                      <a:endParaRPr lang="en-US" sz="1400" b="0" i="0" u="none" strike="noStrike">
                        <a:solidFill>
                          <a:srgbClr val="000000"/>
                        </a:solidFill>
                        <a:latin typeface="Century Schoolbook"/>
                      </a:endParaRPr>
                    </a:p>
                  </a:txBody>
                  <a:tcPr marL="6252" marR="6252" marT="6252" marB="0"/>
                </a:tc>
                <a:tc>
                  <a:txBody>
                    <a:bodyPr/>
                    <a:lstStyle/>
                    <a:p>
                      <a:pPr algn="ctr" rtl="0" fontAlgn="t"/>
                      <a:r>
                        <a:rPr lang="en-US" sz="1400" b="0" i="0" u="none" strike="noStrike" dirty="0" smtClean="0">
                          <a:solidFill>
                            <a:schemeClr val="dk1"/>
                          </a:solidFill>
                          <a:latin typeface="+mn-lt"/>
                        </a:rPr>
                        <a:t>9</a:t>
                      </a:r>
                      <a:endParaRPr lang="en-US" sz="1400" b="0" i="0" u="none" strike="noStrike" dirty="0">
                        <a:solidFill>
                          <a:srgbClr val="000000"/>
                        </a:solidFill>
                        <a:latin typeface="Century Schoolbook"/>
                      </a:endParaRPr>
                    </a:p>
                  </a:txBody>
                  <a:tcPr marL="6252" marR="6252" marT="6252" marB="0"/>
                </a:tc>
                <a:tc>
                  <a:txBody>
                    <a:bodyPr/>
                    <a:lstStyle/>
                    <a:p>
                      <a:pPr algn="ctr" rtl="0" fontAlgn="t"/>
                      <a:r>
                        <a:rPr lang="en-US" sz="1400" b="0" i="0" u="none" strike="noStrike" dirty="0" smtClean="0">
                          <a:solidFill>
                            <a:schemeClr val="dk1"/>
                          </a:solidFill>
                          <a:latin typeface="+mn-lt"/>
                        </a:rPr>
                        <a:t>9</a:t>
                      </a:r>
                      <a:endParaRPr lang="en-US" sz="1400" b="0" i="0" u="none" strike="noStrike" dirty="0">
                        <a:solidFill>
                          <a:srgbClr val="000000"/>
                        </a:solidFill>
                        <a:latin typeface="Century Schoolbook"/>
                      </a:endParaRPr>
                    </a:p>
                  </a:txBody>
                  <a:tcPr marL="6252" marR="6252" marT="6252" marB="0"/>
                </a:tc>
              </a:tr>
              <a:tr h="228585">
                <a:tc>
                  <a:txBody>
                    <a:bodyPr/>
                    <a:lstStyle/>
                    <a:p>
                      <a:pPr algn="ctr" rtl="0" fontAlgn="t"/>
                      <a:r>
                        <a:rPr lang="en-US" sz="1400" u="none" strike="noStrike"/>
                        <a:t>colprep </a:t>
                      </a:r>
                      <a:endParaRPr lang="en-US" sz="1400" b="0" i="0" u="none" strike="noStrike">
                        <a:solidFill>
                          <a:srgbClr val="000000"/>
                        </a:solidFill>
                        <a:latin typeface="Century Schoolbook"/>
                      </a:endParaRPr>
                    </a:p>
                  </a:txBody>
                  <a:tcPr marL="6252" marR="6252" marT="6252" marB="0"/>
                </a:tc>
                <a:tc>
                  <a:txBody>
                    <a:bodyPr/>
                    <a:lstStyle/>
                    <a:p>
                      <a:pPr algn="ctr" rtl="0" fontAlgn="t"/>
                      <a:r>
                        <a:rPr lang="en-US" sz="1400" u="none" strike="noStrike"/>
                        <a:t>61</a:t>
                      </a:r>
                      <a:endParaRPr lang="en-US" sz="1400" b="0" i="0" u="none" strike="noStrike">
                        <a:solidFill>
                          <a:srgbClr val="000000"/>
                        </a:solidFill>
                        <a:latin typeface="Century Schoolbook"/>
                      </a:endParaRPr>
                    </a:p>
                  </a:txBody>
                  <a:tcPr marL="6252" marR="6252" marT="6252" marB="0"/>
                </a:tc>
                <a:tc>
                  <a:txBody>
                    <a:bodyPr/>
                    <a:lstStyle/>
                    <a:p>
                      <a:pPr algn="ctr" rtl="0" fontAlgn="t"/>
                      <a:r>
                        <a:rPr lang="en-US" sz="1400" u="none" strike="noStrike"/>
                        <a:t>0.003</a:t>
                      </a:r>
                      <a:endParaRPr lang="en-US" sz="1400" b="0" i="0" u="none" strike="noStrike">
                        <a:solidFill>
                          <a:srgbClr val="000000"/>
                        </a:solidFill>
                        <a:latin typeface="Century Schoolbook"/>
                      </a:endParaRPr>
                    </a:p>
                  </a:txBody>
                  <a:tcPr marL="6252" marR="6252" marT="6252" marB="0"/>
                </a:tc>
                <a:tc>
                  <a:txBody>
                    <a:bodyPr/>
                    <a:lstStyle/>
                    <a:p>
                      <a:pPr algn="ctr" rtl="0" fontAlgn="t"/>
                      <a:r>
                        <a:rPr lang="en-US" sz="1400" b="0" i="0" u="none" strike="noStrike" dirty="0" smtClean="0">
                          <a:solidFill>
                            <a:schemeClr val="dk1"/>
                          </a:solidFill>
                          <a:latin typeface="+mn-lt"/>
                        </a:rPr>
                        <a:t>10.5</a:t>
                      </a:r>
                      <a:endParaRPr lang="en-US" sz="1400" b="0" i="0" u="none" strike="noStrike" dirty="0">
                        <a:solidFill>
                          <a:srgbClr val="000000"/>
                        </a:solidFill>
                        <a:latin typeface="Century Schoolbook"/>
                      </a:endParaRPr>
                    </a:p>
                  </a:txBody>
                  <a:tcPr marL="6252" marR="6252" marT="6252" marB="0"/>
                </a:tc>
                <a:tc>
                  <a:txBody>
                    <a:bodyPr/>
                    <a:lstStyle/>
                    <a:p>
                      <a:pPr algn="ctr" rtl="0" fontAlgn="t"/>
                      <a:r>
                        <a:rPr lang="en-US" sz="1400" b="0" i="0" u="none" strike="noStrike" dirty="0" smtClean="0">
                          <a:solidFill>
                            <a:schemeClr val="dk1"/>
                          </a:solidFill>
                          <a:latin typeface="+mn-lt"/>
                        </a:rPr>
                        <a:t>10</a:t>
                      </a:r>
                      <a:endParaRPr lang="en-US" sz="1400" b="0" i="0" u="none" strike="noStrike" dirty="0">
                        <a:solidFill>
                          <a:srgbClr val="000000"/>
                        </a:solidFill>
                        <a:latin typeface="Century Schoolbook"/>
                      </a:endParaRPr>
                    </a:p>
                  </a:txBody>
                  <a:tcPr marL="6252" marR="6252" marT="6252" marB="0"/>
                </a:tc>
              </a:tr>
              <a:tr h="236206">
                <a:tc>
                  <a:txBody>
                    <a:bodyPr/>
                    <a:lstStyle/>
                    <a:p>
                      <a:pPr algn="ctr" rtl="0" fontAlgn="t"/>
                      <a:r>
                        <a:rPr lang="en-US" sz="1400" u="none" strike="noStrike" dirty="0"/>
                        <a:t>Baseline </a:t>
                      </a:r>
                      <a:endParaRPr lang="en-US" sz="1400" b="0" i="0" u="none" strike="noStrike" dirty="0">
                        <a:solidFill>
                          <a:srgbClr val="000000"/>
                        </a:solidFill>
                        <a:latin typeface="Century Schoolbook"/>
                      </a:endParaRPr>
                    </a:p>
                  </a:txBody>
                  <a:tcPr marL="6252" marR="6252" marT="6252" marB="0"/>
                </a:tc>
                <a:tc>
                  <a:txBody>
                    <a:bodyPr/>
                    <a:lstStyle/>
                    <a:p>
                      <a:pPr algn="ctr" rtl="0" fontAlgn="t"/>
                      <a:r>
                        <a:rPr lang="en-US" sz="1400" u="none" strike="noStrike"/>
                        <a:t>61</a:t>
                      </a:r>
                      <a:endParaRPr lang="en-US" sz="1400" b="0" i="0" u="none" strike="noStrike">
                        <a:solidFill>
                          <a:srgbClr val="000000"/>
                        </a:solidFill>
                        <a:latin typeface="Century Schoolbook"/>
                      </a:endParaRPr>
                    </a:p>
                  </a:txBody>
                  <a:tcPr marL="6252" marR="6252" marT="6252" marB="0"/>
                </a:tc>
                <a:tc>
                  <a:txBody>
                    <a:bodyPr/>
                    <a:lstStyle/>
                    <a:p>
                      <a:pPr algn="ctr" fontAlgn="t"/>
                      <a:r>
                        <a:rPr lang="en-US" sz="1400" u="none" strike="noStrike" dirty="0"/>
                        <a:t> </a:t>
                      </a:r>
                      <a:endParaRPr lang="en-US" sz="1400" b="0" i="0" u="none" strike="noStrike" dirty="0">
                        <a:solidFill>
                          <a:srgbClr val="000000"/>
                        </a:solidFill>
                        <a:latin typeface="Century Schoolbook"/>
                      </a:endParaRPr>
                    </a:p>
                  </a:txBody>
                  <a:tcPr marL="6252" marR="6252" marT="6252" marB="0"/>
                </a:tc>
                <a:tc>
                  <a:txBody>
                    <a:bodyPr/>
                    <a:lstStyle/>
                    <a:p>
                      <a:pPr algn="ctr" rtl="0" fontAlgn="t"/>
                      <a:r>
                        <a:rPr lang="en-US" sz="1400" b="0" i="0" u="none" strike="noStrike" dirty="0" smtClean="0">
                          <a:solidFill>
                            <a:schemeClr val="dk1"/>
                          </a:solidFill>
                          <a:latin typeface="+mn-lt"/>
                        </a:rPr>
                        <a:t>10.5</a:t>
                      </a:r>
                      <a:endParaRPr lang="en-US" sz="1400" b="0" i="0" u="none" strike="noStrike" dirty="0">
                        <a:solidFill>
                          <a:srgbClr val="000000"/>
                        </a:solidFill>
                        <a:latin typeface="Century Schoolbook"/>
                      </a:endParaRPr>
                    </a:p>
                  </a:txBody>
                  <a:tcPr marL="6252" marR="6252" marT="6252" marB="0"/>
                </a:tc>
                <a:tc>
                  <a:txBody>
                    <a:bodyPr/>
                    <a:lstStyle/>
                    <a:p>
                      <a:pPr algn="ctr" rtl="0" fontAlgn="t"/>
                      <a:endParaRPr lang="en-US" sz="1400" b="0" i="0" u="none" strike="noStrike" dirty="0">
                        <a:solidFill>
                          <a:srgbClr val="000000"/>
                        </a:solidFill>
                        <a:latin typeface="Century Schoolbook"/>
                      </a:endParaRPr>
                    </a:p>
                  </a:txBody>
                  <a:tcPr marL="6252" marR="6252" marT="6252" marB="0"/>
                </a:tc>
              </a:tr>
            </a:tbl>
          </a:graphicData>
        </a:graphic>
      </p:graphicFrame>
      <p:grpSp>
        <p:nvGrpSpPr>
          <p:cNvPr id="27" name="Group 26"/>
          <p:cNvGrpSpPr/>
          <p:nvPr/>
        </p:nvGrpSpPr>
        <p:grpSpPr>
          <a:xfrm>
            <a:off x="7543800" y="3200400"/>
            <a:ext cx="609600" cy="1066800"/>
            <a:chOff x="7543800" y="3200400"/>
            <a:chExt cx="609600" cy="1066800"/>
          </a:xfrm>
        </p:grpSpPr>
        <p:sp>
          <p:nvSpPr>
            <p:cNvPr id="20" name="Left Arrow 19"/>
            <p:cNvSpPr/>
            <p:nvPr/>
          </p:nvSpPr>
          <p:spPr>
            <a:xfrm>
              <a:off x="7543800" y="3429000"/>
              <a:ext cx="609600" cy="152400"/>
            </a:xfrm>
            <a:prstGeom prst="lef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2" name="Left Arrow 21"/>
            <p:cNvSpPr/>
            <p:nvPr/>
          </p:nvSpPr>
          <p:spPr>
            <a:xfrm>
              <a:off x="7543800" y="3200400"/>
              <a:ext cx="609600" cy="152400"/>
            </a:xfrm>
            <a:prstGeom prst="lef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3" name="Left Arrow 22"/>
            <p:cNvSpPr/>
            <p:nvPr/>
          </p:nvSpPr>
          <p:spPr>
            <a:xfrm>
              <a:off x="7543800" y="4114800"/>
              <a:ext cx="609600" cy="152400"/>
            </a:xfrm>
            <a:prstGeom prst="lef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grpSp>
        <p:nvGrpSpPr>
          <p:cNvPr id="26" name="Group 25"/>
          <p:cNvGrpSpPr/>
          <p:nvPr/>
        </p:nvGrpSpPr>
        <p:grpSpPr>
          <a:xfrm>
            <a:off x="7543800" y="3657600"/>
            <a:ext cx="609600" cy="914400"/>
            <a:chOff x="7543800" y="3657600"/>
            <a:chExt cx="609600" cy="914400"/>
          </a:xfrm>
        </p:grpSpPr>
        <p:sp>
          <p:nvSpPr>
            <p:cNvPr id="24" name="Left Arrow 23"/>
            <p:cNvSpPr/>
            <p:nvPr/>
          </p:nvSpPr>
          <p:spPr>
            <a:xfrm>
              <a:off x="7543800" y="4419600"/>
              <a:ext cx="609600" cy="152400"/>
            </a:xfrm>
            <a:prstGeom prst="lef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5" name="Left Arrow 24"/>
            <p:cNvSpPr/>
            <p:nvPr/>
          </p:nvSpPr>
          <p:spPr>
            <a:xfrm>
              <a:off x="7543800" y="3657600"/>
              <a:ext cx="609600" cy="152400"/>
            </a:xfrm>
            <a:prstGeom prst="lef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Experiments: Score-level Performance</a:t>
            </a:r>
            <a:br>
              <a:rPr lang="en-US" dirty="0" smtClean="0"/>
            </a:br>
            <a:r>
              <a:rPr lang="en-US" dirty="0" smtClean="0"/>
              <a:t>(overall)</a:t>
            </a:r>
            <a:endParaRPr lang="en-US" dirty="0"/>
          </a:p>
        </p:txBody>
      </p:sp>
      <p:graphicFrame>
        <p:nvGraphicFramePr>
          <p:cNvPr id="7" name="Content Placeholder 6"/>
          <p:cNvGraphicFramePr>
            <a:graphicFrameLocks noGrp="1"/>
          </p:cNvGraphicFramePr>
          <p:nvPr>
            <p:ph sz="quarter" idx="1"/>
          </p:nvPr>
        </p:nvGraphicFramePr>
        <p:xfrm>
          <a:off x="1371600" y="2438400"/>
          <a:ext cx="5791200" cy="1409700"/>
        </p:xfrm>
        <a:graphic>
          <a:graphicData uri="http://schemas.openxmlformats.org/drawingml/2006/table">
            <a:tbl>
              <a:tblPr firstRow="1" bandRow="1">
                <a:tableStyleId>{5C22544A-7EE6-4342-B048-85BDC9FD1C3A}</a:tableStyleId>
              </a:tblPr>
              <a:tblGrid>
                <a:gridCol w="1447800"/>
                <a:gridCol w="1447800"/>
                <a:gridCol w="1447800"/>
                <a:gridCol w="1447800"/>
              </a:tblGrid>
              <a:tr h="182880">
                <a:tc>
                  <a:txBody>
                    <a:bodyPr/>
                    <a:lstStyle/>
                    <a:p>
                      <a:pPr algn="ctr" fontAlgn="b"/>
                      <a:r>
                        <a:rPr lang="en-US" sz="1800" u="none" strike="noStrike" dirty="0"/>
                        <a:t>Score</a:t>
                      </a:r>
                      <a:endParaRPr lang="en-US" sz="1800" b="0" i="0" u="none" strike="noStrike" dirty="0">
                        <a:solidFill>
                          <a:srgbClr val="000000"/>
                        </a:solidFill>
                        <a:latin typeface="+mn-lt"/>
                      </a:endParaRPr>
                    </a:p>
                  </a:txBody>
                  <a:tcPr marL="7620" marR="7620" marT="7620" marB="0" anchor="b"/>
                </a:tc>
                <a:tc>
                  <a:txBody>
                    <a:bodyPr/>
                    <a:lstStyle/>
                    <a:p>
                      <a:pPr algn="ctr" fontAlgn="b"/>
                      <a:r>
                        <a:rPr lang="en-US" sz="1800" u="none" strike="noStrike"/>
                        <a:t>Precision</a:t>
                      </a:r>
                      <a:endParaRPr lang="en-US" sz="1800" b="0" i="0" u="none" strike="noStrike">
                        <a:solidFill>
                          <a:srgbClr val="000000"/>
                        </a:solidFill>
                        <a:latin typeface="+mn-lt"/>
                      </a:endParaRPr>
                    </a:p>
                  </a:txBody>
                  <a:tcPr marL="7620" marR="7620" marT="7620" marB="0" anchor="b"/>
                </a:tc>
                <a:tc>
                  <a:txBody>
                    <a:bodyPr/>
                    <a:lstStyle/>
                    <a:p>
                      <a:pPr algn="ctr" fontAlgn="b"/>
                      <a:r>
                        <a:rPr lang="en-US" sz="1800" u="none" strike="noStrike"/>
                        <a:t>Recall</a:t>
                      </a:r>
                      <a:endParaRPr lang="en-US" sz="1800" b="0" i="0" u="none" strike="noStrike">
                        <a:solidFill>
                          <a:srgbClr val="000000"/>
                        </a:solidFill>
                        <a:latin typeface="+mn-lt"/>
                      </a:endParaRPr>
                    </a:p>
                  </a:txBody>
                  <a:tcPr marL="7620" marR="7620" marT="7620" marB="0" anchor="b"/>
                </a:tc>
                <a:tc>
                  <a:txBody>
                    <a:bodyPr/>
                    <a:lstStyle/>
                    <a:p>
                      <a:pPr algn="ctr" fontAlgn="b"/>
                      <a:r>
                        <a:rPr lang="en-US" sz="1800" u="none" strike="noStrike"/>
                        <a:t>F-measure</a:t>
                      </a:r>
                      <a:endParaRPr lang="en-US" sz="1800" b="0" i="0" u="none" strike="noStrike">
                        <a:solidFill>
                          <a:srgbClr val="000000"/>
                        </a:solidFill>
                        <a:latin typeface="+mn-lt"/>
                      </a:endParaRPr>
                    </a:p>
                  </a:txBody>
                  <a:tcPr marL="7620" marR="7620" marT="7620" marB="0" anchor="b"/>
                </a:tc>
              </a:tr>
              <a:tr h="182880">
                <a:tc>
                  <a:txBody>
                    <a:bodyPr/>
                    <a:lstStyle/>
                    <a:p>
                      <a:pPr algn="ctr" fontAlgn="b"/>
                      <a:r>
                        <a:rPr lang="en-US" sz="1800" u="none" strike="noStrike"/>
                        <a:t>0</a:t>
                      </a:r>
                      <a:endParaRPr lang="en-US" sz="1800" b="0" i="0" u="none" strike="noStrike">
                        <a:solidFill>
                          <a:srgbClr val="000000"/>
                        </a:solidFill>
                        <a:latin typeface="+mn-lt"/>
                      </a:endParaRPr>
                    </a:p>
                  </a:txBody>
                  <a:tcPr marL="7620" marR="7620" marT="7620" marB="0" anchor="b"/>
                </a:tc>
                <a:tc>
                  <a:txBody>
                    <a:bodyPr/>
                    <a:lstStyle/>
                    <a:p>
                      <a:pPr algn="ctr" fontAlgn="b"/>
                      <a:r>
                        <a:rPr lang="en-US" sz="1800" u="none" strike="noStrike"/>
                        <a:t>84.2</a:t>
                      </a:r>
                      <a:endParaRPr lang="en-US" sz="1800" b="0" i="0" u="none" strike="noStrike">
                        <a:solidFill>
                          <a:srgbClr val="000000"/>
                        </a:solidFill>
                        <a:latin typeface="+mn-lt"/>
                      </a:endParaRPr>
                    </a:p>
                  </a:txBody>
                  <a:tcPr marL="7620" marR="7620" marT="7620" marB="0" anchor="b"/>
                </a:tc>
                <a:tc>
                  <a:txBody>
                    <a:bodyPr/>
                    <a:lstStyle/>
                    <a:p>
                      <a:pPr algn="ctr" fontAlgn="b"/>
                      <a:r>
                        <a:rPr lang="en-US" sz="1800" u="none" strike="noStrike"/>
                        <a:t>68.3</a:t>
                      </a:r>
                      <a:endParaRPr lang="en-US" sz="1800" b="0" i="0" u="none" strike="noStrike">
                        <a:solidFill>
                          <a:srgbClr val="000000"/>
                        </a:solidFill>
                        <a:latin typeface="+mn-lt"/>
                      </a:endParaRPr>
                    </a:p>
                  </a:txBody>
                  <a:tcPr marL="7620" marR="7620" marT="7620" marB="0" anchor="b"/>
                </a:tc>
                <a:tc>
                  <a:txBody>
                    <a:bodyPr/>
                    <a:lstStyle/>
                    <a:p>
                      <a:pPr algn="ctr" fontAlgn="b"/>
                      <a:r>
                        <a:rPr lang="en-US" sz="1800" u="none" strike="noStrike"/>
                        <a:t>72.9</a:t>
                      </a:r>
                      <a:endParaRPr lang="en-US" sz="1800" b="0" i="0" u="none" strike="noStrike">
                        <a:solidFill>
                          <a:srgbClr val="000000"/>
                        </a:solidFill>
                        <a:latin typeface="+mn-lt"/>
                      </a:endParaRPr>
                    </a:p>
                  </a:txBody>
                  <a:tcPr marL="7620" marR="7620" marT="7620" marB="0" anchor="b"/>
                </a:tc>
              </a:tr>
              <a:tr h="182880">
                <a:tc>
                  <a:txBody>
                    <a:bodyPr/>
                    <a:lstStyle/>
                    <a:p>
                      <a:pPr algn="ctr" fontAlgn="b"/>
                      <a:r>
                        <a:rPr lang="en-US" sz="1800" u="none" strike="noStrike"/>
                        <a:t>1</a:t>
                      </a:r>
                      <a:endParaRPr lang="en-US" sz="1800" b="0" i="0" u="none" strike="noStrike">
                        <a:solidFill>
                          <a:srgbClr val="000000"/>
                        </a:solidFill>
                        <a:latin typeface="+mn-lt"/>
                      </a:endParaRPr>
                    </a:p>
                  </a:txBody>
                  <a:tcPr marL="7620" marR="7620" marT="7620" marB="0" anchor="b"/>
                </a:tc>
                <a:tc>
                  <a:txBody>
                    <a:bodyPr/>
                    <a:lstStyle/>
                    <a:p>
                      <a:pPr algn="ctr" fontAlgn="b"/>
                      <a:r>
                        <a:rPr lang="en-US" sz="1800" u="none" strike="noStrike"/>
                        <a:t>78.4</a:t>
                      </a:r>
                      <a:endParaRPr lang="en-US" sz="1800" b="0" i="0" u="none" strike="noStrike">
                        <a:solidFill>
                          <a:srgbClr val="000000"/>
                        </a:solidFill>
                        <a:latin typeface="+mn-lt"/>
                      </a:endParaRPr>
                    </a:p>
                  </a:txBody>
                  <a:tcPr marL="7620" marR="7620" marT="7620" marB="0" anchor="b"/>
                </a:tc>
                <a:tc>
                  <a:txBody>
                    <a:bodyPr/>
                    <a:lstStyle/>
                    <a:p>
                      <a:pPr algn="ctr" fontAlgn="b"/>
                      <a:r>
                        <a:rPr lang="en-US" sz="1800" u="none" strike="noStrike"/>
                        <a:t>67.5</a:t>
                      </a:r>
                      <a:endParaRPr lang="en-US" sz="1800" b="0" i="0" u="none" strike="noStrike">
                        <a:solidFill>
                          <a:srgbClr val="000000"/>
                        </a:solidFill>
                        <a:latin typeface="+mn-lt"/>
                      </a:endParaRPr>
                    </a:p>
                  </a:txBody>
                  <a:tcPr marL="7620" marR="7620" marT="7620" marB="0" anchor="b"/>
                </a:tc>
                <a:tc>
                  <a:txBody>
                    <a:bodyPr/>
                    <a:lstStyle/>
                    <a:p>
                      <a:pPr algn="ctr" fontAlgn="b"/>
                      <a:r>
                        <a:rPr lang="en-US" sz="1800" u="none" strike="noStrike"/>
                        <a:t>72.6</a:t>
                      </a:r>
                      <a:endParaRPr lang="en-US" sz="1800" b="0" i="0" u="none" strike="noStrike">
                        <a:solidFill>
                          <a:srgbClr val="000000"/>
                        </a:solidFill>
                        <a:latin typeface="+mn-lt"/>
                      </a:endParaRPr>
                    </a:p>
                  </a:txBody>
                  <a:tcPr marL="7620" marR="7620" marT="7620" marB="0" anchor="b"/>
                </a:tc>
              </a:tr>
              <a:tr h="182880">
                <a:tc>
                  <a:txBody>
                    <a:bodyPr/>
                    <a:lstStyle/>
                    <a:p>
                      <a:pPr algn="ctr" fontAlgn="b"/>
                      <a:r>
                        <a:rPr lang="en-US" sz="1800" u="none" strike="noStrike"/>
                        <a:t>2</a:t>
                      </a:r>
                      <a:endParaRPr lang="en-US" sz="1800" b="0" i="0" u="none" strike="noStrike">
                        <a:solidFill>
                          <a:srgbClr val="000000"/>
                        </a:solidFill>
                        <a:latin typeface="+mn-lt"/>
                      </a:endParaRPr>
                    </a:p>
                  </a:txBody>
                  <a:tcPr marL="7620" marR="7620" marT="7620" marB="0" anchor="b"/>
                </a:tc>
                <a:tc>
                  <a:txBody>
                    <a:bodyPr/>
                    <a:lstStyle/>
                    <a:p>
                      <a:pPr algn="ctr" fontAlgn="b"/>
                      <a:r>
                        <a:rPr lang="en-US" sz="1800" u="none" strike="noStrike"/>
                        <a:t>70.6</a:t>
                      </a:r>
                      <a:endParaRPr lang="en-US" sz="1800" b="0" i="0" u="none" strike="noStrike">
                        <a:solidFill>
                          <a:srgbClr val="000000"/>
                        </a:solidFill>
                        <a:latin typeface="+mn-lt"/>
                      </a:endParaRPr>
                    </a:p>
                  </a:txBody>
                  <a:tcPr marL="7620" marR="7620" marT="7620" marB="0" anchor="b"/>
                </a:tc>
                <a:tc>
                  <a:txBody>
                    <a:bodyPr/>
                    <a:lstStyle/>
                    <a:p>
                      <a:pPr algn="ctr" fontAlgn="b"/>
                      <a:r>
                        <a:rPr lang="en-US" sz="1800" u="none" strike="noStrike"/>
                        <a:t>50.4</a:t>
                      </a:r>
                      <a:endParaRPr lang="en-US" sz="1800" b="0" i="0" u="none" strike="noStrike">
                        <a:solidFill>
                          <a:srgbClr val="000000"/>
                        </a:solidFill>
                        <a:latin typeface="+mn-lt"/>
                      </a:endParaRPr>
                    </a:p>
                  </a:txBody>
                  <a:tcPr marL="7620" marR="7620" marT="7620" marB="0" anchor="b"/>
                </a:tc>
                <a:tc>
                  <a:txBody>
                    <a:bodyPr/>
                    <a:lstStyle/>
                    <a:p>
                      <a:pPr algn="ctr" fontAlgn="b"/>
                      <a:r>
                        <a:rPr lang="en-US" sz="1800" u="none" strike="noStrike"/>
                        <a:t>58.8</a:t>
                      </a:r>
                      <a:endParaRPr lang="en-US" sz="1800" b="0" i="0" u="none" strike="noStrike">
                        <a:solidFill>
                          <a:srgbClr val="000000"/>
                        </a:solidFill>
                        <a:latin typeface="+mn-lt"/>
                      </a:endParaRPr>
                    </a:p>
                  </a:txBody>
                  <a:tcPr marL="7620" marR="7620" marT="7620" marB="0" anchor="b"/>
                </a:tc>
              </a:tr>
              <a:tr h="182880">
                <a:tc>
                  <a:txBody>
                    <a:bodyPr/>
                    <a:lstStyle/>
                    <a:p>
                      <a:pPr algn="ctr" fontAlgn="b"/>
                      <a:r>
                        <a:rPr lang="en-US" sz="1800" u="none" strike="noStrike"/>
                        <a:t>3</a:t>
                      </a:r>
                      <a:endParaRPr lang="en-US" sz="1800" b="0" i="0" u="none" strike="noStrike">
                        <a:solidFill>
                          <a:srgbClr val="000000"/>
                        </a:solidFill>
                        <a:latin typeface="+mn-lt"/>
                      </a:endParaRPr>
                    </a:p>
                  </a:txBody>
                  <a:tcPr marL="7620" marR="7620" marT="7620" marB="0" anchor="b"/>
                </a:tc>
                <a:tc>
                  <a:txBody>
                    <a:bodyPr/>
                    <a:lstStyle/>
                    <a:p>
                      <a:pPr algn="ctr" fontAlgn="b"/>
                      <a:r>
                        <a:rPr lang="en-US" sz="1800" u="none" strike="noStrike"/>
                        <a:t>77.8</a:t>
                      </a:r>
                      <a:endParaRPr lang="en-US" sz="1800" b="0" i="0" u="none" strike="noStrike">
                        <a:solidFill>
                          <a:srgbClr val="000000"/>
                        </a:solidFill>
                        <a:latin typeface="+mn-lt"/>
                      </a:endParaRPr>
                    </a:p>
                  </a:txBody>
                  <a:tcPr marL="7620" marR="7620" marT="7620" marB="0" anchor="b"/>
                </a:tc>
                <a:tc>
                  <a:txBody>
                    <a:bodyPr/>
                    <a:lstStyle/>
                    <a:p>
                      <a:pPr algn="ctr" fontAlgn="b"/>
                      <a:r>
                        <a:rPr lang="en-US" sz="1800" u="none" strike="noStrike"/>
                        <a:t>90.5</a:t>
                      </a:r>
                      <a:endParaRPr lang="en-US" sz="1800" b="0" i="0" u="none" strike="noStrike">
                        <a:solidFill>
                          <a:srgbClr val="000000"/>
                        </a:solidFill>
                        <a:latin typeface="+mn-lt"/>
                      </a:endParaRPr>
                    </a:p>
                  </a:txBody>
                  <a:tcPr marL="7620" marR="7620" marT="7620" marB="0" anchor="b"/>
                </a:tc>
                <a:tc>
                  <a:txBody>
                    <a:bodyPr/>
                    <a:lstStyle/>
                    <a:p>
                      <a:pPr algn="ctr" fontAlgn="b"/>
                      <a:r>
                        <a:rPr lang="en-US" sz="1800" u="none" strike="noStrike" dirty="0"/>
                        <a:t>83.6</a:t>
                      </a:r>
                      <a:endParaRPr lang="en-US" sz="1800" b="0" i="0" u="none" strike="noStrike" dirty="0">
                        <a:solidFill>
                          <a:srgbClr val="000000"/>
                        </a:solidFill>
                        <a:latin typeface="+mn-lt"/>
                      </a:endParaRPr>
                    </a:p>
                  </a:txBody>
                  <a:tcPr marL="7620" marR="7620" marT="7620" marB="0" anchor="b"/>
                </a:tc>
              </a:tr>
            </a:tbl>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Experiments: Confusion matrix</a:t>
            </a:r>
            <a:endParaRPr lang="en-US" dirty="0"/>
          </a:p>
        </p:txBody>
      </p:sp>
      <p:graphicFrame>
        <p:nvGraphicFramePr>
          <p:cNvPr id="6" name="Content Placeholder 5"/>
          <p:cNvGraphicFramePr>
            <a:graphicFrameLocks noGrp="1"/>
          </p:cNvGraphicFramePr>
          <p:nvPr>
            <p:ph sz="quarter" idx="1"/>
          </p:nvPr>
        </p:nvGraphicFramePr>
        <p:xfrm>
          <a:off x="990599" y="2285997"/>
          <a:ext cx="5029200" cy="2391095"/>
        </p:xfrm>
        <a:graphic>
          <a:graphicData uri="http://schemas.openxmlformats.org/drawingml/2006/table">
            <a:tbl>
              <a:tblPr firstRow="1" bandRow="1">
                <a:tableStyleId>{BC89EF96-8CEA-46FF-86C4-4CE0E7609802}</a:tableStyleId>
              </a:tblPr>
              <a:tblGrid>
                <a:gridCol w="319314"/>
                <a:gridCol w="784981"/>
                <a:gridCol w="784981"/>
                <a:gridCol w="784981"/>
                <a:gridCol w="784981"/>
                <a:gridCol w="784981"/>
                <a:gridCol w="784981"/>
              </a:tblGrid>
              <a:tr h="341585">
                <a:tc>
                  <a:txBody>
                    <a:bodyPr/>
                    <a:lstStyle/>
                    <a:p>
                      <a:pPr algn="ctr" fontAlgn="b"/>
                      <a:endParaRPr lang="en-US" sz="1600" b="0" i="0" u="none" strike="noStrike" dirty="0">
                        <a:solidFill>
                          <a:srgbClr val="000000"/>
                        </a:solidFill>
                        <a:latin typeface="Calibri"/>
                      </a:endParaRPr>
                    </a:p>
                  </a:txBody>
                  <a:tcPr marL="7620" marR="7620" marT="7620" marB="0" anchor="b"/>
                </a:tc>
                <a:tc>
                  <a:txBody>
                    <a:bodyPr/>
                    <a:lstStyle/>
                    <a:p>
                      <a:pPr algn="ctr" fontAlgn="b"/>
                      <a:endParaRPr lang="en-US" sz="1600" b="0" i="0" u="none" strike="noStrike" dirty="0">
                        <a:solidFill>
                          <a:srgbClr val="000000"/>
                        </a:solidFill>
                        <a:latin typeface="Calibri"/>
                      </a:endParaRPr>
                    </a:p>
                  </a:txBody>
                  <a:tcPr marL="7620" marR="7620" marT="7620" marB="0" anchor="b"/>
                </a:tc>
                <a:tc gridSpan="4">
                  <a:txBody>
                    <a:bodyPr/>
                    <a:lstStyle/>
                    <a:p>
                      <a:pPr algn="ctr" fontAlgn="b"/>
                      <a:r>
                        <a:rPr lang="en-US" sz="1600" u="none" strike="noStrike" dirty="0" smtClean="0"/>
                        <a:t>System (all features)</a:t>
                      </a:r>
                      <a:endParaRPr lang="en-US" sz="1600" b="0" i="0" u="none" strike="noStrike" dirty="0">
                        <a:solidFill>
                          <a:srgbClr val="000000"/>
                        </a:solidFill>
                        <a:latin typeface="Calibri"/>
                      </a:endParaRPr>
                    </a:p>
                  </a:txBody>
                  <a:tcPr marL="7620" marR="7620" marT="7620" marB="0" anchor="b"/>
                </a:tc>
                <a:tc hMerge="1">
                  <a:txBody>
                    <a:bodyPr/>
                    <a:lstStyle/>
                    <a:p>
                      <a:pPr algn="ctr" fontAlgn="b"/>
                      <a:endParaRPr lang="en-US" sz="1600" b="0" i="0" u="none" strike="noStrike" dirty="0">
                        <a:solidFill>
                          <a:srgbClr val="000000"/>
                        </a:solidFill>
                        <a:latin typeface="Calibri"/>
                      </a:endParaRPr>
                    </a:p>
                  </a:txBody>
                  <a:tcPr marL="7620" marR="7620" marT="7620" marB="0" anchor="b"/>
                </a:tc>
                <a:tc hMerge="1">
                  <a:txBody>
                    <a:bodyPr/>
                    <a:lstStyle/>
                    <a:p>
                      <a:pPr algn="ctr" fontAlgn="b"/>
                      <a:endParaRPr lang="en-US" sz="1600" b="0" i="0" u="none" strike="noStrike" dirty="0">
                        <a:solidFill>
                          <a:srgbClr val="000000"/>
                        </a:solidFill>
                        <a:latin typeface="Calibri"/>
                      </a:endParaRPr>
                    </a:p>
                  </a:txBody>
                  <a:tcPr marL="7620" marR="7620" marT="7620" marB="0" anchor="b"/>
                </a:tc>
                <a:tc hMerge="1">
                  <a:txBody>
                    <a:bodyPr/>
                    <a:lstStyle/>
                    <a:p>
                      <a:pPr algn="ctr" fontAlgn="b"/>
                      <a:endParaRPr lang="en-US" sz="1600" b="0" i="0" u="none" strike="noStrike" dirty="0">
                        <a:solidFill>
                          <a:srgbClr val="000000"/>
                        </a:solidFill>
                        <a:latin typeface="Calibri"/>
                      </a:endParaRPr>
                    </a:p>
                  </a:txBody>
                  <a:tcPr marL="7620" marR="7620" marT="7620" marB="0" anchor="b"/>
                </a:tc>
                <a:tc>
                  <a:txBody>
                    <a:bodyPr/>
                    <a:lstStyle/>
                    <a:p>
                      <a:pPr algn="ctr" fontAlgn="b"/>
                      <a:endParaRPr lang="en-US" sz="1600" b="0" i="0" u="none" strike="noStrike" dirty="0">
                        <a:solidFill>
                          <a:srgbClr val="000000"/>
                        </a:solidFill>
                        <a:latin typeface="Calibri"/>
                      </a:endParaRPr>
                    </a:p>
                  </a:txBody>
                  <a:tcPr marL="7620" marR="7620" marT="7620" marB="0" anchor="b"/>
                </a:tc>
              </a:tr>
              <a:tr h="341585">
                <a:tc>
                  <a:txBody>
                    <a:bodyPr/>
                    <a:lstStyle/>
                    <a:p>
                      <a:pPr algn="ctr" fontAlgn="b"/>
                      <a:endParaRPr lang="en-US" sz="1600" b="0" i="0" u="none" strike="noStrike" dirty="0">
                        <a:solidFill>
                          <a:srgbClr val="000000"/>
                        </a:solidFill>
                        <a:latin typeface="Calibri"/>
                      </a:endParaRPr>
                    </a:p>
                  </a:txBody>
                  <a:tcPr marL="7620" marR="7620" marT="7620" marB="0" anchor="b"/>
                </a:tc>
                <a:tc>
                  <a:txBody>
                    <a:bodyPr/>
                    <a:lstStyle/>
                    <a:p>
                      <a:pPr algn="ctr" fontAlgn="b"/>
                      <a:endParaRPr lang="en-US" sz="1600" b="0" i="0" u="none" strike="noStrike" dirty="0">
                        <a:solidFill>
                          <a:srgbClr val="000000"/>
                        </a:solidFill>
                        <a:latin typeface="Calibri"/>
                      </a:endParaRPr>
                    </a:p>
                  </a:txBody>
                  <a:tcPr marL="7620" marR="7620" marT="7620" marB="0" anchor="b"/>
                </a:tc>
                <a:tc>
                  <a:txBody>
                    <a:bodyPr/>
                    <a:lstStyle/>
                    <a:p>
                      <a:pPr algn="ctr" fontAlgn="b"/>
                      <a:r>
                        <a:rPr lang="en-US" sz="1600" u="none" strike="noStrike"/>
                        <a:t>0</a:t>
                      </a:r>
                      <a:endParaRPr lang="en-US" sz="1600" b="0" i="0" u="none" strike="noStrike">
                        <a:solidFill>
                          <a:srgbClr val="000000"/>
                        </a:solidFill>
                        <a:latin typeface="Calibri"/>
                      </a:endParaRPr>
                    </a:p>
                  </a:txBody>
                  <a:tcPr marL="7620" marR="7620" marT="7620" marB="0" anchor="b"/>
                </a:tc>
                <a:tc>
                  <a:txBody>
                    <a:bodyPr/>
                    <a:lstStyle/>
                    <a:p>
                      <a:pPr algn="ctr" fontAlgn="b"/>
                      <a:r>
                        <a:rPr lang="en-US" sz="1600" u="none" strike="noStrike" dirty="0"/>
                        <a:t>1</a:t>
                      </a:r>
                      <a:endParaRPr lang="en-US" sz="1600" b="0" i="0" u="none" strike="noStrike" dirty="0">
                        <a:solidFill>
                          <a:srgbClr val="000000"/>
                        </a:solidFill>
                        <a:latin typeface="Calibri"/>
                      </a:endParaRPr>
                    </a:p>
                  </a:txBody>
                  <a:tcPr marL="7620" marR="7620" marT="7620" marB="0" anchor="b"/>
                </a:tc>
                <a:tc>
                  <a:txBody>
                    <a:bodyPr/>
                    <a:lstStyle/>
                    <a:p>
                      <a:pPr algn="ctr" fontAlgn="b"/>
                      <a:r>
                        <a:rPr lang="en-US" sz="1600" u="none" strike="noStrike"/>
                        <a:t>2</a:t>
                      </a:r>
                      <a:endParaRPr lang="en-US" sz="1600" b="0" i="0" u="none" strike="noStrike">
                        <a:solidFill>
                          <a:srgbClr val="000000"/>
                        </a:solidFill>
                        <a:latin typeface="Calibri"/>
                      </a:endParaRPr>
                    </a:p>
                  </a:txBody>
                  <a:tcPr marL="7620" marR="7620" marT="7620" marB="0" anchor="b"/>
                </a:tc>
                <a:tc>
                  <a:txBody>
                    <a:bodyPr/>
                    <a:lstStyle/>
                    <a:p>
                      <a:pPr algn="ctr" fontAlgn="b"/>
                      <a:r>
                        <a:rPr lang="en-US" sz="1600" u="none" strike="noStrike"/>
                        <a:t>3</a:t>
                      </a:r>
                      <a:endParaRPr lang="en-US" sz="1600" b="0" i="0" u="none" strike="noStrike">
                        <a:solidFill>
                          <a:srgbClr val="000000"/>
                        </a:solidFill>
                        <a:latin typeface="Calibri"/>
                      </a:endParaRPr>
                    </a:p>
                  </a:txBody>
                  <a:tcPr marL="7620" marR="7620" marT="7620" marB="0" anchor="b"/>
                </a:tc>
                <a:tc>
                  <a:txBody>
                    <a:bodyPr/>
                    <a:lstStyle/>
                    <a:p>
                      <a:pPr algn="ctr" fontAlgn="b"/>
                      <a:r>
                        <a:rPr lang="en-US" sz="1600" u="none" strike="noStrike" dirty="0"/>
                        <a:t>Total</a:t>
                      </a:r>
                      <a:endParaRPr lang="en-US" sz="1600" b="0" i="0" u="none" strike="noStrike" dirty="0">
                        <a:solidFill>
                          <a:srgbClr val="000000"/>
                        </a:solidFill>
                        <a:latin typeface="Calibri"/>
                      </a:endParaRPr>
                    </a:p>
                  </a:txBody>
                  <a:tcPr marL="7620" marR="7620" marT="7620" marB="0" anchor="b"/>
                </a:tc>
              </a:tr>
              <a:tr h="341585">
                <a:tc rowSpan="4">
                  <a:txBody>
                    <a:bodyPr/>
                    <a:lstStyle/>
                    <a:p>
                      <a:pPr algn="ctr" fontAlgn="b"/>
                      <a:r>
                        <a:rPr lang="en-US" sz="1600" b="1" i="0" u="none" strike="noStrike" dirty="0" smtClean="0">
                          <a:solidFill>
                            <a:srgbClr val="000000"/>
                          </a:solidFill>
                          <a:latin typeface="Calibri"/>
                        </a:rPr>
                        <a:t>human</a:t>
                      </a:r>
                      <a:endParaRPr lang="en-US" sz="1600" b="1" i="0" u="none" strike="noStrike" dirty="0">
                        <a:solidFill>
                          <a:srgbClr val="000000"/>
                        </a:solidFill>
                        <a:latin typeface="Calibri"/>
                      </a:endParaRPr>
                    </a:p>
                  </a:txBody>
                  <a:tcPr marL="7620" marR="7620" marT="7620" marB="0" vert="vert270" anchor="b"/>
                </a:tc>
                <a:tc>
                  <a:txBody>
                    <a:bodyPr/>
                    <a:lstStyle/>
                    <a:p>
                      <a:pPr algn="ctr" fontAlgn="b"/>
                      <a:r>
                        <a:rPr lang="en-US" sz="1600" u="none" strike="noStrike"/>
                        <a:t>0</a:t>
                      </a:r>
                      <a:endParaRPr lang="en-US" sz="1600" b="0" i="0" u="none" strike="noStrike">
                        <a:solidFill>
                          <a:srgbClr val="000000"/>
                        </a:solidFill>
                        <a:latin typeface="Calibri"/>
                      </a:endParaRPr>
                    </a:p>
                  </a:txBody>
                  <a:tcPr marL="7620" marR="7620" marT="7620" marB="0" anchor="b"/>
                </a:tc>
                <a:tc>
                  <a:txBody>
                    <a:bodyPr/>
                    <a:lstStyle/>
                    <a:p>
                      <a:pPr algn="ctr" fontAlgn="b"/>
                      <a:r>
                        <a:rPr lang="en-US" sz="1600" b="1" i="0" u="none" strike="noStrike" dirty="0">
                          <a:solidFill>
                            <a:srgbClr val="000000"/>
                          </a:solidFill>
                          <a:latin typeface="+mn-lt"/>
                        </a:rPr>
                        <a:t>0.03</a:t>
                      </a:r>
                    </a:p>
                  </a:txBody>
                  <a:tcPr marL="7620" marR="7620" marT="7620" marB="0" anchor="b"/>
                </a:tc>
                <a:tc>
                  <a:txBody>
                    <a:bodyPr/>
                    <a:lstStyle/>
                    <a:p>
                      <a:pPr algn="ctr" fontAlgn="b"/>
                      <a:r>
                        <a:rPr lang="en-US" sz="1600" b="0" i="0" u="none" strike="noStrike">
                          <a:solidFill>
                            <a:srgbClr val="000000"/>
                          </a:solidFill>
                          <a:latin typeface="+mn-lt"/>
                        </a:rPr>
                        <a:t>0.01</a:t>
                      </a:r>
                    </a:p>
                  </a:txBody>
                  <a:tcPr marL="7620" marR="7620" marT="7620" marB="0" anchor="b"/>
                </a:tc>
                <a:tc>
                  <a:txBody>
                    <a:bodyPr/>
                    <a:lstStyle/>
                    <a:p>
                      <a:pPr algn="ctr" fontAlgn="b"/>
                      <a:r>
                        <a:rPr lang="en-US" sz="1600" b="0" i="0" u="none" strike="noStrike" dirty="0">
                          <a:solidFill>
                            <a:srgbClr val="000000"/>
                          </a:solidFill>
                          <a:latin typeface="+mn-lt"/>
                        </a:rPr>
                        <a:t>0.00</a:t>
                      </a:r>
                    </a:p>
                  </a:txBody>
                  <a:tcPr marL="7620" marR="7620" marT="7620" marB="0" anchor="b"/>
                </a:tc>
                <a:tc>
                  <a:txBody>
                    <a:bodyPr/>
                    <a:lstStyle/>
                    <a:p>
                      <a:pPr algn="ctr" fontAlgn="b"/>
                      <a:r>
                        <a:rPr lang="en-US" sz="1600" b="0" i="0" u="none" strike="noStrike">
                          <a:solidFill>
                            <a:srgbClr val="000000"/>
                          </a:solidFill>
                          <a:latin typeface="+mn-lt"/>
                        </a:rPr>
                        <a:t>0.00</a:t>
                      </a:r>
                    </a:p>
                  </a:txBody>
                  <a:tcPr marL="7620" marR="7620" marT="7620" marB="0" anchor="b"/>
                </a:tc>
                <a:tc>
                  <a:txBody>
                    <a:bodyPr/>
                    <a:lstStyle/>
                    <a:p>
                      <a:pPr algn="ctr" fontAlgn="b"/>
                      <a:r>
                        <a:rPr lang="en-US" sz="1600" b="0" i="0" u="none" strike="noStrike" dirty="0">
                          <a:solidFill>
                            <a:schemeClr val="tx1">
                              <a:lumMod val="50000"/>
                              <a:lumOff val="50000"/>
                            </a:schemeClr>
                          </a:solidFill>
                          <a:latin typeface="+mn-lt"/>
                        </a:rPr>
                        <a:t>0.05</a:t>
                      </a:r>
                    </a:p>
                  </a:txBody>
                  <a:tcPr marL="7620" marR="7620" marT="7620" marB="0" anchor="b"/>
                </a:tc>
              </a:tr>
              <a:tr h="341585">
                <a:tc vMerge="1">
                  <a:txBody>
                    <a:bodyPr/>
                    <a:lstStyle/>
                    <a:p>
                      <a:pPr algn="ctr" fontAlgn="b"/>
                      <a:endParaRPr lang="en-US" sz="1600" b="0" i="0" u="none" strike="noStrike" dirty="0">
                        <a:solidFill>
                          <a:srgbClr val="000000"/>
                        </a:solidFill>
                        <a:latin typeface="Calibri"/>
                      </a:endParaRPr>
                    </a:p>
                  </a:txBody>
                  <a:tcPr marL="7620" marR="7620" marT="7620" marB="0" anchor="b"/>
                </a:tc>
                <a:tc>
                  <a:txBody>
                    <a:bodyPr/>
                    <a:lstStyle/>
                    <a:p>
                      <a:pPr algn="ctr" fontAlgn="b"/>
                      <a:r>
                        <a:rPr lang="en-US" sz="1600" u="none" strike="noStrike"/>
                        <a:t>1</a:t>
                      </a:r>
                      <a:endParaRPr lang="en-US" sz="1600" b="0" i="0" u="none" strike="noStrike">
                        <a:solidFill>
                          <a:srgbClr val="000000"/>
                        </a:solidFill>
                        <a:latin typeface="Calibri"/>
                      </a:endParaRPr>
                    </a:p>
                  </a:txBody>
                  <a:tcPr marL="7620" marR="7620" marT="7620" marB="0" anchor="b"/>
                </a:tc>
                <a:tc>
                  <a:txBody>
                    <a:bodyPr/>
                    <a:lstStyle/>
                    <a:p>
                      <a:pPr algn="ctr" fontAlgn="b"/>
                      <a:r>
                        <a:rPr lang="en-US" sz="1600" b="0" i="0" u="none" strike="noStrike">
                          <a:solidFill>
                            <a:srgbClr val="000000"/>
                          </a:solidFill>
                          <a:latin typeface="+mn-lt"/>
                        </a:rPr>
                        <a:t>0.00</a:t>
                      </a:r>
                    </a:p>
                  </a:txBody>
                  <a:tcPr marL="7620" marR="7620" marT="7620" marB="0" anchor="b"/>
                </a:tc>
                <a:tc>
                  <a:txBody>
                    <a:bodyPr/>
                    <a:lstStyle/>
                    <a:p>
                      <a:pPr algn="ctr" fontAlgn="b"/>
                      <a:r>
                        <a:rPr lang="en-US" sz="1600" b="1" i="0" u="none" strike="noStrike" dirty="0">
                          <a:solidFill>
                            <a:srgbClr val="000000"/>
                          </a:solidFill>
                          <a:latin typeface="+mn-lt"/>
                        </a:rPr>
                        <a:t>5.09</a:t>
                      </a:r>
                    </a:p>
                  </a:txBody>
                  <a:tcPr marL="7620" marR="7620" marT="7620" marB="0" anchor="b"/>
                </a:tc>
                <a:tc>
                  <a:txBody>
                    <a:bodyPr/>
                    <a:lstStyle/>
                    <a:p>
                      <a:pPr algn="ctr" fontAlgn="b"/>
                      <a:r>
                        <a:rPr lang="en-US" sz="1600" b="0" i="0" u="none" strike="noStrike" dirty="0">
                          <a:solidFill>
                            <a:srgbClr val="C00000"/>
                          </a:solidFill>
                          <a:latin typeface="+mn-lt"/>
                        </a:rPr>
                        <a:t>1.39</a:t>
                      </a:r>
                    </a:p>
                  </a:txBody>
                  <a:tcPr marL="7620" marR="7620" marT="7620" marB="0" anchor="b"/>
                </a:tc>
                <a:tc>
                  <a:txBody>
                    <a:bodyPr/>
                    <a:lstStyle/>
                    <a:p>
                      <a:pPr algn="ctr" fontAlgn="b"/>
                      <a:r>
                        <a:rPr lang="en-US" sz="1600" b="0" i="0" u="none" strike="noStrike" dirty="0">
                          <a:solidFill>
                            <a:srgbClr val="C00000"/>
                          </a:solidFill>
                          <a:latin typeface="+mn-lt"/>
                        </a:rPr>
                        <a:t>1.06</a:t>
                      </a:r>
                    </a:p>
                  </a:txBody>
                  <a:tcPr marL="7620" marR="7620" marT="7620" marB="0" anchor="b"/>
                </a:tc>
                <a:tc>
                  <a:txBody>
                    <a:bodyPr/>
                    <a:lstStyle/>
                    <a:p>
                      <a:pPr algn="ctr" fontAlgn="b"/>
                      <a:r>
                        <a:rPr lang="en-US" sz="1600" b="0" i="0" u="none" strike="noStrike" dirty="0">
                          <a:solidFill>
                            <a:schemeClr val="tx1">
                              <a:lumMod val="50000"/>
                              <a:lumOff val="50000"/>
                            </a:schemeClr>
                          </a:solidFill>
                          <a:latin typeface="+mn-lt"/>
                        </a:rPr>
                        <a:t>7.54</a:t>
                      </a:r>
                    </a:p>
                  </a:txBody>
                  <a:tcPr marL="7620" marR="7620" marT="7620" marB="0" anchor="b"/>
                </a:tc>
              </a:tr>
              <a:tr h="341585">
                <a:tc vMerge="1">
                  <a:txBody>
                    <a:bodyPr/>
                    <a:lstStyle/>
                    <a:p>
                      <a:pPr algn="ctr" fontAlgn="b"/>
                      <a:endParaRPr lang="en-US" sz="1600" b="0" i="0" u="none" strike="noStrike" dirty="0">
                        <a:solidFill>
                          <a:srgbClr val="000000"/>
                        </a:solidFill>
                        <a:latin typeface="Calibri"/>
                      </a:endParaRPr>
                    </a:p>
                  </a:txBody>
                  <a:tcPr marL="7620" marR="7620" marT="7620" marB="0" anchor="b"/>
                </a:tc>
                <a:tc>
                  <a:txBody>
                    <a:bodyPr/>
                    <a:lstStyle/>
                    <a:p>
                      <a:pPr algn="ctr" fontAlgn="b"/>
                      <a:r>
                        <a:rPr lang="en-US" sz="1600" u="none" strike="noStrike"/>
                        <a:t>2</a:t>
                      </a:r>
                      <a:endParaRPr lang="en-US" sz="1600" b="0" i="0" u="none" strike="noStrike">
                        <a:solidFill>
                          <a:srgbClr val="000000"/>
                        </a:solidFill>
                        <a:latin typeface="Calibri"/>
                      </a:endParaRPr>
                    </a:p>
                  </a:txBody>
                  <a:tcPr marL="7620" marR="7620" marT="7620" marB="0" anchor="b"/>
                </a:tc>
                <a:tc>
                  <a:txBody>
                    <a:bodyPr/>
                    <a:lstStyle/>
                    <a:p>
                      <a:pPr algn="ctr" fontAlgn="b"/>
                      <a:r>
                        <a:rPr lang="en-US" sz="1600" b="0" i="0" u="none" strike="noStrike">
                          <a:solidFill>
                            <a:srgbClr val="000000"/>
                          </a:solidFill>
                          <a:latin typeface="+mn-lt"/>
                        </a:rPr>
                        <a:t>0.00</a:t>
                      </a:r>
                    </a:p>
                  </a:txBody>
                  <a:tcPr marL="7620" marR="7620" marT="7620" marB="0" anchor="b"/>
                </a:tc>
                <a:tc>
                  <a:txBody>
                    <a:bodyPr/>
                    <a:lstStyle/>
                    <a:p>
                      <a:pPr algn="ctr" fontAlgn="b"/>
                      <a:r>
                        <a:rPr lang="en-US" sz="1600" b="0" i="0" u="none" strike="noStrike" dirty="0">
                          <a:solidFill>
                            <a:srgbClr val="C00000"/>
                          </a:solidFill>
                          <a:latin typeface="+mn-lt"/>
                        </a:rPr>
                        <a:t>0.69</a:t>
                      </a:r>
                    </a:p>
                  </a:txBody>
                  <a:tcPr marL="7620" marR="7620" marT="7620" marB="0" anchor="b"/>
                </a:tc>
                <a:tc>
                  <a:txBody>
                    <a:bodyPr/>
                    <a:lstStyle/>
                    <a:p>
                      <a:pPr algn="ctr" fontAlgn="b"/>
                      <a:r>
                        <a:rPr lang="en-US" sz="1600" b="1" i="0" u="none" strike="noStrike" dirty="0">
                          <a:solidFill>
                            <a:srgbClr val="000000"/>
                          </a:solidFill>
                          <a:latin typeface="+mn-lt"/>
                        </a:rPr>
                        <a:t>15.72</a:t>
                      </a:r>
                    </a:p>
                  </a:txBody>
                  <a:tcPr marL="7620" marR="7620" marT="7620" marB="0" anchor="b"/>
                </a:tc>
                <a:tc>
                  <a:txBody>
                    <a:bodyPr/>
                    <a:lstStyle/>
                    <a:p>
                      <a:pPr algn="ctr" fontAlgn="b"/>
                      <a:r>
                        <a:rPr lang="en-US" sz="1600" b="1" i="0" u="none" strike="noStrike" dirty="0">
                          <a:solidFill>
                            <a:srgbClr val="FF0000"/>
                          </a:solidFill>
                          <a:latin typeface="+mn-lt"/>
                        </a:rPr>
                        <a:t>14.78</a:t>
                      </a:r>
                    </a:p>
                  </a:txBody>
                  <a:tcPr marL="7620" marR="7620" marT="7620" marB="0" anchor="b"/>
                </a:tc>
                <a:tc>
                  <a:txBody>
                    <a:bodyPr/>
                    <a:lstStyle/>
                    <a:p>
                      <a:pPr algn="ctr" fontAlgn="b"/>
                      <a:r>
                        <a:rPr lang="en-US" sz="1600" b="0" i="0" u="none" strike="noStrike" dirty="0">
                          <a:solidFill>
                            <a:schemeClr val="tx1">
                              <a:lumMod val="50000"/>
                              <a:lumOff val="50000"/>
                            </a:schemeClr>
                          </a:solidFill>
                          <a:latin typeface="+mn-lt"/>
                        </a:rPr>
                        <a:t>31.19</a:t>
                      </a:r>
                    </a:p>
                  </a:txBody>
                  <a:tcPr marL="7620" marR="7620" marT="7620" marB="0" anchor="b"/>
                </a:tc>
              </a:tr>
              <a:tr h="341585">
                <a:tc vMerge="1">
                  <a:txBody>
                    <a:bodyPr/>
                    <a:lstStyle/>
                    <a:p>
                      <a:pPr algn="ctr" fontAlgn="b"/>
                      <a:endParaRPr lang="en-US" sz="1600" b="0" i="0" u="none" strike="noStrike" dirty="0">
                        <a:solidFill>
                          <a:srgbClr val="000000"/>
                        </a:solidFill>
                        <a:latin typeface="Calibri"/>
                      </a:endParaRPr>
                    </a:p>
                  </a:txBody>
                  <a:tcPr marL="7620" marR="7620" marT="7620" marB="0" anchor="b"/>
                </a:tc>
                <a:tc>
                  <a:txBody>
                    <a:bodyPr/>
                    <a:lstStyle/>
                    <a:p>
                      <a:pPr algn="ctr" fontAlgn="b"/>
                      <a:r>
                        <a:rPr lang="en-US" sz="1600" u="none" strike="noStrike" dirty="0"/>
                        <a:t>3</a:t>
                      </a:r>
                      <a:endParaRPr lang="en-US" sz="1600" b="0" i="0" u="none" strike="noStrike" dirty="0">
                        <a:solidFill>
                          <a:srgbClr val="000000"/>
                        </a:solidFill>
                        <a:latin typeface="Calibri"/>
                      </a:endParaRPr>
                    </a:p>
                  </a:txBody>
                  <a:tcPr marL="7620" marR="7620" marT="7620" marB="0" anchor="b"/>
                </a:tc>
                <a:tc>
                  <a:txBody>
                    <a:bodyPr/>
                    <a:lstStyle/>
                    <a:p>
                      <a:pPr algn="ctr" fontAlgn="b"/>
                      <a:r>
                        <a:rPr lang="en-US" sz="1600" b="0" i="0" u="none" strike="noStrike">
                          <a:solidFill>
                            <a:srgbClr val="000000"/>
                          </a:solidFill>
                          <a:latin typeface="+mn-lt"/>
                        </a:rPr>
                        <a:t>0.00</a:t>
                      </a:r>
                    </a:p>
                  </a:txBody>
                  <a:tcPr marL="7620" marR="7620" marT="7620" marB="0" anchor="b"/>
                </a:tc>
                <a:tc>
                  <a:txBody>
                    <a:bodyPr/>
                    <a:lstStyle/>
                    <a:p>
                      <a:pPr algn="ctr" fontAlgn="b"/>
                      <a:r>
                        <a:rPr lang="en-US" sz="1600" b="0" i="0" u="none" strike="noStrike" dirty="0">
                          <a:solidFill>
                            <a:srgbClr val="C00000"/>
                          </a:solidFill>
                          <a:latin typeface="+mn-lt"/>
                        </a:rPr>
                        <a:t>0.69</a:t>
                      </a:r>
                    </a:p>
                  </a:txBody>
                  <a:tcPr marL="7620" marR="7620" marT="7620" marB="0" anchor="b"/>
                </a:tc>
                <a:tc>
                  <a:txBody>
                    <a:bodyPr/>
                    <a:lstStyle/>
                    <a:p>
                      <a:pPr algn="ctr" fontAlgn="b"/>
                      <a:r>
                        <a:rPr lang="en-US" sz="1600" b="1" i="0" u="none" strike="noStrike" dirty="0">
                          <a:solidFill>
                            <a:srgbClr val="FF0000"/>
                          </a:solidFill>
                          <a:latin typeface="+mn-lt"/>
                        </a:rPr>
                        <a:t>5.14</a:t>
                      </a:r>
                    </a:p>
                  </a:txBody>
                  <a:tcPr marL="7620" marR="7620" marT="7620" marB="0" anchor="b"/>
                </a:tc>
                <a:tc>
                  <a:txBody>
                    <a:bodyPr/>
                    <a:lstStyle/>
                    <a:p>
                      <a:pPr algn="ctr" fontAlgn="b"/>
                      <a:r>
                        <a:rPr lang="en-US" sz="1600" b="1" i="0" u="none" strike="noStrike" dirty="0">
                          <a:solidFill>
                            <a:srgbClr val="000000"/>
                          </a:solidFill>
                          <a:latin typeface="+mn-lt"/>
                        </a:rPr>
                        <a:t>55.38</a:t>
                      </a:r>
                    </a:p>
                  </a:txBody>
                  <a:tcPr marL="7620" marR="7620" marT="7620" marB="0" anchor="b"/>
                </a:tc>
                <a:tc>
                  <a:txBody>
                    <a:bodyPr/>
                    <a:lstStyle/>
                    <a:p>
                      <a:pPr algn="ctr" fontAlgn="b"/>
                      <a:r>
                        <a:rPr lang="en-US" sz="1600" b="0" i="0" u="none" strike="noStrike" dirty="0">
                          <a:solidFill>
                            <a:schemeClr val="tx1">
                              <a:lumMod val="50000"/>
                              <a:lumOff val="50000"/>
                            </a:schemeClr>
                          </a:solidFill>
                          <a:latin typeface="+mn-lt"/>
                        </a:rPr>
                        <a:t>61.22</a:t>
                      </a:r>
                    </a:p>
                  </a:txBody>
                  <a:tcPr marL="7620" marR="7620" marT="7620" marB="0" anchor="b"/>
                </a:tc>
              </a:tr>
              <a:tr h="341585">
                <a:tc>
                  <a:txBody>
                    <a:bodyPr/>
                    <a:lstStyle/>
                    <a:p>
                      <a:pPr algn="ctr" fontAlgn="b"/>
                      <a:endParaRPr lang="en-US" sz="1600" b="0" i="0" u="none" strike="noStrike" dirty="0">
                        <a:solidFill>
                          <a:srgbClr val="000000"/>
                        </a:solidFill>
                        <a:latin typeface="Calibri"/>
                      </a:endParaRPr>
                    </a:p>
                  </a:txBody>
                  <a:tcPr marL="7620" marR="7620" marT="7620" marB="0" anchor="b"/>
                </a:tc>
                <a:tc>
                  <a:txBody>
                    <a:bodyPr/>
                    <a:lstStyle/>
                    <a:p>
                      <a:pPr algn="ctr" fontAlgn="b"/>
                      <a:r>
                        <a:rPr lang="en-US" sz="1600" u="none" strike="noStrike" dirty="0"/>
                        <a:t>Total   </a:t>
                      </a:r>
                      <a:endParaRPr lang="en-US" sz="1600" b="0" i="0" u="none" strike="noStrike" dirty="0">
                        <a:solidFill>
                          <a:srgbClr val="000000"/>
                        </a:solidFill>
                        <a:latin typeface="Calibri"/>
                      </a:endParaRPr>
                    </a:p>
                  </a:txBody>
                  <a:tcPr marL="7620" marR="7620" marT="7620" marB="0" anchor="b"/>
                </a:tc>
                <a:tc>
                  <a:txBody>
                    <a:bodyPr/>
                    <a:lstStyle/>
                    <a:p>
                      <a:pPr algn="ctr" fontAlgn="b"/>
                      <a:r>
                        <a:rPr lang="en-US" sz="1600" b="0" i="0" u="none" strike="noStrike" dirty="0">
                          <a:solidFill>
                            <a:schemeClr val="tx1">
                              <a:lumMod val="50000"/>
                              <a:lumOff val="50000"/>
                            </a:schemeClr>
                          </a:solidFill>
                          <a:latin typeface="+mn-lt"/>
                        </a:rPr>
                        <a:t>0.04</a:t>
                      </a:r>
                    </a:p>
                  </a:txBody>
                  <a:tcPr marL="7620" marR="7620" marT="7620" marB="0" anchor="b"/>
                </a:tc>
                <a:tc>
                  <a:txBody>
                    <a:bodyPr/>
                    <a:lstStyle/>
                    <a:p>
                      <a:pPr algn="ctr" fontAlgn="b"/>
                      <a:r>
                        <a:rPr lang="en-US" sz="1600" b="0" i="0" u="none" strike="noStrike" dirty="0">
                          <a:solidFill>
                            <a:schemeClr val="tx1">
                              <a:lumMod val="50000"/>
                              <a:lumOff val="50000"/>
                            </a:schemeClr>
                          </a:solidFill>
                          <a:latin typeface="+mn-lt"/>
                        </a:rPr>
                        <a:t>6.49</a:t>
                      </a:r>
                    </a:p>
                  </a:txBody>
                  <a:tcPr marL="7620" marR="7620" marT="7620" marB="0" anchor="b"/>
                </a:tc>
                <a:tc>
                  <a:txBody>
                    <a:bodyPr/>
                    <a:lstStyle/>
                    <a:p>
                      <a:pPr algn="ctr" fontAlgn="b"/>
                      <a:r>
                        <a:rPr lang="en-US" sz="1600" b="0" i="0" u="none" strike="noStrike" dirty="0">
                          <a:solidFill>
                            <a:schemeClr val="tx1">
                              <a:lumMod val="50000"/>
                              <a:lumOff val="50000"/>
                            </a:schemeClr>
                          </a:solidFill>
                          <a:latin typeface="+mn-lt"/>
                        </a:rPr>
                        <a:t>22.25</a:t>
                      </a:r>
                    </a:p>
                  </a:txBody>
                  <a:tcPr marL="7620" marR="7620" marT="7620" marB="0" anchor="b"/>
                </a:tc>
                <a:tc>
                  <a:txBody>
                    <a:bodyPr/>
                    <a:lstStyle/>
                    <a:p>
                      <a:pPr algn="ctr" fontAlgn="b"/>
                      <a:r>
                        <a:rPr lang="en-US" sz="1600" b="0" i="0" u="none" strike="noStrike" dirty="0">
                          <a:solidFill>
                            <a:schemeClr val="tx1">
                              <a:lumMod val="50000"/>
                              <a:lumOff val="50000"/>
                            </a:schemeClr>
                          </a:solidFill>
                          <a:latin typeface="+mn-lt"/>
                        </a:rPr>
                        <a:t>71.22</a:t>
                      </a:r>
                    </a:p>
                  </a:txBody>
                  <a:tcPr marL="7620" marR="7620" marT="7620" marB="0" anchor="b"/>
                </a:tc>
                <a:tc>
                  <a:txBody>
                    <a:bodyPr/>
                    <a:lstStyle/>
                    <a:p>
                      <a:pPr algn="ctr" fontAlgn="b"/>
                      <a:r>
                        <a:rPr lang="en-US" sz="1600" b="0" i="0" u="none" strike="noStrike" dirty="0">
                          <a:solidFill>
                            <a:schemeClr val="tx1">
                              <a:lumMod val="50000"/>
                              <a:lumOff val="50000"/>
                            </a:schemeClr>
                          </a:solidFill>
                          <a:latin typeface="+mn-lt"/>
                        </a:rPr>
                        <a:t>100.00</a:t>
                      </a:r>
                    </a:p>
                  </a:txBody>
                  <a:tcPr marL="7620" marR="7620" marT="7620" marB="0" anchor="b"/>
                </a:tc>
              </a:tr>
            </a:tbl>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Related Work</a:t>
            </a:r>
            <a:endParaRPr lang="en-US" dirty="0"/>
          </a:p>
        </p:txBody>
      </p:sp>
      <p:sp>
        <p:nvSpPr>
          <p:cNvPr id="3" name="Content Placeholder 2"/>
          <p:cNvSpPr>
            <a:spLocks noGrp="1"/>
          </p:cNvSpPr>
          <p:nvPr>
            <p:ph sz="quarter" idx="1"/>
          </p:nvPr>
        </p:nvSpPr>
        <p:spPr/>
        <p:txBody>
          <a:bodyPr/>
          <a:lstStyle/>
          <a:p>
            <a:r>
              <a:rPr lang="en-US" dirty="0" smtClean="0"/>
              <a:t>Semantic representations of picture descriptions </a:t>
            </a:r>
          </a:p>
          <a:p>
            <a:pPr lvl="1"/>
            <a:r>
              <a:rPr lang="en-US" dirty="0" smtClean="0"/>
              <a:t>King and Dickinson (2013)</a:t>
            </a:r>
          </a:p>
          <a:p>
            <a:r>
              <a:rPr lang="en-US" dirty="0" smtClean="0"/>
              <a:t>Crowd sourcing to collect human labels for images </a:t>
            </a:r>
          </a:p>
          <a:p>
            <a:pPr lvl="1"/>
            <a:r>
              <a:rPr lang="en-US" dirty="0" err="1" smtClean="0"/>
              <a:t>Rashtchian</a:t>
            </a:r>
            <a:r>
              <a:rPr lang="en-US" dirty="0" smtClean="0"/>
              <a:t> et al. (2010), </a:t>
            </a:r>
            <a:r>
              <a:rPr lang="de-DE" dirty="0" smtClean="0"/>
              <a:t>Von Ahn and Dabbish (2004), </a:t>
            </a:r>
            <a:r>
              <a:rPr lang="en-US" dirty="0" smtClean="0"/>
              <a:t>Chen and Dolan (2011)</a:t>
            </a:r>
          </a:p>
          <a:p>
            <a:r>
              <a:rPr lang="en-US" dirty="0" smtClean="0"/>
              <a:t>Automated methods for generating descriptions of images </a:t>
            </a:r>
          </a:p>
          <a:p>
            <a:pPr lvl="1"/>
            <a:r>
              <a:rPr lang="en-US" dirty="0" err="1" smtClean="0"/>
              <a:t>Kulkarni</a:t>
            </a:r>
            <a:r>
              <a:rPr lang="en-US" dirty="0" smtClean="0"/>
              <a:t> et al., 2013;Kuznetsova et al., 2012; Li et al., 2011; Yao et al., 2010; Feng and </a:t>
            </a:r>
            <a:r>
              <a:rPr lang="en-US" dirty="0" err="1" smtClean="0"/>
              <a:t>Lapata</a:t>
            </a:r>
            <a:r>
              <a:rPr lang="en-US" dirty="0" smtClean="0"/>
              <a:t>, 2010a; Feng and </a:t>
            </a:r>
            <a:r>
              <a:rPr lang="en-US" dirty="0" err="1" smtClean="0"/>
              <a:t>Lapata</a:t>
            </a:r>
            <a:r>
              <a:rPr lang="en-US" dirty="0" smtClean="0"/>
              <a:t>, </a:t>
            </a:r>
            <a:r>
              <a:rPr lang="da-DK" dirty="0" smtClean="0"/>
              <a:t>2010b; Leong et al., 2010; Mitchell et al.,</a:t>
            </a:r>
            <a:r>
              <a:rPr lang="en-US" dirty="0" smtClean="0"/>
              <a:t>2012</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and Future Direction</a:t>
            </a:r>
            <a:endParaRPr lang="en-US" dirty="0"/>
          </a:p>
        </p:txBody>
      </p:sp>
      <p:sp>
        <p:nvSpPr>
          <p:cNvPr id="3" name="Content Placeholder 2"/>
          <p:cNvSpPr>
            <a:spLocks noGrp="1"/>
          </p:cNvSpPr>
          <p:nvPr>
            <p:ph sz="quarter" idx="1"/>
          </p:nvPr>
        </p:nvSpPr>
        <p:spPr>
          <a:xfrm>
            <a:off x="457200" y="1447800"/>
            <a:ext cx="7467600" cy="4873752"/>
          </a:xfrm>
        </p:spPr>
        <p:txBody>
          <a:bodyPr/>
          <a:lstStyle/>
          <a:p>
            <a:r>
              <a:rPr lang="en-US" sz="2000" dirty="0" smtClean="0"/>
              <a:t>Investigated different types of features for automatically scoring a test which requires the test-taker to use two words in writing a sentence based on a picture. </a:t>
            </a:r>
          </a:p>
          <a:p>
            <a:r>
              <a:rPr lang="en-US" sz="2000" dirty="0" smtClean="0"/>
              <a:t>Showed an overall accuracy in scoring that is 15 percentage points above the majority class baseline and 10 percentage points below human performance. </a:t>
            </a:r>
          </a:p>
          <a:p>
            <a:pPr lvl="1"/>
            <a:r>
              <a:rPr lang="en-US" sz="2000" dirty="0" smtClean="0"/>
              <a:t>Grammar features from essay scoring can be applied to our task</a:t>
            </a:r>
          </a:p>
          <a:p>
            <a:pPr lvl="1"/>
            <a:r>
              <a:rPr lang="en-US" sz="2000" dirty="0" smtClean="0"/>
              <a:t>PMI-based features, rubric-based features, relevance features based on reference corpus are useful</a:t>
            </a:r>
          </a:p>
          <a:p>
            <a:r>
              <a:rPr lang="en-US" sz="2000" dirty="0" smtClean="0"/>
              <a:t>Explore the use of our features to provide feedback in low stakes practice environments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sz="quarter" idx="1"/>
          </p:nvPr>
        </p:nvSpPr>
        <p:spPr/>
        <p:txBody>
          <a:bodyPr/>
          <a:lstStyle/>
          <a:p>
            <a:pPr>
              <a:buNone/>
            </a:pPr>
            <a:r>
              <a:rPr lang="en-US" dirty="0" smtClean="0">
                <a:hlinkClick r:id="rId2"/>
              </a:rPr>
              <a:t>ssomasundaran@ets.org</a:t>
            </a:r>
            <a:endParaRPr lang="en-US" dirty="0" smtClean="0"/>
          </a:p>
          <a:p>
            <a:pPr>
              <a:buNone/>
            </a:pPr>
            <a:r>
              <a:rPr lang="en-US" dirty="0" smtClean="0">
                <a:hlinkClick r:id="rId3"/>
              </a:rPr>
              <a:t>martin.chodorow@hunter.cuny.edu</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fontAlgn="auto">
              <a:spcAft>
                <a:spcPts val="0"/>
              </a:spcAft>
              <a:defRPr/>
            </a:pPr>
            <a:r>
              <a:rPr lang="en-US" dirty="0" smtClean="0"/>
              <a:t>Extra slides </a:t>
            </a:r>
          </a:p>
        </p:txBody>
      </p:sp>
      <p:sp>
        <p:nvSpPr>
          <p:cNvPr id="16387" name="Content Placeholder 2"/>
          <p:cNvSpPr>
            <a:spLocks noGrp="1"/>
          </p:cNvSpPr>
          <p:nvPr>
            <p:ph sz="quarter" idx="1"/>
          </p:nvPr>
        </p:nvSpPr>
        <p:spPr>
          <a:xfrm>
            <a:off x="457200" y="1600200"/>
            <a:ext cx="7467600" cy="4873625"/>
          </a:xfrm>
        </p:spPr>
        <p:txBody>
          <a:bodyPr/>
          <a:lstStyle/>
          <a:p>
            <a:endParaRPr lang="en-US"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 Corpus Creation</a:t>
            </a:r>
            <a:endParaRPr lang="en-US" dirty="0"/>
          </a:p>
        </p:txBody>
      </p:sp>
      <p:sp>
        <p:nvSpPr>
          <p:cNvPr id="3" name="Content Placeholder 2"/>
          <p:cNvSpPr>
            <a:spLocks noGrp="1"/>
          </p:cNvSpPr>
          <p:nvPr>
            <p:ph sz="quarter" idx="1"/>
          </p:nvPr>
        </p:nvSpPr>
        <p:spPr/>
        <p:txBody>
          <a:bodyPr/>
          <a:lstStyle/>
          <a:p>
            <a:r>
              <a:rPr lang="en-US" sz="1800" dirty="0" smtClean="0"/>
              <a:t>One human annotator was given the picture and the two key words</a:t>
            </a:r>
          </a:p>
          <a:p>
            <a:r>
              <a:rPr lang="en-US" sz="1800" dirty="0" smtClean="0"/>
              <a:t>Instructions </a:t>
            </a:r>
          </a:p>
          <a:p>
            <a:pPr lvl="1"/>
            <a:r>
              <a:rPr lang="en-US" sz="1800" dirty="0" smtClean="0"/>
              <a:t>Part-1: List the items, setting, and events in the picture </a:t>
            </a:r>
            <a:r>
              <a:rPr lang="en-US" sz="1800" i="1" dirty="0" smtClean="0"/>
              <a:t>List, one by one, all the items and events you see in the picture. These may be animate objects (e.g. man), inanimate objects (e.g. table) or events (e.g. dinner)</a:t>
            </a:r>
            <a:r>
              <a:rPr lang="en-US" sz="1800" dirty="0" smtClean="0"/>
              <a:t>.(10-15 items)</a:t>
            </a:r>
          </a:p>
          <a:p>
            <a:pPr lvl="1"/>
            <a:r>
              <a:rPr lang="en-US" sz="1800" dirty="0" smtClean="0"/>
              <a:t>Part:2 Describe the picture. </a:t>
            </a:r>
            <a:r>
              <a:rPr lang="en-US" sz="1800" i="1" dirty="0" smtClean="0"/>
              <a:t>Describe the scene unfolding in the picture. The scene in the picture may be greater than the sum of its parts</a:t>
            </a:r>
            <a:r>
              <a:rPr lang="en-US" sz="1800" dirty="0" smtClean="0"/>
              <a:t> (5-7 sentences)</a:t>
            </a:r>
          </a:p>
          <a:p>
            <a:r>
              <a:rPr lang="en-US" sz="1800" dirty="0" smtClean="0"/>
              <a:t>Coverage Check: proportion of content words in the responses (separate dev set) that were found in the reference corpus</a:t>
            </a:r>
          </a:p>
          <a:p>
            <a:r>
              <a:rPr lang="en-US" sz="1800" dirty="0" smtClean="0"/>
              <a:t>If Coverage &lt; 50%, use second annotator</a:t>
            </a:r>
          </a:p>
          <a:p>
            <a:r>
              <a:rPr lang="en-US" sz="1800" dirty="0" smtClean="0"/>
              <a:t>Merge the corpus for the prompt from multiple annotators</a:t>
            </a:r>
          </a:p>
          <a:p>
            <a:pPr lvl="1"/>
            <a:endParaRPr lang="en-US" sz="18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Statistical Significance of Results. </a:t>
            </a:r>
            <a:endParaRPr lang="en-US" dirty="0"/>
          </a:p>
        </p:txBody>
      </p:sp>
      <p:sp>
        <p:nvSpPr>
          <p:cNvPr id="3" name="Content Placeholder 2"/>
          <p:cNvSpPr>
            <a:spLocks noGrp="1"/>
          </p:cNvSpPr>
          <p:nvPr>
            <p:ph sz="quarter" idx="1"/>
          </p:nvPr>
        </p:nvSpPr>
        <p:spPr/>
        <p:txBody>
          <a:bodyPr/>
          <a:lstStyle/>
          <a:p>
            <a:r>
              <a:rPr lang="en-US" dirty="0" smtClean="0"/>
              <a:t>Test of proportions</a:t>
            </a:r>
          </a:p>
          <a:p>
            <a:endParaRPr lang="en-US" dirty="0"/>
          </a:p>
        </p:txBody>
      </p:sp>
      <p:graphicFrame>
        <p:nvGraphicFramePr>
          <p:cNvPr id="5" name="Content Placeholder 3"/>
          <p:cNvGraphicFramePr>
            <a:graphicFrameLocks/>
          </p:cNvGraphicFramePr>
          <p:nvPr/>
        </p:nvGraphicFramePr>
        <p:xfrm>
          <a:off x="2362200" y="2209800"/>
          <a:ext cx="3886200" cy="2438400"/>
        </p:xfrm>
        <a:graphic>
          <a:graphicData uri="http://schemas.openxmlformats.org/drawingml/2006/table">
            <a:tbl>
              <a:tblPr firstRow="1" bandRow="1">
                <a:tableStyleId>{5C22544A-7EE6-4342-B048-85BDC9FD1C3A}</a:tableStyleId>
              </a:tblPr>
              <a:tblGrid>
                <a:gridCol w="1943100"/>
                <a:gridCol w="1943100"/>
              </a:tblGrid>
              <a:tr h="276225">
                <a:tc>
                  <a:txBody>
                    <a:bodyPr/>
                    <a:lstStyle/>
                    <a:p>
                      <a:pPr algn="ctr"/>
                      <a:r>
                        <a:rPr lang="en-US" sz="1400" dirty="0" smtClean="0"/>
                        <a:t>Feature set</a:t>
                      </a:r>
                      <a:endParaRPr lang="en-US" sz="1400" dirty="0"/>
                    </a:p>
                  </a:txBody>
                  <a:tcPr/>
                </a:tc>
                <a:tc>
                  <a:txBody>
                    <a:bodyPr/>
                    <a:lstStyle/>
                    <a:p>
                      <a:pPr algn="ctr"/>
                      <a:r>
                        <a:rPr lang="en-US" sz="1400" dirty="0" smtClean="0"/>
                        <a:t>Accuracy (%)</a:t>
                      </a:r>
                      <a:endParaRPr lang="en-US" sz="1400" dirty="0"/>
                    </a:p>
                  </a:txBody>
                  <a:tcPr/>
                </a:tc>
              </a:tr>
              <a:tr h="276225">
                <a:tc>
                  <a:txBody>
                    <a:bodyPr/>
                    <a:lstStyle/>
                    <a:p>
                      <a:pPr algn="ctr"/>
                      <a:r>
                        <a:rPr kumimoji="0" lang="en-US" sz="1400" kern="1200" baseline="0" dirty="0" smtClean="0">
                          <a:solidFill>
                            <a:schemeClr val="dk1"/>
                          </a:solidFill>
                          <a:latin typeface="+mn-lt"/>
                          <a:ea typeface="+mn-ea"/>
                          <a:cs typeface="+mn-cs"/>
                        </a:rPr>
                        <a:t>Overall (all features)</a:t>
                      </a:r>
                    </a:p>
                  </a:txBody>
                  <a:tcPr/>
                </a:tc>
                <a:tc>
                  <a:txBody>
                    <a:bodyPr/>
                    <a:lstStyle/>
                    <a:p>
                      <a:pPr algn="ctr"/>
                      <a:r>
                        <a:rPr lang="en-US" sz="1400" dirty="0" smtClean="0"/>
                        <a:t>76</a:t>
                      </a:r>
                      <a:endParaRPr lang="en-US" sz="1400" dirty="0"/>
                    </a:p>
                  </a:txBody>
                  <a:tcPr/>
                </a:tc>
              </a:tr>
              <a:tr h="276225">
                <a:tc>
                  <a:txBody>
                    <a:bodyPr/>
                    <a:lstStyle/>
                    <a:p>
                      <a:pPr algn="ctr"/>
                      <a:r>
                        <a:rPr kumimoji="0" lang="en-US" sz="1400" kern="1200" baseline="0" dirty="0" smtClean="0">
                          <a:solidFill>
                            <a:schemeClr val="dk1"/>
                          </a:solidFill>
                          <a:latin typeface="+mn-lt"/>
                          <a:ea typeface="+mn-ea"/>
                          <a:cs typeface="+mn-cs"/>
                        </a:rPr>
                        <a:t>grammar</a:t>
                      </a:r>
                    </a:p>
                  </a:txBody>
                  <a:tcPr/>
                </a:tc>
                <a:tc>
                  <a:txBody>
                    <a:bodyPr/>
                    <a:lstStyle/>
                    <a:p>
                      <a:pPr algn="ctr"/>
                      <a:r>
                        <a:rPr lang="en-US" sz="1400" dirty="0" smtClean="0"/>
                        <a:t>70</a:t>
                      </a:r>
                      <a:endParaRPr lang="en-US" sz="1400" dirty="0"/>
                    </a:p>
                  </a:txBody>
                  <a:tcPr/>
                </a:tc>
              </a:tr>
              <a:tr h="276225">
                <a:tc>
                  <a:txBody>
                    <a:bodyPr/>
                    <a:lstStyle/>
                    <a:p>
                      <a:pPr algn="ctr"/>
                      <a:r>
                        <a:rPr kumimoji="0" lang="en-US" sz="1400" kern="1200" baseline="0" dirty="0" err="1" smtClean="0">
                          <a:solidFill>
                            <a:schemeClr val="dk1"/>
                          </a:solidFill>
                          <a:latin typeface="+mn-lt"/>
                          <a:ea typeface="+mn-ea"/>
                          <a:cs typeface="+mn-cs"/>
                        </a:rPr>
                        <a:t>pmi</a:t>
                      </a:r>
                      <a:endParaRPr kumimoji="0" lang="en-US" sz="1400" kern="1200" baseline="0" dirty="0" smtClean="0">
                        <a:solidFill>
                          <a:schemeClr val="dk1"/>
                        </a:solidFill>
                        <a:latin typeface="+mn-lt"/>
                        <a:ea typeface="+mn-ea"/>
                        <a:cs typeface="+mn-cs"/>
                      </a:endParaRPr>
                    </a:p>
                  </a:txBody>
                  <a:tcPr/>
                </a:tc>
                <a:tc>
                  <a:txBody>
                    <a:bodyPr/>
                    <a:lstStyle/>
                    <a:p>
                      <a:pPr algn="ctr"/>
                      <a:r>
                        <a:rPr lang="en-US" sz="1400" dirty="0" smtClean="0"/>
                        <a:t>67</a:t>
                      </a:r>
                      <a:endParaRPr lang="en-US" sz="1400" dirty="0"/>
                    </a:p>
                  </a:txBody>
                  <a:tcPr/>
                </a:tc>
              </a:tr>
              <a:tr h="276225">
                <a:tc>
                  <a:txBody>
                    <a:bodyPr/>
                    <a:lstStyle/>
                    <a:p>
                      <a:pPr algn="ctr"/>
                      <a:r>
                        <a:rPr kumimoji="0" lang="en-US" sz="1400" kern="1200" baseline="0" dirty="0" smtClean="0">
                          <a:solidFill>
                            <a:schemeClr val="dk1"/>
                          </a:solidFill>
                          <a:latin typeface="+mn-lt"/>
                          <a:ea typeface="+mn-ea"/>
                          <a:cs typeface="+mn-cs"/>
                        </a:rPr>
                        <a:t>rubric</a:t>
                      </a:r>
                    </a:p>
                  </a:txBody>
                  <a:tcPr/>
                </a:tc>
                <a:tc>
                  <a:txBody>
                    <a:bodyPr/>
                    <a:lstStyle/>
                    <a:p>
                      <a:pPr algn="ctr"/>
                      <a:r>
                        <a:rPr lang="en-US" sz="1400" dirty="0" smtClean="0"/>
                        <a:t>65</a:t>
                      </a:r>
                      <a:endParaRPr lang="en-US" sz="1400" dirty="0"/>
                    </a:p>
                  </a:txBody>
                  <a:tcPr/>
                </a:tc>
              </a:tr>
              <a:tr h="276225">
                <a:tc>
                  <a:txBody>
                    <a:bodyPr/>
                    <a:lstStyle/>
                    <a:p>
                      <a:pPr algn="ctr"/>
                      <a:r>
                        <a:rPr kumimoji="0" lang="en-US" sz="1400" kern="1200" baseline="0" dirty="0" smtClean="0">
                          <a:solidFill>
                            <a:schemeClr val="dk1"/>
                          </a:solidFill>
                          <a:latin typeface="+mn-lt"/>
                          <a:ea typeface="+mn-ea"/>
                          <a:cs typeface="+mn-cs"/>
                        </a:rPr>
                        <a:t>relevance</a:t>
                      </a:r>
                    </a:p>
                  </a:txBody>
                  <a:tcPr/>
                </a:tc>
                <a:tc>
                  <a:txBody>
                    <a:bodyPr/>
                    <a:lstStyle/>
                    <a:p>
                      <a:pPr algn="ctr"/>
                      <a:r>
                        <a:rPr lang="en-US" sz="1400" dirty="0" smtClean="0"/>
                        <a:t>63</a:t>
                      </a:r>
                      <a:endParaRPr lang="en-US" sz="1400" dirty="0"/>
                    </a:p>
                  </a:txBody>
                  <a:tcPr/>
                </a:tc>
              </a:tr>
              <a:tr h="276225">
                <a:tc>
                  <a:txBody>
                    <a:bodyPr/>
                    <a:lstStyle/>
                    <a:p>
                      <a:pPr algn="ctr"/>
                      <a:r>
                        <a:rPr kumimoji="0" lang="en-US" sz="1400" kern="1200" baseline="0" dirty="0" err="1" smtClean="0">
                          <a:solidFill>
                            <a:schemeClr val="dk1"/>
                          </a:solidFill>
                          <a:latin typeface="+mn-lt"/>
                          <a:ea typeface="+mn-ea"/>
                          <a:cs typeface="+mn-cs"/>
                        </a:rPr>
                        <a:t>colprep</a:t>
                      </a:r>
                      <a:endParaRPr lang="en-US" sz="1400" dirty="0"/>
                    </a:p>
                  </a:txBody>
                  <a:tcPr/>
                </a:tc>
                <a:tc>
                  <a:txBody>
                    <a:bodyPr/>
                    <a:lstStyle/>
                    <a:p>
                      <a:pPr algn="ctr"/>
                      <a:r>
                        <a:rPr lang="en-US" sz="1400" dirty="0" smtClean="0"/>
                        <a:t>61</a:t>
                      </a:r>
                      <a:endParaRPr lang="en-US" sz="1400" dirty="0"/>
                    </a:p>
                  </a:txBody>
                  <a:tcPr/>
                </a:tc>
              </a:tr>
              <a:tr h="276225">
                <a:tc>
                  <a:txBody>
                    <a:bodyPr/>
                    <a:lstStyle/>
                    <a:p>
                      <a:pPr algn="ctr"/>
                      <a:r>
                        <a:rPr lang="en-US" sz="1400" dirty="0" smtClean="0"/>
                        <a:t>Baseline</a:t>
                      </a:r>
                      <a:endParaRPr lang="en-US" sz="1400" dirty="0"/>
                    </a:p>
                  </a:txBody>
                  <a:tcPr/>
                </a:tc>
                <a:tc>
                  <a:txBody>
                    <a:bodyPr/>
                    <a:lstStyle/>
                    <a:p>
                      <a:pPr algn="ctr"/>
                      <a:r>
                        <a:rPr lang="en-US" sz="1400" dirty="0" smtClean="0"/>
                        <a:t>61</a:t>
                      </a:r>
                      <a:endParaRPr lang="en-US" sz="1400" dirty="0"/>
                    </a:p>
                  </a:txBody>
                  <a:tcPr/>
                </a:tc>
              </a:tr>
            </a:tbl>
          </a:graphicData>
        </a:graphic>
      </p:graphicFrame>
      <p:grpSp>
        <p:nvGrpSpPr>
          <p:cNvPr id="13" name="Group 12"/>
          <p:cNvGrpSpPr/>
          <p:nvPr/>
        </p:nvGrpSpPr>
        <p:grpSpPr>
          <a:xfrm>
            <a:off x="6235700" y="3806825"/>
            <a:ext cx="2451101" cy="894239"/>
            <a:chOff x="6235700" y="3806825"/>
            <a:chExt cx="2451101" cy="894239"/>
          </a:xfrm>
        </p:grpSpPr>
        <p:sp>
          <p:nvSpPr>
            <p:cNvPr id="11" name="Freeform 10"/>
            <p:cNvSpPr/>
            <p:nvPr/>
          </p:nvSpPr>
          <p:spPr>
            <a:xfrm>
              <a:off x="6235700" y="3806825"/>
              <a:ext cx="455612" cy="776288"/>
            </a:xfrm>
            <a:custGeom>
              <a:avLst/>
              <a:gdLst>
                <a:gd name="connsiteX0" fmla="*/ 12700 w 455612"/>
                <a:gd name="connsiteY0" fmla="*/ 79375 h 776288"/>
                <a:gd name="connsiteX1" fmla="*/ 393700 w 455612"/>
                <a:gd name="connsiteY1" fmla="*/ 98425 h 776288"/>
                <a:gd name="connsiteX2" fmla="*/ 384175 w 455612"/>
                <a:gd name="connsiteY2" fmla="*/ 669925 h 776288"/>
                <a:gd name="connsiteX3" fmla="*/ 50800 w 455612"/>
                <a:gd name="connsiteY3" fmla="*/ 736600 h 776288"/>
                <a:gd name="connsiteX4" fmla="*/ 79375 w 455612"/>
                <a:gd name="connsiteY4" fmla="*/ 708025 h 7762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5612" h="776288">
                  <a:moveTo>
                    <a:pt x="12700" y="79375"/>
                  </a:moveTo>
                  <a:cubicBezTo>
                    <a:pt x="172244" y="39687"/>
                    <a:pt x="331788" y="0"/>
                    <a:pt x="393700" y="98425"/>
                  </a:cubicBezTo>
                  <a:cubicBezTo>
                    <a:pt x="455612" y="196850"/>
                    <a:pt x="441325" y="563562"/>
                    <a:pt x="384175" y="669925"/>
                  </a:cubicBezTo>
                  <a:cubicBezTo>
                    <a:pt x="327025" y="776288"/>
                    <a:pt x="101600" y="730250"/>
                    <a:pt x="50800" y="736600"/>
                  </a:cubicBezTo>
                  <a:cubicBezTo>
                    <a:pt x="0" y="742950"/>
                    <a:pt x="39687" y="725487"/>
                    <a:pt x="79375" y="708025"/>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TextBox 11"/>
            <p:cNvSpPr txBox="1"/>
            <p:nvPr/>
          </p:nvSpPr>
          <p:spPr>
            <a:xfrm>
              <a:off x="6705601" y="3962400"/>
              <a:ext cx="1981200" cy="738664"/>
            </a:xfrm>
            <a:prstGeom prst="rect">
              <a:avLst/>
            </a:prstGeom>
            <a:noFill/>
          </p:spPr>
          <p:txBody>
            <a:bodyPr wrap="square" rtlCol="0">
              <a:spAutoFit/>
            </a:bodyPr>
            <a:lstStyle/>
            <a:p>
              <a:r>
                <a:rPr lang="en-US" sz="1400" dirty="0" smtClean="0"/>
                <a:t>1120 additional responses correct</a:t>
              </a:r>
            </a:p>
            <a:p>
              <a:r>
                <a:rPr lang="en-US" sz="1400" dirty="0" smtClean="0"/>
                <a:t>p&lt;0.001</a:t>
              </a:r>
              <a:endParaRPr lang="en-US" sz="1400"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fontAlgn="auto">
              <a:spcAft>
                <a:spcPts val="0"/>
              </a:spcAft>
              <a:defRPr/>
            </a:pPr>
            <a:r>
              <a:rPr lang="en-US" dirty="0" smtClean="0"/>
              <a:t>Test: prompt examples</a:t>
            </a:r>
            <a:endParaRPr lang="en-US" dirty="0"/>
          </a:p>
        </p:txBody>
      </p:sp>
      <p:pic>
        <p:nvPicPr>
          <p:cNvPr id="12291" name="Picture 2" descr="C:\Users\ssomasundaran\Google Drive\paperWriting2014\bea-UTW\presentation\airportTerminal.jpg"/>
          <p:cNvPicPr>
            <a:picLocks noChangeAspect="1" noChangeArrowheads="1"/>
          </p:cNvPicPr>
          <p:nvPr/>
        </p:nvPicPr>
        <p:blipFill>
          <a:blip r:embed="rId3" cstate="print"/>
          <a:srcRect/>
          <a:stretch>
            <a:fillRect/>
          </a:stretch>
        </p:blipFill>
        <p:spPr bwMode="auto">
          <a:xfrm>
            <a:off x="2209800" y="1752600"/>
            <a:ext cx="4081463" cy="2600325"/>
          </a:xfrm>
          <a:prstGeom prst="rect">
            <a:avLst/>
          </a:prstGeom>
          <a:noFill/>
          <a:ln w="9525">
            <a:noFill/>
            <a:miter lim="800000"/>
            <a:headEnd/>
            <a:tailEnd/>
          </a:ln>
        </p:spPr>
      </p:pic>
      <p:sp>
        <p:nvSpPr>
          <p:cNvPr id="12292" name="TextBox 5"/>
          <p:cNvSpPr txBox="1">
            <a:spLocks noChangeArrowheads="1"/>
          </p:cNvSpPr>
          <p:nvPr/>
        </p:nvSpPr>
        <p:spPr bwMode="auto">
          <a:xfrm>
            <a:off x="1066800" y="4724400"/>
            <a:ext cx="1211263" cy="369888"/>
          </a:xfrm>
          <a:prstGeom prst="rect">
            <a:avLst/>
          </a:prstGeom>
          <a:noFill/>
          <a:ln w="9525">
            <a:noFill/>
            <a:miter lim="800000"/>
            <a:headEnd/>
            <a:tailEnd/>
          </a:ln>
        </p:spPr>
        <p:txBody>
          <a:bodyPr wrap="none">
            <a:spAutoFit/>
          </a:bodyPr>
          <a:lstStyle/>
          <a:p>
            <a:r>
              <a:rPr lang="en-US"/>
              <a:t>airport/ so</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Outline</a:t>
            </a:r>
            <a:endParaRPr lang="en-US" dirty="0"/>
          </a:p>
        </p:txBody>
      </p:sp>
      <p:sp>
        <p:nvSpPr>
          <p:cNvPr id="10243" name="Content Placeholder 2"/>
          <p:cNvSpPr>
            <a:spLocks noGrp="1"/>
          </p:cNvSpPr>
          <p:nvPr>
            <p:ph sz="quarter" idx="1"/>
          </p:nvPr>
        </p:nvSpPr>
        <p:spPr>
          <a:xfrm>
            <a:off x="457200" y="1600200"/>
            <a:ext cx="7467600" cy="4873625"/>
          </a:xfrm>
        </p:spPr>
        <p:txBody>
          <a:bodyPr/>
          <a:lstStyle/>
          <a:p>
            <a:r>
              <a:rPr lang="en-US" dirty="0" smtClean="0">
                <a:solidFill>
                  <a:schemeClr val="tx1">
                    <a:lumMod val="50000"/>
                    <a:lumOff val="50000"/>
                  </a:schemeClr>
                </a:solidFill>
              </a:rPr>
              <a:t>Goals</a:t>
            </a:r>
          </a:p>
          <a:p>
            <a:r>
              <a:rPr lang="en-US" dirty="0" smtClean="0"/>
              <a:t>Test</a:t>
            </a:r>
          </a:p>
          <a:p>
            <a:r>
              <a:rPr lang="en-US" dirty="0" smtClean="0"/>
              <a:t>System</a:t>
            </a:r>
          </a:p>
          <a:p>
            <a:r>
              <a:rPr lang="en-US" dirty="0" smtClean="0"/>
              <a:t>Experiments and Results</a:t>
            </a:r>
          </a:p>
          <a:p>
            <a:r>
              <a:rPr lang="en-US" dirty="0" smtClean="0"/>
              <a:t>Related work</a:t>
            </a:r>
          </a:p>
          <a:p>
            <a:r>
              <a:rPr lang="en-US" dirty="0" smtClean="0"/>
              <a:t>Summary</a:t>
            </a:r>
          </a:p>
          <a:p>
            <a:endParaRPr lang="en-US"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Experiments: Results</a:t>
            </a:r>
            <a:endParaRPr lang="en-US" dirty="0"/>
          </a:p>
        </p:txBody>
      </p:sp>
      <p:graphicFrame>
        <p:nvGraphicFramePr>
          <p:cNvPr id="5" name="Table 4"/>
          <p:cNvGraphicFramePr>
            <a:graphicFrameLocks noGrp="1"/>
          </p:cNvGraphicFramePr>
          <p:nvPr/>
        </p:nvGraphicFramePr>
        <p:xfrm>
          <a:off x="1524000" y="1397000"/>
          <a:ext cx="6096000" cy="185420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r>
                        <a:rPr lang="en-US" dirty="0" smtClean="0"/>
                        <a:t>Score point</a:t>
                      </a:r>
                      <a:endParaRPr lang="en-US" dirty="0"/>
                    </a:p>
                  </a:txBody>
                  <a:tcPr/>
                </a:tc>
                <a:tc>
                  <a:txBody>
                    <a:bodyPr/>
                    <a:lstStyle/>
                    <a:p>
                      <a:r>
                        <a:rPr lang="en-US" dirty="0" smtClean="0"/>
                        <a:t>Precision</a:t>
                      </a:r>
                      <a:endParaRPr lang="en-US" dirty="0"/>
                    </a:p>
                  </a:txBody>
                  <a:tcPr/>
                </a:tc>
                <a:tc>
                  <a:txBody>
                    <a:bodyPr/>
                    <a:lstStyle/>
                    <a:p>
                      <a:r>
                        <a:rPr lang="en-US" dirty="0" smtClean="0"/>
                        <a:t>Recall</a:t>
                      </a:r>
                      <a:endParaRPr lang="en-US" dirty="0"/>
                    </a:p>
                  </a:txBody>
                  <a:tcPr/>
                </a:tc>
                <a:tc>
                  <a:txBody>
                    <a:bodyPr/>
                    <a:lstStyle/>
                    <a:p>
                      <a:r>
                        <a:rPr lang="en-US" dirty="0" err="1" smtClean="0"/>
                        <a:t>Fmeasure</a:t>
                      </a:r>
                      <a:endParaRPr lang="en-US" dirty="0"/>
                    </a:p>
                  </a:txBody>
                  <a:tcPr/>
                </a:tc>
              </a:tr>
              <a:tr h="370840">
                <a:tc>
                  <a:txBody>
                    <a:bodyPr/>
                    <a:lstStyle/>
                    <a:p>
                      <a:r>
                        <a:rPr lang="en-US" dirty="0" smtClean="0"/>
                        <a:t>0</a:t>
                      </a:r>
                      <a:endParaRPr lang="en-US" dirty="0"/>
                    </a:p>
                  </a:txBody>
                  <a:tcPr/>
                </a:tc>
                <a:tc>
                  <a:txBody>
                    <a:bodyPr/>
                    <a:lstStyle/>
                    <a:p>
                      <a:r>
                        <a:rPr lang="en-US" dirty="0" smtClean="0"/>
                        <a:t>84</a:t>
                      </a:r>
                      <a:endParaRPr lang="en-US" dirty="0"/>
                    </a:p>
                  </a:txBody>
                  <a:tcPr/>
                </a:tc>
                <a:tc>
                  <a:txBody>
                    <a:bodyPr/>
                    <a:lstStyle/>
                    <a:p>
                      <a:r>
                        <a:rPr lang="en-US" dirty="0" smtClean="0"/>
                        <a:t>68</a:t>
                      </a:r>
                      <a:endParaRPr lang="en-US" dirty="0"/>
                    </a:p>
                  </a:txBody>
                  <a:tcPr/>
                </a:tc>
                <a:tc>
                  <a:txBody>
                    <a:bodyPr/>
                    <a:lstStyle/>
                    <a:p>
                      <a:r>
                        <a:rPr lang="en-US" dirty="0" smtClean="0"/>
                        <a:t>73</a:t>
                      </a:r>
                      <a:endParaRPr lang="en-US" dirty="0"/>
                    </a:p>
                  </a:txBody>
                  <a:tcPr/>
                </a:tc>
              </a:tr>
              <a:tr h="370840">
                <a:tc>
                  <a:txBody>
                    <a:bodyPr/>
                    <a:lstStyle/>
                    <a:p>
                      <a:r>
                        <a:rPr lang="en-US" dirty="0" smtClean="0"/>
                        <a:t>1</a:t>
                      </a:r>
                      <a:endParaRPr lang="en-US" dirty="0"/>
                    </a:p>
                  </a:txBody>
                  <a:tcPr/>
                </a:tc>
                <a:tc>
                  <a:txBody>
                    <a:bodyPr/>
                    <a:lstStyle/>
                    <a:p>
                      <a:r>
                        <a:rPr lang="en-US" dirty="0" smtClean="0"/>
                        <a:t>78</a:t>
                      </a:r>
                      <a:endParaRPr lang="en-US" dirty="0"/>
                    </a:p>
                  </a:txBody>
                  <a:tcPr/>
                </a:tc>
                <a:tc>
                  <a:txBody>
                    <a:bodyPr/>
                    <a:lstStyle/>
                    <a:p>
                      <a:r>
                        <a:rPr lang="en-US" dirty="0" smtClean="0"/>
                        <a:t>68</a:t>
                      </a:r>
                      <a:endParaRPr lang="en-US" dirty="0"/>
                    </a:p>
                  </a:txBody>
                  <a:tcPr/>
                </a:tc>
                <a:tc>
                  <a:txBody>
                    <a:bodyPr/>
                    <a:lstStyle/>
                    <a:p>
                      <a:r>
                        <a:rPr lang="en-US" dirty="0" smtClean="0"/>
                        <a:t>73</a:t>
                      </a:r>
                      <a:endParaRPr lang="en-US" dirty="0"/>
                    </a:p>
                  </a:txBody>
                  <a:tcPr/>
                </a:tc>
              </a:tr>
              <a:tr h="370840">
                <a:tc>
                  <a:txBody>
                    <a:bodyPr/>
                    <a:lstStyle/>
                    <a:p>
                      <a:r>
                        <a:rPr lang="en-US" dirty="0" smtClean="0"/>
                        <a:t>2</a:t>
                      </a:r>
                      <a:endParaRPr lang="en-US" dirty="0"/>
                    </a:p>
                  </a:txBody>
                  <a:tcPr/>
                </a:tc>
                <a:tc>
                  <a:txBody>
                    <a:bodyPr/>
                    <a:lstStyle/>
                    <a:p>
                      <a:r>
                        <a:rPr lang="en-US" dirty="0" smtClean="0"/>
                        <a:t>71</a:t>
                      </a:r>
                      <a:endParaRPr lang="en-US" dirty="0"/>
                    </a:p>
                  </a:txBody>
                  <a:tcPr/>
                </a:tc>
                <a:tc>
                  <a:txBody>
                    <a:bodyPr/>
                    <a:lstStyle/>
                    <a:p>
                      <a:r>
                        <a:rPr lang="en-US" dirty="0" smtClean="0"/>
                        <a:t>50</a:t>
                      </a:r>
                      <a:endParaRPr lang="en-US" dirty="0"/>
                    </a:p>
                  </a:txBody>
                  <a:tcPr/>
                </a:tc>
                <a:tc>
                  <a:txBody>
                    <a:bodyPr/>
                    <a:lstStyle/>
                    <a:p>
                      <a:r>
                        <a:rPr lang="en-US" dirty="0" smtClean="0"/>
                        <a:t>59</a:t>
                      </a:r>
                      <a:endParaRPr lang="en-US" dirty="0"/>
                    </a:p>
                  </a:txBody>
                  <a:tcPr/>
                </a:tc>
              </a:tr>
              <a:tr h="370840">
                <a:tc>
                  <a:txBody>
                    <a:bodyPr/>
                    <a:lstStyle/>
                    <a:p>
                      <a:r>
                        <a:rPr lang="en-US" dirty="0" smtClean="0"/>
                        <a:t>3</a:t>
                      </a:r>
                      <a:endParaRPr lang="en-US" dirty="0"/>
                    </a:p>
                  </a:txBody>
                  <a:tcPr/>
                </a:tc>
                <a:tc>
                  <a:txBody>
                    <a:bodyPr/>
                    <a:lstStyle/>
                    <a:p>
                      <a:r>
                        <a:rPr lang="en-US" dirty="0" smtClean="0"/>
                        <a:t>78</a:t>
                      </a:r>
                      <a:endParaRPr lang="en-US" dirty="0"/>
                    </a:p>
                  </a:txBody>
                  <a:tcPr/>
                </a:tc>
                <a:tc>
                  <a:txBody>
                    <a:bodyPr/>
                    <a:lstStyle/>
                    <a:p>
                      <a:r>
                        <a:rPr lang="en-US" dirty="0" smtClean="0"/>
                        <a:t>91</a:t>
                      </a:r>
                      <a:endParaRPr lang="en-US" dirty="0"/>
                    </a:p>
                  </a:txBody>
                  <a:tcPr/>
                </a:tc>
                <a:tc>
                  <a:txBody>
                    <a:bodyPr/>
                    <a:lstStyle/>
                    <a:p>
                      <a:r>
                        <a:rPr lang="en-US" dirty="0" smtClean="0"/>
                        <a:t>84</a:t>
                      </a:r>
                      <a:endParaRPr lang="en-US" dirty="0"/>
                    </a:p>
                  </a:txBody>
                  <a:tcPr/>
                </a:tc>
              </a:tr>
            </a:tbl>
          </a:graphicData>
        </a:graphic>
      </p:graphicFrame>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Related Work</a:t>
            </a:r>
            <a:endParaRPr lang="en-US" dirty="0"/>
          </a:p>
        </p:txBody>
      </p:sp>
      <p:sp>
        <p:nvSpPr>
          <p:cNvPr id="3" name="Content Placeholder 2"/>
          <p:cNvSpPr>
            <a:spLocks noGrp="1"/>
          </p:cNvSpPr>
          <p:nvPr>
            <p:ph sz="quarter" idx="1"/>
          </p:nvPr>
        </p:nvSpPr>
        <p:spPr/>
        <p:txBody>
          <a:bodyPr/>
          <a:lstStyle/>
          <a:p>
            <a:r>
              <a:rPr lang="en-US" dirty="0" smtClean="0"/>
              <a:t>Automated scoring focusing on grammar and usage errors</a:t>
            </a:r>
          </a:p>
          <a:p>
            <a:pPr lvl="1"/>
            <a:r>
              <a:rPr lang="en-US" dirty="0" smtClean="0"/>
              <a:t> Leacock et al., 2014; Dale et al.,2012; Dale and </a:t>
            </a:r>
            <a:r>
              <a:rPr lang="en-US" dirty="0" err="1" smtClean="0"/>
              <a:t>Narroway</a:t>
            </a:r>
            <a:r>
              <a:rPr lang="en-US" dirty="0" smtClean="0"/>
              <a:t>, 2012; </a:t>
            </a:r>
            <a:r>
              <a:rPr lang="en-US" dirty="0" err="1" smtClean="0"/>
              <a:t>Gamon</a:t>
            </a:r>
            <a:r>
              <a:rPr lang="en-US" dirty="0" smtClean="0"/>
              <a:t>, 2010;</a:t>
            </a:r>
            <a:r>
              <a:rPr lang="fr-FR" dirty="0" smtClean="0"/>
              <a:t>Chodorow et al., 2007; Lu, 2010</a:t>
            </a:r>
          </a:p>
          <a:p>
            <a:r>
              <a:rPr lang="en-US" dirty="0" smtClean="0"/>
              <a:t>Work on evaluating content </a:t>
            </a:r>
          </a:p>
          <a:p>
            <a:pPr lvl="1"/>
            <a:r>
              <a:rPr lang="en-US" dirty="0" err="1" smtClean="0"/>
              <a:t>Meurers</a:t>
            </a:r>
            <a:r>
              <a:rPr lang="en-US" dirty="0" smtClean="0"/>
              <a:t> et al., 2011; </a:t>
            </a:r>
            <a:r>
              <a:rPr lang="en-US" dirty="0" err="1" smtClean="0"/>
              <a:t>Sukkarieh</a:t>
            </a:r>
            <a:r>
              <a:rPr lang="en-US" dirty="0" smtClean="0"/>
              <a:t> and Blackmore, 2009; Leacock and Chodorow, 2003</a:t>
            </a:r>
          </a:p>
          <a:p>
            <a:r>
              <a:rPr lang="en-US" dirty="0" smtClean="0"/>
              <a:t>Assessment measures of depth of vocabulary knowledge </a:t>
            </a:r>
          </a:p>
          <a:p>
            <a:pPr lvl="1"/>
            <a:r>
              <a:rPr lang="en-US" dirty="0" smtClean="0"/>
              <a:t>Lawless et al., 2012; Lawrence et al., 2012</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7467600" cy="563562"/>
          </a:xfrm>
        </p:spPr>
        <p:txBody>
          <a:bodyPr/>
          <a:lstStyle/>
          <a:p>
            <a:pPr fontAlgn="auto">
              <a:spcAft>
                <a:spcPts val="0"/>
              </a:spcAft>
              <a:defRPr/>
            </a:pPr>
            <a:r>
              <a:rPr lang="en-US" dirty="0" smtClean="0"/>
              <a:t>Test: prompt examples</a:t>
            </a:r>
            <a:endParaRPr lang="en-US" dirty="0"/>
          </a:p>
        </p:txBody>
      </p:sp>
      <p:sp>
        <p:nvSpPr>
          <p:cNvPr id="13315" name="TextBox 5"/>
          <p:cNvSpPr txBox="1">
            <a:spLocks noChangeArrowheads="1"/>
          </p:cNvSpPr>
          <p:nvPr/>
        </p:nvSpPr>
        <p:spPr bwMode="auto">
          <a:xfrm>
            <a:off x="914400" y="3048000"/>
            <a:ext cx="1082348" cy="369332"/>
          </a:xfrm>
          <a:prstGeom prst="rect">
            <a:avLst/>
          </a:prstGeom>
          <a:noFill/>
          <a:ln w="9525">
            <a:noFill/>
            <a:miter lim="800000"/>
            <a:headEnd/>
            <a:tailEnd/>
          </a:ln>
        </p:spPr>
        <p:txBody>
          <a:bodyPr wrap="none">
            <a:spAutoFit/>
          </a:bodyPr>
          <a:lstStyle/>
          <a:p>
            <a:r>
              <a:rPr lang="en-US" dirty="0"/>
              <a:t>f</a:t>
            </a:r>
            <a:r>
              <a:rPr lang="en-US" dirty="0" smtClean="0"/>
              <a:t>ood/bag</a:t>
            </a:r>
            <a:endParaRPr lang="en-US" dirty="0"/>
          </a:p>
        </p:txBody>
      </p:sp>
      <p:pic>
        <p:nvPicPr>
          <p:cNvPr id="13316" name="Picture 2" descr="C:\Users\ssomasundaran\Google Drive\paperWriting2014\bea-UTW\presentation\grocery3.jpg"/>
          <p:cNvPicPr>
            <a:picLocks noChangeAspect="1" noChangeArrowheads="1"/>
          </p:cNvPicPr>
          <p:nvPr/>
        </p:nvPicPr>
        <p:blipFill>
          <a:blip r:embed="rId3" cstate="print"/>
          <a:srcRect/>
          <a:stretch>
            <a:fillRect/>
          </a:stretch>
        </p:blipFill>
        <p:spPr bwMode="auto">
          <a:xfrm>
            <a:off x="685800" y="914400"/>
            <a:ext cx="3186113" cy="2103438"/>
          </a:xfrm>
          <a:prstGeom prst="rect">
            <a:avLst/>
          </a:prstGeom>
          <a:noFill/>
          <a:ln w="9525">
            <a:noFill/>
            <a:miter lim="800000"/>
            <a:headEnd/>
            <a:tailEnd/>
          </a:ln>
        </p:spPr>
      </p:pic>
      <p:sp>
        <p:nvSpPr>
          <p:cNvPr id="13317" name="Rectangle 7"/>
          <p:cNvSpPr>
            <a:spLocks noChangeArrowheads="1"/>
          </p:cNvSpPr>
          <p:nvPr/>
        </p:nvSpPr>
        <p:spPr bwMode="auto">
          <a:xfrm>
            <a:off x="1219200" y="5791200"/>
            <a:ext cx="863600" cy="369888"/>
          </a:xfrm>
          <a:prstGeom prst="rect">
            <a:avLst/>
          </a:prstGeom>
          <a:noFill/>
          <a:ln w="9525">
            <a:noFill/>
            <a:miter lim="800000"/>
            <a:headEnd/>
            <a:tailEnd/>
          </a:ln>
        </p:spPr>
        <p:txBody>
          <a:bodyPr wrap="none">
            <a:spAutoFit/>
          </a:bodyPr>
          <a:lstStyle/>
          <a:p>
            <a:r>
              <a:rPr lang="en-US"/>
              <a:t>sit/and</a:t>
            </a:r>
          </a:p>
        </p:txBody>
      </p:sp>
      <p:pic>
        <p:nvPicPr>
          <p:cNvPr id="13318" name="Picture 5" descr="C:\Users\ssomasundaran\Google Drive\paperWriting2014\bea-UTW\presentation\Shoe-wall.jpg"/>
          <p:cNvPicPr>
            <a:picLocks noChangeAspect="1" noChangeArrowheads="1"/>
          </p:cNvPicPr>
          <p:nvPr/>
        </p:nvPicPr>
        <p:blipFill>
          <a:blip r:embed="rId4" cstate="print"/>
          <a:srcRect/>
          <a:stretch>
            <a:fillRect/>
          </a:stretch>
        </p:blipFill>
        <p:spPr bwMode="auto">
          <a:xfrm>
            <a:off x="4724400" y="914400"/>
            <a:ext cx="3154363" cy="2103438"/>
          </a:xfrm>
          <a:prstGeom prst="rect">
            <a:avLst/>
          </a:prstGeom>
          <a:noFill/>
          <a:ln w="9525">
            <a:noFill/>
            <a:miter lim="800000"/>
            <a:headEnd/>
            <a:tailEnd/>
          </a:ln>
        </p:spPr>
      </p:pic>
      <p:pic>
        <p:nvPicPr>
          <p:cNvPr id="13319" name="Picture 6" descr="C:\Users\ssomasundaran\Google Drive\paperWriting2014\bea-UTW\presentation\womanRead.jpg"/>
          <p:cNvPicPr>
            <a:picLocks noChangeAspect="1" noChangeArrowheads="1"/>
          </p:cNvPicPr>
          <p:nvPr/>
        </p:nvPicPr>
        <p:blipFill>
          <a:blip r:embed="rId5" cstate="print"/>
          <a:srcRect/>
          <a:stretch>
            <a:fillRect/>
          </a:stretch>
        </p:blipFill>
        <p:spPr bwMode="auto">
          <a:xfrm>
            <a:off x="4724400" y="3581400"/>
            <a:ext cx="3160713" cy="2103438"/>
          </a:xfrm>
          <a:prstGeom prst="rect">
            <a:avLst/>
          </a:prstGeom>
          <a:noFill/>
          <a:ln w="9525">
            <a:noFill/>
            <a:miter lim="800000"/>
            <a:headEnd/>
            <a:tailEnd/>
          </a:ln>
        </p:spPr>
      </p:pic>
      <p:sp>
        <p:nvSpPr>
          <p:cNvPr id="13320" name="Rectangle 10"/>
          <p:cNvSpPr>
            <a:spLocks noChangeArrowheads="1"/>
          </p:cNvSpPr>
          <p:nvPr/>
        </p:nvSpPr>
        <p:spPr bwMode="auto">
          <a:xfrm>
            <a:off x="5257800" y="5715000"/>
            <a:ext cx="1454150" cy="369888"/>
          </a:xfrm>
          <a:prstGeom prst="rect">
            <a:avLst/>
          </a:prstGeom>
          <a:noFill/>
          <a:ln w="9525">
            <a:noFill/>
            <a:miter lim="800000"/>
            <a:headEnd/>
            <a:tailEnd/>
          </a:ln>
        </p:spPr>
        <p:txBody>
          <a:bodyPr wrap="none">
            <a:spAutoFit/>
          </a:bodyPr>
          <a:lstStyle/>
          <a:p>
            <a:r>
              <a:rPr lang="en-US"/>
              <a:t>woman/read</a:t>
            </a:r>
          </a:p>
        </p:txBody>
      </p:sp>
      <p:sp>
        <p:nvSpPr>
          <p:cNvPr id="13321" name="Rectangle 11"/>
          <p:cNvSpPr>
            <a:spLocks noChangeArrowheads="1"/>
          </p:cNvSpPr>
          <p:nvPr/>
        </p:nvSpPr>
        <p:spPr bwMode="auto">
          <a:xfrm>
            <a:off x="4800600" y="2971800"/>
            <a:ext cx="1578317" cy="369332"/>
          </a:xfrm>
          <a:prstGeom prst="rect">
            <a:avLst/>
          </a:prstGeom>
          <a:noFill/>
          <a:ln w="9525">
            <a:noFill/>
            <a:miter lim="800000"/>
            <a:headEnd/>
            <a:tailEnd/>
          </a:ln>
        </p:spPr>
        <p:txBody>
          <a:bodyPr wrap="none">
            <a:spAutoFit/>
          </a:bodyPr>
          <a:lstStyle/>
          <a:p>
            <a:r>
              <a:rPr lang="en-US" dirty="0"/>
              <a:t>d</a:t>
            </a:r>
            <a:r>
              <a:rPr lang="en-US" dirty="0" smtClean="0"/>
              <a:t>ifferent/shoe</a:t>
            </a:r>
            <a:endParaRPr lang="en-US" dirty="0"/>
          </a:p>
        </p:txBody>
      </p:sp>
      <p:pic>
        <p:nvPicPr>
          <p:cNvPr id="13322" name="Picture 7" descr="C:\Users\ssomasundaran\Google Drive\paperWriting2014\bea-UTW\presentation\market_21.jpg"/>
          <p:cNvPicPr>
            <a:picLocks noChangeAspect="1" noChangeArrowheads="1"/>
          </p:cNvPicPr>
          <p:nvPr/>
        </p:nvPicPr>
        <p:blipFill>
          <a:blip r:embed="rId6" cstate="print"/>
          <a:srcRect/>
          <a:stretch>
            <a:fillRect/>
          </a:stretch>
        </p:blipFill>
        <p:spPr bwMode="auto">
          <a:xfrm>
            <a:off x="685800" y="3657600"/>
            <a:ext cx="3654425" cy="2057400"/>
          </a:xfrm>
          <a:prstGeom prst="rect">
            <a:avLst/>
          </a:prstGeom>
          <a:noFill/>
          <a:ln w="9525">
            <a:noFill/>
            <a:miter lim="800000"/>
            <a:headEnd/>
            <a:tailEnd/>
          </a:ln>
        </p:spPr>
      </p:pic>
      <p:grpSp>
        <p:nvGrpSpPr>
          <p:cNvPr id="15" name="Group 14"/>
          <p:cNvGrpSpPr/>
          <p:nvPr/>
        </p:nvGrpSpPr>
        <p:grpSpPr>
          <a:xfrm>
            <a:off x="2286000" y="2819400"/>
            <a:ext cx="6324600" cy="2971800"/>
            <a:chOff x="2286000" y="2819400"/>
            <a:chExt cx="6324600" cy="2971800"/>
          </a:xfrm>
        </p:grpSpPr>
        <p:sp>
          <p:nvSpPr>
            <p:cNvPr id="11" name="Line Callout 2 10"/>
            <p:cNvSpPr/>
            <p:nvPr/>
          </p:nvSpPr>
          <p:spPr>
            <a:xfrm>
              <a:off x="2514600" y="2819400"/>
              <a:ext cx="1752600" cy="304800"/>
            </a:xfrm>
            <a:prstGeom prst="borderCallout2">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2060"/>
                  </a:solidFill>
                </a:rPr>
                <a:t>Noun/noun</a:t>
              </a:r>
              <a:endParaRPr lang="en-US" dirty="0">
                <a:solidFill>
                  <a:srgbClr val="002060"/>
                </a:solidFill>
              </a:endParaRPr>
            </a:p>
          </p:txBody>
        </p:sp>
        <p:sp>
          <p:nvSpPr>
            <p:cNvPr id="12" name="Line Callout 2 11"/>
            <p:cNvSpPr/>
            <p:nvPr/>
          </p:nvSpPr>
          <p:spPr>
            <a:xfrm>
              <a:off x="2286000" y="5486400"/>
              <a:ext cx="1981200" cy="304800"/>
            </a:xfrm>
            <a:prstGeom prst="borderCallout2">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2060"/>
                  </a:solidFill>
                </a:rPr>
                <a:t>Verb/conjunction</a:t>
              </a:r>
              <a:endParaRPr lang="en-US" dirty="0">
                <a:solidFill>
                  <a:srgbClr val="002060"/>
                </a:solidFill>
              </a:endParaRPr>
            </a:p>
          </p:txBody>
        </p:sp>
        <p:sp>
          <p:nvSpPr>
            <p:cNvPr id="13" name="Line Callout 2 12"/>
            <p:cNvSpPr/>
            <p:nvPr/>
          </p:nvSpPr>
          <p:spPr>
            <a:xfrm>
              <a:off x="6477000" y="5410200"/>
              <a:ext cx="1752600" cy="304800"/>
            </a:xfrm>
            <a:prstGeom prst="borderCallout2">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2060"/>
                  </a:solidFill>
                </a:rPr>
                <a:t>Noun/verb</a:t>
              </a:r>
              <a:endParaRPr lang="en-US" dirty="0">
                <a:solidFill>
                  <a:srgbClr val="002060"/>
                </a:solidFill>
              </a:endParaRPr>
            </a:p>
          </p:txBody>
        </p:sp>
        <p:sp>
          <p:nvSpPr>
            <p:cNvPr id="14" name="Line Callout 2 13"/>
            <p:cNvSpPr/>
            <p:nvPr/>
          </p:nvSpPr>
          <p:spPr>
            <a:xfrm>
              <a:off x="6858000" y="2819400"/>
              <a:ext cx="1752600" cy="304800"/>
            </a:xfrm>
            <a:prstGeom prst="borderCallout2">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2060"/>
                  </a:solidFill>
                </a:rPr>
                <a:t>Adjective/noun</a:t>
              </a:r>
              <a:endParaRPr lang="en-US" dirty="0">
                <a:solidFill>
                  <a:srgbClr val="002060"/>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7467600" cy="563562"/>
          </a:xfrm>
        </p:spPr>
        <p:txBody>
          <a:bodyPr/>
          <a:lstStyle/>
          <a:p>
            <a:pPr fontAlgn="auto">
              <a:spcAft>
                <a:spcPts val="0"/>
              </a:spcAft>
              <a:defRPr/>
            </a:pPr>
            <a:r>
              <a:rPr lang="en-US" dirty="0" smtClean="0"/>
              <a:t>Test: prompt examples</a:t>
            </a:r>
            <a:endParaRPr lang="en-US" dirty="0"/>
          </a:p>
        </p:txBody>
      </p:sp>
      <p:sp>
        <p:nvSpPr>
          <p:cNvPr id="13315" name="TextBox 5"/>
          <p:cNvSpPr txBox="1">
            <a:spLocks noChangeArrowheads="1"/>
          </p:cNvSpPr>
          <p:nvPr/>
        </p:nvSpPr>
        <p:spPr bwMode="auto">
          <a:xfrm>
            <a:off x="914400" y="3048000"/>
            <a:ext cx="1158875" cy="369888"/>
          </a:xfrm>
          <a:prstGeom prst="rect">
            <a:avLst/>
          </a:prstGeom>
          <a:noFill/>
          <a:ln w="9525">
            <a:noFill/>
            <a:miter lim="800000"/>
            <a:headEnd/>
            <a:tailEnd/>
          </a:ln>
        </p:spPr>
        <p:txBody>
          <a:bodyPr wrap="none">
            <a:spAutoFit/>
          </a:bodyPr>
          <a:lstStyle/>
          <a:p>
            <a:r>
              <a:rPr lang="en-US"/>
              <a:t>Food/bag</a:t>
            </a:r>
          </a:p>
        </p:txBody>
      </p:sp>
      <p:pic>
        <p:nvPicPr>
          <p:cNvPr id="13316" name="Picture 2" descr="C:\Users\ssomasundaran\Google Drive\paperWriting2014\bea-UTW\presentation\grocery3.jpg"/>
          <p:cNvPicPr>
            <a:picLocks noChangeAspect="1" noChangeArrowheads="1"/>
          </p:cNvPicPr>
          <p:nvPr/>
        </p:nvPicPr>
        <p:blipFill>
          <a:blip r:embed="rId3" cstate="print"/>
          <a:srcRect/>
          <a:stretch>
            <a:fillRect/>
          </a:stretch>
        </p:blipFill>
        <p:spPr bwMode="auto">
          <a:xfrm>
            <a:off x="685800" y="914400"/>
            <a:ext cx="3186113" cy="2103438"/>
          </a:xfrm>
          <a:prstGeom prst="rect">
            <a:avLst/>
          </a:prstGeom>
          <a:noFill/>
          <a:ln w="38100">
            <a:solidFill>
              <a:srgbClr val="FF0000"/>
            </a:solidFill>
            <a:miter lim="800000"/>
            <a:headEnd/>
            <a:tailEnd/>
          </a:ln>
        </p:spPr>
      </p:pic>
      <p:sp>
        <p:nvSpPr>
          <p:cNvPr id="13317" name="Rectangle 7"/>
          <p:cNvSpPr>
            <a:spLocks noChangeArrowheads="1"/>
          </p:cNvSpPr>
          <p:nvPr/>
        </p:nvSpPr>
        <p:spPr bwMode="auto">
          <a:xfrm>
            <a:off x="1219200" y="5791200"/>
            <a:ext cx="863600" cy="369888"/>
          </a:xfrm>
          <a:prstGeom prst="rect">
            <a:avLst/>
          </a:prstGeom>
          <a:noFill/>
          <a:ln w="9525">
            <a:noFill/>
            <a:miter lim="800000"/>
            <a:headEnd/>
            <a:tailEnd/>
          </a:ln>
        </p:spPr>
        <p:txBody>
          <a:bodyPr wrap="none">
            <a:spAutoFit/>
          </a:bodyPr>
          <a:lstStyle/>
          <a:p>
            <a:r>
              <a:rPr lang="en-US"/>
              <a:t>sit/and</a:t>
            </a:r>
          </a:p>
        </p:txBody>
      </p:sp>
      <p:pic>
        <p:nvPicPr>
          <p:cNvPr id="13318" name="Picture 5" descr="C:\Users\ssomasundaran\Google Drive\paperWriting2014\bea-UTW\presentation\Shoe-wall.jpg"/>
          <p:cNvPicPr>
            <a:picLocks noChangeAspect="1" noChangeArrowheads="1"/>
          </p:cNvPicPr>
          <p:nvPr/>
        </p:nvPicPr>
        <p:blipFill>
          <a:blip r:embed="rId4" cstate="print"/>
          <a:srcRect/>
          <a:stretch>
            <a:fillRect/>
          </a:stretch>
        </p:blipFill>
        <p:spPr bwMode="auto">
          <a:xfrm>
            <a:off x="4724400" y="914400"/>
            <a:ext cx="3154363" cy="2103438"/>
          </a:xfrm>
          <a:prstGeom prst="rect">
            <a:avLst/>
          </a:prstGeom>
          <a:noFill/>
          <a:ln w="9525">
            <a:noFill/>
            <a:miter lim="800000"/>
            <a:headEnd/>
            <a:tailEnd/>
          </a:ln>
        </p:spPr>
      </p:pic>
      <p:pic>
        <p:nvPicPr>
          <p:cNvPr id="13319" name="Picture 6" descr="C:\Users\ssomasundaran\Google Drive\paperWriting2014\bea-UTW\presentation\womanRead.jpg"/>
          <p:cNvPicPr>
            <a:picLocks noChangeAspect="1" noChangeArrowheads="1"/>
          </p:cNvPicPr>
          <p:nvPr/>
        </p:nvPicPr>
        <p:blipFill>
          <a:blip r:embed="rId5" cstate="print"/>
          <a:srcRect/>
          <a:stretch>
            <a:fillRect/>
          </a:stretch>
        </p:blipFill>
        <p:spPr bwMode="auto">
          <a:xfrm>
            <a:off x="4724400" y="3581400"/>
            <a:ext cx="3160713" cy="2103438"/>
          </a:xfrm>
          <a:prstGeom prst="rect">
            <a:avLst/>
          </a:prstGeom>
          <a:noFill/>
          <a:ln w="38100">
            <a:solidFill>
              <a:srgbClr val="92D050"/>
            </a:solidFill>
            <a:miter lim="800000"/>
            <a:headEnd/>
            <a:tailEnd/>
          </a:ln>
        </p:spPr>
      </p:pic>
      <p:sp>
        <p:nvSpPr>
          <p:cNvPr id="13320" name="Rectangle 10"/>
          <p:cNvSpPr>
            <a:spLocks noChangeArrowheads="1"/>
          </p:cNvSpPr>
          <p:nvPr/>
        </p:nvSpPr>
        <p:spPr bwMode="auto">
          <a:xfrm>
            <a:off x="5257800" y="5715000"/>
            <a:ext cx="1454150" cy="369888"/>
          </a:xfrm>
          <a:prstGeom prst="rect">
            <a:avLst/>
          </a:prstGeom>
          <a:noFill/>
          <a:ln w="9525">
            <a:noFill/>
            <a:miter lim="800000"/>
            <a:headEnd/>
            <a:tailEnd/>
          </a:ln>
        </p:spPr>
        <p:txBody>
          <a:bodyPr wrap="none">
            <a:spAutoFit/>
          </a:bodyPr>
          <a:lstStyle/>
          <a:p>
            <a:r>
              <a:rPr lang="en-US"/>
              <a:t>woman/read</a:t>
            </a:r>
          </a:p>
        </p:txBody>
      </p:sp>
      <p:sp>
        <p:nvSpPr>
          <p:cNvPr id="13321" name="Rectangle 11"/>
          <p:cNvSpPr>
            <a:spLocks noChangeArrowheads="1"/>
          </p:cNvSpPr>
          <p:nvPr/>
        </p:nvSpPr>
        <p:spPr bwMode="auto">
          <a:xfrm>
            <a:off x="4800600" y="2971800"/>
            <a:ext cx="1616075" cy="369888"/>
          </a:xfrm>
          <a:prstGeom prst="rect">
            <a:avLst/>
          </a:prstGeom>
          <a:noFill/>
          <a:ln w="9525">
            <a:noFill/>
            <a:miter lim="800000"/>
            <a:headEnd/>
            <a:tailEnd/>
          </a:ln>
        </p:spPr>
        <p:txBody>
          <a:bodyPr wrap="none">
            <a:spAutoFit/>
          </a:bodyPr>
          <a:lstStyle/>
          <a:p>
            <a:r>
              <a:rPr lang="en-US"/>
              <a:t>Different/shoe</a:t>
            </a:r>
          </a:p>
        </p:txBody>
      </p:sp>
      <p:pic>
        <p:nvPicPr>
          <p:cNvPr id="13322" name="Picture 7" descr="C:\Users\ssomasundaran\Google Drive\paperWriting2014\bea-UTW\presentation\market_21.jpg"/>
          <p:cNvPicPr>
            <a:picLocks noChangeAspect="1" noChangeArrowheads="1"/>
          </p:cNvPicPr>
          <p:nvPr/>
        </p:nvPicPr>
        <p:blipFill>
          <a:blip r:embed="rId6" cstate="print"/>
          <a:srcRect/>
          <a:stretch>
            <a:fillRect/>
          </a:stretch>
        </p:blipFill>
        <p:spPr bwMode="auto">
          <a:xfrm>
            <a:off x="685800" y="3657600"/>
            <a:ext cx="3654425" cy="2057400"/>
          </a:xfrm>
          <a:prstGeom prst="rect">
            <a:avLst/>
          </a:prstGeom>
          <a:noFill/>
          <a:ln w="38100">
            <a:solidFill>
              <a:srgbClr val="FF0000"/>
            </a:solidFill>
            <a:miter lim="800000"/>
            <a:headEnd/>
            <a:tailEnd/>
          </a:ln>
        </p:spPr>
      </p:pic>
      <p:sp>
        <p:nvSpPr>
          <p:cNvPr id="11" name="Line Callout 2 10"/>
          <p:cNvSpPr/>
          <p:nvPr/>
        </p:nvSpPr>
        <p:spPr>
          <a:xfrm>
            <a:off x="685800" y="1143000"/>
            <a:ext cx="3505200" cy="2438400"/>
          </a:xfrm>
          <a:prstGeom prst="borderCallout2">
            <a:avLst>
              <a:gd name="adj1" fmla="val 18750"/>
              <a:gd name="adj2" fmla="val -8333"/>
              <a:gd name="adj3" fmla="val 18750"/>
              <a:gd name="adj4" fmla="val -16667"/>
              <a:gd name="adj5" fmla="val 109385"/>
              <a:gd name="adj6" fmla="val -2378"/>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lang="en-US" sz="1600" dirty="0" smtClean="0">
                <a:solidFill>
                  <a:schemeClr val="tx1"/>
                </a:solidFill>
              </a:rPr>
              <a:t>People are </a:t>
            </a:r>
            <a:r>
              <a:rPr lang="en-US" sz="1600" u="sng" dirty="0" smtClean="0">
                <a:solidFill>
                  <a:schemeClr val="tx1"/>
                </a:solidFill>
              </a:rPr>
              <a:t>sitting</a:t>
            </a:r>
            <a:r>
              <a:rPr lang="en-US" sz="1600" dirty="0" smtClean="0">
                <a:solidFill>
                  <a:schemeClr val="tx1"/>
                </a:solidFill>
              </a:rPr>
              <a:t> </a:t>
            </a:r>
            <a:r>
              <a:rPr lang="en-US" sz="1600" u="sng" dirty="0" smtClean="0">
                <a:solidFill>
                  <a:schemeClr val="tx1"/>
                </a:solidFill>
              </a:rPr>
              <a:t>and</a:t>
            </a:r>
            <a:r>
              <a:rPr lang="en-US" sz="1600" dirty="0" smtClean="0">
                <a:solidFill>
                  <a:schemeClr val="tx1"/>
                </a:solidFill>
              </a:rPr>
              <a:t> eating at the market.</a:t>
            </a:r>
          </a:p>
          <a:p>
            <a:pPr>
              <a:buFont typeface="Arial" pitchFamily="34" charset="0"/>
              <a:buChar char="•"/>
            </a:pPr>
            <a:r>
              <a:rPr lang="en-US" sz="1600" dirty="0" smtClean="0">
                <a:solidFill>
                  <a:schemeClr val="tx1"/>
                </a:solidFill>
              </a:rPr>
              <a:t>Customers are </a:t>
            </a:r>
            <a:r>
              <a:rPr lang="en-US" sz="1600" u="sng" dirty="0" smtClean="0">
                <a:solidFill>
                  <a:schemeClr val="tx1"/>
                </a:solidFill>
              </a:rPr>
              <a:t>sitting</a:t>
            </a:r>
            <a:r>
              <a:rPr lang="en-US" sz="1600" dirty="0" smtClean="0">
                <a:solidFill>
                  <a:schemeClr val="tx1"/>
                </a:solidFill>
              </a:rPr>
              <a:t> </a:t>
            </a:r>
            <a:r>
              <a:rPr lang="en-US" sz="1600" u="sng" dirty="0" smtClean="0">
                <a:solidFill>
                  <a:schemeClr val="tx1"/>
                </a:solidFill>
              </a:rPr>
              <a:t>and</a:t>
            </a:r>
            <a:r>
              <a:rPr lang="en-US" sz="1600" dirty="0" smtClean="0">
                <a:solidFill>
                  <a:schemeClr val="tx1"/>
                </a:solidFill>
              </a:rPr>
              <a:t> enjoying the warm summer day.</a:t>
            </a:r>
          </a:p>
          <a:p>
            <a:pPr>
              <a:buFont typeface="Arial" pitchFamily="34" charset="0"/>
              <a:buChar char="•"/>
            </a:pPr>
            <a:r>
              <a:rPr lang="en-US" sz="1600" dirty="0" smtClean="0">
                <a:solidFill>
                  <a:schemeClr val="tx1"/>
                </a:solidFill>
              </a:rPr>
              <a:t>The man in the blue shirt is </a:t>
            </a:r>
            <a:r>
              <a:rPr lang="en-US" sz="1600" u="sng" dirty="0" smtClean="0">
                <a:solidFill>
                  <a:schemeClr val="tx1"/>
                </a:solidFill>
              </a:rPr>
              <a:t>sitting</a:t>
            </a:r>
            <a:r>
              <a:rPr lang="en-US" sz="1600" dirty="0" smtClean="0">
                <a:solidFill>
                  <a:schemeClr val="tx1"/>
                </a:solidFill>
              </a:rPr>
              <a:t> </a:t>
            </a:r>
            <a:r>
              <a:rPr lang="en-US" sz="1600" u="sng" dirty="0" smtClean="0">
                <a:solidFill>
                  <a:schemeClr val="tx1"/>
                </a:solidFill>
              </a:rPr>
              <a:t>and</a:t>
            </a:r>
            <a:r>
              <a:rPr lang="en-US" sz="1600" dirty="0" smtClean="0">
                <a:solidFill>
                  <a:schemeClr val="tx1"/>
                </a:solidFill>
              </a:rPr>
              <a:t> looking at the t-shirts for sale.</a:t>
            </a:r>
          </a:p>
          <a:p>
            <a:pPr>
              <a:buFont typeface="Arial" pitchFamily="34" charset="0"/>
              <a:buChar char="•"/>
            </a:pPr>
            <a:r>
              <a:rPr lang="en-US" sz="1600" dirty="0" smtClean="0">
                <a:solidFill>
                  <a:schemeClr val="tx1"/>
                </a:solidFill>
              </a:rPr>
              <a:t>There are garbage bags </a:t>
            </a:r>
            <a:r>
              <a:rPr lang="en-US" sz="1600" u="sng" dirty="0" smtClean="0">
                <a:solidFill>
                  <a:schemeClr val="tx1"/>
                </a:solidFill>
              </a:rPr>
              <a:t>and</a:t>
            </a:r>
            <a:r>
              <a:rPr lang="en-US" sz="1600" dirty="0" smtClean="0">
                <a:solidFill>
                  <a:schemeClr val="tx1"/>
                </a:solidFill>
              </a:rPr>
              <a:t> trash cans close to where the people are </a:t>
            </a:r>
            <a:r>
              <a:rPr lang="en-US" sz="1600" u="sng" dirty="0" smtClean="0">
                <a:solidFill>
                  <a:schemeClr val="tx1"/>
                </a:solidFill>
              </a:rPr>
              <a:t>sitting</a:t>
            </a:r>
            <a:r>
              <a:rPr lang="en-US" sz="1600" dirty="0" smtClean="0">
                <a:solidFill>
                  <a:schemeClr val="tx1"/>
                </a:solidFill>
              </a:rPr>
              <a:t>. </a:t>
            </a:r>
            <a:endParaRPr lang="en-US" sz="1600" dirty="0">
              <a:solidFill>
                <a:schemeClr val="tx1"/>
              </a:solidFill>
            </a:endParaRPr>
          </a:p>
        </p:txBody>
      </p:sp>
      <p:sp>
        <p:nvSpPr>
          <p:cNvPr id="12" name="Line Callout 2 11"/>
          <p:cNvSpPr/>
          <p:nvPr/>
        </p:nvSpPr>
        <p:spPr>
          <a:xfrm>
            <a:off x="5181600" y="1676400"/>
            <a:ext cx="3505200" cy="1752600"/>
          </a:xfrm>
          <a:prstGeom prst="borderCallout2">
            <a:avLst>
              <a:gd name="adj1" fmla="val 18750"/>
              <a:gd name="adj2" fmla="val -8333"/>
              <a:gd name="adj3" fmla="val 18750"/>
              <a:gd name="adj4" fmla="val -16667"/>
              <a:gd name="adj5" fmla="val 109385"/>
              <a:gd name="adj6" fmla="val -2378"/>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lang="en-US" sz="1600" dirty="0" smtClean="0">
                <a:solidFill>
                  <a:schemeClr val="tx1"/>
                </a:solidFill>
              </a:rPr>
              <a:t>The </a:t>
            </a:r>
            <a:r>
              <a:rPr lang="en-US" sz="1600" u="sng" dirty="0" smtClean="0">
                <a:solidFill>
                  <a:schemeClr val="tx1"/>
                </a:solidFill>
              </a:rPr>
              <a:t>woman</a:t>
            </a:r>
            <a:r>
              <a:rPr lang="en-US" sz="1600" dirty="0" smtClean="0">
                <a:solidFill>
                  <a:schemeClr val="tx1"/>
                </a:solidFill>
              </a:rPr>
              <a:t> is </a:t>
            </a:r>
            <a:r>
              <a:rPr lang="en-US" sz="1600" u="sng" dirty="0" smtClean="0">
                <a:solidFill>
                  <a:schemeClr val="tx1"/>
                </a:solidFill>
              </a:rPr>
              <a:t>reading</a:t>
            </a:r>
            <a:r>
              <a:rPr lang="en-US" sz="1600" dirty="0" smtClean="0">
                <a:solidFill>
                  <a:schemeClr val="tx1"/>
                </a:solidFill>
              </a:rPr>
              <a:t> a book.</a:t>
            </a:r>
            <a:endParaRPr lang="en-US" sz="16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allAtOnce" animBg="1"/>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2162"/>
          </a:xfrm>
        </p:spPr>
        <p:txBody>
          <a:bodyPr/>
          <a:lstStyle/>
          <a:p>
            <a:pPr fontAlgn="auto">
              <a:spcAft>
                <a:spcPts val="0"/>
              </a:spcAft>
              <a:defRPr/>
            </a:pPr>
            <a:r>
              <a:rPr lang="en-US" dirty="0" smtClean="0"/>
              <a:t>Test: Operational Scoring Rubric</a:t>
            </a:r>
            <a:endParaRPr lang="en-US" dirty="0"/>
          </a:p>
        </p:txBody>
      </p:sp>
      <p:pic>
        <p:nvPicPr>
          <p:cNvPr id="14339" name="Picture 2"/>
          <p:cNvPicPr>
            <a:picLocks noChangeAspect="1" noChangeArrowheads="1"/>
          </p:cNvPicPr>
          <p:nvPr/>
        </p:nvPicPr>
        <p:blipFill>
          <a:blip r:embed="rId3" cstate="print"/>
          <a:srcRect/>
          <a:stretch>
            <a:fillRect/>
          </a:stretch>
        </p:blipFill>
        <p:spPr bwMode="auto">
          <a:xfrm>
            <a:off x="533400" y="1524000"/>
            <a:ext cx="3429000" cy="4622800"/>
          </a:xfrm>
          <a:prstGeom prst="rect">
            <a:avLst/>
          </a:prstGeom>
          <a:noFill/>
          <a:ln w="9525">
            <a:noFill/>
            <a:miter lim="800000"/>
            <a:headEnd/>
            <a:tailEnd/>
          </a:ln>
        </p:spPr>
      </p:pic>
      <p:sp>
        <p:nvSpPr>
          <p:cNvPr id="5" name="Line Callout 1 4"/>
          <p:cNvSpPr/>
          <p:nvPr/>
        </p:nvSpPr>
        <p:spPr>
          <a:xfrm>
            <a:off x="4800600" y="5638800"/>
            <a:ext cx="2133600" cy="338138"/>
          </a:xfrm>
          <a:prstGeom prst="borderCallout1">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spAutoFit/>
          </a:bodyPr>
          <a:lstStyle/>
          <a:p>
            <a:pPr algn="ctr">
              <a:defRPr/>
            </a:pPr>
            <a:r>
              <a:rPr lang="en-US" sz="1600" dirty="0">
                <a:solidFill>
                  <a:schemeClr val="tx1">
                    <a:lumMod val="95000"/>
                    <a:lumOff val="5000"/>
                  </a:schemeClr>
                </a:solidFill>
              </a:rPr>
              <a:t>Straightforward rules</a:t>
            </a:r>
          </a:p>
        </p:txBody>
      </p:sp>
      <p:grpSp>
        <p:nvGrpSpPr>
          <p:cNvPr id="3" name="Group 20"/>
          <p:cNvGrpSpPr>
            <a:grpSpLocks/>
          </p:cNvGrpSpPr>
          <p:nvPr/>
        </p:nvGrpSpPr>
        <p:grpSpPr bwMode="auto">
          <a:xfrm>
            <a:off x="3429000" y="2057400"/>
            <a:ext cx="3008313" cy="2819400"/>
            <a:chOff x="3429000" y="2057400"/>
            <a:chExt cx="3008357" cy="2819400"/>
          </a:xfrm>
        </p:grpSpPr>
        <p:sp>
          <p:nvSpPr>
            <p:cNvPr id="6" name="TextBox 5"/>
            <p:cNvSpPr txBox="1"/>
            <p:nvPr/>
          </p:nvSpPr>
          <p:spPr>
            <a:xfrm>
              <a:off x="4495816" y="2057400"/>
              <a:ext cx="1941541" cy="646113"/>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a:defRPr/>
              </a:pPr>
              <a:r>
                <a:rPr lang="en-US" dirty="0"/>
                <a:t>Grammar errors </a:t>
              </a:r>
            </a:p>
            <a:p>
              <a:pPr>
                <a:defRPr/>
              </a:pPr>
              <a:r>
                <a:rPr lang="en-US" dirty="0"/>
                <a:t>and their severity</a:t>
              </a:r>
            </a:p>
          </p:txBody>
        </p:sp>
        <p:cxnSp>
          <p:nvCxnSpPr>
            <p:cNvPr id="16" name="Straight Connector 15"/>
            <p:cNvCxnSpPr>
              <a:endCxn id="6" idx="1"/>
            </p:cNvCxnSpPr>
            <p:nvPr/>
          </p:nvCxnSpPr>
          <p:spPr>
            <a:xfrm>
              <a:off x="3581402" y="2209800"/>
              <a:ext cx="914413" cy="17145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endCxn id="6" idx="1"/>
            </p:cNvCxnSpPr>
            <p:nvPr/>
          </p:nvCxnSpPr>
          <p:spPr>
            <a:xfrm flipV="1">
              <a:off x="3810006" y="2381250"/>
              <a:ext cx="685810" cy="112395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a:endCxn id="6" idx="1"/>
            </p:cNvCxnSpPr>
            <p:nvPr/>
          </p:nvCxnSpPr>
          <p:spPr>
            <a:xfrm flipV="1">
              <a:off x="3429000" y="2381250"/>
              <a:ext cx="1066816" cy="249555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4" name="Group 34"/>
          <p:cNvGrpSpPr>
            <a:grpSpLocks/>
          </p:cNvGrpSpPr>
          <p:nvPr/>
        </p:nvGrpSpPr>
        <p:grpSpPr bwMode="auto">
          <a:xfrm>
            <a:off x="3124200" y="2514600"/>
            <a:ext cx="2795588" cy="2514600"/>
            <a:chOff x="3124200" y="2514600"/>
            <a:chExt cx="2796029" cy="2514600"/>
          </a:xfrm>
        </p:grpSpPr>
        <p:sp>
          <p:nvSpPr>
            <p:cNvPr id="9" name="TextBox 8"/>
            <p:cNvSpPr txBox="1"/>
            <p:nvPr/>
          </p:nvSpPr>
          <p:spPr>
            <a:xfrm>
              <a:off x="4496016" y="3224213"/>
              <a:ext cx="1424213" cy="369887"/>
            </a:xfrm>
            <a:prstGeom prst="rect">
              <a:avLst/>
            </a:prstGeom>
            <a:ln>
              <a:solidFill>
                <a:schemeClr val="accent2"/>
              </a:solidFill>
            </a:ln>
          </p:spPr>
          <p:style>
            <a:lnRef idx="2">
              <a:schemeClr val="accent1"/>
            </a:lnRef>
            <a:fillRef idx="1">
              <a:schemeClr val="lt1"/>
            </a:fillRef>
            <a:effectRef idx="0">
              <a:schemeClr val="accent1"/>
            </a:effectRef>
            <a:fontRef idx="minor">
              <a:schemeClr val="dk1"/>
            </a:fontRef>
          </p:style>
          <p:txBody>
            <a:bodyPr wrap="none">
              <a:spAutoFit/>
            </a:bodyPr>
            <a:lstStyle/>
            <a:p>
              <a:pPr>
                <a:defRPr/>
              </a:pPr>
              <a:r>
                <a:rPr lang="en-US" dirty="0"/>
                <a:t>Word usage</a:t>
              </a:r>
            </a:p>
          </p:txBody>
        </p:sp>
        <p:cxnSp>
          <p:nvCxnSpPr>
            <p:cNvPr id="23" name="Straight Connector 22"/>
            <p:cNvCxnSpPr>
              <a:endCxn id="9" idx="1"/>
            </p:cNvCxnSpPr>
            <p:nvPr/>
          </p:nvCxnSpPr>
          <p:spPr>
            <a:xfrm>
              <a:off x="3505260" y="2514600"/>
              <a:ext cx="990756" cy="89535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a:endCxn id="9" idx="1"/>
            </p:cNvCxnSpPr>
            <p:nvPr/>
          </p:nvCxnSpPr>
          <p:spPr>
            <a:xfrm flipV="1">
              <a:off x="3581472" y="3409950"/>
              <a:ext cx="914544" cy="40005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a:endCxn id="9" idx="1"/>
            </p:cNvCxnSpPr>
            <p:nvPr/>
          </p:nvCxnSpPr>
          <p:spPr>
            <a:xfrm flipV="1">
              <a:off x="3124200" y="3409950"/>
              <a:ext cx="1371816" cy="161925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7" name="Group 35"/>
          <p:cNvGrpSpPr>
            <a:grpSpLocks/>
          </p:cNvGrpSpPr>
          <p:nvPr/>
        </p:nvGrpSpPr>
        <p:grpSpPr bwMode="auto">
          <a:xfrm>
            <a:off x="2895600" y="2819400"/>
            <a:ext cx="4271963" cy="2514600"/>
            <a:chOff x="2895600" y="2819400"/>
            <a:chExt cx="4272726" cy="2514600"/>
          </a:xfrm>
        </p:grpSpPr>
        <p:sp>
          <p:nvSpPr>
            <p:cNvPr id="8" name="TextBox 7"/>
            <p:cNvSpPr txBox="1"/>
            <p:nvPr/>
          </p:nvSpPr>
          <p:spPr>
            <a:xfrm>
              <a:off x="4496086" y="4114800"/>
              <a:ext cx="2672240" cy="369888"/>
            </a:xfrm>
            <a:prstGeom prst="rect">
              <a:avLst/>
            </a:prstGeom>
            <a:ln>
              <a:solidFill>
                <a:schemeClr val="accent4"/>
              </a:solidFill>
            </a:ln>
          </p:spPr>
          <p:style>
            <a:lnRef idx="2">
              <a:schemeClr val="accent1"/>
            </a:lnRef>
            <a:fillRef idx="1">
              <a:schemeClr val="lt1"/>
            </a:fillRef>
            <a:effectRef idx="0">
              <a:schemeClr val="accent1"/>
            </a:effectRef>
            <a:fontRef idx="minor">
              <a:schemeClr val="dk1"/>
            </a:fontRef>
          </p:style>
          <p:txBody>
            <a:bodyPr wrap="none">
              <a:spAutoFit/>
            </a:bodyPr>
            <a:lstStyle/>
            <a:p>
              <a:pPr>
                <a:defRPr/>
              </a:pPr>
              <a:r>
                <a:rPr lang="en-US" dirty="0"/>
                <a:t>Consistency with picture</a:t>
              </a:r>
            </a:p>
          </p:txBody>
        </p:sp>
        <p:cxnSp>
          <p:nvCxnSpPr>
            <p:cNvPr id="29" name="Straight Connector 28"/>
            <p:cNvCxnSpPr>
              <a:endCxn id="8" idx="1"/>
            </p:cNvCxnSpPr>
            <p:nvPr/>
          </p:nvCxnSpPr>
          <p:spPr>
            <a:xfrm>
              <a:off x="2895600" y="2819400"/>
              <a:ext cx="1600486" cy="1479550"/>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a:endCxn id="8" idx="1"/>
            </p:cNvCxnSpPr>
            <p:nvPr/>
          </p:nvCxnSpPr>
          <p:spPr>
            <a:xfrm flipV="1">
              <a:off x="3124241" y="4298950"/>
              <a:ext cx="1371845" cy="44450"/>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a:endCxn id="8" idx="1"/>
            </p:cNvCxnSpPr>
            <p:nvPr/>
          </p:nvCxnSpPr>
          <p:spPr>
            <a:xfrm flipV="1">
              <a:off x="3124241" y="4298950"/>
              <a:ext cx="1371845" cy="1035050"/>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14" name="Group 44"/>
          <p:cNvGrpSpPr>
            <a:grpSpLocks/>
          </p:cNvGrpSpPr>
          <p:nvPr/>
        </p:nvGrpSpPr>
        <p:grpSpPr bwMode="auto">
          <a:xfrm>
            <a:off x="6437313" y="1600200"/>
            <a:ext cx="2097087" cy="1755775"/>
            <a:chOff x="6437357" y="1600200"/>
            <a:chExt cx="2097043" cy="1755577"/>
          </a:xfrm>
        </p:grpSpPr>
        <p:grpSp>
          <p:nvGrpSpPr>
            <p:cNvPr id="14348" name="Group 13"/>
            <p:cNvGrpSpPr>
              <a:grpSpLocks/>
            </p:cNvGrpSpPr>
            <p:nvPr/>
          </p:nvGrpSpPr>
          <p:grpSpPr bwMode="auto">
            <a:xfrm>
              <a:off x="7344651" y="1600200"/>
              <a:ext cx="1189749" cy="1755577"/>
              <a:chOff x="6629400" y="1600200"/>
              <a:chExt cx="1189749" cy="1755577"/>
            </a:xfrm>
          </p:grpSpPr>
          <p:sp>
            <p:nvSpPr>
              <p:cNvPr id="10" name="TextBox 9"/>
              <p:cNvSpPr txBox="1"/>
              <p:nvPr/>
            </p:nvSpPr>
            <p:spPr>
              <a:xfrm>
                <a:off x="6630137" y="1600200"/>
                <a:ext cx="1189012" cy="307940"/>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a:defRPr/>
                </a:pPr>
                <a:r>
                  <a:rPr lang="en-US" sz="1400" dirty="0"/>
                  <a:t>Subject-verb</a:t>
                </a:r>
              </a:p>
            </p:txBody>
          </p:sp>
          <p:sp>
            <p:nvSpPr>
              <p:cNvPr id="11" name="TextBox 10"/>
              <p:cNvSpPr txBox="1"/>
              <p:nvPr/>
            </p:nvSpPr>
            <p:spPr>
              <a:xfrm>
                <a:off x="6630137" y="2565291"/>
                <a:ext cx="1058840" cy="307940"/>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a:defRPr/>
                </a:pPr>
                <a:r>
                  <a:rPr lang="en-US" sz="1400" dirty="0"/>
                  <a:t>preposition</a:t>
                </a:r>
              </a:p>
            </p:txBody>
          </p:sp>
          <p:sp>
            <p:nvSpPr>
              <p:cNvPr id="12" name="TextBox 11"/>
              <p:cNvSpPr txBox="1"/>
              <p:nvPr/>
            </p:nvSpPr>
            <p:spPr>
              <a:xfrm>
                <a:off x="6630137" y="2082746"/>
                <a:ext cx="661973" cy="307940"/>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a:defRPr/>
                </a:pPr>
                <a:r>
                  <a:rPr lang="en-US" sz="1400" dirty="0"/>
                  <a:t>article</a:t>
                </a:r>
              </a:p>
            </p:txBody>
          </p:sp>
          <p:sp>
            <p:nvSpPr>
              <p:cNvPr id="13" name="TextBox 12"/>
              <p:cNvSpPr txBox="1"/>
              <p:nvPr/>
            </p:nvSpPr>
            <p:spPr>
              <a:xfrm>
                <a:off x="6630137" y="3047837"/>
                <a:ext cx="363529" cy="307940"/>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a:defRPr/>
                </a:pPr>
                <a:r>
                  <a:rPr lang="en-US" sz="1400" dirty="0"/>
                  <a:t>…</a:t>
                </a:r>
              </a:p>
            </p:txBody>
          </p:sp>
        </p:grpSp>
        <p:cxnSp>
          <p:nvCxnSpPr>
            <p:cNvPr id="38" name="Straight Connector 37"/>
            <p:cNvCxnSpPr>
              <a:stCxn id="6" idx="3"/>
              <a:endCxn id="10" idx="1"/>
            </p:cNvCxnSpPr>
            <p:nvPr/>
          </p:nvCxnSpPr>
          <p:spPr>
            <a:xfrm flipV="1">
              <a:off x="6437357" y="1754171"/>
              <a:ext cx="908031" cy="62699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a:stCxn id="6" idx="3"/>
              <a:endCxn id="12" idx="1"/>
            </p:cNvCxnSpPr>
            <p:nvPr/>
          </p:nvCxnSpPr>
          <p:spPr>
            <a:xfrm flipV="1">
              <a:off x="6437357" y="2236716"/>
              <a:ext cx="908031" cy="144446"/>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p:cNvCxnSpPr>
              <a:stCxn id="6" idx="3"/>
              <a:endCxn id="11" idx="1"/>
            </p:cNvCxnSpPr>
            <p:nvPr/>
          </p:nvCxnSpPr>
          <p:spPr>
            <a:xfrm>
              <a:off x="6437357" y="2381162"/>
              <a:ext cx="908031" cy="3381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p:cNvCxnSpPr>
              <a:stCxn id="6" idx="3"/>
              <a:endCxn id="13" idx="1"/>
            </p:cNvCxnSpPr>
            <p:nvPr/>
          </p:nvCxnSpPr>
          <p:spPr>
            <a:xfrm>
              <a:off x="6437357" y="2381162"/>
              <a:ext cx="908031" cy="820645"/>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7" name="Group 47"/>
          <p:cNvGrpSpPr>
            <a:grpSpLocks/>
          </p:cNvGrpSpPr>
          <p:nvPr/>
        </p:nvGrpSpPr>
        <p:grpSpPr bwMode="auto">
          <a:xfrm>
            <a:off x="4114800" y="1600200"/>
            <a:ext cx="4648200" cy="3570288"/>
            <a:chOff x="4114800" y="1600200"/>
            <a:chExt cx="4648200" cy="3569732"/>
          </a:xfrm>
        </p:grpSpPr>
        <p:sp>
          <p:nvSpPr>
            <p:cNvPr id="46" name="Rectangle 45"/>
            <p:cNvSpPr/>
            <p:nvPr/>
          </p:nvSpPr>
          <p:spPr>
            <a:xfrm>
              <a:off x="4114800" y="1600200"/>
              <a:ext cx="4648200" cy="3199902"/>
            </a:xfrm>
            <a:prstGeom prst="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347" name="TextBox 46"/>
            <p:cNvSpPr txBox="1">
              <a:spLocks noChangeArrowheads="1"/>
            </p:cNvSpPr>
            <p:nvPr/>
          </p:nvSpPr>
          <p:spPr bwMode="auto">
            <a:xfrm>
              <a:off x="6781800" y="4800600"/>
              <a:ext cx="1941557" cy="369332"/>
            </a:xfrm>
            <a:prstGeom prst="rect">
              <a:avLst/>
            </a:prstGeom>
            <a:noFill/>
            <a:ln w="9525">
              <a:noFill/>
              <a:miter lim="800000"/>
              <a:headEnd/>
              <a:tailEnd/>
            </a:ln>
          </p:spPr>
          <p:txBody>
            <a:bodyPr wrap="none">
              <a:spAutoFit/>
            </a:bodyPr>
            <a:lstStyle/>
            <a:p>
              <a:r>
                <a:rPr lang="en-US"/>
                <a:t>Machine learning</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 name="Group 44"/>
          <p:cNvGrpSpPr/>
          <p:nvPr/>
        </p:nvGrpSpPr>
        <p:grpSpPr>
          <a:xfrm>
            <a:off x="4343400" y="1685925"/>
            <a:ext cx="1091514" cy="523875"/>
            <a:chOff x="4343400" y="1685925"/>
            <a:chExt cx="1091514" cy="523875"/>
          </a:xfrm>
        </p:grpSpPr>
        <p:sp>
          <p:nvSpPr>
            <p:cNvPr id="4098" name="Rectangle 2"/>
            <p:cNvSpPr>
              <a:spLocks noChangeArrowheads="1"/>
            </p:cNvSpPr>
            <p:nvPr/>
          </p:nvSpPr>
          <p:spPr bwMode="auto">
            <a:xfrm>
              <a:off x="4800600" y="1685925"/>
              <a:ext cx="634314" cy="523875"/>
            </a:xfrm>
            <a:prstGeom prst="rect">
              <a:avLst/>
            </a:prstGeom>
            <a:solidFill>
              <a:srgbClr val="FFFFFF"/>
            </a:solidFill>
            <a:ln w="19050">
              <a:solidFill>
                <a:srgbClr val="000000"/>
              </a:solidFill>
              <a:miter lim="800000"/>
              <a:headEnd/>
              <a:tailEnd/>
            </a:ln>
          </p:spPr>
          <p:txBody>
            <a:bodyPr wrap="square">
              <a:spAutoFit/>
            </a:bodyPr>
            <a:lstStyle/>
            <a:p>
              <a:pPr>
                <a:spcAft>
                  <a:spcPts val="1000"/>
                </a:spcAft>
              </a:pPr>
              <a:r>
                <a:rPr lang="en-US" sz="1400" b="1" dirty="0">
                  <a:latin typeface="Calibri" pitchFamily="34" charset="0"/>
                </a:rPr>
                <a:t>Spell check             </a:t>
              </a:r>
              <a:endParaRPr lang="en-US" sz="2400" b="1" dirty="0">
                <a:latin typeface="Calibri" pitchFamily="34" charset="0"/>
              </a:endParaRPr>
            </a:p>
          </p:txBody>
        </p:sp>
        <p:cxnSp>
          <p:nvCxnSpPr>
            <p:cNvPr id="10" name="Straight Arrow Connector 9"/>
            <p:cNvCxnSpPr/>
            <p:nvPr/>
          </p:nvCxnSpPr>
          <p:spPr>
            <a:xfrm>
              <a:off x="4343400" y="1828800"/>
              <a:ext cx="475734" cy="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grpSp>
      <p:grpSp>
        <p:nvGrpSpPr>
          <p:cNvPr id="54" name="Group 53"/>
          <p:cNvGrpSpPr/>
          <p:nvPr/>
        </p:nvGrpSpPr>
        <p:grpSpPr>
          <a:xfrm>
            <a:off x="5434914" y="1914764"/>
            <a:ext cx="2094469" cy="2582624"/>
            <a:chOff x="5434914" y="1914764"/>
            <a:chExt cx="2094469" cy="2582624"/>
          </a:xfrm>
        </p:grpSpPr>
        <p:sp>
          <p:nvSpPr>
            <p:cNvPr id="4105" name="Rectangle 2"/>
            <p:cNvSpPr>
              <a:spLocks noChangeArrowheads="1"/>
            </p:cNvSpPr>
            <p:nvPr/>
          </p:nvSpPr>
          <p:spPr bwMode="auto">
            <a:xfrm>
              <a:off x="5943598" y="2667000"/>
              <a:ext cx="1585785" cy="523875"/>
            </a:xfrm>
            <a:prstGeom prst="rect">
              <a:avLst/>
            </a:prstGeom>
            <a:solidFill>
              <a:srgbClr val="FFFFFF"/>
            </a:solidFill>
            <a:ln w="19050">
              <a:solidFill>
                <a:srgbClr val="000000"/>
              </a:solidFill>
              <a:miter lim="800000"/>
              <a:headEnd/>
              <a:tailEnd/>
            </a:ln>
          </p:spPr>
          <p:txBody>
            <a:bodyPr wrap="square">
              <a:spAutoFit/>
            </a:bodyPr>
            <a:lstStyle/>
            <a:p>
              <a:pPr>
                <a:spcAft>
                  <a:spcPts val="1000"/>
                </a:spcAft>
              </a:pPr>
              <a:r>
                <a:rPr lang="en-US" sz="1400" b="1">
                  <a:latin typeface="Calibri" pitchFamily="34" charset="0"/>
                </a:rPr>
                <a:t>Awkward word usage Features</a:t>
              </a:r>
              <a:endParaRPr lang="en-US" sz="2400" b="1">
                <a:latin typeface="Calibri" pitchFamily="34" charset="0"/>
              </a:endParaRPr>
            </a:p>
          </p:txBody>
        </p:sp>
        <p:cxnSp>
          <p:nvCxnSpPr>
            <p:cNvPr id="17" name="Shape 68"/>
            <p:cNvCxnSpPr>
              <a:stCxn id="4098" idx="3"/>
              <a:endCxn id="4105" idx="1"/>
            </p:cNvCxnSpPr>
            <p:nvPr/>
          </p:nvCxnSpPr>
          <p:spPr>
            <a:xfrm>
              <a:off x="5434914" y="1947863"/>
              <a:ext cx="508684" cy="981075"/>
            </a:xfrm>
            <a:prstGeom prst="bentConnector3">
              <a:avLst>
                <a:gd name="adj1" fmla="val 50000"/>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18" name="Shape 70"/>
            <p:cNvCxnSpPr>
              <a:stCxn id="13" idx="3"/>
              <a:endCxn id="4105" idx="0"/>
            </p:cNvCxnSpPr>
            <p:nvPr/>
          </p:nvCxnSpPr>
          <p:spPr>
            <a:xfrm rot="16200000" flipH="1">
              <a:off x="6189695" y="2120204"/>
              <a:ext cx="752236" cy="341355"/>
            </a:xfrm>
            <a:prstGeom prst="bentConnector3">
              <a:avLst>
                <a:gd name="adj1" fmla="val 50000"/>
              </a:avLst>
            </a:prstGeom>
            <a:ln w="19050">
              <a:headEnd type="arrow"/>
              <a:tailEnd type="arrow"/>
            </a:ln>
          </p:spPr>
          <p:style>
            <a:lnRef idx="1">
              <a:schemeClr val="accent1"/>
            </a:lnRef>
            <a:fillRef idx="0">
              <a:schemeClr val="accent1"/>
            </a:fillRef>
            <a:effectRef idx="0">
              <a:schemeClr val="accent1"/>
            </a:effectRef>
            <a:fontRef idx="minor">
              <a:schemeClr val="tx1"/>
            </a:fontRef>
          </p:style>
        </p:cxnSp>
        <p:cxnSp>
          <p:nvCxnSpPr>
            <p:cNvPr id="21" name="Elbow Connector 93"/>
            <p:cNvCxnSpPr>
              <a:stCxn id="4105" idx="2"/>
              <a:endCxn id="4114" idx="3"/>
            </p:cNvCxnSpPr>
            <p:nvPr/>
          </p:nvCxnSpPr>
          <p:spPr>
            <a:xfrm rot="5400000">
              <a:off x="5806754" y="3567650"/>
              <a:ext cx="1306513" cy="552963"/>
            </a:xfrm>
            <a:prstGeom prst="bentConnector2">
              <a:avLst/>
            </a:prstGeom>
            <a:ln w="19050">
              <a:tailEnd type="arrow"/>
            </a:ln>
          </p:spPr>
          <p:style>
            <a:lnRef idx="1">
              <a:schemeClr val="accent1"/>
            </a:lnRef>
            <a:fillRef idx="0">
              <a:schemeClr val="accent1"/>
            </a:fillRef>
            <a:effectRef idx="0">
              <a:schemeClr val="accent1"/>
            </a:effectRef>
            <a:fontRef idx="minor">
              <a:schemeClr val="tx1"/>
            </a:fontRef>
          </p:style>
        </p:cxnSp>
      </p:grpSp>
      <p:grpSp>
        <p:nvGrpSpPr>
          <p:cNvPr id="42" name="Group 41"/>
          <p:cNvGrpSpPr/>
          <p:nvPr/>
        </p:nvGrpSpPr>
        <p:grpSpPr>
          <a:xfrm>
            <a:off x="1828800" y="447438"/>
            <a:ext cx="5398872" cy="4657961"/>
            <a:chOff x="1828800" y="447438"/>
            <a:chExt cx="5398872" cy="4657961"/>
          </a:xfrm>
        </p:grpSpPr>
        <p:sp>
          <p:nvSpPr>
            <p:cNvPr id="13" name="Flowchart: Magnetic Disk 12"/>
            <p:cNvSpPr/>
            <p:nvPr/>
          </p:nvSpPr>
          <p:spPr>
            <a:xfrm>
              <a:off x="5562600" y="447438"/>
              <a:ext cx="1665072" cy="1467326"/>
            </a:xfrm>
            <a:prstGeom prst="flowChartMagneticDisk">
              <a:avLst/>
            </a:prstGeom>
            <a:no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ctr" fontAlgn="auto">
                <a:spcBef>
                  <a:spcPts val="0"/>
                </a:spcBef>
                <a:spcAft>
                  <a:spcPts val="0"/>
                </a:spcAft>
                <a:defRPr/>
              </a:pPr>
              <a:r>
                <a:rPr lang="en-US" sz="1400" b="1" dirty="0">
                  <a:solidFill>
                    <a:schemeClr val="tx1">
                      <a:lumMod val="95000"/>
                      <a:lumOff val="5000"/>
                    </a:schemeClr>
                  </a:solidFill>
                </a:rPr>
                <a:t>Word associations database  </a:t>
              </a:r>
            </a:p>
          </p:txBody>
        </p:sp>
        <p:cxnSp>
          <p:nvCxnSpPr>
            <p:cNvPr id="14" name="Straight Arrow Connector 13"/>
            <p:cNvCxnSpPr>
              <a:endCxn id="13" idx="2"/>
            </p:cNvCxnSpPr>
            <p:nvPr/>
          </p:nvCxnSpPr>
          <p:spPr>
            <a:xfrm flipV="1">
              <a:off x="4114800" y="1181101"/>
              <a:ext cx="1447800" cy="342900"/>
            </a:xfrm>
            <a:prstGeom prst="straightConnector1">
              <a:avLst/>
            </a:prstGeom>
            <a:ln w="19050">
              <a:headEnd type="arrow"/>
              <a:tailEnd type="arrow"/>
            </a:ln>
          </p:spPr>
          <p:style>
            <a:lnRef idx="1">
              <a:schemeClr val="accent1"/>
            </a:lnRef>
            <a:fillRef idx="0">
              <a:schemeClr val="accent1"/>
            </a:fillRef>
            <a:effectRef idx="0">
              <a:schemeClr val="accent1"/>
            </a:effectRef>
            <a:fontRef idx="minor">
              <a:schemeClr val="tx1"/>
            </a:fontRef>
          </p:style>
        </p:cxnSp>
        <p:grpSp>
          <p:nvGrpSpPr>
            <p:cNvPr id="40" name="Group 39"/>
            <p:cNvGrpSpPr/>
            <p:nvPr/>
          </p:nvGrpSpPr>
          <p:grpSpPr>
            <a:xfrm>
              <a:off x="1828800" y="851594"/>
              <a:ext cx="2585652" cy="4253805"/>
              <a:chOff x="1828800" y="851594"/>
              <a:chExt cx="2585652" cy="4253805"/>
            </a:xfrm>
          </p:grpSpPr>
          <p:sp>
            <p:nvSpPr>
              <p:cNvPr id="4100" name="Rectangle 4"/>
              <p:cNvSpPr>
                <a:spLocks noChangeArrowheads="1"/>
              </p:cNvSpPr>
              <p:nvPr/>
            </p:nvSpPr>
            <p:spPr bwMode="auto">
              <a:xfrm>
                <a:off x="2590800" y="1547813"/>
                <a:ext cx="1823652" cy="738187"/>
              </a:xfrm>
              <a:prstGeom prst="rect">
                <a:avLst/>
              </a:prstGeom>
              <a:solidFill>
                <a:srgbClr val="FFFFFF"/>
              </a:solidFill>
              <a:ln w="19050">
                <a:solidFill>
                  <a:srgbClr val="000000"/>
                </a:solidFill>
                <a:miter lim="800000"/>
                <a:headEnd/>
                <a:tailEnd/>
              </a:ln>
            </p:spPr>
            <p:txBody>
              <a:bodyPr wrap="square">
                <a:spAutoFit/>
              </a:bodyPr>
              <a:lstStyle/>
              <a:p>
                <a:pPr>
                  <a:spcAft>
                    <a:spcPts val="1000"/>
                  </a:spcAft>
                </a:pPr>
                <a:r>
                  <a:rPr lang="en-US" sz="1400" b="1" dirty="0">
                    <a:latin typeface="Calibri" pitchFamily="34" charset="0"/>
                  </a:rPr>
                  <a:t>Foreign language detector (Rule-based scorer)</a:t>
                </a:r>
                <a:endParaRPr lang="en-US" sz="2400" b="1" dirty="0">
                  <a:latin typeface="Calibri" pitchFamily="34" charset="0"/>
                </a:endParaRPr>
              </a:p>
            </p:txBody>
          </p:sp>
          <p:cxnSp>
            <p:nvCxnSpPr>
              <p:cNvPr id="7" name="Straight Arrow Connector 6"/>
              <p:cNvCxnSpPr>
                <a:stCxn id="4099" idx="2"/>
                <a:endCxn id="4100" idx="0"/>
              </p:cNvCxnSpPr>
              <p:nvPr/>
            </p:nvCxnSpPr>
            <p:spPr>
              <a:xfrm>
                <a:off x="3502020" y="851594"/>
                <a:ext cx="606" cy="696219"/>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25" name="Shape 24"/>
              <p:cNvCxnSpPr>
                <a:stCxn id="4100" idx="1"/>
              </p:cNvCxnSpPr>
              <p:nvPr/>
            </p:nvCxnSpPr>
            <p:spPr>
              <a:xfrm rot="10800000" flipV="1">
                <a:off x="1828800" y="1916907"/>
                <a:ext cx="762000" cy="3188492"/>
              </a:xfrm>
              <a:prstGeom prst="bentConnector2">
                <a:avLst/>
              </a:prstGeom>
              <a:ln w="19050">
                <a:tailEnd type="arrow"/>
              </a:ln>
            </p:spPr>
            <p:style>
              <a:lnRef idx="1">
                <a:schemeClr val="accent1"/>
              </a:lnRef>
              <a:fillRef idx="0">
                <a:schemeClr val="accent1"/>
              </a:fillRef>
              <a:effectRef idx="0">
                <a:schemeClr val="accent1"/>
              </a:effectRef>
              <a:fontRef idx="minor">
                <a:schemeClr val="tx1"/>
              </a:fontRef>
            </p:style>
          </p:cxnSp>
        </p:grpSp>
      </p:grpSp>
      <p:sp>
        <p:nvSpPr>
          <p:cNvPr id="4099" name="AutoShape 3"/>
          <p:cNvSpPr>
            <a:spLocks noChangeArrowheads="1"/>
          </p:cNvSpPr>
          <p:nvPr/>
        </p:nvSpPr>
        <p:spPr bwMode="auto">
          <a:xfrm>
            <a:off x="2819398" y="481013"/>
            <a:ext cx="1585785" cy="385167"/>
          </a:xfrm>
          <a:prstGeom prst="flowChartMultidocument">
            <a:avLst/>
          </a:prstGeom>
          <a:solidFill>
            <a:srgbClr val="FFFFFF"/>
          </a:solidFill>
          <a:ln w="19050">
            <a:solidFill>
              <a:srgbClr val="000000"/>
            </a:solidFill>
            <a:miter lim="800000"/>
            <a:headEnd/>
            <a:tailEnd/>
          </a:ln>
        </p:spPr>
        <p:txBody>
          <a:bodyPr wrap="square">
            <a:spAutoFit/>
          </a:bodyPr>
          <a:lstStyle/>
          <a:p>
            <a:pPr>
              <a:spcAft>
                <a:spcPts val="1000"/>
              </a:spcAft>
            </a:pPr>
            <a:r>
              <a:rPr lang="en-US" sz="1400" b="1" dirty="0">
                <a:latin typeface="Calibri" pitchFamily="34" charset="0"/>
              </a:rPr>
              <a:t>Text </a:t>
            </a:r>
            <a:r>
              <a:rPr lang="en-US" sz="1400" b="1" dirty="0" smtClean="0">
                <a:latin typeface="Calibri" pitchFamily="34" charset="0"/>
              </a:rPr>
              <a:t>responses</a:t>
            </a:r>
            <a:endParaRPr lang="en-US" sz="2400" b="1" dirty="0">
              <a:latin typeface="Calibri" pitchFamily="34" charset="0"/>
            </a:endParaRPr>
          </a:p>
        </p:txBody>
      </p:sp>
      <p:sp>
        <p:nvSpPr>
          <p:cNvPr id="4119" name="TextBox 113"/>
          <p:cNvSpPr txBox="1">
            <a:spLocks noChangeArrowheads="1"/>
          </p:cNvSpPr>
          <p:nvPr/>
        </p:nvSpPr>
        <p:spPr bwMode="auto">
          <a:xfrm>
            <a:off x="1752598" y="5105400"/>
            <a:ext cx="3885171" cy="369888"/>
          </a:xfrm>
          <a:prstGeom prst="rect">
            <a:avLst/>
          </a:prstGeom>
          <a:noFill/>
          <a:ln w="19050">
            <a:solidFill>
              <a:schemeClr val="tx1"/>
            </a:solidFill>
            <a:miter lim="800000"/>
            <a:headEnd/>
            <a:tailEnd/>
          </a:ln>
        </p:spPr>
        <p:txBody>
          <a:bodyPr wrap="square">
            <a:spAutoFit/>
          </a:bodyPr>
          <a:lstStyle/>
          <a:p>
            <a:pPr algn="ctr"/>
            <a:r>
              <a:rPr lang="en-US" b="1">
                <a:latin typeface="Calibri" pitchFamily="34" charset="0"/>
              </a:rPr>
              <a:t>        Score prediction</a:t>
            </a:r>
          </a:p>
        </p:txBody>
      </p:sp>
      <p:grpSp>
        <p:nvGrpSpPr>
          <p:cNvPr id="43" name="Group 42"/>
          <p:cNvGrpSpPr/>
          <p:nvPr/>
        </p:nvGrpSpPr>
        <p:grpSpPr>
          <a:xfrm>
            <a:off x="1981200" y="2286000"/>
            <a:ext cx="1521426" cy="2057400"/>
            <a:chOff x="1981200" y="2286000"/>
            <a:chExt cx="1521426" cy="2057400"/>
          </a:xfrm>
        </p:grpSpPr>
        <p:sp>
          <p:nvSpPr>
            <p:cNvPr id="4102" name="Rectangle 2"/>
            <p:cNvSpPr>
              <a:spLocks noChangeArrowheads="1"/>
            </p:cNvSpPr>
            <p:nvPr/>
          </p:nvSpPr>
          <p:spPr bwMode="auto">
            <a:xfrm>
              <a:off x="1981200" y="2667000"/>
              <a:ext cx="1268628" cy="523875"/>
            </a:xfrm>
            <a:prstGeom prst="rect">
              <a:avLst/>
            </a:prstGeom>
            <a:solidFill>
              <a:srgbClr val="FFFFFF"/>
            </a:solidFill>
            <a:ln w="19050">
              <a:solidFill>
                <a:srgbClr val="000000"/>
              </a:solidFill>
              <a:miter lim="800000"/>
              <a:headEnd/>
              <a:tailEnd/>
            </a:ln>
          </p:spPr>
          <p:txBody>
            <a:bodyPr wrap="square">
              <a:spAutoFit/>
            </a:bodyPr>
            <a:lstStyle/>
            <a:p>
              <a:pPr>
                <a:spcAft>
                  <a:spcPts val="1000"/>
                </a:spcAft>
              </a:pPr>
              <a:r>
                <a:rPr lang="en-US" sz="1400" b="1">
                  <a:latin typeface="Calibri" pitchFamily="34" charset="0"/>
                </a:rPr>
                <a:t>Rubric-based Features</a:t>
              </a:r>
              <a:endParaRPr lang="en-US" sz="2400" b="1">
                <a:latin typeface="Calibri" pitchFamily="34" charset="0"/>
              </a:endParaRPr>
            </a:p>
          </p:txBody>
        </p:sp>
        <p:cxnSp>
          <p:nvCxnSpPr>
            <p:cNvPr id="9" name="Elbow Connector 8"/>
            <p:cNvCxnSpPr>
              <a:stCxn id="4100" idx="2"/>
              <a:endCxn id="4102" idx="0"/>
            </p:cNvCxnSpPr>
            <p:nvPr/>
          </p:nvCxnSpPr>
          <p:spPr>
            <a:xfrm rot="5400000">
              <a:off x="2868570" y="2032944"/>
              <a:ext cx="381000" cy="887112"/>
            </a:xfrm>
            <a:prstGeom prst="bentConnector3">
              <a:avLst>
                <a:gd name="adj1" fmla="val 50000"/>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4102" idx="2"/>
            </p:cNvCxnSpPr>
            <p:nvPr/>
          </p:nvCxnSpPr>
          <p:spPr>
            <a:xfrm flipH="1">
              <a:off x="2590800" y="3190875"/>
              <a:ext cx="24714" cy="1152525"/>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grpSp>
      <p:grpSp>
        <p:nvGrpSpPr>
          <p:cNvPr id="55" name="Group 54"/>
          <p:cNvGrpSpPr/>
          <p:nvPr/>
        </p:nvGrpSpPr>
        <p:grpSpPr>
          <a:xfrm>
            <a:off x="3886198" y="2209800"/>
            <a:ext cx="2341605" cy="2133600"/>
            <a:chOff x="3886198" y="2209800"/>
            <a:chExt cx="2341605" cy="2133600"/>
          </a:xfrm>
        </p:grpSpPr>
        <p:sp>
          <p:nvSpPr>
            <p:cNvPr id="4109" name="Rectangle 2"/>
            <p:cNvSpPr>
              <a:spLocks noChangeArrowheads="1"/>
            </p:cNvSpPr>
            <p:nvPr/>
          </p:nvSpPr>
          <p:spPr bwMode="auto">
            <a:xfrm>
              <a:off x="3886198" y="2667000"/>
              <a:ext cx="1585785" cy="523875"/>
            </a:xfrm>
            <a:prstGeom prst="rect">
              <a:avLst/>
            </a:prstGeom>
            <a:solidFill>
              <a:srgbClr val="FFFFFF"/>
            </a:solidFill>
            <a:ln w="19050">
              <a:solidFill>
                <a:srgbClr val="000000"/>
              </a:solidFill>
              <a:miter lim="800000"/>
              <a:headEnd/>
              <a:tailEnd/>
            </a:ln>
          </p:spPr>
          <p:txBody>
            <a:bodyPr wrap="square">
              <a:spAutoFit/>
            </a:bodyPr>
            <a:lstStyle/>
            <a:p>
              <a:pPr>
                <a:spcAft>
                  <a:spcPts val="1000"/>
                </a:spcAft>
              </a:pPr>
              <a:r>
                <a:rPr lang="en-US" sz="1400" b="1" dirty="0">
                  <a:latin typeface="Calibri" pitchFamily="34" charset="0"/>
                </a:rPr>
                <a:t>Content relevance Features</a:t>
              </a:r>
              <a:endParaRPr lang="en-US" sz="2400" b="1" dirty="0">
                <a:latin typeface="Calibri" pitchFamily="34" charset="0"/>
              </a:endParaRPr>
            </a:p>
          </p:txBody>
        </p:sp>
        <p:cxnSp>
          <p:nvCxnSpPr>
            <p:cNvPr id="16" name="Elbow Connector 15"/>
            <p:cNvCxnSpPr>
              <a:stCxn id="4098" idx="2"/>
              <a:endCxn id="4109" idx="0"/>
            </p:cNvCxnSpPr>
            <p:nvPr/>
          </p:nvCxnSpPr>
          <p:spPr>
            <a:xfrm rot="5400000">
              <a:off x="4669824" y="2219067"/>
              <a:ext cx="457200" cy="438666"/>
            </a:xfrm>
            <a:prstGeom prst="bentConnector3">
              <a:avLst>
                <a:gd name="adj1" fmla="val 50000"/>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19" name="Flowchart: Stored Data 18"/>
            <p:cNvSpPr/>
            <p:nvPr/>
          </p:nvSpPr>
          <p:spPr>
            <a:xfrm>
              <a:off x="4800598" y="3581400"/>
              <a:ext cx="1427205" cy="461963"/>
            </a:xfrm>
            <a:prstGeom prst="flowChartOnlineStorag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ctr" fontAlgn="auto">
                <a:spcBef>
                  <a:spcPts val="0"/>
                </a:spcBef>
                <a:spcAft>
                  <a:spcPts val="0"/>
                </a:spcAft>
                <a:defRPr/>
              </a:pPr>
              <a:r>
                <a:rPr lang="en-US" sz="1200" b="1" dirty="0">
                  <a:solidFill>
                    <a:schemeClr val="tx1">
                      <a:lumMod val="95000"/>
                      <a:lumOff val="5000"/>
                    </a:schemeClr>
                  </a:solidFill>
                </a:rPr>
                <a:t>Reference Corpus </a:t>
              </a:r>
            </a:p>
          </p:txBody>
        </p:sp>
        <p:cxnSp>
          <p:nvCxnSpPr>
            <p:cNvPr id="27" name="Straight Arrow Connector 26"/>
            <p:cNvCxnSpPr>
              <a:stCxn id="4109" idx="2"/>
            </p:cNvCxnSpPr>
            <p:nvPr/>
          </p:nvCxnSpPr>
          <p:spPr>
            <a:xfrm flipH="1">
              <a:off x="4648202" y="3190875"/>
              <a:ext cx="30889" cy="1152525"/>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19" idx="0"/>
            </p:cNvCxnSpPr>
            <p:nvPr/>
          </p:nvCxnSpPr>
          <p:spPr>
            <a:xfrm flipH="1" flipV="1">
              <a:off x="4800602" y="3200400"/>
              <a:ext cx="713599" cy="38100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grpSp>
      <p:grpSp>
        <p:nvGrpSpPr>
          <p:cNvPr id="49" name="Group 48"/>
          <p:cNvGrpSpPr/>
          <p:nvPr/>
        </p:nvGrpSpPr>
        <p:grpSpPr>
          <a:xfrm>
            <a:off x="2971800" y="2286000"/>
            <a:ext cx="1030758" cy="2057400"/>
            <a:chOff x="2971800" y="2286000"/>
            <a:chExt cx="1030758" cy="2057400"/>
          </a:xfrm>
        </p:grpSpPr>
        <p:sp>
          <p:nvSpPr>
            <p:cNvPr id="4106" name="Rectangle 2"/>
            <p:cNvSpPr>
              <a:spLocks noChangeArrowheads="1"/>
            </p:cNvSpPr>
            <p:nvPr/>
          </p:nvSpPr>
          <p:spPr bwMode="auto">
            <a:xfrm>
              <a:off x="2971800" y="3276600"/>
              <a:ext cx="1030758" cy="523875"/>
            </a:xfrm>
            <a:prstGeom prst="rect">
              <a:avLst/>
            </a:prstGeom>
            <a:solidFill>
              <a:srgbClr val="FFFFFF"/>
            </a:solidFill>
            <a:ln w="19050">
              <a:solidFill>
                <a:srgbClr val="000000"/>
              </a:solidFill>
              <a:miter lim="800000"/>
              <a:headEnd/>
              <a:tailEnd/>
            </a:ln>
          </p:spPr>
          <p:txBody>
            <a:bodyPr wrap="square">
              <a:spAutoFit/>
            </a:bodyPr>
            <a:lstStyle/>
            <a:p>
              <a:pPr>
                <a:spcAft>
                  <a:spcPts val="1000"/>
                </a:spcAft>
              </a:pPr>
              <a:r>
                <a:rPr lang="en-US" sz="1400" b="1">
                  <a:latin typeface="Calibri" pitchFamily="34" charset="0"/>
                </a:rPr>
                <a:t>Grammar Features</a:t>
              </a:r>
              <a:endParaRPr lang="en-US" sz="2400" b="1">
                <a:latin typeface="Calibri" pitchFamily="34" charset="0"/>
              </a:endParaRPr>
            </a:p>
          </p:txBody>
        </p:sp>
        <p:cxnSp>
          <p:nvCxnSpPr>
            <p:cNvPr id="28" name="Straight Arrow Connector 27"/>
            <p:cNvCxnSpPr>
              <a:stCxn id="4106" idx="2"/>
            </p:cNvCxnSpPr>
            <p:nvPr/>
          </p:nvCxnSpPr>
          <p:spPr>
            <a:xfrm>
              <a:off x="3487179" y="3800475"/>
              <a:ext cx="18021" cy="542925"/>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4100" idx="2"/>
              <a:endCxn id="4106" idx="0"/>
            </p:cNvCxnSpPr>
            <p:nvPr/>
          </p:nvCxnSpPr>
          <p:spPr>
            <a:xfrm flipH="1">
              <a:off x="3487179" y="2286000"/>
              <a:ext cx="15447" cy="99060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grpSp>
      <p:grpSp>
        <p:nvGrpSpPr>
          <p:cNvPr id="48" name="Group 47"/>
          <p:cNvGrpSpPr/>
          <p:nvPr/>
        </p:nvGrpSpPr>
        <p:grpSpPr>
          <a:xfrm>
            <a:off x="1905000" y="2286000"/>
            <a:ext cx="5867400" cy="3203575"/>
            <a:chOff x="1905000" y="2286000"/>
            <a:chExt cx="5867400" cy="3203575"/>
          </a:xfrm>
        </p:grpSpPr>
        <p:grpSp>
          <p:nvGrpSpPr>
            <p:cNvPr id="51" name="Group 50"/>
            <p:cNvGrpSpPr/>
            <p:nvPr/>
          </p:nvGrpSpPr>
          <p:grpSpPr>
            <a:xfrm>
              <a:off x="1905000" y="2362200"/>
              <a:ext cx="5867400" cy="3127375"/>
              <a:chOff x="1905000" y="2362200"/>
              <a:chExt cx="5867400" cy="3127375"/>
            </a:xfrm>
          </p:grpSpPr>
          <p:cxnSp>
            <p:nvCxnSpPr>
              <p:cNvPr id="24" name="Straight Arrow Connector 23"/>
              <p:cNvCxnSpPr/>
              <p:nvPr/>
            </p:nvCxnSpPr>
            <p:spPr>
              <a:xfrm>
                <a:off x="2743200" y="4648200"/>
                <a:ext cx="0" cy="45720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grpSp>
            <p:nvGrpSpPr>
              <p:cNvPr id="50" name="Group 49"/>
              <p:cNvGrpSpPr/>
              <p:nvPr/>
            </p:nvGrpSpPr>
            <p:grpSpPr>
              <a:xfrm>
                <a:off x="1905000" y="2362200"/>
                <a:ext cx="5867400" cy="3127375"/>
                <a:chOff x="1905000" y="2362200"/>
                <a:chExt cx="5867400" cy="3127375"/>
              </a:xfrm>
            </p:grpSpPr>
            <p:sp>
              <p:nvSpPr>
                <p:cNvPr id="22" name="Flowchart: Magnetic Disk 21"/>
                <p:cNvSpPr/>
                <p:nvPr/>
              </p:nvSpPr>
              <p:spPr>
                <a:xfrm>
                  <a:off x="6275172" y="4876800"/>
                  <a:ext cx="1268628" cy="612775"/>
                </a:xfrm>
                <a:prstGeom prst="flowChartMagneticDisk">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ctr" fontAlgn="auto">
                    <a:spcBef>
                      <a:spcPts val="0"/>
                    </a:spcBef>
                    <a:spcAft>
                      <a:spcPts val="0"/>
                    </a:spcAft>
                    <a:defRPr/>
                  </a:pPr>
                  <a:r>
                    <a:rPr lang="en-US" sz="1400" b="1" dirty="0">
                      <a:solidFill>
                        <a:schemeClr val="tx1">
                          <a:lumMod val="95000"/>
                          <a:lumOff val="5000"/>
                        </a:schemeClr>
                      </a:solidFill>
                    </a:rPr>
                    <a:t>model</a:t>
                  </a:r>
                </a:p>
              </p:txBody>
            </p:sp>
            <p:cxnSp>
              <p:nvCxnSpPr>
                <p:cNvPr id="70" name="Shape 69"/>
                <p:cNvCxnSpPr>
                  <a:endCxn id="22" idx="2"/>
                </p:cNvCxnSpPr>
                <p:nvPr/>
              </p:nvCxnSpPr>
              <p:spPr>
                <a:xfrm rot="16200000" flipH="1">
                  <a:off x="5817178" y="4725194"/>
                  <a:ext cx="458788" cy="457200"/>
                </a:xfrm>
                <a:prstGeom prst="bentConnector2">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4114" name="Rectangle 2"/>
                <p:cNvSpPr>
                  <a:spLocks noChangeArrowheads="1"/>
                </p:cNvSpPr>
                <p:nvPr/>
              </p:nvSpPr>
              <p:spPr bwMode="auto">
                <a:xfrm>
                  <a:off x="1981200" y="4343400"/>
                  <a:ext cx="4202328" cy="307975"/>
                </a:xfrm>
                <a:prstGeom prst="rect">
                  <a:avLst/>
                </a:prstGeom>
                <a:solidFill>
                  <a:srgbClr val="FFFFFF"/>
                </a:solidFill>
                <a:ln w="19050">
                  <a:solidFill>
                    <a:srgbClr val="000000"/>
                  </a:solidFill>
                  <a:miter lim="800000"/>
                  <a:headEnd/>
                  <a:tailEnd/>
                </a:ln>
              </p:spPr>
              <p:txBody>
                <a:bodyPr wrap="square">
                  <a:spAutoFit/>
                </a:bodyPr>
                <a:lstStyle/>
                <a:p>
                  <a:pPr>
                    <a:spcAft>
                      <a:spcPts val="1000"/>
                    </a:spcAft>
                  </a:pPr>
                  <a:r>
                    <a:rPr lang="en-US" sz="1400" b="1">
                      <a:latin typeface="Calibri" pitchFamily="34" charset="0"/>
                    </a:rPr>
                    <a:t>                           Machine learner</a:t>
                  </a:r>
                  <a:endParaRPr lang="en-US" sz="2400" b="1">
                    <a:latin typeface="Calibri" pitchFamily="34" charset="0"/>
                  </a:endParaRPr>
                </a:p>
              </p:txBody>
            </p:sp>
            <p:sp>
              <p:nvSpPr>
                <p:cNvPr id="75" name="Rectangle 74"/>
                <p:cNvSpPr/>
                <p:nvPr/>
              </p:nvSpPr>
              <p:spPr>
                <a:xfrm>
                  <a:off x="1905000" y="2362200"/>
                  <a:ext cx="5867400" cy="2362200"/>
                </a:xfrm>
                <a:prstGeom prst="rect">
                  <a:avLst/>
                </a:pr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cxnSp>
          <p:nvCxnSpPr>
            <p:cNvPr id="44" name="Straight Arrow Connector 43"/>
            <p:cNvCxnSpPr>
              <a:stCxn id="4100" idx="2"/>
            </p:cNvCxnSpPr>
            <p:nvPr/>
          </p:nvCxnSpPr>
          <p:spPr>
            <a:xfrm>
              <a:off x="3502626" y="2286000"/>
              <a:ext cx="2574"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52" name="Title 1"/>
          <p:cNvSpPr txBox="1">
            <a:spLocks/>
          </p:cNvSpPr>
          <p:nvPr/>
        </p:nvSpPr>
        <p:spPr>
          <a:xfrm>
            <a:off x="457200" y="274638"/>
            <a:ext cx="2362200" cy="792162"/>
          </a:xfrm>
          <a:prstGeom prst="rect">
            <a:avLst/>
          </a:prstGeom>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small" spc="0" normalizeH="0" baseline="0" noProof="0" dirty="0" smtClean="0">
                <a:ln>
                  <a:noFill/>
                </a:ln>
                <a:solidFill>
                  <a:schemeClr val="tx2"/>
                </a:solidFill>
                <a:effectLst/>
                <a:uLnTx/>
                <a:uFillTx/>
                <a:latin typeface="+mj-lt"/>
                <a:ea typeface="+mj-ea"/>
                <a:cs typeface="+mj-cs"/>
              </a:rPr>
              <a:t>System Architecture</a:t>
            </a:r>
            <a:endParaRPr kumimoji="0" lang="en-US" sz="2400" b="0" i="0" u="none" strike="noStrike" kern="1200" cap="small"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5"/>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4"/>
          <p:cNvGrpSpPr/>
          <p:nvPr/>
        </p:nvGrpSpPr>
        <p:grpSpPr>
          <a:xfrm>
            <a:off x="4343400" y="1685925"/>
            <a:ext cx="1091514" cy="523875"/>
            <a:chOff x="4343400" y="1685925"/>
            <a:chExt cx="1091514" cy="523875"/>
          </a:xfrm>
        </p:grpSpPr>
        <p:sp>
          <p:nvSpPr>
            <p:cNvPr id="4098" name="Rectangle 2"/>
            <p:cNvSpPr>
              <a:spLocks noChangeArrowheads="1"/>
            </p:cNvSpPr>
            <p:nvPr/>
          </p:nvSpPr>
          <p:spPr bwMode="auto">
            <a:xfrm>
              <a:off x="4800600" y="1685925"/>
              <a:ext cx="634314" cy="523875"/>
            </a:xfrm>
            <a:prstGeom prst="rect">
              <a:avLst/>
            </a:prstGeom>
            <a:solidFill>
              <a:srgbClr val="FFFFFF"/>
            </a:solidFill>
            <a:ln w="19050">
              <a:solidFill>
                <a:srgbClr val="000000"/>
              </a:solidFill>
              <a:miter lim="800000"/>
              <a:headEnd/>
              <a:tailEnd/>
            </a:ln>
          </p:spPr>
          <p:txBody>
            <a:bodyPr wrap="square">
              <a:spAutoFit/>
            </a:bodyPr>
            <a:lstStyle/>
            <a:p>
              <a:pPr>
                <a:spcAft>
                  <a:spcPts val="1000"/>
                </a:spcAft>
              </a:pPr>
              <a:r>
                <a:rPr lang="en-US" sz="1400" b="1">
                  <a:latin typeface="Calibri" pitchFamily="34" charset="0"/>
                </a:rPr>
                <a:t>Spell check             </a:t>
              </a:r>
              <a:endParaRPr lang="en-US" sz="2400" b="1">
                <a:latin typeface="Calibri" pitchFamily="34" charset="0"/>
              </a:endParaRPr>
            </a:p>
          </p:txBody>
        </p:sp>
        <p:cxnSp>
          <p:nvCxnSpPr>
            <p:cNvPr id="10" name="Straight Arrow Connector 9"/>
            <p:cNvCxnSpPr/>
            <p:nvPr/>
          </p:nvCxnSpPr>
          <p:spPr>
            <a:xfrm>
              <a:off x="4343400" y="1828800"/>
              <a:ext cx="475734" cy="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grpSp>
      <p:grpSp>
        <p:nvGrpSpPr>
          <p:cNvPr id="3" name="Group 45"/>
          <p:cNvGrpSpPr/>
          <p:nvPr/>
        </p:nvGrpSpPr>
        <p:grpSpPr>
          <a:xfrm>
            <a:off x="5434914" y="1914764"/>
            <a:ext cx="2094469" cy="2582624"/>
            <a:chOff x="5434914" y="1914764"/>
            <a:chExt cx="2094469" cy="2582624"/>
          </a:xfrm>
        </p:grpSpPr>
        <p:sp>
          <p:nvSpPr>
            <p:cNvPr id="4105" name="Rectangle 2"/>
            <p:cNvSpPr>
              <a:spLocks noChangeArrowheads="1"/>
            </p:cNvSpPr>
            <p:nvPr/>
          </p:nvSpPr>
          <p:spPr bwMode="auto">
            <a:xfrm>
              <a:off x="5943598" y="2667000"/>
              <a:ext cx="1585785" cy="523875"/>
            </a:xfrm>
            <a:prstGeom prst="rect">
              <a:avLst/>
            </a:prstGeom>
            <a:solidFill>
              <a:srgbClr val="FFFFFF"/>
            </a:solidFill>
            <a:ln w="19050">
              <a:solidFill>
                <a:srgbClr val="000000"/>
              </a:solidFill>
              <a:miter lim="800000"/>
              <a:headEnd/>
              <a:tailEnd/>
            </a:ln>
          </p:spPr>
          <p:txBody>
            <a:bodyPr wrap="square">
              <a:spAutoFit/>
            </a:bodyPr>
            <a:lstStyle/>
            <a:p>
              <a:pPr>
                <a:spcAft>
                  <a:spcPts val="1000"/>
                </a:spcAft>
              </a:pPr>
              <a:r>
                <a:rPr lang="en-US" sz="1400" b="1">
                  <a:latin typeface="Calibri" pitchFamily="34" charset="0"/>
                </a:rPr>
                <a:t>Awkward word usage Features</a:t>
              </a:r>
              <a:endParaRPr lang="en-US" sz="2400" b="1">
                <a:latin typeface="Calibri" pitchFamily="34" charset="0"/>
              </a:endParaRPr>
            </a:p>
          </p:txBody>
        </p:sp>
        <p:cxnSp>
          <p:nvCxnSpPr>
            <p:cNvPr id="17" name="Shape 68"/>
            <p:cNvCxnSpPr>
              <a:stCxn id="4098" idx="3"/>
              <a:endCxn id="4105" idx="1"/>
            </p:cNvCxnSpPr>
            <p:nvPr/>
          </p:nvCxnSpPr>
          <p:spPr>
            <a:xfrm>
              <a:off x="5434914" y="1947863"/>
              <a:ext cx="508684" cy="981075"/>
            </a:xfrm>
            <a:prstGeom prst="bentConnector3">
              <a:avLst>
                <a:gd name="adj1" fmla="val 50000"/>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18" name="Shape 70"/>
            <p:cNvCxnSpPr>
              <a:stCxn id="13" idx="3"/>
              <a:endCxn id="4105" idx="0"/>
            </p:cNvCxnSpPr>
            <p:nvPr/>
          </p:nvCxnSpPr>
          <p:spPr>
            <a:xfrm rot="16200000" flipH="1">
              <a:off x="6189695" y="2120204"/>
              <a:ext cx="752236" cy="341355"/>
            </a:xfrm>
            <a:prstGeom prst="bentConnector3">
              <a:avLst>
                <a:gd name="adj1" fmla="val 50000"/>
              </a:avLst>
            </a:prstGeom>
            <a:ln w="19050">
              <a:headEnd type="arrow"/>
              <a:tailEnd type="arrow"/>
            </a:ln>
          </p:spPr>
          <p:style>
            <a:lnRef idx="1">
              <a:schemeClr val="accent1"/>
            </a:lnRef>
            <a:fillRef idx="0">
              <a:schemeClr val="accent1"/>
            </a:fillRef>
            <a:effectRef idx="0">
              <a:schemeClr val="accent1"/>
            </a:effectRef>
            <a:fontRef idx="minor">
              <a:schemeClr val="tx1"/>
            </a:fontRef>
          </p:style>
        </p:cxnSp>
        <p:cxnSp>
          <p:nvCxnSpPr>
            <p:cNvPr id="21" name="Elbow Connector 93"/>
            <p:cNvCxnSpPr>
              <a:stCxn id="4105" idx="2"/>
              <a:endCxn id="4114" idx="3"/>
            </p:cNvCxnSpPr>
            <p:nvPr/>
          </p:nvCxnSpPr>
          <p:spPr>
            <a:xfrm rot="5400000">
              <a:off x="5806754" y="3567650"/>
              <a:ext cx="1306513" cy="552963"/>
            </a:xfrm>
            <a:prstGeom prst="bentConnector2">
              <a:avLst/>
            </a:prstGeom>
            <a:ln w="19050">
              <a:tailEnd type="arrow"/>
            </a:ln>
          </p:spPr>
          <p:style>
            <a:lnRef idx="1">
              <a:schemeClr val="accent1"/>
            </a:lnRef>
            <a:fillRef idx="0">
              <a:schemeClr val="accent1"/>
            </a:fillRef>
            <a:effectRef idx="0">
              <a:schemeClr val="accent1"/>
            </a:effectRef>
            <a:fontRef idx="minor">
              <a:schemeClr val="tx1"/>
            </a:fontRef>
          </p:style>
        </p:cxnSp>
      </p:grpSp>
      <p:grpSp>
        <p:nvGrpSpPr>
          <p:cNvPr id="4" name="Group 41"/>
          <p:cNvGrpSpPr/>
          <p:nvPr/>
        </p:nvGrpSpPr>
        <p:grpSpPr>
          <a:xfrm>
            <a:off x="1828800" y="447438"/>
            <a:ext cx="5398872" cy="4657961"/>
            <a:chOff x="1828800" y="447438"/>
            <a:chExt cx="5398872" cy="4657961"/>
          </a:xfrm>
        </p:grpSpPr>
        <p:sp>
          <p:nvSpPr>
            <p:cNvPr id="13" name="Flowchart: Magnetic Disk 12"/>
            <p:cNvSpPr/>
            <p:nvPr/>
          </p:nvSpPr>
          <p:spPr>
            <a:xfrm>
              <a:off x="5562600" y="447438"/>
              <a:ext cx="1665072" cy="1467326"/>
            </a:xfrm>
            <a:prstGeom prst="flowChartMagneticDisk">
              <a:avLst/>
            </a:prstGeom>
            <a:no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ctr" fontAlgn="auto">
                <a:spcBef>
                  <a:spcPts val="0"/>
                </a:spcBef>
                <a:spcAft>
                  <a:spcPts val="0"/>
                </a:spcAft>
                <a:defRPr/>
              </a:pPr>
              <a:r>
                <a:rPr lang="en-US" sz="1400" b="1" dirty="0">
                  <a:solidFill>
                    <a:schemeClr val="tx1">
                      <a:lumMod val="95000"/>
                      <a:lumOff val="5000"/>
                    </a:schemeClr>
                  </a:solidFill>
                </a:rPr>
                <a:t>Word associations database  </a:t>
              </a:r>
            </a:p>
          </p:txBody>
        </p:sp>
        <p:cxnSp>
          <p:nvCxnSpPr>
            <p:cNvPr id="14" name="Straight Arrow Connector 13"/>
            <p:cNvCxnSpPr>
              <a:endCxn id="13" idx="2"/>
            </p:cNvCxnSpPr>
            <p:nvPr/>
          </p:nvCxnSpPr>
          <p:spPr>
            <a:xfrm flipV="1">
              <a:off x="4114800" y="1181101"/>
              <a:ext cx="1447800" cy="342900"/>
            </a:xfrm>
            <a:prstGeom prst="straightConnector1">
              <a:avLst/>
            </a:prstGeom>
            <a:ln w="19050">
              <a:headEnd type="arrow"/>
              <a:tailEnd type="arrow"/>
            </a:ln>
          </p:spPr>
          <p:style>
            <a:lnRef idx="1">
              <a:schemeClr val="accent1"/>
            </a:lnRef>
            <a:fillRef idx="0">
              <a:schemeClr val="accent1"/>
            </a:fillRef>
            <a:effectRef idx="0">
              <a:schemeClr val="accent1"/>
            </a:effectRef>
            <a:fontRef idx="minor">
              <a:schemeClr val="tx1"/>
            </a:fontRef>
          </p:style>
        </p:cxnSp>
        <p:grpSp>
          <p:nvGrpSpPr>
            <p:cNvPr id="5" name="Group 39"/>
            <p:cNvGrpSpPr/>
            <p:nvPr/>
          </p:nvGrpSpPr>
          <p:grpSpPr>
            <a:xfrm>
              <a:off x="1828800" y="851594"/>
              <a:ext cx="2585652" cy="4253805"/>
              <a:chOff x="1828800" y="851594"/>
              <a:chExt cx="2585652" cy="4253805"/>
            </a:xfrm>
          </p:grpSpPr>
          <p:sp>
            <p:nvSpPr>
              <p:cNvPr id="4100" name="Rectangle 4"/>
              <p:cNvSpPr>
                <a:spLocks noChangeArrowheads="1"/>
              </p:cNvSpPr>
              <p:nvPr/>
            </p:nvSpPr>
            <p:spPr bwMode="auto">
              <a:xfrm>
                <a:off x="2590800" y="1547813"/>
                <a:ext cx="1823652" cy="738187"/>
              </a:xfrm>
              <a:prstGeom prst="rect">
                <a:avLst/>
              </a:prstGeom>
              <a:solidFill>
                <a:schemeClr val="accent2">
                  <a:lumMod val="60000"/>
                  <a:lumOff val="40000"/>
                </a:schemeClr>
              </a:solidFill>
              <a:ln w="19050">
                <a:solidFill>
                  <a:srgbClr val="000000"/>
                </a:solidFill>
                <a:miter lim="800000"/>
                <a:headEnd/>
                <a:tailEnd/>
              </a:ln>
            </p:spPr>
            <p:txBody>
              <a:bodyPr wrap="square">
                <a:spAutoFit/>
              </a:bodyPr>
              <a:lstStyle/>
              <a:p>
                <a:pPr>
                  <a:spcAft>
                    <a:spcPts val="1000"/>
                  </a:spcAft>
                </a:pPr>
                <a:r>
                  <a:rPr lang="en-US" sz="1400" b="1" dirty="0">
                    <a:latin typeface="Calibri" pitchFamily="34" charset="0"/>
                  </a:rPr>
                  <a:t>Foreign language detector (Rule-based scorer)</a:t>
                </a:r>
                <a:endParaRPr lang="en-US" sz="2400" b="1" dirty="0">
                  <a:latin typeface="Calibri" pitchFamily="34" charset="0"/>
                </a:endParaRPr>
              </a:p>
            </p:txBody>
          </p:sp>
          <p:cxnSp>
            <p:nvCxnSpPr>
              <p:cNvPr id="7" name="Straight Arrow Connector 6"/>
              <p:cNvCxnSpPr>
                <a:stCxn id="4099" idx="2"/>
                <a:endCxn id="4100" idx="0"/>
              </p:cNvCxnSpPr>
              <p:nvPr/>
            </p:nvCxnSpPr>
            <p:spPr>
              <a:xfrm>
                <a:off x="3502020" y="851594"/>
                <a:ext cx="606" cy="696219"/>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25" name="Shape 24"/>
              <p:cNvCxnSpPr>
                <a:stCxn id="4100" idx="1"/>
              </p:cNvCxnSpPr>
              <p:nvPr/>
            </p:nvCxnSpPr>
            <p:spPr>
              <a:xfrm rot="10800000" flipV="1">
                <a:off x="1828800" y="1916907"/>
                <a:ext cx="762000" cy="3188492"/>
              </a:xfrm>
              <a:prstGeom prst="bentConnector2">
                <a:avLst/>
              </a:prstGeom>
              <a:ln w="19050">
                <a:tailEnd type="arrow"/>
              </a:ln>
            </p:spPr>
            <p:style>
              <a:lnRef idx="1">
                <a:schemeClr val="accent1"/>
              </a:lnRef>
              <a:fillRef idx="0">
                <a:schemeClr val="accent1"/>
              </a:fillRef>
              <a:effectRef idx="0">
                <a:schemeClr val="accent1"/>
              </a:effectRef>
              <a:fontRef idx="minor">
                <a:schemeClr val="tx1"/>
              </a:fontRef>
            </p:style>
          </p:cxnSp>
        </p:grpSp>
      </p:grpSp>
      <p:sp>
        <p:nvSpPr>
          <p:cNvPr id="4099" name="AutoShape 3"/>
          <p:cNvSpPr>
            <a:spLocks noChangeArrowheads="1"/>
          </p:cNvSpPr>
          <p:nvPr/>
        </p:nvSpPr>
        <p:spPr bwMode="auto">
          <a:xfrm>
            <a:off x="2819398" y="481013"/>
            <a:ext cx="1585785" cy="385167"/>
          </a:xfrm>
          <a:prstGeom prst="flowChartMultidocument">
            <a:avLst/>
          </a:prstGeom>
          <a:solidFill>
            <a:srgbClr val="FFFFFF"/>
          </a:solidFill>
          <a:ln w="19050">
            <a:solidFill>
              <a:srgbClr val="000000"/>
            </a:solidFill>
            <a:miter lim="800000"/>
            <a:headEnd/>
            <a:tailEnd/>
          </a:ln>
        </p:spPr>
        <p:txBody>
          <a:bodyPr wrap="square">
            <a:spAutoFit/>
          </a:bodyPr>
          <a:lstStyle/>
          <a:p>
            <a:pPr>
              <a:spcAft>
                <a:spcPts val="1000"/>
              </a:spcAft>
            </a:pPr>
            <a:r>
              <a:rPr lang="en-US" sz="1400" b="1" dirty="0">
                <a:latin typeface="Calibri" pitchFamily="34" charset="0"/>
              </a:rPr>
              <a:t>Text </a:t>
            </a:r>
            <a:r>
              <a:rPr lang="en-US" sz="1400" b="1" dirty="0" smtClean="0">
                <a:latin typeface="Calibri" pitchFamily="34" charset="0"/>
              </a:rPr>
              <a:t>responses</a:t>
            </a:r>
            <a:endParaRPr lang="en-US" sz="2400" b="1" dirty="0">
              <a:latin typeface="Calibri" pitchFamily="34" charset="0"/>
            </a:endParaRPr>
          </a:p>
        </p:txBody>
      </p:sp>
      <p:sp>
        <p:nvSpPr>
          <p:cNvPr id="4119" name="TextBox 113"/>
          <p:cNvSpPr txBox="1">
            <a:spLocks noChangeArrowheads="1"/>
          </p:cNvSpPr>
          <p:nvPr/>
        </p:nvSpPr>
        <p:spPr bwMode="auto">
          <a:xfrm>
            <a:off x="1752598" y="5105400"/>
            <a:ext cx="3885171" cy="369888"/>
          </a:xfrm>
          <a:prstGeom prst="rect">
            <a:avLst/>
          </a:prstGeom>
          <a:noFill/>
          <a:ln w="19050">
            <a:solidFill>
              <a:schemeClr val="tx1"/>
            </a:solidFill>
            <a:miter lim="800000"/>
            <a:headEnd/>
            <a:tailEnd/>
          </a:ln>
        </p:spPr>
        <p:txBody>
          <a:bodyPr wrap="square">
            <a:spAutoFit/>
          </a:bodyPr>
          <a:lstStyle/>
          <a:p>
            <a:pPr algn="ctr"/>
            <a:r>
              <a:rPr lang="en-US" b="1">
                <a:latin typeface="Calibri" pitchFamily="34" charset="0"/>
              </a:rPr>
              <a:t>        Score prediction</a:t>
            </a:r>
          </a:p>
        </p:txBody>
      </p:sp>
      <p:grpSp>
        <p:nvGrpSpPr>
          <p:cNvPr id="6" name="Group 42"/>
          <p:cNvGrpSpPr/>
          <p:nvPr/>
        </p:nvGrpSpPr>
        <p:grpSpPr>
          <a:xfrm>
            <a:off x="1981200" y="2286000"/>
            <a:ext cx="1521426" cy="2057400"/>
            <a:chOff x="1981200" y="2286000"/>
            <a:chExt cx="1521426" cy="2057400"/>
          </a:xfrm>
        </p:grpSpPr>
        <p:sp>
          <p:nvSpPr>
            <p:cNvPr id="4102" name="Rectangle 2"/>
            <p:cNvSpPr>
              <a:spLocks noChangeArrowheads="1"/>
            </p:cNvSpPr>
            <p:nvPr/>
          </p:nvSpPr>
          <p:spPr bwMode="auto">
            <a:xfrm>
              <a:off x="1981200" y="2667000"/>
              <a:ext cx="1268628" cy="523875"/>
            </a:xfrm>
            <a:prstGeom prst="rect">
              <a:avLst/>
            </a:prstGeom>
            <a:solidFill>
              <a:srgbClr val="FFFFFF"/>
            </a:solidFill>
            <a:ln w="19050">
              <a:solidFill>
                <a:srgbClr val="000000"/>
              </a:solidFill>
              <a:miter lim="800000"/>
              <a:headEnd/>
              <a:tailEnd/>
            </a:ln>
          </p:spPr>
          <p:txBody>
            <a:bodyPr wrap="square">
              <a:spAutoFit/>
            </a:bodyPr>
            <a:lstStyle/>
            <a:p>
              <a:pPr>
                <a:spcAft>
                  <a:spcPts val="1000"/>
                </a:spcAft>
              </a:pPr>
              <a:r>
                <a:rPr lang="en-US" sz="1400" b="1">
                  <a:latin typeface="Calibri" pitchFamily="34" charset="0"/>
                </a:rPr>
                <a:t>Rubric-based Features</a:t>
              </a:r>
              <a:endParaRPr lang="en-US" sz="2400" b="1">
                <a:latin typeface="Calibri" pitchFamily="34" charset="0"/>
              </a:endParaRPr>
            </a:p>
          </p:txBody>
        </p:sp>
        <p:cxnSp>
          <p:nvCxnSpPr>
            <p:cNvPr id="9" name="Elbow Connector 8"/>
            <p:cNvCxnSpPr>
              <a:stCxn id="4100" idx="2"/>
              <a:endCxn id="4102" idx="0"/>
            </p:cNvCxnSpPr>
            <p:nvPr/>
          </p:nvCxnSpPr>
          <p:spPr>
            <a:xfrm rot="5400000">
              <a:off x="2868570" y="2032944"/>
              <a:ext cx="381000" cy="887112"/>
            </a:xfrm>
            <a:prstGeom prst="bentConnector3">
              <a:avLst>
                <a:gd name="adj1" fmla="val 50000"/>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4102" idx="2"/>
            </p:cNvCxnSpPr>
            <p:nvPr/>
          </p:nvCxnSpPr>
          <p:spPr>
            <a:xfrm flipH="1">
              <a:off x="2590800" y="3190875"/>
              <a:ext cx="24714" cy="1152525"/>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grpSp>
      <p:grpSp>
        <p:nvGrpSpPr>
          <p:cNvPr id="8" name="Group 46"/>
          <p:cNvGrpSpPr/>
          <p:nvPr/>
        </p:nvGrpSpPr>
        <p:grpSpPr>
          <a:xfrm>
            <a:off x="3886198" y="2209800"/>
            <a:ext cx="2341605" cy="2133600"/>
            <a:chOff x="3886198" y="2209800"/>
            <a:chExt cx="2341605" cy="2133600"/>
          </a:xfrm>
        </p:grpSpPr>
        <p:sp>
          <p:nvSpPr>
            <p:cNvPr id="4109" name="Rectangle 2"/>
            <p:cNvSpPr>
              <a:spLocks noChangeArrowheads="1"/>
            </p:cNvSpPr>
            <p:nvPr/>
          </p:nvSpPr>
          <p:spPr bwMode="auto">
            <a:xfrm>
              <a:off x="3886198" y="2667000"/>
              <a:ext cx="1585785" cy="523875"/>
            </a:xfrm>
            <a:prstGeom prst="rect">
              <a:avLst/>
            </a:prstGeom>
            <a:solidFill>
              <a:srgbClr val="FFFFFF"/>
            </a:solidFill>
            <a:ln w="19050">
              <a:solidFill>
                <a:srgbClr val="000000"/>
              </a:solidFill>
              <a:miter lim="800000"/>
              <a:headEnd/>
              <a:tailEnd/>
            </a:ln>
          </p:spPr>
          <p:txBody>
            <a:bodyPr wrap="square">
              <a:spAutoFit/>
            </a:bodyPr>
            <a:lstStyle/>
            <a:p>
              <a:pPr>
                <a:spcAft>
                  <a:spcPts val="1000"/>
                </a:spcAft>
              </a:pPr>
              <a:r>
                <a:rPr lang="en-US" sz="1400" b="1">
                  <a:latin typeface="Calibri" pitchFamily="34" charset="0"/>
                </a:rPr>
                <a:t>Content relevance Features</a:t>
              </a:r>
              <a:endParaRPr lang="en-US" sz="2400" b="1">
                <a:latin typeface="Calibri" pitchFamily="34" charset="0"/>
              </a:endParaRPr>
            </a:p>
          </p:txBody>
        </p:sp>
        <p:cxnSp>
          <p:nvCxnSpPr>
            <p:cNvPr id="16" name="Elbow Connector 15"/>
            <p:cNvCxnSpPr>
              <a:stCxn id="4098" idx="2"/>
              <a:endCxn id="4109" idx="0"/>
            </p:cNvCxnSpPr>
            <p:nvPr/>
          </p:nvCxnSpPr>
          <p:spPr>
            <a:xfrm rot="5400000">
              <a:off x="4669824" y="2219067"/>
              <a:ext cx="457200" cy="438666"/>
            </a:xfrm>
            <a:prstGeom prst="bentConnector3">
              <a:avLst>
                <a:gd name="adj1" fmla="val 50000"/>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19" name="Flowchart: Stored Data 18"/>
            <p:cNvSpPr/>
            <p:nvPr/>
          </p:nvSpPr>
          <p:spPr>
            <a:xfrm>
              <a:off x="4800598" y="3581400"/>
              <a:ext cx="1427205" cy="461963"/>
            </a:xfrm>
            <a:prstGeom prst="flowChartOnlineStorag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ctr" fontAlgn="auto">
                <a:spcBef>
                  <a:spcPts val="0"/>
                </a:spcBef>
                <a:spcAft>
                  <a:spcPts val="0"/>
                </a:spcAft>
                <a:defRPr/>
              </a:pPr>
              <a:r>
                <a:rPr lang="en-US" sz="1200" b="1" dirty="0">
                  <a:solidFill>
                    <a:schemeClr val="tx1">
                      <a:lumMod val="95000"/>
                      <a:lumOff val="5000"/>
                    </a:schemeClr>
                  </a:solidFill>
                </a:rPr>
                <a:t>Reference Corpus </a:t>
              </a:r>
            </a:p>
          </p:txBody>
        </p:sp>
        <p:cxnSp>
          <p:nvCxnSpPr>
            <p:cNvPr id="27" name="Straight Arrow Connector 26"/>
            <p:cNvCxnSpPr>
              <a:stCxn id="4109" idx="2"/>
            </p:cNvCxnSpPr>
            <p:nvPr/>
          </p:nvCxnSpPr>
          <p:spPr>
            <a:xfrm flipH="1">
              <a:off x="4648202" y="3190875"/>
              <a:ext cx="30889" cy="1152525"/>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19" idx="0"/>
            </p:cNvCxnSpPr>
            <p:nvPr/>
          </p:nvCxnSpPr>
          <p:spPr>
            <a:xfrm flipH="1" flipV="1">
              <a:off x="4800602" y="3200400"/>
              <a:ext cx="713599" cy="38100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grpSp>
      <p:grpSp>
        <p:nvGrpSpPr>
          <p:cNvPr id="11" name="Group 48"/>
          <p:cNvGrpSpPr/>
          <p:nvPr/>
        </p:nvGrpSpPr>
        <p:grpSpPr>
          <a:xfrm>
            <a:off x="2971800" y="2286000"/>
            <a:ext cx="1030758" cy="2057400"/>
            <a:chOff x="2971800" y="2286000"/>
            <a:chExt cx="1030758" cy="2057400"/>
          </a:xfrm>
        </p:grpSpPr>
        <p:sp>
          <p:nvSpPr>
            <p:cNvPr id="4106" name="Rectangle 2"/>
            <p:cNvSpPr>
              <a:spLocks noChangeArrowheads="1"/>
            </p:cNvSpPr>
            <p:nvPr/>
          </p:nvSpPr>
          <p:spPr bwMode="auto">
            <a:xfrm>
              <a:off x="2971800" y="3276600"/>
              <a:ext cx="1030758" cy="523875"/>
            </a:xfrm>
            <a:prstGeom prst="rect">
              <a:avLst/>
            </a:prstGeom>
            <a:solidFill>
              <a:srgbClr val="FFFFFF"/>
            </a:solidFill>
            <a:ln w="19050">
              <a:solidFill>
                <a:srgbClr val="000000"/>
              </a:solidFill>
              <a:miter lim="800000"/>
              <a:headEnd/>
              <a:tailEnd/>
            </a:ln>
          </p:spPr>
          <p:txBody>
            <a:bodyPr wrap="square">
              <a:spAutoFit/>
            </a:bodyPr>
            <a:lstStyle/>
            <a:p>
              <a:pPr>
                <a:spcAft>
                  <a:spcPts val="1000"/>
                </a:spcAft>
              </a:pPr>
              <a:r>
                <a:rPr lang="en-US" sz="1400" b="1">
                  <a:latin typeface="Calibri" pitchFamily="34" charset="0"/>
                </a:rPr>
                <a:t>Grammar Features</a:t>
              </a:r>
              <a:endParaRPr lang="en-US" sz="2400" b="1">
                <a:latin typeface="Calibri" pitchFamily="34" charset="0"/>
              </a:endParaRPr>
            </a:p>
          </p:txBody>
        </p:sp>
        <p:cxnSp>
          <p:nvCxnSpPr>
            <p:cNvPr id="28" name="Straight Arrow Connector 27"/>
            <p:cNvCxnSpPr>
              <a:stCxn id="4106" idx="2"/>
            </p:cNvCxnSpPr>
            <p:nvPr/>
          </p:nvCxnSpPr>
          <p:spPr>
            <a:xfrm>
              <a:off x="3487179" y="3800475"/>
              <a:ext cx="18021" cy="542925"/>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4100" idx="2"/>
              <a:endCxn id="4106" idx="0"/>
            </p:cNvCxnSpPr>
            <p:nvPr/>
          </p:nvCxnSpPr>
          <p:spPr>
            <a:xfrm flipH="1">
              <a:off x="3487179" y="2286000"/>
              <a:ext cx="15447" cy="99060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grpSp>
      <p:grpSp>
        <p:nvGrpSpPr>
          <p:cNvPr id="12" name="Group 50"/>
          <p:cNvGrpSpPr/>
          <p:nvPr/>
        </p:nvGrpSpPr>
        <p:grpSpPr>
          <a:xfrm>
            <a:off x="1905000" y="2362200"/>
            <a:ext cx="5867400" cy="3127375"/>
            <a:chOff x="1905000" y="2362200"/>
            <a:chExt cx="5867400" cy="3127375"/>
          </a:xfrm>
        </p:grpSpPr>
        <p:cxnSp>
          <p:nvCxnSpPr>
            <p:cNvPr id="24" name="Straight Arrow Connector 23"/>
            <p:cNvCxnSpPr/>
            <p:nvPr/>
          </p:nvCxnSpPr>
          <p:spPr>
            <a:xfrm>
              <a:off x="2743200" y="4648200"/>
              <a:ext cx="0" cy="45720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grpSp>
          <p:nvGrpSpPr>
            <p:cNvPr id="15" name="Group 49"/>
            <p:cNvGrpSpPr/>
            <p:nvPr/>
          </p:nvGrpSpPr>
          <p:grpSpPr>
            <a:xfrm>
              <a:off x="1905000" y="2362200"/>
              <a:ext cx="5867400" cy="3127375"/>
              <a:chOff x="1905000" y="2362200"/>
              <a:chExt cx="5867400" cy="3127375"/>
            </a:xfrm>
          </p:grpSpPr>
          <p:sp>
            <p:nvSpPr>
              <p:cNvPr id="22" name="Flowchart: Magnetic Disk 21"/>
              <p:cNvSpPr/>
              <p:nvPr/>
            </p:nvSpPr>
            <p:spPr>
              <a:xfrm>
                <a:off x="6275172" y="4876800"/>
                <a:ext cx="1268628" cy="612775"/>
              </a:xfrm>
              <a:prstGeom prst="flowChartMagneticDisk">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ctr" fontAlgn="auto">
                  <a:spcBef>
                    <a:spcPts val="0"/>
                  </a:spcBef>
                  <a:spcAft>
                    <a:spcPts val="0"/>
                  </a:spcAft>
                  <a:defRPr/>
                </a:pPr>
                <a:r>
                  <a:rPr lang="en-US" sz="1400" b="1" dirty="0">
                    <a:solidFill>
                      <a:schemeClr val="tx1">
                        <a:lumMod val="95000"/>
                        <a:lumOff val="5000"/>
                      </a:schemeClr>
                    </a:solidFill>
                  </a:rPr>
                  <a:t>model</a:t>
                </a:r>
              </a:p>
            </p:txBody>
          </p:sp>
          <p:cxnSp>
            <p:nvCxnSpPr>
              <p:cNvPr id="70" name="Shape 69"/>
              <p:cNvCxnSpPr>
                <a:endCxn id="22" idx="2"/>
              </p:cNvCxnSpPr>
              <p:nvPr/>
            </p:nvCxnSpPr>
            <p:spPr>
              <a:xfrm rot="16200000" flipH="1">
                <a:off x="5817178" y="4725194"/>
                <a:ext cx="458788" cy="457200"/>
              </a:xfrm>
              <a:prstGeom prst="bentConnector2">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4114" name="Rectangle 2"/>
              <p:cNvSpPr>
                <a:spLocks noChangeArrowheads="1"/>
              </p:cNvSpPr>
              <p:nvPr/>
            </p:nvSpPr>
            <p:spPr bwMode="auto">
              <a:xfrm>
                <a:off x="1981200" y="4343400"/>
                <a:ext cx="4202328" cy="307975"/>
              </a:xfrm>
              <a:prstGeom prst="rect">
                <a:avLst/>
              </a:prstGeom>
              <a:solidFill>
                <a:srgbClr val="FFFFFF"/>
              </a:solidFill>
              <a:ln w="19050">
                <a:solidFill>
                  <a:srgbClr val="000000"/>
                </a:solidFill>
                <a:miter lim="800000"/>
                <a:headEnd/>
                <a:tailEnd/>
              </a:ln>
            </p:spPr>
            <p:txBody>
              <a:bodyPr wrap="square">
                <a:spAutoFit/>
              </a:bodyPr>
              <a:lstStyle/>
              <a:p>
                <a:pPr>
                  <a:spcAft>
                    <a:spcPts val="1000"/>
                  </a:spcAft>
                </a:pPr>
                <a:r>
                  <a:rPr lang="en-US" sz="1400" b="1">
                    <a:latin typeface="Calibri" pitchFamily="34" charset="0"/>
                  </a:rPr>
                  <a:t>                           Machine learner</a:t>
                </a:r>
                <a:endParaRPr lang="en-US" sz="2400" b="1">
                  <a:latin typeface="Calibri" pitchFamily="34" charset="0"/>
                </a:endParaRPr>
              </a:p>
            </p:txBody>
          </p:sp>
          <p:sp>
            <p:nvSpPr>
              <p:cNvPr id="75" name="Rectangle 74"/>
              <p:cNvSpPr/>
              <p:nvPr/>
            </p:nvSpPr>
            <p:spPr>
              <a:xfrm>
                <a:off x="1905000" y="2362200"/>
                <a:ext cx="5867400" cy="2362200"/>
              </a:xfrm>
              <a:prstGeom prst="rect">
                <a:avLst/>
              </a:pr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sp>
        <p:nvSpPr>
          <p:cNvPr id="40" name="Title 1"/>
          <p:cNvSpPr txBox="1">
            <a:spLocks/>
          </p:cNvSpPr>
          <p:nvPr/>
        </p:nvSpPr>
        <p:spPr>
          <a:xfrm>
            <a:off x="457200" y="274638"/>
            <a:ext cx="2362200" cy="792162"/>
          </a:xfrm>
          <a:prstGeom prst="rect">
            <a:avLst/>
          </a:prstGeom>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small" spc="0" normalizeH="0" baseline="0" noProof="0" dirty="0" smtClean="0">
                <a:ln>
                  <a:noFill/>
                </a:ln>
                <a:solidFill>
                  <a:schemeClr val="tx2"/>
                </a:solidFill>
                <a:effectLst/>
                <a:uLnTx/>
                <a:uFillTx/>
                <a:latin typeface="+mj-lt"/>
                <a:ea typeface="+mj-ea"/>
                <a:cs typeface="+mj-cs"/>
              </a:rPr>
              <a:t>System Architecture</a:t>
            </a:r>
            <a:endParaRPr kumimoji="0" lang="en-US" sz="2400" b="0" i="0" u="none" strike="noStrike" kern="1200" cap="small"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ETS_PPT_Public</Template>
  <TotalTime>3954</TotalTime>
  <Words>2983</Words>
  <Application>Microsoft Office PowerPoint</Application>
  <PresentationFormat>On-screen Show (4:3)</PresentationFormat>
  <Paragraphs>643</Paragraphs>
  <Slides>41</Slides>
  <Notes>22</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Oriel</vt:lpstr>
      <vt:lpstr>Automated Measures of Specific Vocabulary Knowledge from Constructed Responses   (“Use These Words to Write a Sentence Based on this Picture”)</vt:lpstr>
      <vt:lpstr>Test</vt:lpstr>
      <vt:lpstr>Goals</vt:lpstr>
      <vt:lpstr>Outline</vt:lpstr>
      <vt:lpstr>Test: prompt examples</vt:lpstr>
      <vt:lpstr>Test: prompt examples</vt:lpstr>
      <vt:lpstr>Test: Operational Scoring Rubric</vt:lpstr>
      <vt:lpstr>Slide 8</vt:lpstr>
      <vt:lpstr>Slide 9</vt:lpstr>
      <vt:lpstr>Foreign language detector  (Rule-based scorer)</vt:lpstr>
      <vt:lpstr>Slide 11</vt:lpstr>
      <vt:lpstr>Rubric-based Features  (for Machine Learning)</vt:lpstr>
      <vt:lpstr>Slide 13</vt:lpstr>
      <vt:lpstr>Grammar Features </vt:lpstr>
      <vt:lpstr>Slide 15</vt:lpstr>
      <vt:lpstr>Content relevance Features: Reference Corpus </vt:lpstr>
      <vt:lpstr>Content relevance Features </vt:lpstr>
      <vt:lpstr>Slide 18</vt:lpstr>
      <vt:lpstr>Awkward word usage Features: from Essay Scoring</vt:lpstr>
      <vt:lpstr>Awkward word usage Features: New Features</vt:lpstr>
      <vt:lpstr>Slide 21</vt:lpstr>
      <vt:lpstr>Experiments: data</vt:lpstr>
      <vt:lpstr>Experiments: Results</vt:lpstr>
      <vt:lpstr>Experiments: Individual feature sets</vt:lpstr>
      <vt:lpstr>Experiments: Individual feature sets</vt:lpstr>
      <vt:lpstr>Experiments: Individual feature sets</vt:lpstr>
      <vt:lpstr>Experiments: Individual feature sets</vt:lpstr>
      <vt:lpstr>Experiments: Individual feature sets</vt:lpstr>
      <vt:lpstr>Experiments: Feature set combinations</vt:lpstr>
      <vt:lpstr>Experiments: Feature set combinations</vt:lpstr>
      <vt:lpstr>Experiments: Score-level Performance (overall)</vt:lpstr>
      <vt:lpstr>Experiments: Confusion matrix</vt:lpstr>
      <vt:lpstr>Related Work</vt:lpstr>
      <vt:lpstr>Summary and Future Direction</vt:lpstr>
      <vt:lpstr>Questions?</vt:lpstr>
      <vt:lpstr>Extra slides </vt:lpstr>
      <vt:lpstr>Reference Corpus Creation</vt:lpstr>
      <vt:lpstr>Statistical Significance of Results. </vt:lpstr>
      <vt:lpstr>Test: prompt examples</vt:lpstr>
      <vt:lpstr>Experiments: Results</vt:lpstr>
      <vt:lpstr>Related Work</vt:lpstr>
    </vt:vector>
  </TitlesOfParts>
  <Company>ETS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Automated Measures of Specific Vocabulary Knowledge from Constructed Responses  (“Use These Words to Write a Sentence Based on this Picture”)</dc:title>
  <dc:creator>Swapna Somasundaran</dc:creator>
  <cp:lastModifiedBy>Swapna Somasundaran</cp:lastModifiedBy>
  <cp:revision>211</cp:revision>
  <dcterms:created xsi:type="dcterms:W3CDTF">2014-06-06T00:54:51Z</dcterms:created>
  <dcterms:modified xsi:type="dcterms:W3CDTF">2014-06-25T20:02:39Z</dcterms:modified>
</cp:coreProperties>
</file>