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21945600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/>
        <a:ea typeface="+mn-ea"/>
        <a:cs typeface="+mn-cs"/>
      </a:defRPr>
    </a:lvl1pPr>
    <a:lvl2pPr marL="326532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/>
        <a:ea typeface="+mn-ea"/>
        <a:cs typeface="+mn-cs"/>
      </a:defRPr>
    </a:lvl2pPr>
    <a:lvl3pPr marL="653064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/>
        <a:ea typeface="+mn-ea"/>
        <a:cs typeface="+mn-cs"/>
      </a:defRPr>
    </a:lvl3pPr>
    <a:lvl4pPr marL="979597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/>
        <a:ea typeface="+mn-ea"/>
        <a:cs typeface="+mn-cs"/>
      </a:defRPr>
    </a:lvl4pPr>
    <a:lvl5pPr marL="1306129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/>
        <a:ea typeface="+mn-ea"/>
        <a:cs typeface="+mn-cs"/>
      </a:defRPr>
    </a:lvl5pPr>
    <a:lvl6pPr marL="1632661" algn="l" defTabSz="653064" rtl="0" eaLnBrk="1" latinLnBrk="0" hangingPunct="1">
      <a:defRPr sz="2100" kern="1200">
        <a:solidFill>
          <a:schemeClr val="tx1"/>
        </a:solidFill>
        <a:latin typeface="Arial"/>
        <a:ea typeface="+mn-ea"/>
        <a:cs typeface="+mn-cs"/>
      </a:defRPr>
    </a:lvl6pPr>
    <a:lvl7pPr marL="1959193" algn="l" defTabSz="653064" rtl="0" eaLnBrk="1" latinLnBrk="0" hangingPunct="1">
      <a:defRPr sz="2100" kern="1200">
        <a:solidFill>
          <a:schemeClr val="tx1"/>
        </a:solidFill>
        <a:latin typeface="Arial"/>
        <a:ea typeface="+mn-ea"/>
        <a:cs typeface="+mn-cs"/>
      </a:defRPr>
    </a:lvl7pPr>
    <a:lvl8pPr marL="2285726" algn="l" defTabSz="653064" rtl="0" eaLnBrk="1" latinLnBrk="0" hangingPunct="1">
      <a:defRPr sz="2100" kern="1200">
        <a:solidFill>
          <a:schemeClr val="tx1"/>
        </a:solidFill>
        <a:latin typeface="Arial"/>
        <a:ea typeface="+mn-ea"/>
        <a:cs typeface="+mn-cs"/>
      </a:defRPr>
    </a:lvl8pPr>
    <a:lvl9pPr marL="2612258" algn="l" defTabSz="653064" rtl="0" eaLnBrk="1" latinLnBrk="0" hangingPunct="1">
      <a:defRPr sz="21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  <p15:guide id="3" orient="horz" pos="6912">
          <p15:clr>
            <a:srgbClr val="A4A3A4"/>
          </p15:clr>
        </p15:guide>
        <p15:guide id="4" pos="10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E68A"/>
    <a:srgbClr val="18FF3E"/>
    <a:srgbClr val="FF7C6C"/>
    <a:srgbClr val="62AA32"/>
    <a:srgbClr val="FF6666"/>
    <a:srgbClr val="FF8000"/>
    <a:srgbClr val="B9EC44"/>
    <a:srgbClr val="5F5F5F"/>
    <a:srgbClr val="333333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56" d="100"/>
          <a:sy n="56" d="100"/>
        </p:scale>
        <p:origin x="-1768" y="32"/>
      </p:cViewPr>
      <p:guideLst>
        <p:guide orient="horz" pos="10368"/>
        <p:guide orient="horz" pos="6912"/>
        <p:guide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tags" Target="tags/tag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>
              <a:defRPr sz="1200"/>
            </a:lvl1pPr>
          </a:lstStyle>
          <a:p>
            <a:pPr>
              <a:defRPr/>
            </a:pPr>
            <a:fld id="{DC7FF369-15CD-4AE8-AD6F-0DD9E71D9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86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326532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653064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979597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306129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1632661" algn="l" defTabSz="6530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59193" algn="l" defTabSz="6530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85726" algn="l" defTabSz="6530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12258" algn="l" defTabSz="6530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defPPr>
              <a:defRPr kern="1200" smtId="4294967295"/>
            </a:defPPr>
            <a:lvl1pPr eaLnBrk="0" hangingPunct="0">
              <a:defRPr sz="3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fld id="{C5E13FED-D575-44BD-985D-CE780F31FB99}" type="slidenum">
              <a:rPr lang="en-US" sz="1200" smtClean="0"/>
              <a:pPr eaLnBrk="1" hangingPunct="1"/>
              <a:t>1</a:t>
            </a:fld>
            <a:endParaRPr 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093" y="6817784"/>
            <a:ext cx="27980218" cy="4703233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8184" y="12435417"/>
            <a:ext cx="23042033" cy="5609167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326532" indent="0" algn="ctr">
              <a:buNone/>
              <a:defRPr/>
            </a:lvl2pPr>
            <a:lvl3pPr marL="653064" indent="0" algn="ctr">
              <a:buNone/>
              <a:defRPr/>
            </a:lvl3pPr>
            <a:lvl4pPr marL="979597" indent="0" algn="ctr">
              <a:buNone/>
              <a:defRPr/>
            </a:lvl4pPr>
            <a:lvl5pPr marL="1306129" indent="0" algn="ctr">
              <a:buNone/>
              <a:defRPr/>
            </a:lvl5pPr>
            <a:lvl6pPr marL="1632661" indent="0" algn="ctr">
              <a:buNone/>
              <a:defRPr/>
            </a:lvl6pPr>
            <a:lvl7pPr marL="1959193" indent="0" algn="ctr">
              <a:buNone/>
              <a:defRPr/>
            </a:lvl7pPr>
            <a:lvl8pPr marL="2285726" indent="0" algn="ctr">
              <a:buNone/>
              <a:defRPr/>
            </a:lvl8pPr>
            <a:lvl9pPr marL="261225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1FCB089F-6037-4808-A5EC-726053647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22527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AF7A044-11FD-4E27-B513-0D458FB4B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0817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6" y="879476"/>
            <a:ext cx="7406217" cy="18725092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767" y="879476"/>
            <a:ext cx="22118108" cy="18725092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C4A8B09D-F957-4A06-AF1F-2E1E112D5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49889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641C0E7-0C39-489E-BBEB-8384BC9D7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03455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2293"/>
            <a:ext cx="27980218" cy="4358217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2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692"/>
            <a:ext cx="27980218" cy="480060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326532" indent="0">
              <a:buNone/>
              <a:defRPr sz="1300"/>
            </a:lvl2pPr>
            <a:lvl3pPr marL="653064" indent="0">
              <a:buNone/>
              <a:defRPr sz="1100"/>
            </a:lvl3pPr>
            <a:lvl4pPr marL="979597" indent="0">
              <a:buNone/>
              <a:defRPr sz="1000"/>
            </a:lvl4pPr>
            <a:lvl5pPr marL="1306129" indent="0">
              <a:buNone/>
              <a:defRPr sz="1000"/>
            </a:lvl5pPr>
            <a:lvl6pPr marL="1632661" indent="0">
              <a:buNone/>
              <a:defRPr sz="1000"/>
            </a:lvl6pPr>
            <a:lvl7pPr marL="1959193" indent="0">
              <a:buNone/>
              <a:defRPr sz="1000"/>
            </a:lvl7pPr>
            <a:lvl8pPr marL="2285726" indent="0">
              <a:buNone/>
              <a:defRPr sz="1000"/>
            </a:lvl8pPr>
            <a:lvl9pPr marL="261225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11F452E-A8E4-4CE1-9655-29125E889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83345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767" y="5121276"/>
            <a:ext cx="14761634" cy="14483292"/>
          </a:xfrm>
        </p:spPr>
        <p:txBody>
          <a:bodyPr/>
          <a:lstStyle>
            <a:defPPr>
              <a:defRPr kern="1200" smtId="4294967295"/>
            </a:defPPr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0001" y="5121276"/>
            <a:ext cx="14762692" cy="14483292"/>
          </a:xfrm>
        </p:spPr>
        <p:txBody>
          <a:bodyPr/>
          <a:lstStyle>
            <a:defPPr>
              <a:defRPr kern="1200" smtId="4294967295"/>
            </a:defPPr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F3D9962-47D2-455B-8692-003D58807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64776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10" y="878417"/>
            <a:ext cx="29626982" cy="36576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709" y="4912784"/>
            <a:ext cx="14544675" cy="204681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700" b="1"/>
            </a:lvl1pPr>
            <a:lvl2pPr marL="326532" indent="0">
              <a:buNone/>
              <a:defRPr sz="1400" b="1"/>
            </a:lvl2pPr>
            <a:lvl3pPr marL="653064" indent="0">
              <a:buNone/>
              <a:defRPr sz="1300" b="1"/>
            </a:lvl3pPr>
            <a:lvl4pPr marL="979597" indent="0">
              <a:buNone/>
              <a:defRPr sz="1100" b="1"/>
            </a:lvl4pPr>
            <a:lvl5pPr marL="1306129" indent="0">
              <a:buNone/>
              <a:defRPr sz="1100" b="1"/>
            </a:lvl5pPr>
            <a:lvl6pPr marL="1632661" indent="0">
              <a:buNone/>
              <a:defRPr sz="1100" b="1"/>
            </a:lvl6pPr>
            <a:lvl7pPr marL="1959193" indent="0">
              <a:buNone/>
              <a:defRPr sz="1100" b="1"/>
            </a:lvl7pPr>
            <a:lvl8pPr marL="2285726" indent="0">
              <a:buNone/>
              <a:defRPr sz="1100" b="1"/>
            </a:lvl8pPr>
            <a:lvl9pPr marL="2612258" indent="0">
              <a:buNone/>
              <a:defRPr sz="1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709" y="6959601"/>
            <a:ext cx="14544675" cy="12643908"/>
          </a:xfrm>
        </p:spPr>
        <p:txBody>
          <a:bodyPr/>
          <a:lstStyle>
            <a:defPPr>
              <a:defRPr kern="1200" smtId="4294967295"/>
            </a:defPPr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1666" y="4912784"/>
            <a:ext cx="14551026" cy="204681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700" b="1"/>
            </a:lvl1pPr>
            <a:lvl2pPr marL="326532" indent="0">
              <a:buNone/>
              <a:defRPr sz="1400" b="1"/>
            </a:lvl2pPr>
            <a:lvl3pPr marL="653064" indent="0">
              <a:buNone/>
              <a:defRPr sz="1300" b="1"/>
            </a:lvl3pPr>
            <a:lvl4pPr marL="979597" indent="0">
              <a:buNone/>
              <a:defRPr sz="1100" b="1"/>
            </a:lvl4pPr>
            <a:lvl5pPr marL="1306129" indent="0">
              <a:buNone/>
              <a:defRPr sz="1100" b="1"/>
            </a:lvl5pPr>
            <a:lvl6pPr marL="1632661" indent="0">
              <a:buNone/>
              <a:defRPr sz="1100" b="1"/>
            </a:lvl6pPr>
            <a:lvl7pPr marL="1959193" indent="0">
              <a:buNone/>
              <a:defRPr sz="1100" b="1"/>
            </a:lvl7pPr>
            <a:lvl8pPr marL="2285726" indent="0">
              <a:buNone/>
              <a:defRPr sz="1100" b="1"/>
            </a:lvl8pPr>
            <a:lvl9pPr marL="2612258" indent="0">
              <a:buNone/>
              <a:defRPr sz="1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1666" y="6959601"/>
            <a:ext cx="14551026" cy="12643908"/>
          </a:xfrm>
        </p:spPr>
        <p:txBody>
          <a:bodyPr/>
          <a:lstStyle>
            <a:defPPr>
              <a:defRPr kern="1200" smtId="4294967295"/>
            </a:defPPr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4EC449C7-2544-4411-A6D9-A7181026B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82517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E03D6AC-E1AB-4462-989E-5A0865C23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73647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ABF8EBA-EBC0-4AA1-85C3-834763B2A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99357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09" y="874184"/>
            <a:ext cx="10829925" cy="3717925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1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392" y="874184"/>
            <a:ext cx="18402300" cy="18729325"/>
          </a:xfrm>
        </p:spPr>
        <p:txBody>
          <a:bodyPr/>
          <a:lstStyle>
            <a:defPPr>
              <a:defRPr kern="1200" smtId="4294967295"/>
            </a:defPPr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709" y="4592109"/>
            <a:ext cx="10829925" cy="150114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000"/>
            </a:lvl1pPr>
            <a:lvl2pPr marL="326532" indent="0">
              <a:buNone/>
              <a:defRPr sz="900"/>
            </a:lvl2pPr>
            <a:lvl3pPr marL="653064" indent="0">
              <a:buNone/>
              <a:defRPr sz="700"/>
            </a:lvl3pPr>
            <a:lvl4pPr marL="979597" indent="0">
              <a:buNone/>
              <a:defRPr sz="600"/>
            </a:lvl4pPr>
            <a:lvl5pPr marL="1306129" indent="0">
              <a:buNone/>
              <a:defRPr sz="600"/>
            </a:lvl5pPr>
            <a:lvl6pPr marL="1632661" indent="0">
              <a:buNone/>
              <a:defRPr sz="600"/>
            </a:lvl6pPr>
            <a:lvl7pPr marL="1959193" indent="0">
              <a:buNone/>
              <a:defRPr sz="600"/>
            </a:lvl7pPr>
            <a:lvl8pPr marL="2285726" indent="0">
              <a:buNone/>
              <a:defRPr sz="600"/>
            </a:lvl8pPr>
            <a:lvl9pPr marL="2612258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32F5167-8CBC-4FF1-941C-FB4C9DC0C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52653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659" y="15361710"/>
            <a:ext cx="19750618" cy="1813983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1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659" y="1961093"/>
            <a:ext cx="19750618" cy="13166725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2300"/>
            </a:lvl1pPr>
            <a:lvl2pPr marL="326532" indent="0">
              <a:buNone/>
              <a:defRPr sz="2000"/>
            </a:lvl2pPr>
            <a:lvl3pPr marL="653064" indent="0">
              <a:buNone/>
              <a:defRPr sz="1700"/>
            </a:lvl3pPr>
            <a:lvl4pPr marL="979597" indent="0">
              <a:buNone/>
              <a:defRPr sz="1400"/>
            </a:lvl4pPr>
            <a:lvl5pPr marL="1306129" indent="0">
              <a:buNone/>
              <a:defRPr sz="1400"/>
            </a:lvl5pPr>
            <a:lvl6pPr marL="1632661" indent="0">
              <a:buNone/>
              <a:defRPr sz="1400"/>
            </a:lvl6pPr>
            <a:lvl7pPr marL="1959193" indent="0">
              <a:buNone/>
              <a:defRPr sz="1400"/>
            </a:lvl7pPr>
            <a:lvl8pPr marL="2285726" indent="0">
              <a:buNone/>
              <a:defRPr sz="1400"/>
            </a:lvl8pPr>
            <a:lvl9pPr marL="2612258" indent="0">
              <a:buNone/>
              <a:defRPr sz="14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659" y="17175693"/>
            <a:ext cx="19750618" cy="2574925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000"/>
            </a:lvl1pPr>
            <a:lvl2pPr marL="326532" indent="0">
              <a:buNone/>
              <a:defRPr sz="900"/>
            </a:lvl2pPr>
            <a:lvl3pPr marL="653064" indent="0">
              <a:buNone/>
              <a:defRPr sz="700"/>
            </a:lvl3pPr>
            <a:lvl4pPr marL="979597" indent="0">
              <a:buNone/>
              <a:defRPr sz="600"/>
            </a:lvl4pPr>
            <a:lvl5pPr marL="1306129" indent="0">
              <a:buNone/>
              <a:defRPr sz="600"/>
            </a:lvl5pPr>
            <a:lvl6pPr marL="1632661" indent="0">
              <a:buNone/>
              <a:defRPr sz="600"/>
            </a:lvl6pPr>
            <a:lvl7pPr marL="1959193" indent="0">
              <a:buNone/>
              <a:defRPr sz="600"/>
            </a:lvl7pPr>
            <a:lvl8pPr marL="2285726" indent="0">
              <a:buNone/>
              <a:defRPr sz="600"/>
            </a:lvl8pPr>
            <a:lvl9pPr marL="2612258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B5629D8C-964D-4531-AEEF-CACEBA47F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94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6635" y="879475"/>
            <a:ext cx="2962632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35855" tIns="167928" rIns="335855" bIns="167928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6635" y="5121275"/>
            <a:ext cx="29626322" cy="14483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35855" tIns="167928" rIns="335855" bIns="167928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6635" y="19985567"/>
            <a:ext cx="768072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35855" tIns="167928" rIns="335855" bIns="167928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3359428">
              <a:defRPr sz="5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834" y="19985567"/>
            <a:ext cx="1042392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35855" tIns="167928" rIns="335855" bIns="167928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3359428">
              <a:defRPr sz="5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2234" y="19985567"/>
            <a:ext cx="768072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35855" tIns="167928" rIns="335855" bIns="167928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3359428">
              <a:defRPr sz="5100"/>
            </a:lvl1pPr>
          </a:lstStyle>
          <a:p>
            <a:pPr>
              <a:defRPr/>
            </a:pPr>
            <a:fld id="{7920789E-004F-4528-BD99-83C2E37E8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 rot="16200000">
            <a:off x="-6293909" y="10907713"/>
            <a:ext cx="10244667" cy="1171575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 rot="5400000">
            <a:off x="28967642" y="10907713"/>
            <a:ext cx="10244667" cy="1171575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 dpi="0">
          <a:blip r:embed="rId14"/>
          <a:stretch>
            <a:fillRect/>
          </a:stretch>
        </p:blipFill>
        <p:spPr>
          <a:xfrm>
            <a:off x="42863" y="22284267"/>
            <a:ext cx="32832675" cy="13462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42862" y="22665267"/>
            <a:ext cx="16459200" cy="846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>
            <a:defPPr>
              <a:defRPr kern="1200" smtId="4294967295"/>
            </a:defPPr>
          </a:lstStyle>
          <a:p>
            <a:pPr algn="l"/>
            <a:r>
              <a:rPr sz="4500">
                <a:solidFill>
                  <a:srgbClr val="808080"/>
                </a:solidFill>
              </a:rPr>
              <a:t>Template ID: greenapple  Size: 36x48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/>
  <p:txStyles>
    <p:titleStyle>
      <a:defPPr>
        <a:defRPr kern="1200" smtId="4294967295"/>
      </a:defPPr>
      <a:lvl1pPr algn="ctr" defTabSz="3359428" rtl="0" eaLnBrk="0" fontAlgn="base" hangingPunct="0">
        <a:spcBef>
          <a:spcPct val="0"/>
        </a:spcBef>
        <a:spcAft>
          <a:spcPct val="0"/>
        </a:spcAft>
        <a:defRPr sz="16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359428" rtl="0" eaLnBrk="0" fontAlgn="base" hangingPunct="0">
        <a:spcBef>
          <a:spcPct val="0"/>
        </a:spcBef>
        <a:spcAft>
          <a:spcPct val="0"/>
        </a:spcAft>
        <a:defRPr sz="16200">
          <a:solidFill>
            <a:schemeClr val="tx2"/>
          </a:solidFill>
          <a:latin typeface="Arial"/>
        </a:defRPr>
      </a:lvl2pPr>
      <a:lvl3pPr algn="ctr" defTabSz="3359428" rtl="0" eaLnBrk="0" fontAlgn="base" hangingPunct="0">
        <a:spcBef>
          <a:spcPct val="0"/>
        </a:spcBef>
        <a:spcAft>
          <a:spcPct val="0"/>
        </a:spcAft>
        <a:defRPr sz="16200">
          <a:solidFill>
            <a:schemeClr val="tx2"/>
          </a:solidFill>
          <a:latin typeface="Arial"/>
        </a:defRPr>
      </a:lvl3pPr>
      <a:lvl4pPr algn="ctr" defTabSz="3359428" rtl="0" eaLnBrk="0" fontAlgn="base" hangingPunct="0">
        <a:spcBef>
          <a:spcPct val="0"/>
        </a:spcBef>
        <a:spcAft>
          <a:spcPct val="0"/>
        </a:spcAft>
        <a:defRPr sz="16200">
          <a:solidFill>
            <a:schemeClr val="tx2"/>
          </a:solidFill>
          <a:latin typeface="Arial"/>
        </a:defRPr>
      </a:lvl4pPr>
      <a:lvl5pPr algn="ctr" defTabSz="3359428" rtl="0" eaLnBrk="0" fontAlgn="base" hangingPunct="0">
        <a:spcBef>
          <a:spcPct val="0"/>
        </a:spcBef>
        <a:spcAft>
          <a:spcPct val="0"/>
        </a:spcAft>
        <a:defRPr sz="16200">
          <a:solidFill>
            <a:schemeClr val="tx2"/>
          </a:solidFill>
          <a:latin typeface="Arial"/>
        </a:defRPr>
      </a:lvl5pPr>
      <a:lvl6pPr marL="326532" algn="ctr" defTabSz="3359428" rtl="0" fontAlgn="base">
        <a:spcBef>
          <a:spcPct val="0"/>
        </a:spcBef>
        <a:spcAft>
          <a:spcPct val="0"/>
        </a:spcAft>
        <a:defRPr sz="16200">
          <a:solidFill>
            <a:schemeClr val="tx2"/>
          </a:solidFill>
          <a:latin typeface="Arial"/>
        </a:defRPr>
      </a:lvl6pPr>
      <a:lvl7pPr marL="653064" algn="ctr" defTabSz="3359428" rtl="0" fontAlgn="base">
        <a:spcBef>
          <a:spcPct val="0"/>
        </a:spcBef>
        <a:spcAft>
          <a:spcPct val="0"/>
        </a:spcAft>
        <a:defRPr sz="16200">
          <a:solidFill>
            <a:schemeClr val="tx2"/>
          </a:solidFill>
          <a:latin typeface="Arial"/>
        </a:defRPr>
      </a:lvl7pPr>
      <a:lvl8pPr marL="979597" algn="ctr" defTabSz="3359428" rtl="0" fontAlgn="base">
        <a:spcBef>
          <a:spcPct val="0"/>
        </a:spcBef>
        <a:spcAft>
          <a:spcPct val="0"/>
        </a:spcAft>
        <a:defRPr sz="16200">
          <a:solidFill>
            <a:schemeClr val="tx2"/>
          </a:solidFill>
          <a:latin typeface="Arial"/>
        </a:defRPr>
      </a:lvl8pPr>
      <a:lvl9pPr marL="1306129" algn="ctr" defTabSz="3359428" rtl="0" fontAlgn="base">
        <a:spcBef>
          <a:spcPct val="0"/>
        </a:spcBef>
        <a:spcAft>
          <a:spcPct val="0"/>
        </a:spcAft>
        <a:defRPr sz="16200">
          <a:solidFill>
            <a:schemeClr val="tx2"/>
          </a:solidFill>
          <a:latin typeface="Arial"/>
        </a:defRPr>
      </a:lvl9pPr>
    </p:titleStyle>
    <p:bodyStyle>
      <a:defPPr>
        <a:defRPr kern="1200" smtId="4294967295"/>
      </a:defPPr>
      <a:lvl1pPr marL="1260777" indent="-1260777" algn="l" defTabSz="3359428" rtl="0" eaLnBrk="0" fontAlgn="base" hangingPunct="0">
        <a:spcBef>
          <a:spcPct val="20000"/>
        </a:spcBef>
        <a:spcAft>
          <a:spcPct val="0"/>
        </a:spcAft>
        <a:buChar char="•"/>
        <a:defRPr sz="11800">
          <a:solidFill>
            <a:schemeClr val="tx1"/>
          </a:solidFill>
          <a:latin typeface="+mn-lt"/>
          <a:ea typeface="+mn-ea"/>
          <a:cs typeface="+mn-cs"/>
        </a:defRPr>
      </a:lvl1pPr>
      <a:lvl2pPr marL="2730172" indent="-1051026" algn="l" defTabSz="3359428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</a:defRPr>
      </a:lvl2pPr>
      <a:lvl3pPr marL="4199567" indent="-840141" algn="l" defTabSz="3359428" rtl="0" eaLnBrk="0" fontAlgn="base" hangingPunct="0">
        <a:spcBef>
          <a:spcPct val="20000"/>
        </a:spcBef>
        <a:spcAft>
          <a:spcPct val="0"/>
        </a:spcAft>
        <a:buChar char="•"/>
        <a:defRPr sz="8800">
          <a:solidFill>
            <a:schemeClr val="tx1"/>
          </a:solidFill>
          <a:latin typeface="+mn-lt"/>
        </a:defRPr>
      </a:lvl3pPr>
      <a:lvl4pPr marL="5877580" indent="-840141" algn="l" defTabSz="3359428" rtl="0" eaLnBrk="0" fontAlgn="base" hangingPunct="0">
        <a:spcBef>
          <a:spcPct val="20000"/>
        </a:spcBef>
        <a:spcAft>
          <a:spcPct val="0"/>
        </a:spcAft>
        <a:buChar char="–"/>
        <a:defRPr sz="7400">
          <a:solidFill>
            <a:schemeClr val="tx1"/>
          </a:solidFill>
          <a:latin typeface="+mn-lt"/>
        </a:defRPr>
      </a:lvl4pPr>
      <a:lvl5pPr marL="7556727" indent="-839006" algn="l" defTabSz="3359428" rtl="0" eaLnBrk="0" fontAlgn="base" hangingPunct="0">
        <a:spcBef>
          <a:spcPct val="20000"/>
        </a:spcBef>
        <a:spcAft>
          <a:spcPct val="0"/>
        </a:spcAft>
        <a:buChar char="»"/>
        <a:defRPr sz="7400">
          <a:solidFill>
            <a:schemeClr val="tx1"/>
          </a:solidFill>
          <a:latin typeface="+mn-lt"/>
        </a:defRPr>
      </a:lvl5pPr>
      <a:lvl6pPr marL="7883260" indent="-839006" algn="l" defTabSz="3359428" rtl="0" fontAlgn="base">
        <a:spcBef>
          <a:spcPct val="20000"/>
        </a:spcBef>
        <a:spcAft>
          <a:spcPct val="0"/>
        </a:spcAft>
        <a:buChar char="»"/>
        <a:defRPr sz="7400">
          <a:solidFill>
            <a:schemeClr val="tx1"/>
          </a:solidFill>
          <a:latin typeface="+mn-lt"/>
        </a:defRPr>
      </a:lvl6pPr>
      <a:lvl7pPr marL="8209792" indent="-839006" algn="l" defTabSz="3359428" rtl="0" fontAlgn="base">
        <a:spcBef>
          <a:spcPct val="20000"/>
        </a:spcBef>
        <a:spcAft>
          <a:spcPct val="0"/>
        </a:spcAft>
        <a:buChar char="»"/>
        <a:defRPr sz="7400">
          <a:solidFill>
            <a:schemeClr val="tx1"/>
          </a:solidFill>
          <a:latin typeface="+mn-lt"/>
        </a:defRPr>
      </a:lvl7pPr>
      <a:lvl8pPr marL="8536324" indent="-839006" algn="l" defTabSz="3359428" rtl="0" fontAlgn="base">
        <a:spcBef>
          <a:spcPct val="20000"/>
        </a:spcBef>
        <a:spcAft>
          <a:spcPct val="0"/>
        </a:spcAft>
        <a:buChar char="»"/>
        <a:defRPr sz="7400">
          <a:solidFill>
            <a:schemeClr val="tx1"/>
          </a:solidFill>
          <a:latin typeface="+mn-lt"/>
        </a:defRPr>
      </a:lvl8pPr>
      <a:lvl9pPr marL="8862856" indent="-839006" algn="l" defTabSz="3359428" rtl="0" fontAlgn="base">
        <a:spcBef>
          <a:spcPct val="20000"/>
        </a:spcBef>
        <a:spcAft>
          <a:spcPct val="0"/>
        </a:spcAft>
        <a:buChar char="»"/>
        <a:defRPr sz="7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6532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3064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9597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06129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32661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59193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85726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12258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5" Type="http://schemas.openxmlformats.org/officeDocument/2006/relationships/image" Target="../media/image5.jpe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ormal_hom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870400" y="8305800"/>
            <a:ext cx="3124200" cy="9884409"/>
          </a:xfrm>
          <a:prstGeom prst="rect">
            <a:avLst/>
          </a:prstGeom>
        </p:spPr>
      </p:pic>
      <p:pic>
        <p:nvPicPr>
          <p:cNvPr id="11" name="Picture 10" descr="informal_homer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00" t="3833" r="27000"/>
          <a:stretch/>
        </p:blipFill>
        <p:spPr>
          <a:xfrm flipH="1">
            <a:off x="-1" y="7848600"/>
            <a:ext cx="4223882" cy="10423387"/>
          </a:xfrm>
          <a:prstGeom prst="rect">
            <a:avLst/>
          </a:prstGeom>
        </p:spPr>
      </p:pic>
      <p:sp>
        <p:nvSpPr>
          <p:cNvPr id="403" name="Text Box 402"/>
          <p:cNvSpPr txBox="1">
            <a:spLocks noChangeArrowheads="1"/>
          </p:cNvSpPr>
          <p:nvPr/>
        </p:nvSpPr>
        <p:spPr bwMode="auto">
          <a:xfrm>
            <a:off x="20878800" y="4800600"/>
            <a:ext cx="7239000" cy="134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7960" tIns="48980" rIns="97960" bIns="489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30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700" b="1" dirty="0">
                <a:solidFill>
                  <a:schemeClr val="accent5">
                    <a:lumMod val="75000"/>
                  </a:schemeClr>
                </a:solidFill>
                <a:latin typeface="Rockwell"/>
                <a:cs typeface="Rockwell"/>
              </a:rPr>
              <a:t>Rule-based method (RBM)</a:t>
            </a:r>
            <a:r>
              <a:rPr lang="en-US" sz="2700" b="1" dirty="0">
                <a:solidFill>
                  <a:srgbClr val="B8551D"/>
                </a:solidFill>
                <a:latin typeface="Rockwell"/>
                <a:cs typeface="Rockwell"/>
              </a:rPr>
              <a:t>:  </a:t>
            </a:r>
            <a:r>
              <a:rPr lang="en-US" sz="2700" dirty="0">
                <a:latin typeface="Rockwell"/>
                <a:cs typeface="Rockwell"/>
              </a:rPr>
              <a:t>Capitalization, remove repeated punctuations, expand contractions, </a:t>
            </a:r>
            <a:r>
              <a:rPr lang="en-US" sz="2700" dirty="0" err="1">
                <a:latin typeface="Rockwell"/>
                <a:cs typeface="Rockwell"/>
              </a:rPr>
              <a:t>etc</a:t>
            </a:r>
            <a:endParaRPr lang="en-US" sz="2700" dirty="0">
              <a:latin typeface="Rockwell"/>
              <a:cs typeface="Rockwell"/>
            </a:endParaRPr>
          </a:p>
        </p:txBody>
      </p:sp>
      <p:sp>
        <p:nvSpPr>
          <p:cNvPr id="417" name="Text Box 402"/>
          <p:cNvSpPr txBox="1">
            <a:spLocks noChangeArrowheads="1"/>
          </p:cNvSpPr>
          <p:nvPr/>
        </p:nvSpPr>
        <p:spPr bwMode="auto">
          <a:xfrm>
            <a:off x="3581400" y="13411200"/>
            <a:ext cx="7772400" cy="6571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7960" tIns="48980" rIns="97960" bIns="489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30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Rockwell"/>
                <a:cs typeface="Rockwell"/>
              </a:rPr>
              <a:t>Human-based evaluation </a:t>
            </a:r>
          </a:p>
          <a:p>
            <a:pPr marL="457200" indent="-4572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Rockwell"/>
                <a:cs typeface="Rockwell"/>
              </a:rPr>
              <a:t>Use Amazon Mechanical Turk</a:t>
            </a:r>
          </a:p>
          <a:p>
            <a:pPr marL="457200" indent="-4572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Rockwell"/>
                <a:cs typeface="Rockwell"/>
              </a:rPr>
              <a:t>500 sentences, 5 judgments per sentence</a:t>
            </a:r>
            <a:endParaRPr lang="en-US" sz="2700" b="1" dirty="0">
              <a:solidFill>
                <a:schemeClr val="accent5">
                  <a:lumMod val="75000"/>
                </a:schemeClr>
              </a:solidFill>
              <a:latin typeface="Rockwell"/>
              <a:cs typeface="Rockwell"/>
            </a:endParaRPr>
          </a:p>
          <a:p>
            <a:pPr marL="457200" indent="-4572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700" dirty="0">
                <a:latin typeface="Rockwell"/>
                <a:cs typeface="Rockwell"/>
              </a:rPr>
              <a:t>Criteria:  </a:t>
            </a:r>
            <a:r>
              <a:rPr lang="en-US" sz="2700" i="1" dirty="0">
                <a:latin typeface="Rockwell"/>
                <a:cs typeface="Rockwell"/>
              </a:rPr>
              <a:t>Formality,  Fluency, Meaning preservation and Overall Ranking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sz="2700" i="1" dirty="0">
              <a:latin typeface="Rockwell"/>
              <a:cs typeface="Rockwell"/>
            </a:endParaRP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Rockwell"/>
                <a:cs typeface="Rockwell"/>
              </a:rPr>
              <a:t>Automatic metric based evaluation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Rockwell"/>
              <a:cs typeface="Rockwell"/>
            </a:endParaRPr>
          </a:p>
          <a:p>
            <a:pPr marL="457200" indent="-4572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000000"/>
                </a:solidFill>
                <a:latin typeface="Rockwell"/>
                <a:cs typeface="Rockwell"/>
              </a:rPr>
              <a:t>Formality</a:t>
            </a:r>
            <a:r>
              <a:rPr lang="en-US" sz="2700" dirty="0">
                <a:solidFill>
                  <a:srgbClr val="000000"/>
                </a:solidFill>
                <a:latin typeface="Rockwell"/>
                <a:cs typeface="Rockwell"/>
              </a:rPr>
              <a:t>:  Pavlick &amp; Tetreault (2016) </a:t>
            </a:r>
          </a:p>
          <a:p>
            <a:pPr marL="457200" indent="-4572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000000"/>
                </a:solidFill>
                <a:latin typeface="Rockwell"/>
                <a:cs typeface="Rockwell"/>
              </a:rPr>
              <a:t>Fluency</a:t>
            </a:r>
            <a:r>
              <a:rPr lang="en-US" sz="2700" dirty="0">
                <a:solidFill>
                  <a:srgbClr val="000000"/>
                </a:solidFill>
                <a:latin typeface="Rockwell"/>
                <a:cs typeface="Rockwell"/>
              </a:rPr>
              <a:t>:  </a:t>
            </a:r>
            <a:r>
              <a:rPr lang="en-US" sz="2700" dirty="0" err="1">
                <a:solidFill>
                  <a:srgbClr val="000000"/>
                </a:solidFill>
                <a:latin typeface="Rockwell"/>
                <a:cs typeface="Rockwell"/>
              </a:rPr>
              <a:t>Heilman</a:t>
            </a:r>
            <a:r>
              <a:rPr lang="en-US" sz="2700" dirty="0">
                <a:solidFill>
                  <a:srgbClr val="000000"/>
                </a:solidFill>
                <a:latin typeface="Rockwell"/>
                <a:cs typeface="Rockwell"/>
              </a:rPr>
              <a:t> et al. (2014) </a:t>
            </a:r>
          </a:p>
          <a:p>
            <a:pPr marL="457200" indent="-4572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000000"/>
                </a:solidFill>
                <a:latin typeface="Rockwell"/>
                <a:cs typeface="Rockwell"/>
              </a:rPr>
              <a:t>Meaning Preservation: </a:t>
            </a:r>
            <a:r>
              <a:rPr lang="en-US" sz="2700" dirty="0">
                <a:solidFill>
                  <a:srgbClr val="000000"/>
                </a:solidFill>
                <a:latin typeface="Rockwell"/>
                <a:cs typeface="Rockwell"/>
              </a:rPr>
              <a:t> He et al. (2015) </a:t>
            </a:r>
          </a:p>
          <a:p>
            <a:pPr marL="457200" indent="-4572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000000"/>
                </a:solidFill>
                <a:latin typeface="Rockwell"/>
                <a:cs typeface="Rockwell"/>
              </a:rPr>
              <a:t>Overall:</a:t>
            </a:r>
            <a:r>
              <a:rPr lang="en-US" sz="2700" dirty="0">
                <a:solidFill>
                  <a:srgbClr val="000000"/>
                </a:solidFill>
                <a:latin typeface="Rockwell"/>
                <a:cs typeface="Rockwell"/>
              </a:rPr>
              <a:t>  BLEU,  </a:t>
            </a:r>
            <a:r>
              <a:rPr lang="en-US" sz="2700" dirty="0" err="1">
                <a:solidFill>
                  <a:srgbClr val="000000"/>
                </a:solidFill>
                <a:latin typeface="Rockwell"/>
                <a:cs typeface="Rockwell"/>
              </a:rPr>
              <a:t>TERp</a:t>
            </a:r>
            <a:r>
              <a:rPr lang="en-US" sz="2700" dirty="0">
                <a:solidFill>
                  <a:srgbClr val="000000"/>
                </a:solidFill>
                <a:latin typeface="Rockwell"/>
                <a:cs typeface="Rockwell"/>
              </a:rPr>
              <a:t>  and  PINC</a:t>
            </a:r>
            <a:endParaRPr lang="en-US" sz="2700" dirty="0">
              <a:latin typeface="Rockwell"/>
              <a:cs typeface="Rockwell"/>
            </a:endParaRPr>
          </a:p>
        </p:txBody>
      </p:sp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-9220"/>
            <a:ext cx="32918400" cy="351442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</a:ln>
        </p:spPr>
        <p:txBody>
          <a:bodyPr lIns="97960" tIns="48980" rIns="97960" bIns="48980" anchor="ctr"/>
          <a:lstStyle>
            <a:defPPr>
              <a:defRPr kern="1200" smtId="4294967295"/>
            </a:defPPr>
          </a:lstStyle>
          <a:p>
            <a:pPr algn="ctr" defTabSz="3359428"/>
            <a:r>
              <a:rPr lang="en-US" sz="6000" b="1" dirty="0">
                <a:solidFill>
                  <a:srgbClr val="333333"/>
                </a:solidFill>
                <a:latin typeface="Rockwell"/>
                <a:cs typeface="Rockwell"/>
              </a:rPr>
              <a:t>Dear Sir or Madam, May I Introduce the GYAFC Dataset:</a:t>
            </a:r>
          </a:p>
          <a:p>
            <a:pPr algn="ctr" defTabSz="3359428"/>
            <a:r>
              <a:rPr lang="en-US" sz="6000" b="1" dirty="0">
                <a:solidFill>
                  <a:srgbClr val="333333"/>
                </a:solidFill>
                <a:latin typeface="Rockwell"/>
                <a:cs typeface="Rockwell"/>
              </a:rPr>
              <a:t>Corpus, Benchmarks and Metrics for Formality Style Transfer</a:t>
            </a:r>
          </a:p>
          <a:p>
            <a:pPr algn="ctr" defTabSz="3359428"/>
            <a:r>
              <a:rPr lang="en-US" sz="4100" dirty="0">
                <a:latin typeface="Rockwell"/>
                <a:cs typeface="Rockwell"/>
              </a:rPr>
              <a:t>Sudha Rao			Joel Tetreault</a:t>
            </a:r>
          </a:p>
          <a:p>
            <a:pPr defTabSz="3359428"/>
            <a:r>
              <a:rPr lang="en-US" sz="3900" dirty="0">
                <a:latin typeface="Rockwell"/>
                <a:cs typeface="Rockwell"/>
              </a:rPr>
              <a:t>		</a:t>
            </a:r>
            <a:r>
              <a:rPr lang="en-US" sz="3900" b="1" dirty="0">
                <a:solidFill>
                  <a:schemeClr val="accent5">
                    <a:lumMod val="75000"/>
                  </a:schemeClr>
                </a:solidFill>
                <a:latin typeface="Rockwell"/>
                <a:cs typeface="Rockwell"/>
              </a:rPr>
              <a:t>University of Maryland, College Park*</a:t>
            </a:r>
            <a:r>
              <a:rPr lang="en-US" sz="3900" b="1" dirty="0">
                <a:latin typeface="Rockwell"/>
                <a:cs typeface="Rockwell"/>
              </a:rPr>
              <a:t>	                 </a:t>
            </a:r>
            <a:r>
              <a:rPr lang="en-US" sz="3900" b="1" dirty="0">
                <a:solidFill>
                  <a:srgbClr val="B8551D"/>
                </a:solidFill>
                <a:latin typeface="Rockwell"/>
                <a:cs typeface="Rockwell"/>
              </a:rPr>
              <a:t>        Grammarly</a:t>
            </a:r>
          </a:p>
        </p:txBody>
      </p:sp>
      <p:pic>
        <p:nvPicPr>
          <p:cNvPr id="5" name="Picture 4" descr="umd-ball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800" y="534416"/>
            <a:ext cx="2971800" cy="2641600"/>
          </a:xfrm>
          <a:prstGeom prst="rect">
            <a:avLst/>
          </a:prstGeom>
        </p:spPr>
      </p:pic>
      <p:sp>
        <p:nvSpPr>
          <p:cNvPr id="387" name="Text Box 402"/>
          <p:cNvSpPr txBox="1">
            <a:spLocks noChangeArrowheads="1"/>
          </p:cNvSpPr>
          <p:nvPr/>
        </p:nvSpPr>
        <p:spPr bwMode="auto">
          <a:xfrm>
            <a:off x="3886200" y="4572000"/>
            <a:ext cx="7467600" cy="3261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7960" tIns="48980" rIns="97960" bIns="489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30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Rockwell"/>
                <a:cs typeface="Rockwell"/>
              </a:rPr>
              <a:t>Motivation: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Rockwell"/>
                <a:cs typeface="Rockwell"/>
              </a:rPr>
              <a:t>  </a:t>
            </a:r>
          </a:p>
          <a:p>
            <a:pPr marL="244865" indent="-4572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700" dirty="0">
                <a:latin typeface="Rockwell"/>
                <a:cs typeface="Rockwell"/>
              </a:rPr>
              <a:t>Accurate expression of style or tone is important for effective communication</a:t>
            </a:r>
          </a:p>
          <a:p>
            <a:pPr marL="244865" indent="-4572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700" dirty="0">
                <a:latin typeface="Rockwell"/>
                <a:cs typeface="Rockwell"/>
              </a:rPr>
              <a:t>Formality is an important form of style</a:t>
            </a:r>
          </a:p>
          <a:p>
            <a:pPr marL="244865" indent="-4572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700" dirty="0">
                <a:latin typeface="Rockwell"/>
                <a:cs typeface="Rockwell"/>
              </a:rPr>
              <a:t>Automatically making content more formal is a useful writing assistance tool</a:t>
            </a:r>
          </a:p>
        </p:txBody>
      </p:sp>
      <p:sp>
        <p:nvSpPr>
          <p:cNvPr id="390" name="Rectangle 7"/>
          <p:cNvSpPr>
            <a:spLocks noChangeArrowheads="1"/>
          </p:cNvSpPr>
          <p:nvPr/>
        </p:nvSpPr>
        <p:spPr bwMode="auto">
          <a:xfrm>
            <a:off x="11506200" y="3683000"/>
            <a:ext cx="8972550" cy="787400"/>
          </a:xfrm>
          <a:prstGeom prst="rect">
            <a:avLst/>
          </a:prstGeom>
          <a:solidFill>
            <a:srgbClr val="FFDA52"/>
          </a:solidFill>
          <a:ln>
            <a:noFill/>
          </a:ln>
        </p:spPr>
        <p:txBody>
          <a:bodyPr wrap="none" lIns="97960" tIns="48980" rIns="97960" bIns="48980" anchor="ctr"/>
          <a:lstStyle>
            <a:defPPr>
              <a:defRPr kern="1200" smtId="4294967295"/>
            </a:defPPr>
          </a:lstStyle>
          <a:p>
            <a:pPr algn="ctr" defTabSz="3359428"/>
            <a:r>
              <a:rPr lang="en-US" sz="3000" b="1" dirty="0">
                <a:solidFill>
                  <a:srgbClr val="000000"/>
                </a:solidFill>
                <a:latin typeface="Rockwell"/>
                <a:cs typeface="Rockwell"/>
              </a:rPr>
              <a:t>2. Corpus</a:t>
            </a:r>
          </a:p>
        </p:txBody>
      </p:sp>
      <p:sp>
        <p:nvSpPr>
          <p:cNvPr id="392" name="Rectangle 7"/>
          <p:cNvSpPr>
            <a:spLocks noChangeArrowheads="1"/>
          </p:cNvSpPr>
          <p:nvPr/>
        </p:nvSpPr>
        <p:spPr bwMode="auto">
          <a:xfrm>
            <a:off x="3581400" y="3657600"/>
            <a:ext cx="7696200" cy="812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none" lIns="97960" tIns="48980" rIns="97960" bIns="48980" anchor="ctr"/>
          <a:lstStyle>
            <a:defPPr>
              <a:defRPr kern="1200" smtId="4294967295"/>
            </a:defPPr>
          </a:lstStyle>
          <a:p>
            <a:pPr algn="ctr" defTabSz="3359428"/>
            <a:r>
              <a:rPr lang="en-US" sz="3200" b="1" dirty="0">
                <a:solidFill>
                  <a:srgbClr val="000000"/>
                </a:solidFill>
                <a:latin typeface="Rockwell"/>
                <a:cs typeface="Rockwell"/>
              </a:rPr>
              <a:t>1. Introduction</a:t>
            </a:r>
          </a:p>
        </p:txBody>
      </p:sp>
      <p:sp>
        <p:nvSpPr>
          <p:cNvPr id="398" name="Rectangle 7"/>
          <p:cNvSpPr>
            <a:spLocks noChangeArrowheads="1"/>
          </p:cNvSpPr>
          <p:nvPr/>
        </p:nvSpPr>
        <p:spPr bwMode="auto">
          <a:xfrm>
            <a:off x="20726400" y="3657600"/>
            <a:ext cx="9220200" cy="812800"/>
          </a:xfrm>
          <a:prstGeom prst="rect">
            <a:avLst/>
          </a:prstGeom>
          <a:solidFill>
            <a:srgbClr val="FFDA52"/>
          </a:solidFill>
          <a:ln>
            <a:noFill/>
          </a:ln>
        </p:spPr>
        <p:txBody>
          <a:bodyPr wrap="none" lIns="97960" tIns="48980" rIns="97960" bIns="48980" anchor="ctr"/>
          <a:lstStyle>
            <a:defPPr>
              <a:defRPr kern="1200" smtId="4294967295"/>
            </a:defPPr>
          </a:lstStyle>
          <a:p>
            <a:pPr algn="ctr" defTabSz="3359428"/>
            <a:r>
              <a:rPr lang="en-US" sz="3200" b="1" dirty="0">
                <a:solidFill>
                  <a:srgbClr val="000000"/>
                </a:solidFill>
                <a:latin typeface="Rockwell"/>
                <a:cs typeface="Rockwell"/>
              </a:rPr>
              <a:t>3. Models</a:t>
            </a:r>
          </a:p>
        </p:txBody>
      </p:sp>
      <p:sp>
        <p:nvSpPr>
          <p:cNvPr id="408" name="Text Box 402"/>
          <p:cNvSpPr txBox="1">
            <a:spLocks noChangeArrowheads="1"/>
          </p:cNvSpPr>
          <p:nvPr/>
        </p:nvSpPr>
        <p:spPr bwMode="auto">
          <a:xfrm>
            <a:off x="11430000" y="4927601"/>
            <a:ext cx="9448800" cy="4792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7960" tIns="48980" rIns="97960" bIns="489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30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0000"/>
                </a:solidFill>
                <a:latin typeface="Rockwell"/>
                <a:cs typeface="Rockwell"/>
              </a:rPr>
              <a:t>GYAFC:  </a:t>
            </a:r>
            <a:r>
              <a:rPr lang="en-US" sz="2600" dirty="0" err="1" smtClean="0">
                <a:solidFill>
                  <a:srgbClr val="000000"/>
                </a:solidFill>
                <a:latin typeface="Rockwell"/>
                <a:cs typeface="Rockwell"/>
              </a:rPr>
              <a:t>Grammarly’s</a:t>
            </a:r>
            <a:r>
              <a:rPr lang="en-US" sz="2600" dirty="0" smtClean="0">
                <a:solidFill>
                  <a:srgbClr val="000000"/>
                </a:solidFill>
                <a:latin typeface="Rockwell"/>
                <a:cs typeface="Rockwell"/>
              </a:rPr>
              <a:t>  Yahoo Answers Formality Corpus</a:t>
            </a:r>
          </a:p>
          <a:p>
            <a:pPr marL="457200" indent="-4572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0000"/>
                </a:solidFill>
                <a:latin typeface="Rockwell"/>
                <a:cs typeface="Rockwell"/>
              </a:rPr>
              <a:t>Extract </a:t>
            </a:r>
            <a:r>
              <a:rPr lang="en-US" sz="2600" dirty="0">
                <a:solidFill>
                  <a:srgbClr val="000000"/>
                </a:solidFill>
                <a:latin typeface="Rockwell"/>
                <a:cs typeface="Rockwell"/>
              </a:rPr>
              <a:t>informal sentences from Yahoo Answers (Entertainment &amp; Music, Family &amp; Relationships)</a:t>
            </a:r>
          </a:p>
          <a:p>
            <a:pPr marL="457200" indent="-4572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Rockwell"/>
                <a:cs typeface="Rockwell"/>
              </a:rPr>
              <a:t>Collect formal rewrite for each informal sentence using Amazon Mechanical Turk</a:t>
            </a:r>
          </a:p>
          <a:p>
            <a:pPr marL="457200" indent="-4572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Rockwell"/>
                <a:cs typeface="Rockwell"/>
              </a:rPr>
              <a:t>Each domain: 52k train, 3k tune, 1.5k </a:t>
            </a:r>
            <a:r>
              <a:rPr lang="en-US" sz="2600" dirty="0" smtClean="0">
                <a:solidFill>
                  <a:srgbClr val="000000"/>
                </a:solidFill>
                <a:latin typeface="Rockwell"/>
                <a:cs typeface="Rockwell"/>
              </a:rPr>
              <a:t>test</a:t>
            </a:r>
          </a:p>
          <a:p>
            <a:pPr marL="457200" indent="-4572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Rockwell"/>
                <a:cs typeface="Rockwell"/>
              </a:rPr>
              <a:t>For access to GYAFC see: </a:t>
            </a:r>
            <a:r>
              <a:rPr lang="en-US" sz="2600" dirty="0">
                <a:solidFill>
                  <a:srgbClr val="0070C0"/>
                </a:solidFill>
                <a:latin typeface="Rockwell"/>
                <a:cs typeface="Rockwell"/>
              </a:rPr>
              <a:t>https://</a:t>
            </a:r>
            <a:r>
              <a:rPr lang="en-US" sz="2600" dirty="0" err="1">
                <a:solidFill>
                  <a:srgbClr val="0070C0"/>
                </a:solidFill>
                <a:latin typeface="Rockwell"/>
                <a:cs typeface="Rockwell"/>
              </a:rPr>
              <a:t>github.com</a:t>
            </a:r>
            <a:r>
              <a:rPr lang="en-US" sz="2600" dirty="0">
                <a:solidFill>
                  <a:srgbClr val="0070C0"/>
                </a:solidFill>
                <a:latin typeface="Rockwell"/>
                <a:cs typeface="Rockwell"/>
              </a:rPr>
              <a:t>/raosudha89/GYAFC-corpus</a:t>
            </a:r>
          </a:p>
          <a:p>
            <a:pPr marL="457200" indent="-4572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Rockwell"/>
              <a:cs typeface="Rockwell"/>
            </a:endParaRPr>
          </a:p>
        </p:txBody>
      </p:sp>
      <p:sp>
        <p:nvSpPr>
          <p:cNvPr id="413" name="Rectangle 7"/>
          <p:cNvSpPr>
            <a:spLocks noChangeArrowheads="1"/>
          </p:cNvSpPr>
          <p:nvPr/>
        </p:nvSpPr>
        <p:spPr bwMode="auto">
          <a:xfrm>
            <a:off x="3733800" y="12344400"/>
            <a:ext cx="7543800" cy="762000"/>
          </a:xfrm>
          <a:prstGeom prst="rect">
            <a:avLst/>
          </a:prstGeom>
          <a:solidFill>
            <a:srgbClr val="FFDA52"/>
          </a:solidFill>
          <a:ln>
            <a:noFill/>
          </a:ln>
        </p:spPr>
        <p:txBody>
          <a:bodyPr wrap="none" lIns="97960" tIns="48980" rIns="97960" bIns="48980" anchor="ctr"/>
          <a:lstStyle>
            <a:defPPr>
              <a:defRPr kern="1200" smtId="4294967295"/>
            </a:defPPr>
          </a:lstStyle>
          <a:p>
            <a:pPr algn="ctr" defTabSz="3359428"/>
            <a:r>
              <a:rPr lang="en-US" sz="3200" b="1" dirty="0">
                <a:solidFill>
                  <a:srgbClr val="000000"/>
                </a:solidFill>
                <a:latin typeface="Rockwell"/>
                <a:cs typeface="Rockwell"/>
              </a:rPr>
              <a:t>4. Evaluation Metrics</a:t>
            </a:r>
          </a:p>
        </p:txBody>
      </p:sp>
      <p:sp>
        <p:nvSpPr>
          <p:cNvPr id="360" name="TextBox 359"/>
          <p:cNvSpPr txBox="1"/>
          <p:nvPr/>
        </p:nvSpPr>
        <p:spPr>
          <a:xfrm>
            <a:off x="13125450" y="16137467"/>
            <a:ext cx="131888" cy="389109"/>
          </a:xfrm>
          <a:prstGeom prst="rect">
            <a:avLst/>
          </a:prstGeom>
          <a:noFill/>
        </p:spPr>
        <p:txBody>
          <a:bodyPr wrap="none" lIns="65306" tIns="32653" rIns="65306" bIns="32653" rtlCol="0">
            <a:spAutoFit/>
          </a:bodyPr>
          <a:lstStyle/>
          <a:p>
            <a:endParaRPr lang="en-US" dirty="0"/>
          </a:p>
        </p:txBody>
      </p:sp>
      <p:pic>
        <p:nvPicPr>
          <p:cNvPr id="2" name="Picture 1" descr="grammarly_logo.pn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5" t="17785" r="66923" b="19085"/>
          <a:stretch/>
        </p:blipFill>
        <p:spPr>
          <a:xfrm>
            <a:off x="0" y="-74246"/>
            <a:ext cx="4486679" cy="36302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21370045"/>
            <a:ext cx="9486900" cy="389109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US" dirty="0"/>
              <a:t>* Work done while first author was at Grammarly for a research internship.</a:t>
            </a:r>
          </a:p>
        </p:txBody>
      </p:sp>
      <p:sp>
        <p:nvSpPr>
          <p:cNvPr id="44" name="Text Box 402"/>
          <p:cNvSpPr txBox="1">
            <a:spLocks noChangeArrowheads="1"/>
          </p:cNvSpPr>
          <p:nvPr/>
        </p:nvSpPr>
        <p:spPr bwMode="auto">
          <a:xfrm>
            <a:off x="20878800" y="9372600"/>
            <a:ext cx="9753600" cy="383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7960" tIns="48980" rIns="97960" bIns="489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30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700" b="1" dirty="0">
                <a:solidFill>
                  <a:schemeClr val="accent5">
                    <a:lumMod val="75000"/>
                  </a:schemeClr>
                </a:solidFill>
                <a:latin typeface="Rockwell"/>
                <a:cs typeface="Rockwell"/>
              </a:rPr>
              <a:t>Neural Machine Translation (NMT)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2700" b="1" dirty="0">
                <a:solidFill>
                  <a:srgbClr val="000000"/>
                </a:solidFill>
                <a:latin typeface="Rockwell"/>
                <a:cs typeface="Rockwell"/>
              </a:rPr>
              <a:t>Baseline</a:t>
            </a:r>
            <a:r>
              <a:rPr lang="en-US" sz="2700" dirty="0">
                <a:solidFill>
                  <a:srgbClr val="000000"/>
                </a:solidFill>
                <a:latin typeface="Rockwell"/>
                <a:cs typeface="Rockwell"/>
              </a:rPr>
              <a:t>  </a:t>
            </a:r>
            <a:r>
              <a:rPr lang="en-US" sz="2700" dirty="0">
                <a:latin typeface="Rockwell"/>
                <a:cs typeface="Rockwell"/>
              </a:rPr>
              <a:t>Bi-directional LSTM (long-short term memory) encoder-decoder model with attention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2700" b="1" dirty="0">
                <a:solidFill>
                  <a:srgbClr val="000000"/>
                </a:solidFill>
                <a:latin typeface="Rockwell"/>
                <a:cs typeface="Rockwell"/>
              </a:rPr>
              <a:t>Copy mechanism </a:t>
            </a:r>
            <a:r>
              <a:rPr lang="en-US" sz="2700" dirty="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lang="en-US" sz="2700" dirty="0">
                <a:latin typeface="Rockwell"/>
                <a:cs typeface="Rockwell"/>
              </a:rPr>
              <a:t>learns when to copy from source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2700" b="1" dirty="0">
                <a:solidFill>
                  <a:srgbClr val="000000"/>
                </a:solidFill>
                <a:latin typeface="Rockwell"/>
                <a:cs typeface="Rockwell"/>
              </a:rPr>
              <a:t>Use PBMT model output</a:t>
            </a:r>
            <a:r>
              <a:rPr lang="en-US" sz="2700" b="1" dirty="0">
                <a:solidFill>
                  <a:schemeClr val="accent5">
                    <a:lumMod val="75000"/>
                  </a:schemeClr>
                </a:solidFill>
                <a:latin typeface="Rockwell"/>
                <a:cs typeface="Rockwell"/>
              </a:rPr>
              <a:t> </a:t>
            </a:r>
            <a:r>
              <a:rPr lang="en-US" sz="2700" dirty="0">
                <a:latin typeface="Rockwell"/>
                <a:cs typeface="Rockwell"/>
              </a:rPr>
              <a:t>to increase data size 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2700" b="1" dirty="0">
                <a:solidFill>
                  <a:srgbClr val="000000"/>
                </a:solidFill>
                <a:latin typeface="Rockwell"/>
                <a:cs typeface="Rockwell"/>
              </a:rPr>
              <a:t>Back-translation </a:t>
            </a:r>
            <a:r>
              <a:rPr lang="en-US" sz="2700" dirty="0">
                <a:solidFill>
                  <a:srgbClr val="000000"/>
                </a:solidFill>
                <a:latin typeface="Rockwell"/>
                <a:cs typeface="Rockwell"/>
              </a:rPr>
              <a:t>to translate large amount of </a:t>
            </a:r>
            <a:r>
              <a:rPr lang="en-US" sz="2700" i="1" dirty="0">
                <a:solidFill>
                  <a:srgbClr val="000000"/>
                </a:solidFill>
                <a:latin typeface="Rockwell"/>
                <a:cs typeface="Rockwell"/>
              </a:rPr>
              <a:t>formal</a:t>
            </a:r>
            <a:r>
              <a:rPr lang="en-US" sz="2700" dirty="0">
                <a:solidFill>
                  <a:srgbClr val="000000"/>
                </a:solidFill>
                <a:latin typeface="Rockwell"/>
                <a:cs typeface="Rockwell"/>
              </a:rPr>
              <a:t> to </a:t>
            </a:r>
            <a:r>
              <a:rPr lang="en-US" sz="2700" i="1" dirty="0">
                <a:solidFill>
                  <a:srgbClr val="000000"/>
                </a:solidFill>
                <a:latin typeface="Rockwell"/>
                <a:cs typeface="Rockwell"/>
              </a:rPr>
              <a:t>informal</a:t>
            </a:r>
            <a:r>
              <a:rPr lang="en-US" sz="2700" dirty="0">
                <a:solidFill>
                  <a:srgbClr val="000000"/>
                </a:solidFill>
                <a:latin typeface="Rockwell"/>
                <a:cs typeface="Rockwell"/>
              </a:rPr>
              <a:t> and use these as additional training data</a:t>
            </a:r>
            <a:endParaRPr lang="en-US" sz="2700" b="1" dirty="0">
              <a:solidFill>
                <a:schemeClr val="accent5">
                  <a:lumMod val="75000"/>
                </a:schemeClr>
              </a:solidFill>
              <a:latin typeface="Rockwell"/>
              <a:cs typeface="Rockwel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157006"/>
              </p:ext>
            </p:extLst>
          </p:nvPr>
        </p:nvGraphicFramePr>
        <p:xfrm>
          <a:off x="11658600" y="15594148"/>
          <a:ext cx="8915401" cy="4522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1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485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36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87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9903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7362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9870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711200"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Model</a:t>
                      </a:r>
                    </a:p>
                  </a:txBody>
                  <a:tcPr marL="68580" marR="68580" marT="30480" marB="3048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Formality </a:t>
                      </a:r>
                    </a:p>
                    <a:p>
                      <a:pPr algn="ctr"/>
                      <a:r>
                        <a:rPr lang="en-US" sz="2100" baseline="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 [ -3 to +3]</a:t>
                      </a:r>
                      <a:endParaRPr lang="en-US" sz="2100" dirty="0">
                        <a:solidFill>
                          <a:srgbClr val="000000"/>
                        </a:solidFill>
                        <a:latin typeface="Rockwell"/>
                        <a:cs typeface="Rockwell"/>
                      </a:endParaRP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Fluency</a:t>
                      </a:r>
                    </a:p>
                    <a:p>
                      <a:pPr algn="ctr"/>
                      <a:r>
                        <a:rPr lang="en-US" sz="21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[1</a:t>
                      </a:r>
                      <a:r>
                        <a:rPr lang="en-US" sz="2100" baseline="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 to 5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]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Meaning</a:t>
                      </a:r>
                    </a:p>
                    <a:p>
                      <a:pPr algn="ctr"/>
                      <a:r>
                        <a:rPr lang="en-US" sz="21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[1 to 6]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2343">
                <a:tc>
                  <a:txBody>
                    <a:bodyPr/>
                    <a:lstStyle/>
                    <a:p>
                      <a:endParaRPr lang="en-US" sz="2100" dirty="0">
                        <a:solidFill>
                          <a:srgbClr val="000000"/>
                        </a:solidFill>
                        <a:latin typeface="Rockwell"/>
                        <a:cs typeface="Rockwell"/>
                      </a:endParaRPr>
                    </a:p>
                  </a:txBody>
                  <a:tcPr marL="68580" marR="68580" marT="30480" marB="3048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Human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PT16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Human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H14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Human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He15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2343"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Rockwell"/>
                          <a:cs typeface="Rockwell"/>
                        </a:rPr>
                        <a:t>Original</a:t>
                      </a:r>
                      <a:r>
                        <a:rPr lang="en-US" sz="2100" b="1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Rockwell"/>
                          <a:cs typeface="Rockwell"/>
                        </a:rPr>
                        <a:t> Informal</a:t>
                      </a:r>
                      <a:endParaRPr lang="en-US" sz="21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Rockwell"/>
                        <a:cs typeface="Rockwell"/>
                      </a:endParaRPr>
                    </a:p>
                  </a:txBody>
                  <a:tcPr marL="68580" marR="68580" marT="30480" marB="3048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-1.23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-1.00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3.90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2.89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--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--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2343"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Rockwell"/>
                          <a:cs typeface="Rockwell"/>
                        </a:rPr>
                        <a:t>Formal </a:t>
                      </a:r>
                    </a:p>
                    <a:p>
                      <a:r>
                        <a:rPr lang="en-US" sz="21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Rockwell"/>
                          <a:cs typeface="Rockwell"/>
                        </a:rPr>
                        <a:t>Reference</a:t>
                      </a:r>
                    </a:p>
                  </a:txBody>
                  <a:tcPr marL="68580" marR="68580" marT="30480" marB="3048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0.38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0.17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4.45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3.32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4.57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3.64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2343"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Rockwell"/>
                          <a:cs typeface="Rockwell"/>
                        </a:rPr>
                        <a:t>RBM</a:t>
                      </a:r>
                    </a:p>
                  </a:txBody>
                  <a:tcPr marL="68580" marR="68580" marT="30480" marB="3048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-0.59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-0.34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4.00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3.09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4.85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4.41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2343"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Rockwell"/>
                          <a:cs typeface="Rockwell"/>
                        </a:rPr>
                        <a:t>PBMT</a:t>
                      </a:r>
                    </a:p>
                  </a:txBody>
                  <a:tcPr marL="68580" marR="68580" marT="30480" marB="3048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-0.19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0.00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3.96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3.28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4.64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4.19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02343"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Rockwell"/>
                          <a:cs typeface="Rockwell"/>
                        </a:rPr>
                        <a:t>NMT</a:t>
                      </a:r>
                    </a:p>
                  </a:txBody>
                  <a:tcPr marL="68580" marR="68580" marT="30480" marB="3048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-0.16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0.00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4.09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3.27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4.46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4.20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827998"/>
              </p:ext>
            </p:extLst>
          </p:nvPr>
        </p:nvGraphicFramePr>
        <p:xfrm>
          <a:off x="11582400" y="10610450"/>
          <a:ext cx="4724400" cy="256032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2827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16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E</a:t>
                      </a:r>
                      <a:r>
                        <a:rPr lang="en-US" sz="2000" baseline="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 &amp; M</a:t>
                      </a:r>
                      <a:endParaRPr lang="en-US" sz="2000" dirty="0">
                        <a:solidFill>
                          <a:srgbClr val="000000"/>
                        </a:solidFill>
                        <a:latin typeface="Rockwell"/>
                        <a:cs typeface="Rockwell"/>
                      </a:endParaRPr>
                    </a:p>
                  </a:txBody>
                  <a:tcPr marL="68580" marR="68580" marT="30480" marB="3048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F &amp; R</a:t>
                      </a:r>
                    </a:p>
                  </a:txBody>
                  <a:tcPr marL="68580" marR="68580" marT="30480" marB="3048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Rockwell"/>
                          <a:cs typeface="Rockwell"/>
                        </a:rPr>
                        <a:t>(2.03) Reference</a:t>
                      </a:r>
                      <a:endParaRPr lang="en-US" sz="2000" dirty="0">
                        <a:solidFill>
                          <a:schemeClr val="tx1"/>
                        </a:solidFill>
                        <a:latin typeface="Rockwell"/>
                        <a:cs typeface="Rockwell"/>
                      </a:endParaRPr>
                    </a:p>
                  </a:txBody>
                  <a:tcPr marL="68580" marR="68580" marT="30480" marB="3048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Rockwell"/>
                          <a:cs typeface="Rockwell"/>
                        </a:rPr>
                        <a:t>(2.13) Reference</a:t>
                      </a:r>
                      <a:endParaRPr lang="en-US" sz="2000" dirty="0">
                        <a:solidFill>
                          <a:schemeClr val="tx1"/>
                        </a:solidFill>
                        <a:latin typeface="Rockwell"/>
                        <a:cs typeface="Rockwell"/>
                      </a:endParaRPr>
                    </a:p>
                  </a:txBody>
                  <a:tcPr marL="68580" marR="68580" marT="30480" marB="304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Rockwell"/>
                          <a:cs typeface="Rockwell"/>
                        </a:rPr>
                        <a:t>(2.47) PBMT</a:t>
                      </a:r>
                      <a:endParaRPr lang="en-US" sz="2000" dirty="0">
                        <a:solidFill>
                          <a:schemeClr val="tx1"/>
                        </a:solidFill>
                        <a:latin typeface="Rockwell"/>
                        <a:cs typeface="Rockwell"/>
                      </a:endParaRPr>
                    </a:p>
                  </a:txBody>
                  <a:tcPr marL="68580" marR="68580" marT="30480" marB="3048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Rockwell"/>
                          <a:cs typeface="Rockwell"/>
                        </a:rPr>
                        <a:t>(2.38) PBMT</a:t>
                      </a:r>
                      <a:endParaRPr lang="en-US" sz="2000" dirty="0">
                        <a:solidFill>
                          <a:schemeClr val="tx1"/>
                        </a:solidFill>
                        <a:latin typeface="Rockwell"/>
                        <a:cs typeface="Rockwell"/>
                      </a:endParaRPr>
                    </a:p>
                  </a:txBody>
                  <a:tcPr marL="68580" marR="68580" marT="30480" marB="3048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Rockwell"/>
                          <a:cs typeface="Rockwell"/>
                        </a:rPr>
                        <a:t>(2.48) NMT</a:t>
                      </a:r>
                      <a:endParaRPr lang="en-US" sz="2000" dirty="0">
                        <a:solidFill>
                          <a:schemeClr val="tx1"/>
                        </a:solidFill>
                        <a:latin typeface="Rockwell"/>
                        <a:cs typeface="Rockwell"/>
                      </a:endParaRPr>
                    </a:p>
                  </a:txBody>
                  <a:tcPr marL="68580" marR="68580" marT="30480" marB="3048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Rockwell"/>
                          <a:cs typeface="Rockwell"/>
                        </a:rPr>
                        <a:t>(2.38) NMT</a:t>
                      </a:r>
                      <a:endParaRPr lang="en-US" sz="2000" dirty="0">
                        <a:solidFill>
                          <a:schemeClr val="tx1"/>
                        </a:solidFill>
                        <a:latin typeface="Rockwell"/>
                        <a:cs typeface="Rockwell"/>
                      </a:endParaRPr>
                    </a:p>
                  </a:txBody>
                  <a:tcPr marL="68580" marR="68580" marT="30480" marB="3048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Rockwell"/>
                          <a:cs typeface="Rockwell"/>
                        </a:rPr>
                        <a:t>(2.54) RBM</a:t>
                      </a:r>
                      <a:endParaRPr lang="en-US" sz="2000" dirty="0">
                        <a:solidFill>
                          <a:schemeClr val="tx1"/>
                        </a:solidFill>
                        <a:latin typeface="Rockwell"/>
                        <a:cs typeface="Rockwell"/>
                      </a:endParaRPr>
                    </a:p>
                  </a:txBody>
                  <a:tcPr marL="68580" marR="68580" marT="30480" marB="3048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Rockwell"/>
                          <a:cs typeface="Rockwell"/>
                        </a:rPr>
                        <a:t>(2.56) RBM</a:t>
                      </a:r>
                      <a:endParaRPr lang="en-US" sz="2000" dirty="0">
                        <a:solidFill>
                          <a:schemeClr val="tx1"/>
                        </a:solidFill>
                        <a:latin typeface="Rockwell"/>
                        <a:cs typeface="Rockwell"/>
                      </a:endParaRPr>
                    </a:p>
                  </a:txBody>
                  <a:tcPr marL="68580" marR="68580" marT="30480" marB="3048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684819"/>
              </p:ext>
            </p:extLst>
          </p:nvPr>
        </p:nvGraphicFramePr>
        <p:xfrm>
          <a:off x="16459200" y="10579970"/>
          <a:ext cx="4114800" cy="3815563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81917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0000"/>
                        </a:solidFill>
                        <a:latin typeface="Rockwell"/>
                        <a:cs typeface="Rockwell"/>
                      </a:endParaRP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E &amp; M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 F &amp; R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683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Formality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0.47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0.45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287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Fluency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0.48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0.46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Meaning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0.33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0.30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895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BLEU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0.48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0.43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2895">
                <a:tc>
                  <a:txBody>
                    <a:bodyPr/>
                    <a:lstStyle/>
                    <a:p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TERp</a:t>
                      </a:r>
                      <a:endParaRPr lang="en-US" sz="2000" dirty="0">
                        <a:solidFill>
                          <a:srgbClr val="000000"/>
                        </a:solidFill>
                        <a:latin typeface="Rockwell"/>
                        <a:cs typeface="Rockwell"/>
                      </a:endParaRP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0.31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0.30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2895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PINC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-0.11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Rockwell"/>
                          <a:cs typeface="Rockwell"/>
                        </a:rPr>
                        <a:t>-0.08</a:t>
                      </a:r>
                    </a:p>
                  </a:txBody>
                  <a:tcPr marL="68580" marR="68580" marT="30480" marB="3048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002000" y="14466170"/>
            <a:ext cx="4648200" cy="773830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US" sz="2300" b="1" dirty="0">
                <a:latin typeface="Rockwell"/>
                <a:cs typeface="Rockwell"/>
              </a:rPr>
              <a:t>Spearman rank correlation between human &amp; automatic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582400" y="13323170"/>
            <a:ext cx="4724400" cy="450664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US" sz="2500" b="1" dirty="0">
                <a:latin typeface="Rockwell"/>
                <a:cs typeface="Rockwell"/>
              </a:rPr>
              <a:t>Overall system ranking</a:t>
            </a:r>
          </a:p>
        </p:txBody>
      </p:sp>
      <p:sp>
        <p:nvSpPr>
          <p:cNvPr id="29" name="Text Box 402"/>
          <p:cNvSpPr txBox="1">
            <a:spLocks noChangeArrowheads="1"/>
          </p:cNvSpPr>
          <p:nvPr/>
        </p:nvSpPr>
        <p:spPr bwMode="auto">
          <a:xfrm>
            <a:off x="3733800" y="8001000"/>
            <a:ext cx="7543800" cy="3861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7960" tIns="48980" rIns="97960" bIns="489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30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Rockwell"/>
                <a:cs typeface="Rockwell"/>
              </a:rPr>
              <a:t>Key Contributions: </a:t>
            </a:r>
          </a:p>
          <a:p>
            <a:pPr marL="457200" indent="-4572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700" b="1" dirty="0">
                <a:latin typeface="Rockwell"/>
                <a:cs typeface="Rockwell"/>
              </a:rPr>
              <a:t>Largest style transfer dataset</a:t>
            </a:r>
            <a:r>
              <a:rPr lang="en-US" sz="2700" dirty="0">
                <a:latin typeface="Rockwell"/>
                <a:cs typeface="Rockwell"/>
              </a:rPr>
              <a:t> containing 110K informal-formal pairs.</a:t>
            </a:r>
          </a:p>
          <a:p>
            <a:pPr marL="457200" indent="-4572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700" b="1" dirty="0">
                <a:latin typeface="Rockwell"/>
                <a:cs typeface="Rockwell"/>
              </a:rPr>
              <a:t>Benchmarks</a:t>
            </a:r>
            <a:r>
              <a:rPr lang="en-US" sz="2700" dirty="0">
                <a:latin typeface="Rockwell"/>
                <a:cs typeface="Rockwell"/>
              </a:rPr>
              <a:t> inspired by work in low resource machine translation (MT) </a:t>
            </a:r>
          </a:p>
          <a:p>
            <a:pPr marL="457200" indent="-4572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700" b="1" dirty="0">
                <a:latin typeface="Rockwell"/>
                <a:cs typeface="Rockwell"/>
              </a:rPr>
              <a:t>Assess evaluation metrics </a:t>
            </a:r>
            <a:r>
              <a:rPr lang="en-US" sz="2700" dirty="0">
                <a:latin typeface="Rockwell"/>
                <a:cs typeface="Rockwell"/>
              </a:rPr>
              <a:t>for measuring </a:t>
            </a:r>
            <a:r>
              <a:rPr lang="en-US" sz="2700" i="1" dirty="0">
                <a:latin typeface="Rockwell"/>
                <a:cs typeface="Rockwell"/>
              </a:rPr>
              <a:t>formality, fluency </a:t>
            </a:r>
            <a:r>
              <a:rPr lang="en-US" sz="2700" dirty="0">
                <a:latin typeface="Rockwell"/>
                <a:cs typeface="Rockwell"/>
              </a:rPr>
              <a:t>and </a:t>
            </a:r>
            <a:r>
              <a:rPr lang="en-US" sz="2700" i="1" dirty="0">
                <a:latin typeface="Rockwell"/>
                <a:cs typeface="Rockwell"/>
              </a:rPr>
              <a:t>meaning preservation.</a:t>
            </a:r>
            <a:endParaRPr lang="en-US" sz="2700" dirty="0">
              <a:latin typeface="Rockwell"/>
              <a:cs typeface="Rockwell"/>
            </a:endParaRPr>
          </a:p>
        </p:txBody>
      </p:sp>
      <p:sp>
        <p:nvSpPr>
          <p:cNvPr id="13" name="Rounded Rectangular Callout 12"/>
          <p:cNvSpPr/>
          <p:nvPr/>
        </p:nvSpPr>
        <p:spPr bwMode="auto">
          <a:xfrm>
            <a:off x="304800" y="4521200"/>
            <a:ext cx="2743200" cy="1371600"/>
          </a:xfrm>
          <a:prstGeom prst="wedgeRoundRectCallout">
            <a:avLst>
              <a:gd name="adj1" fmla="val -20833"/>
              <a:gd name="adj2" fmla="val 83718"/>
              <a:gd name="adj3" fmla="val 16667"/>
            </a:avLst>
          </a:prstGeom>
          <a:solidFill>
            <a:srgbClr val="E2CAE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703763"/>
            <a:r>
              <a:rPr lang="en-US" sz="3000" i="1" dirty="0">
                <a:latin typeface="Rockwell"/>
                <a:cs typeface="Rockwell"/>
              </a:rPr>
              <a:t>I’d say it is punk though.</a:t>
            </a:r>
          </a:p>
          <a:p>
            <a:pPr marL="0" marR="0" indent="0" algn="l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Rockwell"/>
              <a:cs typeface="Rockwell"/>
            </a:endParaRPr>
          </a:p>
        </p:txBody>
      </p:sp>
      <p:sp>
        <p:nvSpPr>
          <p:cNvPr id="30" name="Rounded Rectangular Callout 29"/>
          <p:cNvSpPr/>
          <p:nvPr/>
        </p:nvSpPr>
        <p:spPr bwMode="auto">
          <a:xfrm>
            <a:off x="304800" y="6096000"/>
            <a:ext cx="3352800" cy="1524000"/>
          </a:xfrm>
          <a:prstGeom prst="wedgeRoundRectCallout">
            <a:avLst>
              <a:gd name="adj1" fmla="val -21459"/>
              <a:gd name="adj2" fmla="val 78015"/>
              <a:gd name="adj3" fmla="val 16667"/>
            </a:avLst>
          </a:prstGeom>
          <a:solidFill>
            <a:srgbClr val="E2CAE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703763"/>
            <a:r>
              <a:rPr lang="en-US" sz="3000" i="1" dirty="0" err="1">
                <a:latin typeface="Rockwell"/>
                <a:cs typeface="Rockwell"/>
              </a:rPr>
              <a:t>Gotta</a:t>
            </a:r>
            <a:r>
              <a:rPr lang="en-US" sz="3000" i="1" dirty="0">
                <a:latin typeface="Rockwell"/>
                <a:cs typeface="Rockwell"/>
              </a:rPr>
              <a:t> see both sides of the story.</a:t>
            </a:r>
          </a:p>
          <a:p>
            <a:pPr marL="0" marR="0" indent="0" algn="l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Rockwell"/>
              <a:cs typeface="Rockwell"/>
            </a:endParaRPr>
          </a:p>
        </p:txBody>
      </p:sp>
      <p:sp>
        <p:nvSpPr>
          <p:cNvPr id="31" name="Rounded Rectangular Callout 30"/>
          <p:cNvSpPr/>
          <p:nvPr/>
        </p:nvSpPr>
        <p:spPr bwMode="auto">
          <a:xfrm>
            <a:off x="28346400" y="4953000"/>
            <a:ext cx="4495800" cy="1676400"/>
          </a:xfrm>
          <a:prstGeom prst="wedgeRoundRectCallout">
            <a:avLst>
              <a:gd name="adj1" fmla="val 49284"/>
              <a:gd name="adj2" fmla="val 74073"/>
              <a:gd name="adj3" fmla="val 16667"/>
            </a:avLst>
          </a:prstGeom>
          <a:solidFill>
            <a:srgbClr val="E2CAE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703763"/>
            <a:r>
              <a:rPr lang="en-US" sz="3000" i="1" dirty="0">
                <a:latin typeface="Rockwell"/>
                <a:cs typeface="Rockwell"/>
              </a:rPr>
              <a:t>However, I do believe it to be punk.</a:t>
            </a:r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Rockwell"/>
              <a:cs typeface="Rockwell"/>
            </a:endParaRPr>
          </a:p>
        </p:txBody>
      </p:sp>
      <p:sp>
        <p:nvSpPr>
          <p:cNvPr id="33" name="Text Box 402"/>
          <p:cNvSpPr txBox="1">
            <a:spLocks noChangeArrowheads="1"/>
          </p:cNvSpPr>
          <p:nvPr/>
        </p:nvSpPr>
        <p:spPr bwMode="auto">
          <a:xfrm>
            <a:off x="20878800" y="6324600"/>
            <a:ext cx="9220200" cy="279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7960" tIns="48980" rIns="97960" bIns="489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30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700" b="1" dirty="0">
                <a:solidFill>
                  <a:srgbClr val="B8551D"/>
                </a:solidFill>
                <a:latin typeface="Rockwell"/>
                <a:cs typeface="Rockwell"/>
              </a:rPr>
              <a:t>Phrase-based Machine Translation (PBMT)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2700" b="1" dirty="0">
                <a:solidFill>
                  <a:srgbClr val="000000"/>
                </a:solidFill>
                <a:latin typeface="Rockwell"/>
                <a:cs typeface="Rockwell"/>
              </a:rPr>
              <a:t>Self-training</a:t>
            </a:r>
            <a:r>
              <a:rPr lang="en-US" sz="2700" dirty="0">
                <a:solidFill>
                  <a:srgbClr val="000000"/>
                </a:solidFill>
                <a:latin typeface="Rockwell"/>
                <a:cs typeface="Rockwell"/>
              </a:rPr>
              <a:t> </a:t>
            </a:r>
            <a:r>
              <a:rPr lang="en-US" sz="2700" dirty="0">
                <a:latin typeface="Rockwell"/>
                <a:cs typeface="Rockwell"/>
              </a:rPr>
              <a:t>train on ~50K &amp; translate large      amount of informal to formal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2700" b="1" dirty="0">
                <a:solidFill>
                  <a:srgbClr val="000000"/>
                </a:solidFill>
                <a:latin typeface="Rockwell"/>
                <a:cs typeface="Rockwell"/>
              </a:rPr>
              <a:t>Sub-selection </a:t>
            </a:r>
            <a:r>
              <a:rPr lang="en-US" sz="2700" dirty="0">
                <a:latin typeface="Rockwell"/>
                <a:cs typeface="Rockwell"/>
              </a:rPr>
              <a:t>using edit distance 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2700" b="1" dirty="0">
                <a:solidFill>
                  <a:srgbClr val="000000"/>
                </a:solidFill>
                <a:latin typeface="Rockwell"/>
                <a:cs typeface="Rockwell"/>
              </a:rPr>
              <a:t>Data duplication </a:t>
            </a:r>
            <a:r>
              <a:rPr lang="en-US" sz="2700" dirty="0">
                <a:solidFill>
                  <a:srgbClr val="000000"/>
                </a:solidFill>
                <a:latin typeface="Rockwell"/>
                <a:cs typeface="Rockwell"/>
              </a:rPr>
              <a:t>by up-weighing original ~50K</a:t>
            </a: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20878800" y="13462000"/>
            <a:ext cx="9144000" cy="711200"/>
          </a:xfrm>
          <a:prstGeom prst="rect">
            <a:avLst/>
          </a:prstGeom>
          <a:solidFill>
            <a:srgbClr val="FFDA52"/>
          </a:solidFill>
          <a:ln>
            <a:noFill/>
          </a:ln>
        </p:spPr>
        <p:txBody>
          <a:bodyPr wrap="none" lIns="97960" tIns="48980" rIns="97960" bIns="48980" anchor="ctr"/>
          <a:lstStyle>
            <a:defPPr>
              <a:defRPr kern="1200" smtId="4294967295"/>
            </a:defPPr>
          </a:lstStyle>
          <a:p>
            <a:pPr algn="ctr" defTabSz="3359428"/>
            <a:r>
              <a:rPr lang="en-US" sz="3200" b="1" dirty="0">
                <a:solidFill>
                  <a:srgbClr val="000000"/>
                </a:solidFill>
                <a:latin typeface="Rockwell"/>
                <a:cs typeface="Rockwell"/>
              </a:rPr>
              <a:t>6. Conclusion</a:t>
            </a:r>
          </a:p>
        </p:txBody>
      </p:sp>
      <p:sp>
        <p:nvSpPr>
          <p:cNvPr id="35" name="Text Box 402"/>
          <p:cNvSpPr txBox="1">
            <a:spLocks noChangeArrowheads="1"/>
          </p:cNvSpPr>
          <p:nvPr/>
        </p:nvSpPr>
        <p:spPr bwMode="auto">
          <a:xfrm>
            <a:off x="20878800" y="17907000"/>
            <a:ext cx="11201400" cy="2176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7960" tIns="48980" rIns="97960" bIns="489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30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2700" dirty="0">
                <a:solidFill>
                  <a:srgbClr val="000000"/>
                </a:solidFill>
                <a:latin typeface="Rockwell"/>
                <a:cs typeface="Rockwell"/>
              </a:rPr>
              <a:t>Low-resource MT techniques effective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2700" dirty="0">
                <a:solidFill>
                  <a:srgbClr val="000000"/>
                </a:solidFill>
                <a:latin typeface="Rockwell"/>
                <a:cs typeface="Rockwell"/>
              </a:rPr>
              <a:t>Training on more data obtained artificially helps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2700" dirty="0">
                <a:solidFill>
                  <a:srgbClr val="000000"/>
                </a:solidFill>
                <a:latin typeface="Rockwell"/>
                <a:cs typeface="Rockwell"/>
              </a:rPr>
              <a:t>Automatic metrics correlate moderately with humans, but more work </a:t>
            </a:r>
            <a:r>
              <a:rPr lang="en-US" sz="2700" dirty="0" smtClean="0">
                <a:solidFill>
                  <a:srgbClr val="000000"/>
                </a:solidFill>
                <a:latin typeface="Rockwell"/>
                <a:cs typeface="Rockwell"/>
              </a:rPr>
              <a:t>necessary</a:t>
            </a:r>
            <a:endParaRPr lang="en-US" sz="2700" dirty="0">
              <a:solidFill>
                <a:srgbClr val="000000"/>
              </a:solidFill>
              <a:latin typeface="Rockwell"/>
              <a:cs typeface="Rockwell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823821"/>
              </p:ext>
            </p:extLst>
          </p:nvPr>
        </p:nvGraphicFramePr>
        <p:xfrm>
          <a:off x="21412200" y="14571292"/>
          <a:ext cx="8305800" cy="318330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461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596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72981">
                <a:tc>
                  <a:txBody>
                    <a:bodyPr/>
                    <a:lstStyle/>
                    <a:p>
                      <a:r>
                        <a:rPr lang="en-US" sz="2200" b="1" dirty="0"/>
                        <a:t>Original</a:t>
                      </a:r>
                      <a:r>
                        <a:rPr lang="en-US" sz="2200" b="1" baseline="0" dirty="0"/>
                        <a:t> Informal</a:t>
                      </a:r>
                      <a:endParaRPr lang="en-US" sz="2200" b="1" dirty="0">
                        <a:solidFill>
                          <a:srgbClr val="000000"/>
                        </a:solidFill>
                        <a:latin typeface="Rockwell"/>
                        <a:cs typeface="Rockwel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err="1">
                          <a:latin typeface="Rockwell"/>
                          <a:cs typeface="Rockwell"/>
                        </a:rPr>
                        <a:t>i</a:t>
                      </a:r>
                      <a:r>
                        <a:rPr lang="en-US" sz="2200" b="0" dirty="0">
                          <a:latin typeface="Rockwell"/>
                          <a:cs typeface="Rockwell"/>
                        </a:rPr>
                        <a:t> hardly </a:t>
                      </a:r>
                      <a:r>
                        <a:rPr lang="en-US" sz="2200" b="0" dirty="0" err="1">
                          <a:latin typeface="Rockwell"/>
                          <a:cs typeface="Rockwell"/>
                        </a:rPr>
                        <a:t>everrr</a:t>
                      </a:r>
                      <a:r>
                        <a:rPr lang="en-US" sz="2200" b="0" dirty="0">
                          <a:latin typeface="Rockwell"/>
                          <a:cs typeface="Rockwell"/>
                        </a:rPr>
                        <a:t> see him in school either usually </a:t>
                      </a:r>
                      <a:r>
                        <a:rPr lang="en-US" sz="2200" b="0" dirty="0" err="1">
                          <a:latin typeface="Rockwell"/>
                          <a:cs typeface="Rockwell"/>
                        </a:rPr>
                        <a:t>i</a:t>
                      </a:r>
                      <a:r>
                        <a:rPr lang="en-US" sz="2200" b="0" dirty="0">
                          <a:latin typeface="Rockwell"/>
                          <a:cs typeface="Rockwell"/>
                        </a:rPr>
                        <a:t> see </a:t>
                      </a:r>
                      <a:r>
                        <a:rPr lang="en-US" sz="2200" b="0" dirty="0" err="1">
                          <a:latin typeface="Rockwell"/>
                          <a:cs typeface="Rockwell"/>
                        </a:rPr>
                        <a:t>hima</a:t>
                      </a:r>
                      <a:r>
                        <a:rPr lang="en-US" sz="2200" b="0" dirty="0">
                          <a:latin typeface="Rockwell"/>
                          <a:cs typeface="Rockwell"/>
                        </a:rPr>
                        <a:t> t my brothers basketball games.</a:t>
                      </a:r>
                      <a:endParaRPr lang="en-US" sz="2200" b="0" dirty="0">
                        <a:solidFill>
                          <a:srgbClr val="000000"/>
                        </a:solidFill>
                        <a:latin typeface="Rockwell"/>
                        <a:cs typeface="Rockwel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2981">
                <a:tc>
                  <a:txBody>
                    <a:bodyPr/>
                    <a:lstStyle/>
                    <a:p>
                      <a:r>
                        <a:rPr lang="en-US" sz="2200" b="1" dirty="0"/>
                        <a:t>Reference</a:t>
                      </a:r>
                      <a:r>
                        <a:rPr lang="en-US" sz="2200" b="1" baseline="0" dirty="0"/>
                        <a:t> Formal</a:t>
                      </a:r>
                      <a:endParaRPr lang="en-US" sz="2200" b="1" dirty="0">
                        <a:solidFill>
                          <a:srgbClr val="000000"/>
                        </a:solidFill>
                        <a:latin typeface="Rockwell"/>
                        <a:cs typeface="Rockwel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Rockwell"/>
                          <a:cs typeface="Rockwell"/>
                        </a:rPr>
                        <a:t>I hardly ever see him in school. I usually see him with my brothers playing basketball.</a:t>
                      </a:r>
                      <a:endParaRPr lang="en-US" sz="2200" b="0" baseline="0" dirty="0">
                        <a:solidFill>
                          <a:srgbClr val="000000"/>
                        </a:solidFill>
                        <a:latin typeface="Rockwell"/>
                        <a:cs typeface="Rockwel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3729">
                <a:tc>
                  <a:txBody>
                    <a:bodyPr/>
                    <a:lstStyle/>
                    <a:p>
                      <a:r>
                        <a:rPr lang="en-US" sz="2200" b="1" dirty="0"/>
                        <a:t>PBMT</a:t>
                      </a:r>
                    </a:p>
                    <a:p>
                      <a:endParaRPr lang="en-US" sz="2200" b="1" dirty="0">
                        <a:solidFill>
                          <a:srgbClr val="000000"/>
                        </a:solidFill>
                        <a:latin typeface="Rockwell"/>
                        <a:cs typeface="Rockwel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Rockwell"/>
                          <a:cs typeface="Rockwell"/>
                        </a:rPr>
                        <a:t>I hardly see him in school as well, but my brothers basketball games.</a:t>
                      </a:r>
                      <a:endParaRPr lang="en-US" sz="2200" b="0" dirty="0">
                        <a:solidFill>
                          <a:srgbClr val="000000"/>
                        </a:solidFill>
                        <a:latin typeface="Rockwell"/>
                        <a:cs typeface="Rockwel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97308">
                <a:tc>
                  <a:txBody>
                    <a:bodyPr/>
                    <a:lstStyle/>
                    <a:p>
                      <a:r>
                        <a:rPr lang="en-US" sz="2200" b="1" dirty="0"/>
                        <a:t>NMT</a:t>
                      </a:r>
                      <a:endParaRPr lang="en-US" sz="2200" b="1" dirty="0">
                        <a:solidFill>
                          <a:srgbClr val="000000"/>
                        </a:solidFill>
                        <a:latin typeface="Rockwell"/>
                        <a:cs typeface="Rockwel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Rockwell"/>
                          <a:cs typeface="Rockwell"/>
                        </a:rPr>
                        <a:t>I rarely see him in school either usually I see him at my brothers basketball games.</a:t>
                      </a:r>
                      <a:endParaRPr lang="en-US" sz="2200" b="0" baseline="0" dirty="0">
                        <a:solidFill>
                          <a:srgbClr val="000000"/>
                        </a:solidFill>
                        <a:latin typeface="Rockwell"/>
                        <a:cs typeface="Rockwel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2" name="Rounded Rectangular Callout 31"/>
          <p:cNvSpPr/>
          <p:nvPr/>
        </p:nvSpPr>
        <p:spPr bwMode="auto">
          <a:xfrm>
            <a:off x="29413200" y="6400800"/>
            <a:ext cx="3505200" cy="1752600"/>
          </a:xfrm>
          <a:prstGeom prst="wedgeRoundRectCallout">
            <a:avLst>
              <a:gd name="adj1" fmla="val 34712"/>
              <a:gd name="adj2" fmla="val 68539"/>
              <a:gd name="adj3" fmla="val 16667"/>
            </a:avLst>
          </a:prstGeom>
          <a:solidFill>
            <a:srgbClr val="E2CAE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703763"/>
            <a:r>
              <a:rPr lang="en-US" sz="3000" i="1" dirty="0">
                <a:latin typeface="Rockwell"/>
                <a:cs typeface="Rockwell"/>
              </a:rPr>
              <a:t>You have to consider both sides of the story.</a:t>
            </a:r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Rockwell"/>
              <a:cs typeface="Rockwell"/>
            </a:endParaRPr>
          </a:p>
        </p:txBody>
      </p:sp>
      <p:sp>
        <p:nvSpPr>
          <p:cNvPr id="36" name="Rectangle 7">
            <a:extLst>
              <a:ext uri="{FF2B5EF4-FFF2-40B4-BE49-F238E27FC236}">
                <a16:creationId xmlns:a16="http://schemas.microsoft.com/office/drawing/2014/main" xmlns="" id="{44D7CD67-38FA-6D49-95E1-56D207263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6200" y="9423400"/>
            <a:ext cx="9144000" cy="787400"/>
          </a:xfrm>
          <a:prstGeom prst="rect">
            <a:avLst/>
          </a:prstGeom>
          <a:solidFill>
            <a:srgbClr val="FFDA52"/>
          </a:solidFill>
          <a:ln>
            <a:noFill/>
          </a:ln>
        </p:spPr>
        <p:txBody>
          <a:bodyPr wrap="none" lIns="97960" tIns="48980" rIns="97960" bIns="48980" anchor="ctr"/>
          <a:lstStyle>
            <a:defPPr>
              <a:defRPr kern="1200" smtId="4294967295"/>
            </a:defPPr>
          </a:lstStyle>
          <a:p>
            <a:pPr algn="ctr" defTabSz="3359428"/>
            <a:r>
              <a:rPr lang="en-US" sz="3000" b="1" dirty="0">
                <a:solidFill>
                  <a:srgbClr val="000000"/>
                </a:solidFill>
                <a:latin typeface="Rockwell"/>
                <a:cs typeface="Rockwell"/>
              </a:rPr>
              <a:t>5. Results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15.10.08"/>
  <p:tag name="AS_TITLE" val="Aspose.Slides for .NET 4.0"/>
  <p:tag name="AS_VERSION" val="15.8.1.0"/>
</p:tagLst>
</file>

<file path=ppt/theme/theme1.xml><?xml version="1.0" encoding="utf-8"?>
<a:theme xmlns:a="http://schemas.openxmlformats.org/drawingml/2006/main" name="Default Design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</TotalTime>
  <Words>646</Words>
  <Application>Microsoft Macintosh PowerPoint</Application>
  <PresentationFormat>Custom</PresentationFormat>
  <Paragraphs>141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Manager/>
  <Company>Graphicsland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to create a scientific poster</dc:title>
  <dc:subject>Example Of A Sample Research Poster</dc:subject>
  <dc:creator>Graphicsland/MakeSigns.com</dc:creator>
  <cp:keywords>scientific, research, template, custom, poster, presentation, symposium, printing, PowerPoint, create, design, example, sample, download</cp:keywords>
  <dc:description>We offer free PowerPoint poster templates to help you design your very own scientific poster presentation.</dc:description>
  <cp:lastModifiedBy>Sudha Rao</cp:lastModifiedBy>
  <cp:revision>151</cp:revision>
  <dcterms:modified xsi:type="dcterms:W3CDTF">2018-05-30T20:56:19Z</dcterms:modified>
  <cp:category>science research poster</cp:category>
</cp:coreProperties>
</file>