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57" r:id="rId4"/>
    <p:sldId id="263" r:id="rId5"/>
    <p:sldId id="273" r:id="rId6"/>
    <p:sldId id="264" r:id="rId7"/>
    <p:sldId id="266" r:id="rId8"/>
    <p:sldId id="265" r:id="rId9"/>
    <p:sldId id="268" r:id="rId10"/>
    <p:sldId id="271" r:id="rId11"/>
    <p:sldId id="269" r:id="rId12"/>
    <p:sldId id="270" r:id="rId13"/>
    <p:sldId id="259" r:id="rId14"/>
    <p:sldId id="261" r:id="rId15"/>
    <p:sldId id="260" r:id="rId16"/>
    <p:sldId id="274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07"/>
    <p:restoredTop sz="94648"/>
  </p:normalViewPr>
  <p:slideViewPr>
    <p:cSldViewPr snapToGrid="0" snapToObjects="1">
      <p:cViewPr varScale="1">
        <p:scale>
          <a:sx n="105" d="100"/>
          <a:sy n="105" d="100"/>
        </p:scale>
        <p:origin x="20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1777" y="2014108"/>
            <a:ext cx="9107311" cy="1672696"/>
          </a:xfrm>
        </p:spPr>
        <p:txBody>
          <a:bodyPr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9166" y="3946425"/>
            <a:ext cx="7992533" cy="6143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84616" y="5440364"/>
            <a:ext cx="1454151" cy="376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52C273A-EA50-654A-AAB5-C69B5CF0C8DC}" type="datetimeFigureOut">
              <a:rPr lang="en-US" smtClean="0"/>
              <a:t>6/4/18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5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535" y="1378889"/>
            <a:ext cx="10087111" cy="261302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535" y="4258614"/>
            <a:ext cx="10087111" cy="60060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062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9159"/>
            <a:ext cx="5181600" cy="47301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9159"/>
            <a:ext cx="5181600" cy="47301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2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5661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5661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3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6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8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0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79388"/>
            <a:ext cx="105156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363663"/>
            <a:ext cx="1051560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46659" y="6570663"/>
            <a:ext cx="345341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A5B83ADE-25B0-6142-A313-CC113F3DA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3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003067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E186-A524-BD4E-BDD5-C09564E62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503" y="1698797"/>
            <a:ext cx="9107311" cy="1672696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exemplar responses for training and evaluating automated speech scoring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C3B2C-6D35-7D47-AA75-BB3166F76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6503" y="4335308"/>
            <a:ext cx="9068228" cy="614362"/>
          </a:xfrm>
        </p:spPr>
        <p:txBody>
          <a:bodyPr/>
          <a:lstStyle/>
          <a:p>
            <a:r>
              <a:rPr lang="en-US" b="1" dirty="0"/>
              <a:t>Anastassia Loukina</a:t>
            </a:r>
            <a:r>
              <a:rPr lang="en-US" dirty="0"/>
              <a:t>,  Klaus </a:t>
            </a:r>
            <a:r>
              <a:rPr lang="en-US" dirty="0" err="1"/>
              <a:t>Zechner</a:t>
            </a:r>
            <a:r>
              <a:rPr lang="en-US" dirty="0"/>
              <a:t>, James Bruno, Beata </a:t>
            </a:r>
            <a:r>
              <a:rPr lang="en-US" dirty="0" err="1"/>
              <a:t>Beigman</a:t>
            </a:r>
            <a:r>
              <a:rPr lang="en-US" dirty="0"/>
              <a:t> </a:t>
            </a:r>
            <a:r>
              <a:rPr lang="en-US" dirty="0" err="1"/>
              <a:t>Klebanov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6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17FAB-BAB2-F145-8F13-ED7ED63E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in N in training set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7616CF-9A25-2B4F-8E66-68CA0375D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595648"/>
            <a:ext cx="5157787" cy="431416"/>
          </a:xfrm>
        </p:spPr>
        <p:txBody>
          <a:bodyPr/>
          <a:lstStyle/>
          <a:p>
            <a:r>
              <a:rPr lang="en-US" dirty="0"/>
              <a:t>Main corpus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9C3712-11C9-AA41-80AF-DFD4AAFCE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1295"/>
            <a:ext cx="5157787" cy="1498089"/>
          </a:xfrm>
        </p:spPr>
        <p:txBody>
          <a:bodyPr/>
          <a:lstStyle/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Randomly sampled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from responses to a large-scale language proficiency assessment</a:t>
            </a:r>
          </a:p>
          <a:p>
            <a:r>
              <a:rPr lang="en-US" b="1" dirty="0"/>
              <a:t>683,694</a:t>
            </a:r>
            <a:r>
              <a:rPr lang="en-US" dirty="0"/>
              <a:t> responses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9C0132-52DF-6D43-A080-0E2DEA6D6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32081"/>
            <a:ext cx="5183188" cy="823912"/>
          </a:xfrm>
        </p:spPr>
        <p:txBody>
          <a:bodyPr/>
          <a:lstStyle/>
          <a:p>
            <a:r>
              <a:rPr lang="en-US" dirty="0"/>
              <a:t>Exemplar corpus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9536206-A0D9-244A-B9CA-61B694BCC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1295"/>
            <a:ext cx="5183188" cy="3566116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Only includes responses where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multiple experts agree on the same score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/>
              <a:t>16,257</a:t>
            </a:r>
            <a:r>
              <a:rPr lang="en-US" dirty="0"/>
              <a:t> responses sampled to obtain the same score distribution as in the main corpus.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97DA094-4156-D448-9D9E-1CE774A9B554}"/>
              </a:ext>
            </a:extLst>
          </p:cNvPr>
          <p:cNvSpPr txBox="1">
            <a:spLocks/>
          </p:cNvSpPr>
          <p:nvPr/>
        </p:nvSpPr>
        <p:spPr bwMode="auto">
          <a:xfrm>
            <a:off x="2952791" y="3697907"/>
            <a:ext cx="5157787" cy="43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Main* corpus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D80264-9210-8547-AFF7-47B47AC45D97}"/>
              </a:ext>
            </a:extLst>
          </p:cNvPr>
          <p:cNvSpPr/>
          <p:nvPr/>
        </p:nvSpPr>
        <p:spPr>
          <a:xfrm>
            <a:off x="2495591" y="4266842"/>
            <a:ext cx="45955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Randomly sampled from the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partition of the Main corpus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 N as in the training partition of the exemplar corpus: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12,398 responses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D1CC52-28E3-1641-874F-45FEE9E90801}"/>
              </a:ext>
            </a:extLst>
          </p:cNvPr>
          <p:cNvSpPr/>
          <p:nvPr/>
        </p:nvSpPr>
        <p:spPr>
          <a:xfrm>
            <a:off x="6820506" y="4308567"/>
            <a:ext cx="1308902" cy="1059678"/>
          </a:xfrm>
          <a:prstGeom prst="rect">
            <a:avLst/>
          </a:prstGeom>
          <a:solidFill>
            <a:schemeClr val="tx2">
              <a:alpha val="43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E69140-BC9A-5C48-B5B1-96DBA6206A8E}"/>
              </a:ext>
            </a:extLst>
          </p:cNvPr>
          <p:cNvSpPr/>
          <p:nvPr/>
        </p:nvSpPr>
        <p:spPr>
          <a:xfrm>
            <a:off x="8892261" y="5103341"/>
            <a:ext cx="350593" cy="264904"/>
          </a:xfrm>
          <a:prstGeom prst="rect">
            <a:avLst/>
          </a:prstGeom>
          <a:solidFill>
            <a:schemeClr val="accent2">
              <a:alpha val="43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36ADED-3102-8B48-8FBB-F0C30ACF19DB}"/>
              </a:ext>
            </a:extLst>
          </p:cNvPr>
          <p:cNvSpPr/>
          <p:nvPr/>
        </p:nvSpPr>
        <p:spPr>
          <a:xfrm>
            <a:off x="6900429" y="5871237"/>
            <a:ext cx="1210149" cy="532916"/>
          </a:xfrm>
          <a:prstGeom prst="rect">
            <a:avLst/>
          </a:prstGeom>
          <a:solidFill>
            <a:schemeClr val="tx2">
              <a:alpha val="43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457CCB-47BC-A04A-B319-7A5E57CDCE35}"/>
              </a:ext>
            </a:extLst>
          </p:cNvPr>
          <p:cNvSpPr/>
          <p:nvPr/>
        </p:nvSpPr>
        <p:spPr>
          <a:xfrm>
            <a:off x="8894302" y="5859494"/>
            <a:ext cx="350593" cy="288929"/>
          </a:xfrm>
          <a:prstGeom prst="rect">
            <a:avLst/>
          </a:prstGeom>
          <a:solidFill>
            <a:schemeClr val="accent2">
              <a:alpha val="43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52AA1E8-4040-7343-8DB8-449CC8F3D7C6}"/>
              </a:ext>
            </a:extLst>
          </p:cNvPr>
          <p:cNvCxnSpPr>
            <a:cxnSpLocks/>
          </p:cNvCxnSpPr>
          <p:nvPr/>
        </p:nvCxnSpPr>
        <p:spPr>
          <a:xfrm>
            <a:off x="7562335" y="5368245"/>
            <a:ext cx="0" cy="502992"/>
          </a:xfrm>
          <a:prstGeom prst="straightConnector1">
            <a:avLst/>
          </a:prstGeom>
          <a:ln w="50800">
            <a:solidFill>
              <a:schemeClr val="tx2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15BC1D0-965C-4342-BB9C-A9A0194F88AD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7583964" y="5363660"/>
            <a:ext cx="1485635" cy="495834"/>
          </a:xfrm>
          <a:prstGeom prst="straightConnector1">
            <a:avLst/>
          </a:prstGeom>
          <a:ln w="50800">
            <a:solidFill>
              <a:schemeClr val="tx2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2025769-AB1C-414C-B60F-0FBE24E53C4F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>
            <a:off x="9067558" y="5368245"/>
            <a:ext cx="2041" cy="491249"/>
          </a:xfrm>
          <a:prstGeom prst="straightConnector1">
            <a:avLst/>
          </a:prstGeom>
          <a:ln w="50800">
            <a:solidFill>
              <a:schemeClr val="accent2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DBC8C58-EAE0-9645-8A7D-17DE0DF93BFE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flipH="1">
            <a:off x="7505504" y="5368245"/>
            <a:ext cx="1562054" cy="502992"/>
          </a:xfrm>
          <a:prstGeom prst="straightConnector1">
            <a:avLst/>
          </a:prstGeom>
          <a:ln w="50800">
            <a:solidFill>
              <a:schemeClr val="accent2">
                <a:alpha val="4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BA4FEA1-F189-5643-BB3A-354D699DBEC5}"/>
              </a:ext>
            </a:extLst>
          </p:cNvPr>
          <p:cNvSpPr/>
          <p:nvPr/>
        </p:nvSpPr>
        <p:spPr>
          <a:xfrm>
            <a:off x="7778815" y="5096043"/>
            <a:ext cx="350593" cy="26490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18E16E8-0AF1-8546-896D-89A7BD935EA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8080917" y="5357789"/>
            <a:ext cx="988682" cy="501705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2A7E0FB-8E42-604F-9159-1225F100D68E}"/>
              </a:ext>
            </a:extLst>
          </p:cNvPr>
          <p:cNvCxnSpPr>
            <a:cxnSpLocks/>
            <a:stCxn id="34" idx="2"/>
            <a:endCxn id="15" idx="0"/>
          </p:cNvCxnSpPr>
          <p:nvPr/>
        </p:nvCxnSpPr>
        <p:spPr>
          <a:xfrm flipH="1">
            <a:off x="7505504" y="5360947"/>
            <a:ext cx="448608" cy="51029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96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uiExpand="1" build="p"/>
      <p:bldP spid="8" grpId="0" build="p"/>
      <p:bldP spid="9" grpId="0" uiExpand="1" build="p"/>
      <p:bldP spid="10" grpId="0"/>
      <p:bldP spid="3" grpId="0"/>
      <p:bldP spid="11" grpId="0" animBg="1"/>
      <p:bldP spid="11" grpId="1" animBg="1"/>
      <p:bldP spid="12" grpId="0" animBg="1"/>
      <p:bldP spid="12" grpId="1" animBg="1"/>
      <p:bldP spid="15" grpId="0" animBg="1"/>
      <p:bldP spid="15" grpId="1" animBg="1"/>
      <p:bldP spid="17" grpId="0" animBg="1"/>
      <p:bldP spid="17" grpId="1" animBg="1"/>
      <p:bldP spid="3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8A2E1-5A6E-B447-BC66-A302554B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Main* vs. Exemplar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76F56C48-ACAC-5A47-9FFE-C55752F200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060" y="1446165"/>
            <a:ext cx="8166103" cy="513369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3D5DD4-4F66-ED47-B53D-00AAA55FB356}"/>
              </a:ext>
            </a:extLst>
          </p:cNvPr>
          <p:cNvSpPr txBox="1"/>
          <p:nvPr/>
        </p:nvSpPr>
        <p:spPr>
          <a:xfrm>
            <a:off x="9010133" y="1470454"/>
            <a:ext cx="27555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b="1" dirty="0"/>
              <a:t>no difference </a:t>
            </a:r>
            <a:r>
              <a:rPr lang="en-US" dirty="0"/>
              <a:t>when models are </a:t>
            </a:r>
            <a:r>
              <a:rPr lang="en-US" b="1" dirty="0"/>
              <a:t>evaluated on the main </a:t>
            </a:r>
            <a:r>
              <a:rPr lang="en-US" dirty="0"/>
              <a:t>corpus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Training on exemplar </a:t>
            </a:r>
            <a:r>
              <a:rPr lang="en-US" dirty="0"/>
              <a:t>responses leads to a </a:t>
            </a:r>
            <a:r>
              <a:rPr lang="en-US" b="1" dirty="0"/>
              <a:t>better performance on exemplar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 training set gives the best performance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B462B78-CBD2-4E4D-B4A4-ADC366291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40" y="1398263"/>
            <a:ext cx="8242300" cy="51816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658874A-64B1-5948-8711-0EB7690F56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961" y="1398263"/>
            <a:ext cx="8242300" cy="5181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6EAC70-9D9A-E34A-A11E-B2617E2E8229}"/>
              </a:ext>
            </a:extLst>
          </p:cNvPr>
          <p:cNvSpPr txBox="1"/>
          <p:nvPr/>
        </p:nvSpPr>
        <p:spPr>
          <a:xfrm>
            <a:off x="2788746" y="1851493"/>
            <a:ext cx="1763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Main: r = .66</a:t>
            </a:r>
          </a:p>
          <a:p>
            <a:r>
              <a:rPr lang="en-US" dirty="0">
                <a:solidFill>
                  <a:schemeClr val="accent2"/>
                </a:solidFill>
              </a:rPr>
              <a:t>Exemplar: r = .64</a:t>
            </a:r>
          </a:p>
          <a:p>
            <a:r>
              <a:rPr lang="en-US" dirty="0">
                <a:solidFill>
                  <a:schemeClr val="accent6"/>
                </a:solidFill>
              </a:rPr>
              <a:t>Main*: r = .64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B8DF5F-C472-0448-8BD6-C5F1B4D6ABE5}"/>
              </a:ext>
            </a:extLst>
          </p:cNvPr>
          <p:cNvSpPr txBox="1"/>
          <p:nvPr/>
        </p:nvSpPr>
        <p:spPr>
          <a:xfrm>
            <a:off x="6096000" y="2774823"/>
            <a:ext cx="1763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Main: r = .8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Exemplar: r = .79</a:t>
            </a:r>
          </a:p>
          <a:p>
            <a:r>
              <a:rPr lang="en-US" dirty="0">
                <a:solidFill>
                  <a:schemeClr val="accent6"/>
                </a:solidFill>
              </a:rPr>
              <a:t>Main*: r = .77</a:t>
            </a:r>
          </a:p>
        </p:txBody>
      </p:sp>
    </p:spTree>
    <p:extLst>
      <p:ext uri="{BB962C8B-B14F-4D97-AF65-F5344CB8AC3E}">
        <p14:creationId xmlns:p14="http://schemas.microsoft.com/office/powerpoint/2010/main" val="387717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313B-D9DA-294E-BEE7-8D7ECD6F0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Modelling the differences (N=4,686,507)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DBEB3-9AF8-794A-A1D3-3E58EE5C8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395"/>
            <a:ext cx="10515600" cy="464506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Error</a:t>
            </a:r>
            <a:r>
              <a:rPr lang="en-US" baseline="30000" dirty="0">
                <a:latin typeface="Courier" pitchFamily="2" charset="0"/>
              </a:rPr>
              <a:t>2</a:t>
            </a:r>
            <a:r>
              <a:rPr lang="en-US" dirty="0">
                <a:latin typeface="Courier" pitchFamily="2" charset="0"/>
              </a:rPr>
              <a:t> ~ learner + </a:t>
            </a:r>
            <a:r>
              <a:rPr lang="en-US" dirty="0" err="1">
                <a:latin typeface="Courier" pitchFamily="2" charset="0"/>
              </a:rPr>
              <a:t>train_set</a:t>
            </a:r>
            <a:r>
              <a:rPr lang="en-US" dirty="0">
                <a:latin typeface="Courier" pitchFamily="2" charset="0"/>
              </a:rPr>
              <a:t> * </a:t>
            </a:r>
            <a:r>
              <a:rPr lang="en-US" dirty="0" err="1">
                <a:latin typeface="Courier" pitchFamily="2" charset="0"/>
              </a:rPr>
              <a:t>test_set</a:t>
            </a:r>
            <a:r>
              <a:rPr lang="en-US" dirty="0">
                <a:latin typeface="Courier" pitchFamily="2" charset="0"/>
              </a:rPr>
              <a:t> + (1|response) + (1| model)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952C87-49D5-5C4D-8192-F9D106901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35550"/>
              </p:ext>
            </p:extLst>
          </p:nvPr>
        </p:nvGraphicFramePr>
        <p:xfrm>
          <a:off x="1961606" y="1705159"/>
          <a:ext cx="7663249" cy="4162425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5636741">
                  <a:extLst>
                    <a:ext uri="{9D8B030D-6E8A-4147-A177-3AD203B41FA5}">
                      <a16:colId xmlns:a16="http://schemas.microsoft.com/office/drawing/2014/main" val="3124493583"/>
                    </a:ext>
                  </a:extLst>
                </a:gridCol>
                <a:gridCol w="2026508">
                  <a:extLst>
                    <a:ext uri="{9D8B030D-6E8A-4147-A177-3AD203B41FA5}">
                      <a16:colId xmlns:a16="http://schemas.microsoft.com/office/drawing/2014/main" val="809169683"/>
                    </a:ext>
                  </a:extLst>
                </a:gridCol>
              </a:tblGrid>
              <a:tr h="309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ourier" pitchFamily="2" charset="0"/>
                        </a:rPr>
                        <a:t>Coefficient</a:t>
                      </a:r>
                    </a:p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0.291***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29397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Intercept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06528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test_set.Exemplar</a:t>
                      </a:r>
                      <a:endParaRPr lang="en-US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-0.105**</a:t>
                      </a:r>
                      <a:endParaRPr lang="en-US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794713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train_set.main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-0.014***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4324344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train_set.main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*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-0.002*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950131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Learner.HuberRegressor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-0.001***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8552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Learner.MLPRegressor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-0.001***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816534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Learner.ElasticNet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0.002***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9538644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learner.GradientBoostingRegressor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0.003***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9765930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Learner.LinearSVR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0.007***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1151112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Learner.RandomForestRegressor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0.008***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2864498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train_set.main:test_setExemplar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0.016**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7220564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train_set.main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*: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test_set.Exemplar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ourier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" pitchFamily="2" charset="0"/>
                        </a:rPr>
                        <a:t>0.018**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0645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55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57C6-B94A-3146-BF39-08563189B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had more exemplar responses?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F599BA-5C59-8B4B-B8BD-3095B3270E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7708" y="1112109"/>
            <a:ext cx="8176584" cy="347224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E5AEF5-CB56-A247-B0E0-636198EB2520}"/>
              </a:ext>
            </a:extLst>
          </p:cNvPr>
          <p:cNvSpPr txBox="1"/>
          <p:nvPr/>
        </p:nvSpPr>
        <p:spPr>
          <a:xfrm>
            <a:off x="6353698" y="4609071"/>
            <a:ext cx="38305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 on Exemplar responses has a </a:t>
            </a:r>
            <a:r>
              <a:rPr lang="en-US" b="1" dirty="0"/>
              <a:t>clear advantage for small N</a:t>
            </a:r>
            <a:r>
              <a:rPr lang="en-US" dirty="0"/>
              <a:t>. This decreases with the increase in the size of the training set.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76F1FF-438C-254D-9659-5D3F043F5EE6}"/>
              </a:ext>
            </a:extLst>
          </p:cNvPr>
          <p:cNvSpPr txBox="1"/>
          <p:nvPr/>
        </p:nvSpPr>
        <p:spPr>
          <a:xfrm>
            <a:off x="1678460" y="4609071"/>
            <a:ext cx="40550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 on Exemplar responses has a </a:t>
            </a:r>
            <a:r>
              <a:rPr lang="en-US" b="1" dirty="0"/>
              <a:t>small advantage for a very small N </a:t>
            </a:r>
            <a:r>
              <a:rPr lang="en-US" dirty="0"/>
              <a:t>but not when the training set is sufficiently large.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2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BFA3-65E9-7243-BB8C-1A76DAEAF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the models generate different predictions?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82563-0047-FA46-9C80-5FB77C8E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Different learners</a:t>
            </a:r>
            <a:r>
              <a:rPr lang="en-US" sz="2400" dirty="0"/>
              <a:t> trained on the </a:t>
            </a:r>
            <a:r>
              <a:rPr lang="en-US" sz="2400" b="1" dirty="0"/>
              <a:t>same data sets</a:t>
            </a:r>
            <a:r>
              <a:rPr lang="en-US" sz="2400" dirty="0"/>
              <a:t>: </a:t>
            </a:r>
          </a:p>
          <a:p>
            <a:pPr marL="457200" lvl="1" indent="0">
              <a:buNone/>
            </a:pPr>
            <a:r>
              <a:rPr lang="en-US" sz="2200" dirty="0"/>
              <a:t>		</a:t>
            </a:r>
            <a:r>
              <a:rPr lang="en-US" sz="2400" dirty="0"/>
              <a:t>	</a:t>
            </a:r>
          </a:p>
          <a:p>
            <a:pPr marL="457200" lvl="1" indent="0">
              <a:buNone/>
            </a:pPr>
            <a:r>
              <a:rPr lang="en-US" sz="2400" dirty="0"/>
              <a:t>			r = .97 (min r = .92). </a:t>
            </a:r>
          </a:p>
          <a:p>
            <a:endParaRPr lang="en-US" sz="2400" dirty="0"/>
          </a:p>
          <a:p>
            <a:r>
              <a:rPr lang="en-US" sz="2400" b="1" dirty="0"/>
              <a:t>Same learne</a:t>
            </a:r>
            <a:r>
              <a:rPr lang="en-US" sz="2400" dirty="0"/>
              <a:t>r trained on </a:t>
            </a:r>
            <a:r>
              <a:rPr lang="en-US" sz="2400" b="1" dirty="0"/>
              <a:t>different datasets</a:t>
            </a:r>
            <a:r>
              <a:rPr lang="en-US" sz="2400" dirty="0"/>
              <a:t>:</a:t>
            </a:r>
            <a:r>
              <a:rPr lang="en-US" sz="2400" b="1" dirty="0"/>
              <a:t> </a:t>
            </a:r>
          </a:p>
          <a:p>
            <a:endParaRPr lang="en-US" sz="2400" b="1" dirty="0"/>
          </a:p>
          <a:p>
            <a:pPr marL="2286000" lvl="5" indent="0">
              <a:buNone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 = .98 (min  r = .95).</a:t>
            </a:r>
          </a:p>
          <a:p>
            <a:pPr marL="2286000" lvl="5" indent="0">
              <a:buNone/>
            </a:pPr>
            <a:endParaRPr lang="en-US" sz="2200" dirty="0"/>
          </a:p>
          <a:p>
            <a:r>
              <a:rPr lang="en-US" sz="2400" dirty="0"/>
              <a:t> Different learners trained on different corpora seem to be producing essentially the same predictions</a:t>
            </a:r>
          </a:p>
        </p:txBody>
      </p:sp>
    </p:spTree>
    <p:extLst>
      <p:ext uri="{BB962C8B-B14F-4D97-AF65-F5344CB8AC3E}">
        <p14:creationId xmlns:p14="http://schemas.microsoft.com/office/powerpoint/2010/main" val="381289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F2447-5000-5648-B38E-D06688CAE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FDAA4-4034-9B4F-9B76-FB6A6C1C2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 long as you have </a:t>
            </a:r>
            <a:r>
              <a:rPr lang="en-US" sz="2400" b="1" dirty="0"/>
              <a:t>enough training data </a:t>
            </a:r>
            <a:r>
              <a:rPr lang="en-US" sz="2400" dirty="0"/>
              <a:t>it doesn't matter whether you train on exemplar responses or random sample, </a:t>
            </a:r>
            <a:r>
              <a:rPr lang="en-US" sz="2400" b="1" dirty="0"/>
              <a:t>at least if the response-level noise is random.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en-US" sz="2400" dirty="0"/>
              <a:t>The choice of training set (exemplar vs. random) has a major effect on the estimates of model performance</a:t>
            </a:r>
          </a:p>
          <a:p>
            <a:endParaRPr lang="en-US" sz="2400" dirty="0"/>
          </a:p>
          <a:p>
            <a:r>
              <a:rPr lang="en-US" sz="2400" dirty="0"/>
              <a:t>Unless the number of available responses is really small (~1K), the cost of creating an Exemplar corpus is likely to outweigh benefits. “Cleaning up” the evaluation set or collecting a larger set of training responses is likely to be more useful.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783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2242B6-0E07-ED4C-9E44-69317A74C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520425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338F-25AA-4949-B415-AE0BCD2F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error analysis (Main corpus)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A5869-A7FB-FA4F-85CE-9615E456B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dirty="0"/>
              <a:t>Sources of errors for 80 responses with the highest scoring error:</a:t>
            </a:r>
          </a:p>
          <a:p>
            <a:pPr lvl="1"/>
            <a:endParaRPr lang="en-US" dirty="0"/>
          </a:p>
          <a:p>
            <a:pPr lvl="2"/>
            <a:r>
              <a:rPr lang="en-US" sz="2400" dirty="0"/>
              <a:t>30% Noise in human labels. </a:t>
            </a:r>
          </a:p>
          <a:p>
            <a:pPr marL="457200" lvl="1" indent="0">
              <a:buNone/>
            </a:pPr>
            <a:endParaRPr lang="en-US" sz="2400" dirty="0"/>
          </a:p>
          <a:p>
            <a:pPr lvl="2"/>
            <a:r>
              <a:rPr lang="en-US" sz="2400" dirty="0"/>
              <a:t>22.5% Errors in pipeline: inaccurate ASR</a:t>
            </a:r>
          </a:p>
          <a:p>
            <a:pPr lvl="2"/>
            <a:endParaRPr lang="en-US" sz="2400" dirty="0"/>
          </a:p>
          <a:p>
            <a:pPr lvl="2"/>
            <a:r>
              <a:rPr lang="en-US" sz="2400" dirty="0"/>
              <a:t>30% Responses differentiated along dimensions not measured by features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7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DFC30-4AD7-3B40-BE9E-40ED2067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E13F2-C1FA-884E-930E-3BC21E0DB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English language proficiency tests </a:t>
            </a:r>
            <a:r>
              <a:rPr lang="en-US" dirty="0"/>
              <a:t>often include speaking section</a:t>
            </a:r>
          </a:p>
          <a:p>
            <a:endParaRPr lang="en-US" dirty="0"/>
          </a:p>
          <a:p>
            <a:r>
              <a:rPr lang="en-US" dirty="0"/>
              <a:t>Different types of tasks: read aloud, sentence repeat, picture description, dialogue tasks …</a:t>
            </a:r>
          </a:p>
          <a:p>
            <a:endParaRPr lang="en-US" dirty="0"/>
          </a:p>
          <a:p>
            <a:r>
              <a:rPr lang="en-US" dirty="0"/>
              <a:t>This talk: Tasks that elicit </a:t>
            </a:r>
            <a:r>
              <a:rPr lang="en-US" b="1" dirty="0"/>
              <a:t>spontaneous speech </a:t>
            </a:r>
            <a:r>
              <a:rPr lang="en-US" dirty="0"/>
              <a:t>for about 1 minute</a:t>
            </a:r>
          </a:p>
          <a:p>
            <a:endParaRPr lang="en-US" dirty="0"/>
          </a:p>
          <a:p>
            <a:r>
              <a:rPr lang="en-US" dirty="0"/>
              <a:t>The response is recorded and sent for scoring</a:t>
            </a:r>
          </a:p>
        </p:txBody>
      </p:sp>
    </p:spTree>
    <p:extLst>
      <p:ext uri="{BB962C8B-B14F-4D97-AF65-F5344CB8AC3E}">
        <p14:creationId xmlns:p14="http://schemas.microsoft.com/office/powerpoint/2010/main" val="404055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940A-B86D-B34F-86B7-5F7AC16C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speech scoring</a:t>
            </a:r>
          </a:p>
        </p:txBody>
      </p:sp>
      <p:pic>
        <p:nvPicPr>
          <p:cNvPr id="4" name="Picture 2" descr="http://t3.gstatic.com/images?q=tbn:ANd9GcR97F5H8XS-RL3M-GYQPMmYe2wWEEpJonVaPUSiN6gr89A0Yum70A">
            <a:extLst>
              <a:ext uri="{FF2B5EF4-FFF2-40B4-BE49-F238E27FC236}">
                <a16:creationId xmlns:a16="http://schemas.microsoft.com/office/drawing/2014/main" id="{65986105-2B36-864B-9F30-53FA0B6FEE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9574" y="2986923"/>
            <a:ext cx="1538079" cy="70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EBCC3E-724C-2C42-9CA6-8C242AC1B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788" y="1911331"/>
            <a:ext cx="1451920" cy="11626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8FD2C65-7C28-8447-8FCD-59B3C231C6D6}"/>
              </a:ext>
            </a:extLst>
          </p:cNvPr>
          <p:cNvSpPr/>
          <p:nvPr/>
        </p:nvSpPr>
        <p:spPr>
          <a:xfrm>
            <a:off x="5212012" y="2309118"/>
            <a:ext cx="2292139" cy="26651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4B488F-2B77-A94F-B7AD-2D3BB808D89F}"/>
              </a:ext>
            </a:extLst>
          </p:cNvPr>
          <p:cNvSpPr txBox="1"/>
          <p:nvPr/>
        </p:nvSpPr>
        <p:spPr>
          <a:xfrm>
            <a:off x="5289047" y="2346657"/>
            <a:ext cx="21887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Feature computation</a:t>
            </a:r>
          </a:p>
          <a:p>
            <a:endParaRPr lang="en-US" dirty="0"/>
          </a:p>
          <a:p>
            <a:r>
              <a:rPr lang="en-US" dirty="0"/>
              <a:t>Number of pauses,</a:t>
            </a:r>
          </a:p>
          <a:p>
            <a:r>
              <a:rPr lang="en-US" dirty="0"/>
              <a:t>similarity to native model, vocabulary complexity, grammatical complexity etc.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CAD180-CBA2-8C43-AEE6-517BC067BB7D}"/>
              </a:ext>
            </a:extLst>
          </p:cNvPr>
          <p:cNvSpPr/>
          <p:nvPr/>
        </p:nvSpPr>
        <p:spPr>
          <a:xfrm>
            <a:off x="7964751" y="1374772"/>
            <a:ext cx="1927654" cy="1795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2DB4AE-57EF-0640-80F4-D2A34882E7B0}"/>
              </a:ext>
            </a:extLst>
          </p:cNvPr>
          <p:cNvSpPr txBox="1"/>
          <p:nvPr/>
        </p:nvSpPr>
        <p:spPr>
          <a:xfrm>
            <a:off x="8358755" y="1495092"/>
            <a:ext cx="17244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Scoring model</a:t>
            </a:r>
          </a:p>
          <a:p>
            <a:endParaRPr lang="en-US" b="1" dirty="0"/>
          </a:p>
          <a:p>
            <a:r>
              <a:rPr lang="en-US" dirty="0"/>
              <a:t>ML algorithm trained  on human scores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2B15BE-55DE-E54F-83A6-3D75F1672E4F}"/>
              </a:ext>
            </a:extLst>
          </p:cNvPr>
          <p:cNvSpPr/>
          <p:nvPr/>
        </p:nvSpPr>
        <p:spPr>
          <a:xfrm>
            <a:off x="10696347" y="3148808"/>
            <a:ext cx="1044010" cy="6796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12E090-5227-E048-9954-90CE1BF4F2AC}"/>
              </a:ext>
            </a:extLst>
          </p:cNvPr>
          <p:cNvSpPr txBox="1"/>
          <p:nvPr/>
        </p:nvSpPr>
        <p:spPr>
          <a:xfrm>
            <a:off x="10844868" y="3165452"/>
            <a:ext cx="901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Score</a:t>
            </a:r>
          </a:p>
          <a:p>
            <a:r>
              <a:rPr lang="en-US" dirty="0"/>
              <a:t> or </a:t>
            </a:r>
            <a:r>
              <a:rPr lang="en-US" dirty="0" err="1"/>
              <a:t>NaN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2D39F-D36D-7A4D-8518-032AC83121C7}"/>
              </a:ext>
            </a:extLst>
          </p:cNvPr>
          <p:cNvSpPr/>
          <p:nvPr/>
        </p:nvSpPr>
        <p:spPr>
          <a:xfrm>
            <a:off x="2768032" y="1249089"/>
            <a:ext cx="2051221" cy="2059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BBA4C2-6B2F-6E4F-9FDA-191998E54136}"/>
              </a:ext>
            </a:extLst>
          </p:cNvPr>
          <p:cNvSpPr txBox="1"/>
          <p:nvPr/>
        </p:nvSpPr>
        <p:spPr>
          <a:xfrm>
            <a:off x="3477546" y="1396111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08DB1E-D443-4A45-AD8D-BD5EB576BC4D}"/>
              </a:ext>
            </a:extLst>
          </p:cNvPr>
          <p:cNvSpPr/>
          <p:nvPr/>
        </p:nvSpPr>
        <p:spPr>
          <a:xfrm>
            <a:off x="2768032" y="3920734"/>
            <a:ext cx="2051221" cy="21005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A6270B-637F-4246-9C77-DB48463713D0}"/>
              </a:ext>
            </a:extLst>
          </p:cNvPr>
          <p:cNvSpPr txBox="1"/>
          <p:nvPr/>
        </p:nvSpPr>
        <p:spPr>
          <a:xfrm>
            <a:off x="2872649" y="4054817"/>
            <a:ext cx="1773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signal processing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1D42B0-D9D9-1249-B53A-2F0C84905653}"/>
              </a:ext>
            </a:extLst>
          </p:cNvPr>
          <p:cNvSpPr txBox="1"/>
          <p:nvPr/>
        </p:nvSpPr>
        <p:spPr>
          <a:xfrm>
            <a:off x="3050017" y="4891216"/>
            <a:ext cx="1640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Pitch Amplitude</a:t>
            </a:r>
          </a:p>
          <a:p>
            <a:r>
              <a:rPr lang="en-US" dirty="0"/>
              <a:t>Formants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29877A-21E4-6344-9D8A-D96C260D69F3}"/>
              </a:ext>
            </a:extLst>
          </p:cNvPr>
          <p:cNvCxnSpPr>
            <a:cxnSpLocks/>
          </p:cNvCxnSpPr>
          <p:nvPr/>
        </p:nvCxnSpPr>
        <p:spPr>
          <a:xfrm flipV="1">
            <a:off x="2047002" y="2458995"/>
            <a:ext cx="721030" cy="689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CF89228-0298-C44C-BB0F-E6C090777B5F}"/>
              </a:ext>
            </a:extLst>
          </p:cNvPr>
          <p:cNvCxnSpPr>
            <a:cxnSpLocks/>
          </p:cNvCxnSpPr>
          <p:nvPr/>
        </p:nvCxnSpPr>
        <p:spPr>
          <a:xfrm>
            <a:off x="2014927" y="3581049"/>
            <a:ext cx="753105" cy="838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8A66288-2EFB-F742-9981-B46F525CCD85}"/>
              </a:ext>
            </a:extLst>
          </p:cNvPr>
          <p:cNvCxnSpPr>
            <a:cxnSpLocks/>
          </p:cNvCxnSpPr>
          <p:nvPr/>
        </p:nvCxnSpPr>
        <p:spPr>
          <a:xfrm>
            <a:off x="4816684" y="2100649"/>
            <a:ext cx="395328" cy="1207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B36F66F-B4AD-B640-BF99-66B68B11563E}"/>
              </a:ext>
            </a:extLst>
          </p:cNvPr>
          <p:cNvCxnSpPr>
            <a:cxnSpLocks/>
          </p:cNvCxnSpPr>
          <p:nvPr/>
        </p:nvCxnSpPr>
        <p:spPr>
          <a:xfrm flipV="1">
            <a:off x="4816684" y="3920734"/>
            <a:ext cx="395328" cy="970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4FC203-6AC0-D040-A010-89FE4AE9C891}"/>
              </a:ext>
            </a:extLst>
          </p:cNvPr>
          <p:cNvCxnSpPr>
            <a:cxnSpLocks/>
          </p:cNvCxnSpPr>
          <p:nvPr/>
        </p:nvCxnSpPr>
        <p:spPr>
          <a:xfrm flipV="1">
            <a:off x="7517195" y="2100649"/>
            <a:ext cx="451681" cy="1137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3D5E70A-18BB-694B-819C-E9FDA8BA460B}"/>
              </a:ext>
            </a:extLst>
          </p:cNvPr>
          <p:cNvCxnSpPr>
            <a:cxnSpLocks/>
          </p:cNvCxnSpPr>
          <p:nvPr/>
        </p:nvCxnSpPr>
        <p:spPr>
          <a:xfrm>
            <a:off x="9925730" y="2095893"/>
            <a:ext cx="777740" cy="1254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DFDF7D67-DC44-184F-8C2B-8E53F7B87F1D}"/>
              </a:ext>
            </a:extLst>
          </p:cNvPr>
          <p:cNvSpPr/>
          <p:nvPr/>
        </p:nvSpPr>
        <p:spPr>
          <a:xfrm>
            <a:off x="7937298" y="4004438"/>
            <a:ext cx="1927654" cy="22346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ED9885-3D0E-0C4A-90BF-286C61A0D7BB}"/>
              </a:ext>
            </a:extLst>
          </p:cNvPr>
          <p:cNvSpPr txBox="1"/>
          <p:nvPr/>
        </p:nvSpPr>
        <p:spPr>
          <a:xfrm>
            <a:off x="8055490" y="4054817"/>
            <a:ext cx="17121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Filtering model</a:t>
            </a:r>
          </a:p>
          <a:p>
            <a:endParaRPr lang="en-US" b="1" dirty="0"/>
          </a:p>
          <a:p>
            <a:r>
              <a:rPr lang="en-US" dirty="0"/>
              <a:t>Set of rules and classifiers to identify non-</a:t>
            </a:r>
            <a:r>
              <a:rPr lang="en-US" dirty="0" err="1"/>
              <a:t>scoreable</a:t>
            </a:r>
            <a:r>
              <a:rPr lang="en-US" dirty="0"/>
              <a:t> responses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497BD52-639C-8942-B151-FCADC71563C9}"/>
              </a:ext>
            </a:extLst>
          </p:cNvPr>
          <p:cNvCxnSpPr>
            <a:cxnSpLocks/>
          </p:cNvCxnSpPr>
          <p:nvPr/>
        </p:nvCxnSpPr>
        <p:spPr>
          <a:xfrm>
            <a:off x="7504151" y="3993509"/>
            <a:ext cx="433147" cy="980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B430B11-7065-7344-AC05-6FCA3BB7372C}"/>
              </a:ext>
            </a:extLst>
          </p:cNvPr>
          <p:cNvCxnSpPr>
            <a:cxnSpLocks/>
          </p:cNvCxnSpPr>
          <p:nvPr/>
        </p:nvCxnSpPr>
        <p:spPr>
          <a:xfrm flipV="1">
            <a:off x="9864952" y="3687532"/>
            <a:ext cx="831395" cy="1203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96BD41EB-8443-CA49-A9D7-93E6F46715D2}"/>
              </a:ext>
            </a:extLst>
          </p:cNvPr>
          <p:cNvSpPr/>
          <p:nvPr/>
        </p:nvSpPr>
        <p:spPr>
          <a:xfrm>
            <a:off x="7659926" y="934905"/>
            <a:ext cx="2653665" cy="2632821"/>
          </a:xfrm>
          <a:prstGeom prst="rect">
            <a:avLst/>
          </a:prstGeom>
          <a:noFill/>
          <a:ln w="698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0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1" grpId="0"/>
      <p:bldP spid="12" grpId="0" animBg="1"/>
      <p:bldP spid="13" grpId="0"/>
      <p:bldP spid="14" grpId="0" animBg="1"/>
      <p:bldP spid="16" grpId="0"/>
      <p:bldP spid="17" grpId="0" animBg="1"/>
      <p:bldP spid="18" grpId="0"/>
      <p:bldP spid="19" grpId="0"/>
      <p:bldP spid="22" grpId="0" animBg="1"/>
      <p:bldP spid="24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48E3-FB34-104C-81CE-6599D51A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22D79-3911-0B41-8C0D-4D98EB783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Obtaining reliable human scores for </a:t>
            </a:r>
            <a:r>
              <a:rPr lang="en-US" b="1" dirty="0"/>
              <a:t>constructed responses </a:t>
            </a:r>
            <a:r>
              <a:rPr lang="en-US" dirty="0"/>
              <a:t>is hard:</a:t>
            </a:r>
          </a:p>
          <a:p>
            <a:endParaRPr lang="en-US" dirty="0"/>
          </a:p>
          <a:p>
            <a:pPr lvl="1"/>
            <a:r>
              <a:rPr lang="en-US" dirty="0"/>
              <a:t>Response factors: multidimensional production mapped to a single scale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Rater factors</a:t>
            </a:r>
          </a:p>
          <a:p>
            <a:endParaRPr lang="en-US" dirty="0"/>
          </a:p>
          <a:p>
            <a:r>
              <a:rPr lang="en-US" dirty="0"/>
              <a:t>Ensuring reliability for </a:t>
            </a:r>
            <a:r>
              <a:rPr lang="en-US" b="1" dirty="0"/>
              <a:t>spoken responses </a:t>
            </a:r>
            <a:r>
              <a:rPr lang="en-US" dirty="0"/>
              <a:t>even harder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Relatively low human-human agreement at the level of individual response (r=0.55-0.65).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6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7EDE-69E3-6546-AA74-9432877A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DAE85-B132-EA43-A625-8A0DABCE1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scoring: </a:t>
            </a:r>
          </a:p>
          <a:p>
            <a:endParaRPr lang="en-US" dirty="0"/>
          </a:p>
          <a:p>
            <a:pPr lvl="1"/>
            <a:r>
              <a:rPr lang="en-US" dirty="0"/>
              <a:t>Test-takers answer several questions </a:t>
            </a:r>
          </a:p>
          <a:p>
            <a:pPr lvl="1"/>
            <a:r>
              <a:rPr lang="en-US" dirty="0"/>
              <a:t>Responses from the same test taker are scored by a different raters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final aggregated score </a:t>
            </a:r>
            <a:r>
              <a:rPr lang="en-US" dirty="0"/>
              <a:t>is highly reliable (r&gt;0.9)</a:t>
            </a:r>
          </a:p>
          <a:p>
            <a:pPr lvl="1"/>
            <a:endParaRPr lang="en-US" dirty="0"/>
          </a:p>
          <a:p>
            <a:r>
              <a:rPr lang="en-US" dirty="0"/>
              <a:t>Automated scoring:</a:t>
            </a:r>
          </a:p>
          <a:p>
            <a:pPr lvl="1"/>
            <a:r>
              <a:rPr lang="en-US" dirty="0"/>
              <a:t>Engines are trained using human scores at </a:t>
            </a:r>
            <a:r>
              <a:rPr lang="en-US" b="1" dirty="0"/>
              <a:t>response level</a:t>
            </a:r>
          </a:p>
          <a:p>
            <a:pPr lvl="1"/>
            <a:r>
              <a:rPr lang="en-US" dirty="0"/>
              <a:t>Previous studies suggest that removing low-agreement (“hard</a:t>
            </a:r>
            <a:r>
              <a:rPr lang="en-US" dirty="0">
                <a:sym typeface="Wingdings" pitchFamily="2" charset="2"/>
              </a:rPr>
              <a:t>”)</a:t>
            </a:r>
            <a:r>
              <a:rPr lang="en-US" dirty="0"/>
              <a:t> cases from the training set may improve system performance (</a:t>
            </a:r>
            <a:r>
              <a:rPr lang="en-US" dirty="0" err="1"/>
              <a:t>Beigman</a:t>
            </a:r>
            <a:r>
              <a:rPr lang="en-US" dirty="0"/>
              <a:t> </a:t>
            </a:r>
            <a:r>
              <a:rPr lang="en-US" dirty="0" err="1"/>
              <a:t>Klebanov</a:t>
            </a:r>
            <a:r>
              <a:rPr lang="en-US" dirty="0"/>
              <a:t> &amp; </a:t>
            </a:r>
            <a:r>
              <a:rPr lang="en-US" dirty="0" err="1"/>
              <a:t>Beigman</a:t>
            </a:r>
            <a:r>
              <a:rPr lang="en-US" dirty="0"/>
              <a:t> 2014, Jamison &amp; </a:t>
            </a:r>
            <a:r>
              <a:rPr lang="en-US" dirty="0" err="1"/>
              <a:t>Gurevych</a:t>
            </a:r>
            <a:r>
              <a:rPr lang="en-US" dirty="0"/>
              <a:t> 2015).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/>
              <a:t>Can we improve system performance by training on clean data?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6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17FAB-BAB2-F145-8F13-ED7ED63E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7616CF-9A25-2B4F-8E66-68CA0375D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595648"/>
            <a:ext cx="5157787" cy="431416"/>
          </a:xfrm>
        </p:spPr>
        <p:txBody>
          <a:bodyPr/>
          <a:lstStyle/>
          <a:p>
            <a:r>
              <a:rPr lang="en-US" dirty="0"/>
              <a:t>Main corpus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9C3712-11C9-AA41-80AF-DFD4AAFCE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1295"/>
            <a:ext cx="5157787" cy="1877739"/>
          </a:xfrm>
        </p:spPr>
        <p:txBody>
          <a:bodyPr/>
          <a:lstStyle/>
          <a:p>
            <a:r>
              <a:rPr lang="en-US" b="1" dirty="0"/>
              <a:t>Randomly sampled </a:t>
            </a:r>
            <a:r>
              <a:rPr lang="en-US" dirty="0"/>
              <a:t>from responses to a large-scale language proficiency assessment</a:t>
            </a:r>
          </a:p>
          <a:p>
            <a:r>
              <a:rPr lang="en-US" dirty="0"/>
              <a:t>6 different types of questions eliciting spontaneous speech (1,140 different questions)</a:t>
            </a:r>
          </a:p>
          <a:p>
            <a:r>
              <a:rPr lang="en-US" b="1" dirty="0"/>
              <a:t>683,694</a:t>
            </a:r>
            <a:r>
              <a:rPr lang="en-US" dirty="0"/>
              <a:t> responses scored on a scale 1-4.</a:t>
            </a:r>
          </a:p>
          <a:p>
            <a:r>
              <a:rPr lang="en-US" dirty="0"/>
              <a:t>8.5% double scored: r=0.59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9C0132-52DF-6D43-A080-0E2DEA6D6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32081"/>
            <a:ext cx="5183188" cy="823912"/>
          </a:xfrm>
        </p:spPr>
        <p:txBody>
          <a:bodyPr/>
          <a:lstStyle/>
          <a:p>
            <a:r>
              <a:rPr lang="en-US" dirty="0"/>
              <a:t>Exemplar corpus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9536206-A0D9-244A-B9CA-61B694BCC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1295"/>
            <a:ext cx="5183188" cy="3566116"/>
          </a:xfrm>
        </p:spPr>
        <p:txBody>
          <a:bodyPr/>
          <a:lstStyle/>
          <a:p>
            <a:r>
              <a:rPr lang="en-US" dirty="0"/>
              <a:t>Exemplar responses from the same assessment selected for rater training/monitoring</a:t>
            </a:r>
          </a:p>
          <a:p>
            <a:r>
              <a:rPr lang="en-US" dirty="0"/>
              <a:t>Same 6 types of questions (800 different questions)</a:t>
            </a:r>
          </a:p>
          <a:p>
            <a:r>
              <a:rPr lang="en-US" b="1" dirty="0"/>
              <a:t>16,257</a:t>
            </a:r>
            <a:r>
              <a:rPr lang="en-US" dirty="0"/>
              <a:t> responses sampled to obtain the same score distribution as in the main corpus</a:t>
            </a:r>
          </a:p>
          <a:p>
            <a:r>
              <a:rPr lang="en-US" dirty="0"/>
              <a:t>Only includes responses where </a:t>
            </a:r>
            <a:r>
              <a:rPr lang="en-US" b="1" dirty="0"/>
              <a:t>multiple experts agree on the same score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03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uiExpand="1" build="p"/>
      <p:bldP spid="8" grpId="0" build="p"/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B5C3-F52D-CD4C-83E0-538F7C94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AFEC-A25C-9B41-BFBC-C7FFDC13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663"/>
            <a:ext cx="5562600" cy="4368800"/>
          </a:xfrm>
        </p:spPr>
        <p:txBody>
          <a:bodyPr/>
          <a:lstStyle/>
          <a:p>
            <a:r>
              <a:rPr lang="en-US" dirty="0"/>
              <a:t>70 features extracted for each response:</a:t>
            </a:r>
          </a:p>
          <a:p>
            <a:pPr lvl="1"/>
            <a:r>
              <a:rPr lang="en-US" dirty="0"/>
              <a:t>Delivery: fluency, pronunciation, prosody</a:t>
            </a:r>
          </a:p>
          <a:p>
            <a:pPr lvl="1"/>
            <a:r>
              <a:rPr lang="en-US" dirty="0"/>
              <a:t>Language Use: vocabulary, grammar</a:t>
            </a:r>
          </a:p>
          <a:p>
            <a:pPr lvl="1"/>
            <a:endParaRPr lang="en-US" dirty="0"/>
          </a:p>
          <a:p>
            <a:r>
              <a:rPr lang="en-US" dirty="0"/>
              <a:t>7 different machine learning algorithms:</a:t>
            </a:r>
          </a:p>
          <a:p>
            <a:pPr lvl="1"/>
            <a:r>
              <a:rPr lang="en-US" dirty="0"/>
              <a:t>OLS, Elastic Net, Random Forest, Multilayer perceptron </a:t>
            </a:r>
            <a:r>
              <a:rPr lang="en-US" dirty="0" err="1"/>
              <a:t>regressor</a:t>
            </a:r>
            <a:r>
              <a:rPr lang="en-US" dirty="0"/>
              <a:t>…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Separate models trained for 6 types of questions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577DA1-6A99-7C45-AEDD-63AD9E30D783}"/>
              </a:ext>
            </a:extLst>
          </p:cNvPr>
          <p:cNvSpPr/>
          <p:nvPr/>
        </p:nvSpPr>
        <p:spPr>
          <a:xfrm>
            <a:off x="6957848" y="1363663"/>
            <a:ext cx="1734207" cy="1601959"/>
          </a:xfrm>
          <a:prstGeom prst="rect">
            <a:avLst/>
          </a:prstGeom>
          <a:solidFill>
            <a:schemeClr val="tx2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26E123-DF11-AD47-A4F1-862526581112}"/>
              </a:ext>
            </a:extLst>
          </p:cNvPr>
          <p:cNvSpPr/>
          <p:nvPr/>
        </p:nvSpPr>
        <p:spPr>
          <a:xfrm>
            <a:off x="9463784" y="1340515"/>
            <a:ext cx="1734207" cy="1601959"/>
          </a:xfrm>
          <a:prstGeom prst="rect">
            <a:avLst/>
          </a:prstGeom>
          <a:solidFill>
            <a:schemeClr val="accent2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8D5867-A699-6F43-B6F0-7A750851BE64}"/>
              </a:ext>
            </a:extLst>
          </p:cNvPr>
          <p:cNvSpPr txBox="1"/>
          <p:nvPr/>
        </p:nvSpPr>
        <p:spPr>
          <a:xfrm>
            <a:off x="7214816" y="1671575"/>
            <a:ext cx="115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train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89B5C8-A5A4-2941-BB1D-E4F2BD2F00CC}"/>
              </a:ext>
            </a:extLst>
          </p:cNvPr>
          <p:cNvSpPr txBox="1"/>
          <p:nvPr/>
        </p:nvSpPr>
        <p:spPr>
          <a:xfrm>
            <a:off x="9574811" y="1671575"/>
            <a:ext cx="1546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Exemplar train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6EA975-9472-7042-A96F-0AB4C2DF7222}"/>
              </a:ext>
            </a:extLst>
          </p:cNvPr>
          <p:cNvSpPr/>
          <p:nvPr/>
        </p:nvSpPr>
        <p:spPr>
          <a:xfrm>
            <a:off x="6957848" y="4757351"/>
            <a:ext cx="1734207" cy="621957"/>
          </a:xfrm>
          <a:prstGeom prst="rect">
            <a:avLst/>
          </a:prstGeom>
          <a:solidFill>
            <a:schemeClr val="tx2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ADB00-F731-1641-B33F-8F013DD9C082}"/>
              </a:ext>
            </a:extLst>
          </p:cNvPr>
          <p:cNvSpPr txBox="1"/>
          <p:nvPr/>
        </p:nvSpPr>
        <p:spPr>
          <a:xfrm>
            <a:off x="7361009" y="4883663"/>
            <a:ext cx="107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test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530EB8-E1E1-BD42-96E4-E961A85F6891}"/>
              </a:ext>
            </a:extLst>
          </p:cNvPr>
          <p:cNvSpPr/>
          <p:nvPr/>
        </p:nvSpPr>
        <p:spPr>
          <a:xfrm>
            <a:off x="9600981" y="4757351"/>
            <a:ext cx="1734207" cy="621957"/>
          </a:xfrm>
          <a:prstGeom prst="rect">
            <a:avLst/>
          </a:prstGeom>
          <a:solidFill>
            <a:schemeClr val="accent2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0FAB96-AA98-9041-94B6-363A1A2EB882}"/>
              </a:ext>
            </a:extLst>
          </p:cNvPr>
          <p:cNvSpPr txBox="1"/>
          <p:nvPr/>
        </p:nvSpPr>
        <p:spPr>
          <a:xfrm>
            <a:off x="9735668" y="4883663"/>
            <a:ext cx="1462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Exemplar test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5CF3DA7-F1B0-4045-B0DA-20F0DBE12790}"/>
              </a:ext>
            </a:extLst>
          </p:cNvPr>
          <p:cNvCxnSpPr>
            <a:cxnSpLocks/>
          </p:cNvCxnSpPr>
          <p:nvPr/>
        </p:nvCxnSpPr>
        <p:spPr>
          <a:xfrm>
            <a:off x="7895968" y="2965622"/>
            <a:ext cx="0" cy="1791729"/>
          </a:xfrm>
          <a:prstGeom prst="straightConnector1">
            <a:avLst/>
          </a:prstGeom>
          <a:ln w="508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B3F485-6843-C345-93DF-5D94BBF02634}"/>
              </a:ext>
            </a:extLst>
          </p:cNvPr>
          <p:cNvCxnSpPr>
            <a:stCxn id="5" idx="2"/>
          </p:cNvCxnSpPr>
          <p:nvPr/>
        </p:nvCxnSpPr>
        <p:spPr>
          <a:xfrm flipH="1">
            <a:off x="10317892" y="2942474"/>
            <a:ext cx="12996" cy="1814877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0BF87C4-0AAE-1949-BCB4-24839758EF6A}"/>
              </a:ext>
            </a:extLst>
          </p:cNvPr>
          <p:cNvCxnSpPr>
            <a:cxnSpLocks/>
          </p:cNvCxnSpPr>
          <p:nvPr/>
        </p:nvCxnSpPr>
        <p:spPr>
          <a:xfrm>
            <a:off x="7895968" y="2965622"/>
            <a:ext cx="2384854" cy="1791728"/>
          </a:xfrm>
          <a:prstGeom prst="straightConnector1">
            <a:avLst/>
          </a:prstGeom>
          <a:ln w="508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168432D-0642-694F-9D54-1289DE67265F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7982465" y="2942474"/>
            <a:ext cx="2348423" cy="1791729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0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FE751-45F5-814A-AD81-DA0338A7B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performance: within corpus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08CAAC-3AD5-8045-B9B3-4BE98BD3C3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>
            <a:extLst/>
          </a:blip>
          <a:stretch>
            <a:fillRect/>
          </a:stretch>
        </p:blipFill>
        <p:spPr>
          <a:xfrm>
            <a:off x="5619750" y="3071813"/>
            <a:ext cx="952500" cy="9525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16FAA2-F928-1543-8455-994BA7297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01738"/>
            <a:ext cx="8242300" cy="5181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2956B3-8A15-F047-BF35-3FE6FC8F59FC}"/>
              </a:ext>
            </a:extLst>
          </p:cNvPr>
          <p:cNvSpPr txBox="1"/>
          <p:nvPr/>
        </p:nvSpPr>
        <p:spPr>
          <a:xfrm>
            <a:off x="3842952" y="2408754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r=0.66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EF13F6-8FA3-C84D-81E6-D2CCCA28F9CE}"/>
              </a:ext>
            </a:extLst>
          </p:cNvPr>
          <p:cNvSpPr txBox="1"/>
          <p:nvPr/>
        </p:nvSpPr>
        <p:spPr>
          <a:xfrm>
            <a:off x="7189304" y="240875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 = 0.79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59A6DD-53F7-3A42-9B3F-59F3A2374A73}"/>
              </a:ext>
            </a:extLst>
          </p:cNvPr>
          <p:cNvSpPr txBox="1"/>
          <p:nvPr/>
        </p:nvSpPr>
        <p:spPr>
          <a:xfrm>
            <a:off x="9329353" y="1435914"/>
            <a:ext cx="265670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Model trained and evaluated on exemplar responses consistently outperform those trained and evaluated on the main corpus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major difference between different learners</a:t>
            </a:r>
          </a:p>
        </p:txBody>
      </p:sp>
    </p:spTree>
    <p:extLst>
      <p:ext uri="{BB962C8B-B14F-4D97-AF65-F5344CB8AC3E}">
        <p14:creationId xmlns:p14="http://schemas.microsoft.com/office/powerpoint/2010/main" val="231056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1B8B-E1FC-724C-8081-70FAD14D9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performance: across corpora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F7DAEFA-FB0E-EC4C-B7CA-3DF22CE5A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3414" y="1201737"/>
            <a:ext cx="7662219" cy="481692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1BC2F7-3511-F146-BEBF-F81EFE011A1C}"/>
              </a:ext>
            </a:extLst>
          </p:cNvPr>
          <p:cNvSpPr txBox="1"/>
          <p:nvPr/>
        </p:nvSpPr>
        <p:spPr>
          <a:xfrm>
            <a:off x="8881420" y="1201737"/>
            <a:ext cx="26567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on exemplar responses does not lead to improvement in performance on the main corpus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on main corpus does not lead to degradation in performance on exemplar responses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0DFB9CB-CDA7-9448-8E5B-2B219D3D2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414" y="1201736"/>
            <a:ext cx="7952444" cy="499937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8FF5459-8411-6846-8A64-09F5EF901177}"/>
              </a:ext>
            </a:extLst>
          </p:cNvPr>
          <p:cNvSpPr txBox="1"/>
          <p:nvPr/>
        </p:nvSpPr>
        <p:spPr>
          <a:xfrm>
            <a:off x="5935362" y="2238035"/>
            <a:ext cx="1763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Exemplar: r = .79</a:t>
            </a:r>
          </a:p>
          <a:p>
            <a:r>
              <a:rPr lang="en-US" dirty="0">
                <a:solidFill>
                  <a:schemeClr val="tx2"/>
                </a:solidFill>
              </a:rPr>
              <a:t>Main: r = .8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EFADC8-B415-2248-9ACC-5B9E3922B3DB}"/>
              </a:ext>
            </a:extLst>
          </p:cNvPr>
          <p:cNvSpPr txBox="1"/>
          <p:nvPr/>
        </p:nvSpPr>
        <p:spPr>
          <a:xfrm>
            <a:off x="2363735" y="2125065"/>
            <a:ext cx="1763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Main: r = .66</a:t>
            </a:r>
          </a:p>
          <a:p>
            <a:r>
              <a:rPr lang="en-US" dirty="0">
                <a:solidFill>
                  <a:schemeClr val="accent2"/>
                </a:solidFill>
              </a:rPr>
              <a:t>Exemplar: r = .64</a:t>
            </a:r>
          </a:p>
        </p:txBody>
      </p:sp>
    </p:spTree>
    <p:extLst>
      <p:ext uri="{BB962C8B-B14F-4D97-AF65-F5344CB8AC3E}">
        <p14:creationId xmlns:p14="http://schemas.microsoft.com/office/powerpoint/2010/main" val="25595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/>
    </p:bldLst>
  </p:timing>
</p:sld>
</file>

<file path=ppt/theme/theme1.xml><?xml version="1.0" encoding="utf-8"?>
<a:theme xmlns:a="http://schemas.openxmlformats.org/drawingml/2006/main" name="ETS-PPT-wideScreen-B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3537 ETS-PPT-2016-wideScreen-B" id="{1AEB6692-684D-4B8A-B2EF-3276D885EE82}" vid="{FCD35CED-C78A-42C5-BCA6-D05DA18D12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972</Words>
  <Application>Microsoft Macintosh PowerPoint</Application>
  <PresentationFormat>Widescreen</PresentationFormat>
  <Paragraphs>169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</vt:lpstr>
      <vt:lpstr>Verdana</vt:lpstr>
      <vt:lpstr>Wingdings</vt:lpstr>
      <vt:lpstr>ETS-PPT-wideScreen-B</vt:lpstr>
      <vt:lpstr>Using exemplar responses for training and evaluating automated speech scoring systems</vt:lpstr>
      <vt:lpstr>Context</vt:lpstr>
      <vt:lpstr>Automated speech scoring</vt:lpstr>
      <vt:lpstr>Problem</vt:lpstr>
      <vt:lpstr>Solution</vt:lpstr>
      <vt:lpstr>Data</vt:lpstr>
      <vt:lpstr>Model building</vt:lpstr>
      <vt:lpstr>Model performance: within corpus</vt:lpstr>
      <vt:lpstr>Model performance: across corpora</vt:lpstr>
      <vt:lpstr>Difference in N in training set</vt:lpstr>
      <vt:lpstr>Main* vs. Exemplar</vt:lpstr>
      <vt:lpstr>Modelling the differences (N=4,686,507)</vt:lpstr>
      <vt:lpstr>What if we had more exemplar responses?</vt:lpstr>
      <vt:lpstr>Do the models generate different predictions?</vt:lpstr>
      <vt:lpstr>Conclusions</vt:lpstr>
      <vt:lpstr>Thank you!</vt:lpstr>
      <vt:lpstr>Further error analysis (Main corpus)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Loukina, Anastassia</dc:creator>
  <cp:lastModifiedBy>Loukina, Anastassia</cp:lastModifiedBy>
  <cp:revision>52</cp:revision>
  <dcterms:created xsi:type="dcterms:W3CDTF">2018-05-29T19:30:58Z</dcterms:created>
  <dcterms:modified xsi:type="dcterms:W3CDTF">2018-06-04T23:42:52Z</dcterms:modified>
</cp:coreProperties>
</file>