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0" r:id="rId3"/>
    <p:sldId id="257" r:id="rId4"/>
    <p:sldId id="258" r:id="rId5"/>
    <p:sldId id="259" r:id="rId6"/>
    <p:sldId id="263" r:id="rId7"/>
    <p:sldId id="289" r:id="rId8"/>
    <p:sldId id="266" r:id="rId9"/>
    <p:sldId id="267" r:id="rId10"/>
    <p:sldId id="264" r:id="rId11"/>
    <p:sldId id="265" r:id="rId12"/>
    <p:sldId id="268" r:id="rId13"/>
    <p:sldId id="273" r:id="rId14"/>
    <p:sldId id="281" r:id="rId15"/>
    <p:sldId id="277" r:id="rId16"/>
    <p:sldId id="280" r:id="rId17"/>
    <p:sldId id="279" r:id="rId18"/>
    <p:sldId id="285" r:id="rId19"/>
    <p:sldId id="286" r:id="rId20"/>
    <p:sldId id="287" r:id="rId21"/>
    <p:sldId id="288" r:id="rId22"/>
    <p:sldId id="275" r:id="rId23"/>
    <p:sldId id="27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CCE5B38-70DC-6949-B5AF-F3A617444EB9}">
          <p14:sldIdLst>
            <p14:sldId id="256"/>
            <p14:sldId id="260"/>
            <p14:sldId id="257"/>
            <p14:sldId id="258"/>
            <p14:sldId id="259"/>
            <p14:sldId id="263"/>
            <p14:sldId id="289"/>
            <p14:sldId id="266"/>
            <p14:sldId id="267"/>
            <p14:sldId id="264"/>
            <p14:sldId id="265"/>
            <p14:sldId id="268"/>
            <p14:sldId id="273"/>
            <p14:sldId id="281"/>
            <p14:sldId id="277"/>
            <p14:sldId id="280"/>
            <p14:sldId id="279"/>
            <p14:sldId id="285"/>
            <p14:sldId id="286"/>
            <p14:sldId id="287"/>
            <p14:sldId id="288"/>
            <p14:sldId id="275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7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ichael Wojatzki" initials="MW [7]" lastIdx="1" clrIdx="6">
    <p:extLst/>
  </p:cmAuthor>
  <p:cmAuthor id="1" name="Michael Wojatzki" initials="MW" lastIdx="1" clrIdx="0">
    <p:extLst/>
  </p:cmAuthor>
  <p:cmAuthor id="8" name="Michael Wojatzki" initials="MW [8]" lastIdx="1" clrIdx="7">
    <p:extLst/>
  </p:cmAuthor>
  <p:cmAuthor id="2" name="Michael Wojatzki" initials="MW [2]" lastIdx="1" clrIdx="1">
    <p:extLst/>
  </p:cmAuthor>
  <p:cmAuthor id="3" name="Michael Wojatzki" initials="MW [3]" lastIdx="1" clrIdx="2">
    <p:extLst/>
  </p:cmAuthor>
  <p:cmAuthor id="4" name="Michael Wojatzki" initials="MW [4]" lastIdx="1" clrIdx="3">
    <p:extLst/>
  </p:cmAuthor>
  <p:cmAuthor id="5" name="Michael Wojatzki" initials="MW [5]" lastIdx="1" clrIdx="4">
    <p:extLst/>
  </p:cmAuthor>
  <p:cmAuthor id="6" name="Michael Wojatzki" initials="MW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9300"/>
    <a:srgbClr val="FFC000"/>
    <a:srgbClr val="FFD579"/>
    <a:srgbClr val="96B2D1"/>
    <a:srgbClr val="608836"/>
    <a:srgbClr val="FF9999"/>
    <a:srgbClr val="003399"/>
    <a:srgbClr val="004993"/>
    <a:srgbClr val="FB0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1" autoAdjust="0"/>
    <p:restoredTop sz="86050" autoAdjust="0"/>
  </p:normalViewPr>
  <p:slideViewPr>
    <p:cSldViewPr>
      <p:cViewPr>
        <p:scale>
          <a:sx n="100" d="100"/>
          <a:sy n="100" d="100"/>
        </p:scale>
        <p:origin x="5424" y="2144"/>
      </p:cViewPr>
      <p:guideLst>
        <p:guide orient="horz" pos="1872"/>
        <p:guide pos="2880"/>
      </p:guideLst>
    </p:cSldViewPr>
  </p:slideViewPr>
  <p:outlineViewPr>
    <p:cViewPr>
      <p:scale>
        <a:sx n="33" d="100"/>
        <a:sy n="33" d="100"/>
      </p:scale>
      <p:origin x="0" y="-19664"/>
    </p:cViewPr>
  </p:outlineViewPr>
  <p:notesTextViewPr>
    <p:cViewPr>
      <p:scale>
        <a:sx n="140" d="100"/>
        <a:sy n="14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74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-Arbeitsblatt6.xlsx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package" Target="../embeddings/Microsoft_Excel-Arbeitsblatt7.xlsx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package" Target="../embeddings/Microsoft_Excel-Arbeitsblat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Tabelle1!$A$2:$A$4</c:f>
              <c:strCache>
                <c:ptCount val="3"/>
                <c:pt idx="0">
                  <c:v>Prompt 1</c:v>
                </c:pt>
                <c:pt idx="1">
                  <c:v>Prompt 2</c:v>
                </c:pt>
                <c:pt idx="2">
                  <c:v>Prompt 10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0.72</c:v>
                </c:pt>
                <c:pt idx="1">
                  <c:v>0.68</c:v>
                </c:pt>
                <c:pt idx="2">
                  <c:v>0.65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DE - Google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Tabelle1!$A$2:$A$4</c:f>
              <c:strCache>
                <c:ptCount val="3"/>
                <c:pt idx="0">
                  <c:v>Prompt 1</c:v>
                </c:pt>
                <c:pt idx="1">
                  <c:v>Prompt 2</c:v>
                </c:pt>
                <c:pt idx="2">
                  <c:v>Prompt 10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0.69</c:v>
                </c:pt>
                <c:pt idx="1">
                  <c:v>0.64</c:v>
                </c:pt>
                <c:pt idx="2">
                  <c:v>0.66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DE - DeepL</c:v>
                </c:pt>
              </c:strCache>
            </c:strRef>
          </c:tx>
          <c:spPr>
            <a:solidFill>
              <a:srgbClr val="FF9300"/>
            </a:solidFill>
            <a:ln>
              <a:noFill/>
            </a:ln>
            <a:effectLst/>
          </c:spPr>
          <c:invertIfNegative val="0"/>
          <c:cat>
            <c:strRef>
              <c:f>Tabelle1!$A$2:$A$4</c:f>
              <c:strCache>
                <c:ptCount val="3"/>
                <c:pt idx="0">
                  <c:v>Prompt 1</c:v>
                </c:pt>
                <c:pt idx="1">
                  <c:v>Prompt 2</c:v>
                </c:pt>
                <c:pt idx="2">
                  <c:v>Prompt 10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0.64</c:v>
                </c:pt>
                <c:pt idx="1">
                  <c:v>0.52</c:v>
                </c:pt>
                <c:pt idx="2">
                  <c:v>0.67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RU - Google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Tabelle1!$A$2:$A$4</c:f>
              <c:strCache>
                <c:ptCount val="3"/>
                <c:pt idx="0">
                  <c:v>Prompt 1</c:v>
                </c:pt>
                <c:pt idx="1">
                  <c:v>Prompt 2</c:v>
                </c:pt>
                <c:pt idx="2">
                  <c:v>Prompt 10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0.66</c:v>
                </c:pt>
                <c:pt idx="1">
                  <c:v>0.57</c:v>
                </c:pt>
                <c:pt idx="2">
                  <c:v>0.64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8253792"/>
        <c:axId val="1548268400"/>
      </c:barChart>
      <c:catAx>
        <c:axId val="154825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48268400"/>
        <c:crosses val="autoZero"/>
        <c:auto val="1"/>
        <c:lblAlgn val="ctr"/>
        <c:lblOffset val="100"/>
        <c:noMultiLvlLbl val="0"/>
      </c:catAx>
      <c:valAx>
        <c:axId val="15482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4825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Prompt 1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0 points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0.22</c:v>
                </c:pt>
                <c:pt idx="1">
                  <c:v>0.5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1 point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0.27</c:v>
                </c:pt>
                <c:pt idx="1">
                  <c:v>0.19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 points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Tabelle1!$D$2:$D$3</c:f>
              <c:numCache>
                <c:formatCode>General</c:formatCode>
                <c:ptCount val="2"/>
                <c:pt idx="0">
                  <c:v>0.31</c:v>
                </c:pt>
                <c:pt idx="1">
                  <c:v>0.18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3 points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Tabelle1!$E$2:$E$3</c:f>
              <c:numCache>
                <c:formatCode>General</c:formatCode>
                <c:ptCount val="2"/>
                <c:pt idx="0">
                  <c:v>0.2</c:v>
                </c:pt>
                <c:pt idx="1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0140736"/>
        <c:axId val="1450143296"/>
      </c:barChart>
      <c:catAx>
        <c:axId val="145014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50143296"/>
        <c:crosses val="autoZero"/>
        <c:auto val="1"/>
        <c:lblAlgn val="ctr"/>
        <c:lblOffset val="100"/>
        <c:noMultiLvlLbl val="0"/>
      </c:catAx>
      <c:valAx>
        <c:axId val="1450143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5014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Prompt 10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0 points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0.17</c:v>
                </c:pt>
                <c:pt idx="1">
                  <c:v>0.4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1 point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0.47</c:v>
                </c:pt>
                <c:pt idx="1">
                  <c:v>0.48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 points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Tabelle1!$D$2:$D$3</c:f>
              <c:numCache>
                <c:formatCode>General</c:formatCode>
                <c:ptCount val="2"/>
                <c:pt idx="0">
                  <c:v>0.36</c:v>
                </c:pt>
                <c:pt idx="1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9811264"/>
        <c:axId val="1569813040"/>
      </c:barChart>
      <c:catAx>
        <c:axId val="156981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69813040"/>
        <c:crosses val="autoZero"/>
        <c:auto val="1"/>
        <c:lblAlgn val="ctr"/>
        <c:lblOffset val="100"/>
        <c:noMultiLvlLbl val="0"/>
      </c:catAx>
      <c:valAx>
        <c:axId val="156981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698112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Prompt 2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0 points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0.14</c:v>
                </c:pt>
                <c:pt idx="1">
                  <c:v>0.32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1 point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0.25</c:v>
                </c:pt>
                <c:pt idx="1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 points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Tabelle1!$D$2:$D$3</c:f>
              <c:numCache>
                <c:formatCode>General</c:formatCode>
                <c:ptCount val="2"/>
                <c:pt idx="0">
                  <c:v>0.36</c:v>
                </c:pt>
                <c:pt idx="1">
                  <c:v>0.29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3 points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Tabelle1!$E$2:$E$3</c:f>
              <c:numCache>
                <c:formatCode>General</c:formatCode>
                <c:ptCount val="2"/>
                <c:pt idx="0">
                  <c:v>0.25</c:v>
                </c:pt>
                <c:pt idx="1">
                  <c:v>0.14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70774624"/>
        <c:axId val="1570777888"/>
      </c:barChart>
      <c:catAx>
        <c:axId val="157077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70777888"/>
        <c:crosses val="autoZero"/>
        <c:auto val="1"/>
        <c:lblAlgn val="ctr"/>
        <c:lblOffset val="100"/>
        <c:noMultiLvlLbl val="0"/>
      </c:catAx>
      <c:valAx>
        <c:axId val="1570777888"/>
        <c:scaling>
          <c:orientation val="minMax"/>
          <c:max val="0.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7077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err="1" smtClean="0"/>
              <a:t>Avg</a:t>
            </a:r>
            <a:r>
              <a:rPr lang="de-DE" dirty="0" smtClean="0"/>
              <a:t> #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words</a:t>
            </a:r>
            <a:r>
              <a:rPr lang="de-DE" dirty="0" smtClean="0"/>
              <a:t> 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0 points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33.0</c:v>
                </c:pt>
                <c:pt idx="1">
                  <c:v>20.0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1 point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40.0</c:v>
                </c:pt>
                <c:pt idx="1">
                  <c:v>27.0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 points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58.0</c:v>
                </c:pt>
                <c:pt idx="1">
                  <c:v>32.0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3 points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62.0</c:v>
                </c:pt>
                <c:pt idx="1">
                  <c:v>35.0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9112864"/>
        <c:axId val="1569115584"/>
      </c:barChart>
      <c:catAx>
        <c:axId val="156911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69115584"/>
        <c:crosses val="autoZero"/>
        <c:auto val="1"/>
        <c:lblAlgn val="ctr"/>
        <c:lblOffset val="100"/>
        <c:noMultiLvlLbl val="0"/>
      </c:catAx>
      <c:valAx>
        <c:axId val="1569115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69112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err="1" smtClean="0"/>
              <a:t>Avg</a:t>
            </a:r>
            <a:r>
              <a:rPr lang="de-DE" dirty="0" smtClean="0"/>
              <a:t> #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words</a:t>
            </a:r>
            <a:r>
              <a:rPr lang="de-DE" dirty="0" smtClean="0"/>
              <a:t> 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0 points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EN</c:v>
                </c:pt>
                <c:pt idx="1">
                  <c:v>DE</c:v>
                </c:pt>
                <c:pt idx="2">
                  <c:v>EN translated</c:v>
                </c:pt>
                <c:pt idx="3">
                  <c:v>DE translated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33.0</c:v>
                </c:pt>
                <c:pt idx="1">
                  <c:v>20.0</c:v>
                </c:pt>
                <c:pt idx="2">
                  <c:v>35.0</c:v>
                </c:pt>
                <c:pt idx="3">
                  <c:v>22.0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1 point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EN</c:v>
                </c:pt>
                <c:pt idx="1">
                  <c:v>DE</c:v>
                </c:pt>
                <c:pt idx="2">
                  <c:v>EN translated</c:v>
                </c:pt>
                <c:pt idx="3">
                  <c:v>DE translated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40.0</c:v>
                </c:pt>
                <c:pt idx="1">
                  <c:v>27.0</c:v>
                </c:pt>
                <c:pt idx="2">
                  <c:v>39.0</c:v>
                </c:pt>
                <c:pt idx="3">
                  <c:v>29.0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 points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EN</c:v>
                </c:pt>
                <c:pt idx="1">
                  <c:v>DE</c:v>
                </c:pt>
                <c:pt idx="2">
                  <c:v>EN translated</c:v>
                </c:pt>
                <c:pt idx="3">
                  <c:v>DE translated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58.0</c:v>
                </c:pt>
                <c:pt idx="1">
                  <c:v>32.0</c:v>
                </c:pt>
                <c:pt idx="2">
                  <c:v>53.0</c:v>
                </c:pt>
                <c:pt idx="3">
                  <c:v>25.0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3 points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EN</c:v>
                </c:pt>
                <c:pt idx="1">
                  <c:v>DE</c:v>
                </c:pt>
                <c:pt idx="2">
                  <c:v>EN translated</c:v>
                </c:pt>
                <c:pt idx="3">
                  <c:v>DE translated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62.0</c:v>
                </c:pt>
                <c:pt idx="1">
                  <c:v>35.0</c:v>
                </c:pt>
                <c:pt idx="2">
                  <c:v>57.0</c:v>
                </c:pt>
                <c:pt idx="3">
                  <c:v>38.0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1041792"/>
        <c:axId val="1551044352"/>
      </c:barChart>
      <c:catAx>
        <c:axId val="155104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51044352"/>
        <c:crosses val="autoZero"/>
        <c:auto val="1"/>
        <c:lblAlgn val="ctr"/>
        <c:lblOffset val="100"/>
        <c:noMultiLvlLbl val="0"/>
      </c:catAx>
      <c:valAx>
        <c:axId val="155104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51041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Type-Token Ratio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0 points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0.29</c:v>
                </c:pt>
                <c:pt idx="1">
                  <c:v>0.42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1 point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Tabelle1!$C$2:$C$6</c:f>
              <c:numCache>
                <c:formatCode>General</c:formatCode>
                <c:ptCount val="5"/>
                <c:pt idx="0">
                  <c:v>0.25</c:v>
                </c:pt>
                <c:pt idx="1">
                  <c:v>0.38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 points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Tabelle1!$D$2:$D$6</c:f>
              <c:numCache>
                <c:formatCode>General</c:formatCode>
                <c:ptCount val="5"/>
                <c:pt idx="0">
                  <c:v>0.24</c:v>
                </c:pt>
                <c:pt idx="1">
                  <c:v>0.39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3 points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2"/>
                <c:pt idx="0">
                  <c:v>EN</c:v>
                </c:pt>
                <c:pt idx="1">
                  <c:v>DE</c:v>
                </c:pt>
              </c:strCache>
            </c:strRef>
          </c:cat>
          <c:val>
            <c:numRef>
              <c:f>Tabelle1!$E$2:$E$6</c:f>
              <c:numCache>
                <c:formatCode>General</c:formatCode>
                <c:ptCount val="5"/>
                <c:pt idx="0">
                  <c:v>0.25</c:v>
                </c:pt>
                <c:pt idx="1">
                  <c:v>0.39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1078400"/>
        <c:axId val="1551080688"/>
      </c:barChart>
      <c:catAx>
        <c:axId val="155107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51080688"/>
        <c:crosses val="autoZero"/>
        <c:auto val="1"/>
        <c:lblAlgn val="ctr"/>
        <c:lblOffset val="100"/>
        <c:noMultiLvlLbl val="0"/>
      </c:catAx>
      <c:valAx>
        <c:axId val="155108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5107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Type-Token Ratio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0 points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4"/>
                <c:pt idx="0">
                  <c:v>EN</c:v>
                </c:pt>
                <c:pt idx="1">
                  <c:v>DE</c:v>
                </c:pt>
                <c:pt idx="2">
                  <c:v>EN translated</c:v>
                </c:pt>
                <c:pt idx="3">
                  <c:v>DE translated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0.29</c:v>
                </c:pt>
                <c:pt idx="1">
                  <c:v>0.42</c:v>
                </c:pt>
                <c:pt idx="2">
                  <c:v>0.34</c:v>
                </c:pt>
                <c:pt idx="3">
                  <c:v>0.34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1 point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4"/>
                <c:pt idx="0">
                  <c:v>EN</c:v>
                </c:pt>
                <c:pt idx="1">
                  <c:v>DE</c:v>
                </c:pt>
                <c:pt idx="2">
                  <c:v>EN translated</c:v>
                </c:pt>
                <c:pt idx="3">
                  <c:v>DE translated</c:v>
                </c:pt>
              </c:strCache>
            </c:strRef>
          </c:cat>
          <c:val>
            <c:numRef>
              <c:f>Tabelle1!$C$2:$C$6</c:f>
              <c:numCache>
                <c:formatCode>General</c:formatCode>
                <c:ptCount val="5"/>
                <c:pt idx="0">
                  <c:v>0.25</c:v>
                </c:pt>
                <c:pt idx="1">
                  <c:v>0.38</c:v>
                </c:pt>
                <c:pt idx="2">
                  <c:v>0.32</c:v>
                </c:pt>
                <c:pt idx="3">
                  <c:v>0.31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 points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4"/>
                <c:pt idx="0">
                  <c:v>EN</c:v>
                </c:pt>
                <c:pt idx="1">
                  <c:v>DE</c:v>
                </c:pt>
                <c:pt idx="2">
                  <c:v>EN translated</c:v>
                </c:pt>
                <c:pt idx="3">
                  <c:v>DE translated</c:v>
                </c:pt>
              </c:strCache>
            </c:strRef>
          </c:cat>
          <c:val>
            <c:numRef>
              <c:f>Tabelle1!$D$2:$D$6</c:f>
              <c:numCache>
                <c:formatCode>General</c:formatCode>
                <c:ptCount val="5"/>
                <c:pt idx="0">
                  <c:v>0.24</c:v>
                </c:pt>
                <c:pt idx="1">
                  <c:v>0.39</c:v>
                </c:pt>
                <c:pt idx="2">
                  <c:v>0.32</c:v>
                </c:pt>
                <c:pt idx="3">
                  <c:v>0.3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3 points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4"/>
                <c:pt idx="0">
                  <c:v>EN</c:v>
                </c:pt>
                <c:pt idx="1">
                  <c:v>DE</c:v>
                </c:pt>
                <c:pt idx="2">
                  <c:v>EN translated</c:v>
                </c:pt>
                <c:pt idx="3">
                  <c:v>DE translated</c:v>
                </c:pt>
              </c:strCache>
            </c:strRef>
          </c:cat>
          <c:val>
            <c:numRef>
              <c:f>Tabelle1!$E$2:$E$6</c:f>
              <c:numCache>
                <c:formatCode>General</c:formatCode>
                <c:ptCount val="5"/>
                <c:pt idx="0">
                  <c:v>0.25</c:v>
                </c:pt>
                <c:pt idx="1">
                  <c:v>0.39</c:v>
                </c:pt>
                <c:pt idx="2">
                  <c:v>0.32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1232416"/>
        <c:axId val="1551236864"/>
      </c:barChart>
      <c:catAx>
        <c:axId val="155123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51236864"/>
        <c:crosses val="autoZero"/>
        <c:auto val="1"/>
        <c:lblAlgn val="ctr"/>
        <c:lblOffset val="100"/>
        <c:noMultiLvlLbl val="0"/>
      </c:catAx>
      <c:valAx>
        <c:axId val="155123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5123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B6B-4679-324A-9F1F-0AD591FF332F}" type="datetimeFigureOut">
              <a:rPr lang="de-DE" smtClean="0"/>
              <a:t>03.06.18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9400B-F674-D543-B560-670F20DF0F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02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872EB4-39F5-46BC-817E-781613DA67A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8428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FA2F-CFF2-B141-A170-A00E717BA38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597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25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4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44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66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62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63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856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5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FA2F-CFF2-B141-A170-A00E717BA38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920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FA2F-CFF2-B141-A170-A00E717BA38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35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FA2F-CFF2-B141-A170-A00E717BA38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767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FA2F-CFF2-B141-A170-A00E717BA38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90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FA2F-CFF2-B141-A170-A00E717BA38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592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47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540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72EB4-39F5-46BC-817E-781613DA67A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52413" y="648970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noProof="0" dirty="0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52413" y="648970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noProof="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8775" y="1879600"/>
            <a:ext cx="6734175" cy="577850"/>
          </a:xfrm>
        </p:spPr>
        <p:txBody>
          <a:bodyPr anchor="t"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Titelmasterformat durch Klicken bearbeiten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775" y="2789238"/>
            <a:ext cx="6734175" cy="944562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Formatvorlage des </a:t>
            </a:r>
          </a:p>
          <a:p>
            <a:r>
              <a:rPr lang="en-US" noProof="0"/>
              <a:t>Untertitelmasters durch </a:t>
            </a:r>
          </a:p>
          <a:p>
            <a:r>
              <a:rPr lang="en-US" noProof="0"/>
              <a:t>Klicken bearbeiten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775" y="6544337"/>
            <a:ext cx="7958138" cy="23177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Horbach, </a:t>
            </a:r>
            <a:r>
              <a:rPr lang="de-DE" dirty="0" err="1" smtClean="0"/>
              <a:t>Stennmanns</a:t>
            </a:r>
            <a:r>
              <a:rPr lang="de-DE" dirty="0" smtClean="0"/>
              <a:t>, </a:t>
            </a:r>
            <a:r>
              <a:rPr lang="de-DE" dirty="0" err="1" smtClean="0"/>
              <a:t>Zesch</a:t>
            </a:r>
            <a:r>
              <a:rPr lang="de-DE" dirty="0" smtClean="0"/>
              <a:t> - Cross-Lingual Content Scoring | BEA 2018</a:t>
            </a:r>
            <a:endParaRPr lang="de-DE" dirty="0"/>
          </a:p>
        </p:txBody>
      </p:sp>
      <p:pic>
        <p:nvPicPr>
          <p:cNvPr id="10" name="Bild 8" descr="header_master.jpg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79388"/>
            <a:ext cx="87836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elplatzhalter 1"/>
          <p:cNvSpPr txBox="1">
            <a:spLocks/>
          </p:cNvSpPr>
          <p:nvPr userDrawn="1"/>
        </p:nvSpPr>
        <p:spPr bwMode="auto">
          <a:xfrm>
            <a:off x="196850" y="179388"/>
            <a:ext cx="68405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15" name="Bild 7" descr="UDE-Logo_EN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64413" y="341313"/>
            <a:ext cx="160178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488950"/>
            <a:ext cx="2159000" cy="5892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488950"/>
            <a:ext cx="6329363" cy="58928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775" y="488950"/>
            <a:ext cx="6877050" cy="8382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50825" y="1592263"/>
            <a:ext cx="4243388" cy="4789487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592263"/>
            <a:ext cx="4244975" cy="4789487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631" y="404813"/>
            <a:ext cx="8308731" cy="65881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451339" y="1341438"/>
            <a:ext cx="8308731" cy="482441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910254" y="6524626"/>
            <a:ext cx="190500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906716" y="6524626"/>
            <a:ext cx="2725615" cy="2524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LTLab   |  Torsten Zesch   |  EALTA 2018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899031" y="6540500"/>
            <a:ext cx="2133600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© TUD,</a:t>
            </a:r>
            <a:fld id="{AFDA0166-C231-4292-B06C-C46D4E5F6D1A}" type="slidenum">
              <a:rPr lang="de-DE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775" y="6553200"/>
            <a:ext cx="7958138" cy="23177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Horbach, </a:t>
            </a:r>
            <a:r>
              <a:rPr lang="de-DE" dirty="0" err="1" smtClean="0"/>
              <a:t>Stennmanns</a:t>
            </a:r>
            <a:r>
              <a:rPr lang="de-DE" dirty="0" smtClean="0"/>
              <a:t>, </a:t>
            </a:r>
            <a:r>
              <a:rPr lang="de-DE" dirty="0" err="1" smtClean="0"/>
              <a:t>Zesch</a:t>
            </a:r>
            <a:r>
              <a:rPr lang="de-DE" dirty="0" smtClean="0"/>
              <a:t> - Cross-Lingual Content Scoring | BEA 2018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592263"/>
            <a:ext cx="4243388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592263"/>
            <a:ext cx="4244975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LTLab   |  Torsten Zesch   |  EALTA 2018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noProof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88950"/>
            <a:ext cx="6499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92263"/>
            <a:ext cx="8640763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" y="6550025"/>
            <a:ext cx="795813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 noProof="0"/>
              <a:t>LTLab   |  Torsten Zesch   |  EALTA 2018</a:t>
            </a:r>
            <a:endParaRPr lang="en-US" noProof="0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003399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noProof="0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50825" y="1449388"/>
            <a:ext cx="8640763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noProof="0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52413" y="648970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noProof="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noProof="0"/>
          </a:p>
        </p:txBody>
      </p:sp>
      <p:sp>
        <p:nvSpPr>
          <p:cNvPr id="13" name="Textfeld 12"/>
          <p:cNvSpPr txBox="1"/>
          <p:nvPr/>
        </p:nvSpPr>
        <p:spPr>
          <a:xfrm>
            <a:off x="8548687" y="6508441"/>
            <a:ext cx="461986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012F0068-8F16-4BC8-A76D-FDA1E9801D5B}" type="slidenum">
              <a:rPr lang="en-US" sz="1050" b="1" noProof="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‹Nr.›</a:t>
            </a:fld>
            <a:endParaRPr lang="en-US" sz="1050" b="1" noProof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" name="Bild 7" descr="UDE-Logo_ENG.png"/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86625" y="600075"/>
            <a:ext cx="160178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4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538163" indent="-1873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717550" indent="-17303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5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NUL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Cross-Lingual Content Scoring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58775" y="2789238"/>
            <a:ext cx="7566025" cy="944562"/>
          </a:xfrm>
        </p:spPr>
        <p:txBody>
          <a:bodyPr/>
          <a:lstStyle/>
          <a:p>
            <a:r>
              <a:rPr lang="de-DE" u="sng" dirty="0" smtClean="0"/>
              <a:t>Andrea Horbach</a:t>
            </a:r>
            <a:r>
              <a:rPr lang="de-DE" dirty="0" smtClean="0"/>
              <a:t>, Sebastian </a:t>
            </a:r>
            <a:r>
              <a:rPr lang="de-DE" dirty="0" err="1" smtClean="0"/>
              <a:t>Stennmanns</a:t>
            </a:r>
            <a:r>
              <a:rPr lang="de-DE" dirty="0" smtClean="0"/>
              <a:t>, Torsten </a:t>
            </a:r>
            <a:r>
              <a:rPr lang="de-DE" dirty="0" err="1" smtClean="0"/>
              <a:t>Zesch</a:t>
            </a:r>
            <a:endParaRPr lang="de-DE" dirty="0" smtClean="0"/>
          </a:p>
          <a:p>
            <a:r>
              <a:rPr lang="de-DE" dirty="0" smtClean="0"/>
              <a:t>University Duisburg-Essen, Germany</a:t>
            </a:r>
            <a:endParaRPr lang="de-DE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2000" y="4724400"/>
            <a:ext cx="3291982" cy="1458829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430629"/>
            <a:ext cx="1752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Collecting</a:t>
            </a:r>
            <a:r>
              <a:rPr lang="de-DE" dirty="0" smtClean="0"/>
              <a:t> a </a:t>
            </a:r>
            <a:r>
              <a:rPr lang="de-DE" dirty="0"/>
              <a:t>C</a:t>
            </a:r>
            <a:r>
              <a:rPr lang="de-DE" dirty="0" smtClean="0"/>
              <a:t>ross-Lingual Dataset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Option 1: </a:t>
            </a:r>
            <a:r>
              <a:rPr lang="de-DE" dirty="0" err="1" smtClean="0"/>
              <a:t>Collecting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in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languages</a:t>
            </a:r>
            <a:endParaRPr lang="de-DE" dirty="0" smtClean="0"/>
          </a:p>
          <a:p>
            <a:pPr lvl="1"/>
            <a:r>
              <a:rPr lang="de-DE" dirty="0" err="1" smtClean="0"/>
              <a:t>Full</a:t>
            </a:r>
            <a:r>
              <a:rPr lang="de-DE" dirty="0" smtClean="0"/>
              <a:t>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collection</a:t>
            </a:r>
            <a:endParaRPr lang="de-DE" dirty="0" smtClean="0"/>
          </a:p>
          <a:p>
            <a:pPr lvl="1"/>
            <a:r>
              <a:rPr lang="de-DE" dirty="0" smtClean="0"/>
              <a:t>Time &amp; </a:t>
            </a:r>
            <a:r>
              <a:rPr lang="de-DE" dirty="0" err="1" smtClean="0"/>
              <a:t>cost</a:t>
            </a:r>
            <a:r>
              <a:rPr lang="de-DE" dirty="0" smtClean="0"/>
              <a:t>-intensive</a:t>
            </a:r>
          </a:p>
          <a:p>
            <a:pPr lvl="1"/>
            <a:endParaRPr lang="de-DE" dirty="0"/>
          </a:p>
          <a:p>
            <a:r>
              <a:rPr lang="de-DE" dirty="0" smtClean="0"/>
              <a:t>Option 2: </a:t>
            </a:r>
            <a:r>
              <a:rPr lang="de-DE" dirty="0" err="1" smtClean="0"/>
              <a:t>Extend</a:t>
            </a:r>
            <a:r>
              <a:rPr lang="de-DE" dirty="0" smtClean="0"/>
              <a:t>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dataset</a:t>
            </a:r>
            <a:r>
              <a:rPr lang="de-DE" dirty="0" smtClean="0"/>
              <a:t> in </a:t>
            </a:r>
            <a:r>
              <a:rPr lang="de-DE" dirty="0" err="1" smtClean="0"/>
              <a:t>another</a:t>
            </a:r>
            <a:r>
              <a:rPr lang="de-DE" dirty="0" smtClean="0"/>
              <a:t> </a:t>
            </a:r>
            <a:r>
              <a:rPr lang="de-DE" dirty="0" err="1" smtClean="0"/>
              <a:t>language</a:t>
            </a:r>
            <a:endParaRPr lang="de-DE" dirty="0" smtClean="0"/>
          </a:p>
          <a:p>
            <a:pPr lvl="1"/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English</a:t>
            </a:r>
          </a:p>
          <a:p>
            <a:pPr lvl="1"/>
            <a:r>
              <a:rPr lang="de-DE" dirty="0" smtClean="0"/>
              <a:t>Re-</a:t>
            </a:r>
            <a:r>
              <a:rPr lang="de-DE" dirty="0" err="1" smtClean="0"/>
              <a:t>collect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same </a:t>
            </a:r>
            <a:r>
              <a:rPr lang="de-DE" dirty="0" err="1" smtClean="0"/>
              <a:t>prompts</a:t>
            </a:r>
            <a:r>
              <a:rPr lang="de-DE" dirty="0" smtClean="0"/>
              <a:t> in, e.g., German</a:t>
            </a:r>
          </a:p>
          <a:p>
            <a:pPr lvl="1"/>
            <a:endParaRPr lang="de-DE" dirty="0"/>
          </a:p>
          <a:p>
            <a:r>
              <a:rPr lang="de-DE" dirty="0" err="1" smtClean="0"/>
              <a:t>Requirements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Prompt material </a:t>
            </a:r>
            <a:r>
              <a:rPr lang="de-DE" dirty="0" err="1" smtClean="0"/>
              <a:t>available</a:t>
            </a:r>
            <a:endParaRPr lang="de-DE" dirty="0" smtClean="0"/>
          </a:p>
          <a:p>
            <a:pPr lvl="1"/>
            <a:r>
              <a:rPr lang="de-DE" dirty="0" smtClean="0"/>
              <a:t>Language-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culture</a:t>
            </a:r>
            <a:r>
              <a:rPr lang="de-DE" dirty="0" smtClean="0"/>
              <a:t>-independent</a:t>
            </a:r>
          </a:p>
          <a:p>
            <a:pPr lvl="1"/>
            <a:r>
              <a:rPr lang="de-DE" dirty="0" smtClean="0"/>
              <a:t>Curriculum-independent</a:t>
            </a:r>
          </a:p>
          <a:p>
            <a:pPr lvl="1"/>
            <a:r>
              <a:rPr lang="de-DE" dirty="0" smtClean="0"/>
              <a:t>Scoring </a:t>
            </a:r>
            <a:r>
              <a:rPr lang="de-DE" dirty="0" err="1" smtClean="0"/>
              <a:t>guidelines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/</a:t>
            </a:r>
            <a:r>
              <a:rPr lang="de-DE" dirty="0" err="1" smtClean="0"/>
              <a:t>applicable</a:t>
            </a: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76981" y="1524001"/>
            <a:ext cx="8338369" cy="10668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25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352800" y="2209800"/>
            <a:ext cx="1143000" cy="33528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Suitability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datasets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76200" y="2438400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			         ASAP-2	PG	Sem         Mohler</a:t>
            </a:r>
            <a:br>
              <a:rPr lang="de-DE" b="1" dirty="0" smtClean="0"/>
            </a:br>
            <a:r>
              <a:rPr lang="de-DE" b="1" dirty="0" smtClean="0"/>
              <a:t>						</a:t>
            </a:r>
            <a:r>
              <a:rPr lang="de-DE" b="1" dirty="0"/>
              <a:t>-</a:t>
            </a:r>
            <a:r>
              <a:rPr lang="de-DE" b="1" dirty="0" err="1" smtClean="0"/>
              <a:t>Eval</a:t>
            </a:r>
            <a:r>
              <a:rPr lang="de-DE" b="1" dirty="0" smtClean="0"/>
              <a:t>	 &amp;</a:t>
            </a:r>
            <a:r>
              <a:rPr lang="de-DE" b="1" dirty="0" err="1" smtClean="0"/>
              <a:t>Mihalcea</a:t>
            </a:r>
            <a:endParaRPr lang="de-DE" b="1" dirty="0" smtClean="0"/>
          </a:p>
          <a:p>
            <a:endParaRPr lang="de-DE" b="1" dirty="0"/>
          </a:p>
          <a:p>
            <a:r>
              <a:rPr lang="de-DE" b="1" dirty="0" smtClean="0"/>
              <a:t>   Prompt </a:t>
            </a:r>
            <a:r>
              <a:rPr lang="de-DE" b="1" dirty="0" err="1" smtClean="0"/>
              <a:t>available</a:t>
            </a:r>
            <a:r>
              <a:rPr lang="de-DE" b="1" dirty="0" smtClean="0"/>
              <a:t>?		</a:t>
            </a:r>
            <a:r>
              <a:rPr lang="de-DE" b="1" dirty="0" smtClean="0">
                <a:solidFill>
                  <a:srgbClr val="00B050"/>
                </a:solidFill>
              </a:rPr>
              <a:t>✔ 	</a:t>
            </a:r>
            <a:r>
              <a:rPr lang="de-DE" b="1" dirty="0">
                <a:solidFill>
                  <a:srgbClr val="00B050"/>
                </a:solidFill>
              </a:rPr>
              <a:t> ✔ </a:t>
            </a:r>
            <a:r>
              <a:rPr lang="de-DE" b="1" dirty="0" smtClean="0">
                <a:solidFill>
                  <a:srgbClr val="00B050"/>
                </a:solidFill>
              </a:rPr>
              <a:t> 	</a:t>
            </a:r>
            <a:r>
              <a:rPr lang="de-DE" b="1" dirty="0" smtClean="0">
                <a:solidFill>
                  <a:srgbClr val="FF0000"/>
                </a:solidFill>
              </a:rPr>
              <a:t>✘</a:t>
            </a:r>
            <a:r>
              <a:rPr lang="de-DE" b="1" dirty="0" smtClean="0">
                <a:solidFill>
                  <a:srgbClr val="00B050"/>
                </a:solidFill>
              </a:rPr>
              <a:t> 	 </a:t>
            </a:r>
            <a:r>
              <a:rPr lang="de-DE" b="1" dirty="0">
                <a:solidFill>
                  <a:srgbClr val="00B050"/>
                </a:solidFill>
              </a:rPr>
              <a:t>✔</a:t>
            </a:r>
            <a:endParaRPr lang="de-DE" b="1" dirty="0" smtClean="0">
              <a:solidFill>
                <a:srgbClr val="00B050"/>
              </a:solidFill>
            </a:endParaRPr>
          </a:p>
          <a:p>
            <a:endParaRPr lang="de-DE" b="1" dirty="0" smtClean="0"/>
          </a:p>
          <a:p>
            <a:r>
              <a:rPr lang="de-DE" b="1" dirty="0" smtClean="0"/>
              <a:t>   Culture </a:t>
            </a:r>
            <a:r>
              <a:rPr lang="de-DE" b="1" dirty="0" err="1" smtClean="0"/>
              <a:t>independent</a:t>
            </a:r>
            <a:r>
              <a:rPr lang="de-DE" b="1" dirty="0" smtClean="0"/>
              <a:t>?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smtClean="0">
                <a:solidFill>
                  <a:srgbClr val="00B050"/>
                </a:solidFill>
              </a:rPr>
              <a:t>		(✔)</a:t>
            </a:r>
            <a:r>
              <a:rPr lang="de-DE" b="1" dirty="0" smtClean="0">
                <a:solidFill>
                  <a:srgbClr val="FF0000"/>
                </a:solidFill>
              </a:rPr>
              <a:t> 	✘	</a:t>
            </a:r>
            <a:r>
              <a:rPr lang="de-DE" b="1" dirty="0">
                <a:solidFill>
                  <a:srgbClr val="00B050"/>
                </a:solidFill>
              </a:rPr>
              <a:t> ✔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</a:rPr>
              <a:t>	</a:t>
            </a:r>
            <a:r>
              <a:rPr lang="de-DE" b="1" dirty="0" smtClean="0">
                <a:solidFill>
                  <a:srgbClr val="00B050"/>
                </a:solidFill>
              </a:rPr>
              <a:t> </a:t>
            </a:r>
            <a:r>
              <a:rPr lang="de-DE" b="1" dirty="0">
                <a:solidFill>
                  <a:srgbClr val="00B050"/>
                </a:solidFill>
              </a:rPr>
              <a:t>✔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endParaRPr lang="de-DE" b="1" dirty="0" smtClean="0"/>
          </a:p>
          <a:p>
            <a:endParaRPr lang="de-DE" b="1" dirty="0"/>
          </a:p>
          <a:p>
            <a:r>
              <a:rPr lang="de-DE" b="1" dirty="0" smtClean="0"/>
              <a:t>   Curriculum </a:t>
            </a:r>
            <a:r>
              <a:rPr lang="de-DE" b="1" dirty="0" err="1" smtClean="0"/>
              <a:t>independent</a:t>
            </a:r>
            <a:r>
              <a:rPr lang="de-DE" b="1" dirty="0" smtClean="0"/>
              <a:t>?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</a:rPr>
              <a:t>	</a:t>
            </a:r>
            <a:r>
              <a:rPr lang="de-DE" b="1" dirty="0" smtClean="0">
                <a:solidFill>
                  <a:srgbClr val="00B050"/>
                </a:solidFill>
              </a:rPr>
              <a:t>✔ 	✔ 	✔ 	</a:t>
            </a:r>
            <a:r>
              <a:rPr lang="de-DE" b="1" dirty="0" smtClean="0">
                <a:solidFill>
                  <a:srgbClr val="FF0000"/>
                </a:solidFill>
              </a:rPr>
              <a:t>✘</a:t>
            </a:r>
            <a:endParaRPr lang="de-DE" b="1" dirty="0" smtClean="0"/>
          </a:p>
          <a:p>
            <a:endParaRPr lang="de-DE" b="1" dirty="0"/>
          </a:p>
          <a:p>
            <a:r>
              <a:rPr lang="de-DE" b="1" dirty="0" smtClean="0"/>
              <a:t>   Scoring </a:t>
            </a:r>
            <a:r>
              <a:rPr lang="de-DE" b="1" dirty="0" err="1" smtClean="0"/>
              <a:t>guidelines</a:t>
            </a:r>
            <a:r>
              <a:rPr lang="de-DE" b="1" dirty="0" smtClean="0"/>
              <a:t>?		</a:t>
            </a:r>
            <a:r>
              <a:rPr lang="de-DE" b="1" dirty="0" smtClean="0">
                <a:solidFill>
                  <a:srgbClr val="00B050"/>
                </a:solidFill>
              </a:rPr>
              <a:t>✔	✔	✔	✔</a:t>
            </a:r>
            <a:endParaRPr lang="de-DE" b="1" dirty="0" smtClean="0"/>
          </a:p>
          <a:p>
            <a:endParaRPr lang="de-DE" b="1" dirty="0"/>
          </a:p>
          <a:p>
            <a:r>
              <a:rPr lang="de-DE" dirty="0" smtClean="0"/>
              <a:t>		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304800" y="3124200"/>
            <a:ext cx="8458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84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Recollecting</a:t>
            </a:r>
            <a:r>
              <a:rPr lang="de-DE" dirty="0" smtClean="0"/>
              <a:t> ASAP in German	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533400" y="2023777"/>
            <a:ext cx="7772400" cy="15535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87" y="1985665"/>
            <a:ext cx="876313" cy="876313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1600200" y="2099978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ASAP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&gt;2000 </a:t>
            </a:r>
            <a:r>
              <a:rPr lang="de-DE" dirty="0" err="1" smtClean="0"/>
              <a:t>answers</a:t>
            </a:r>
            <a:r>
              <a:rPr lang="de-DE" dirty="0"/>
              <a:t> </a:t>
            </a:r>
            <a:r>
              <a:rPr lang="de-DE" dirty="0" smtClean="0"/>
              <a:t>per prompt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US high </a:t>
            </a:r>
            <a:r>
              <a:rPr lang="de-DE" dirty="0" err="1" smtClean="0"/>
              <a:t>school</a:t>
            </a:r>
            <a:r>
              <a:rPr lang="de-DE" dirty="0" smtClean="0"/>
              <a:t> </a:t>
            </a:r>
            <a:r>
              <a:rPr lang="de-DE" dirty="0" err="1" smtClean="0"/>
              <a:t>students</a:t>
            </a:r>
            <a:endParaRPr lang="de-DE" dirty="0"/>
          </a:p>
        </p:txBody>
      </p:sp>
      <p:sp>
        <p:nvSpPr>
          <p:cNvPr id="10" name="Zylinder 9"/>
          <p:cNvSpPr/>
          <p:nvPr/>
        </p:nvSpPr>
        <p:spPr>
          <a:xfrm>
            <a:off x="3733800" y="2252378"/>
            <a:ext cx="1412462" cy="68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 x ELA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Zylinder 10"/>
          <p:cNvSpPr/>
          <p:nvPr/>
        </p:nvSpPr>
        <p:spPr>
          <a:xfrm>
            <a:off x="5293137" y="2252378"/>
            <a:ext cx="1295400" cy="68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 x </a:t>
            </a:r>
            <a:r>
              <a:rPr lang="de-DE" dirty="0" err="1" smtClean="0">
                <a:solidFill>
                  <a:schemeClr val="tx1"/>
                </a:solidFill>
              </a:rPr>
              <a:t>biology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Zylinder 11"/>
          <p:cNvSpPr/>
          <p:nvPr/>
        </p:nvSpPr>
        <p:spPr>
          <a:xfrm>
            <a:off x="6781800" y="2256065"/>
            <a:ext cx="1371600" cy="68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  <a:r>
              <a:rPr lang="de-DE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x </a:t>
            </a:r>
            <a:r>
              <a:rPr lang="de-DE" dirty="0" err="1" smtClean="0">
                <a:solidFill>
                  <a:schemeClr val="tx1"/>
                </a:solidFill>
              </a:rPr>
              <a:t>science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8" name="Gruppierung 17"/>
          <p:cNvGrpSpPr/>
          <p:nvPr/>
        </p:nvGrpSpPr>
        <p:grpSpPr>
          <a:xfrm>
            <a:off x="533400" y="4343400"/>
            <a:ext cx="7772400" cy="1600200"/>
            <a:chOff x="533400" y="3307518"/>
            <a:chExt cx="7772400" cy="1600200"/>
          </a:xfrm>
        </p:grpSpPr>
        <p:sp>
          <p:nvSpPr>
            <p:cNvPr id="13" name="Abgerundetes Rechteck 12"/>
            <p:cNvSpPr/>
            <p:nvPr/>
          </p:nvSpPr>
          <p:spPr>
            <a:xfrm>
              <a:off x="533400" y="3307518"/>
              <a:ext cx="7772400" cy="1600200"/>
            </a:xfrm>
            <a:prstGeom prst="roundRect">
              <a:avLst/>
            </a:prstGeom>
            <a:solidFill>
              <a:srgbClr val="FFC00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pic>
          <p:nvPicPr>
            <p:cNvPr id="14" name="Bild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886" y="3444846"/>
              <a:ext cx="876313" cy="584209"/>
            </a:xfrm>
            <a:prstGeom prst="rect">
              <a:avLst/>
            </a:prstGeom>
          </p:spPr>
        </p:pic>
        <p:sp>
          <p:nvSpPr>
            <p:cNvPr id="15" name="Textfeld 14"/>
            <p:cNvSpPr txBox="1"/>
            <p:nvPr/>
          </p:nvSpPr>
          <p:spPr>
            <a:xfrm>
              <a:off x="1676400" y="3402265"/>
              <a:ext cx="201653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ASAP-DE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de-DE" dirty="0" smtClean="0"/>
                <a:t>300 </a:t>
              </a:r>
              <a:r>
                <a:rPr lang="de-DE" dirty="0" err="1" smtClean="0"/>
                <a:t>answers</a:t>
              </a:r>
              <a:r>
                <a:rPr lang="de-DE" dirty="0" smtClean="0"/>
                <a:t/>
              </a:r>
              <a:br>
                <a:rPr lang="de-DE" dirty="0" smtClean="0"/>
              </a:br>
              <a:r>
                <a:rPr lang="de-DE" dirty="0" smtClean="0"/>
                <a:t>per prompt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de-DE" dirty="0" err="1" smtClean="0"/>
                <a:t>crowd-sourced</a:t>
              </a:r>
              <a:endParaRPr lang="de-DE" dirty="0"/>
            </a:p>
          </p:txBody>
        </p:sp>
        <p:sp>
          <p:nvSpPr>
            <p:cNvPr id="16" name="Zylinder 15"/>
            <p:cNvSpPr/>
            <p:nvPr/>
          </p:nvSpPr>
          <p:spPr>
            <a:xfrm>
              <a:off x="6781800" y="3521030"/>
              <a:ext cx="1412462" cy="685800"/>
            </a:xfrm>
            <a:prstGeom prst="ca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3 x </a:t>
              </a:r>
              <a:r>
                <a:rPr lang="de-DE" dirty="0" err="1" smtClean="0">
                  <a:solidFill>
                    <a:schemeClr val="tx1"/>
                  </a:solidFill>
                </a:rPr>
                <a:t>science</a:t>
              </a:r>
              <a:endParaRPr lang="de-DE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Textfeld 16"/>
          <p:cNvSpPr txBox="1"/>
          <p:nvPr/>
        </p:nvSpPr>
        <p:spPr>
          <a:xfrm>
            <a:off x="694389" y="1578233"/>
            <a:ext cx="1866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Existing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data</a:t>
            </a:r>
            <a:endParaRPr lang="de-DE" sz="2000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694389" y="3904775"/>
            <a:ext cx="1866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New </a:t>
            </a:r>
            <a:r>
              <a:rPr lang="de-DE" sz="2000" b="1" dirty="0" err="1" smtClean="0"/>
              <a:t>data</a:t>
            </a:r>
            <a:endParaRPr lang="de-DE" sz="2000" b="1" dirty="0"/>
          </a:p>
        </p:txBody>
      </p:sp>
      <p:pic>
        <p:nvPicPr>
          <p:cNvPr id="3" name="Bild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4667857"/>
            <a:ext cx="1265639" cy="97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18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Dataset </a:t>
            </a:r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mr-IN" dirty="0" smtClean="0"/>
              <a:t>–</a:t>
            </a:r>
            <a:r>
              <a:rPr lang="de-DE" dirty="0" smtClean="0"/>
              <a:t> Label Distribution</a:t>
            </a:r>
            <a:endParaRPr lang="de-DE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1733080198"/>
              </p:ext>
            </p:extLst>
          </p:nvPr>
        </p:nvGraphicFramePr>
        <p:xfrm>
          <a:off x="457200" y="2133600"/>
          <a:ext cx="2438400" cy="2693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972098371"/>
              </p:ext>
            </p:extLst>
          </p:nvPr>
        </p:nvGraphicFramePr>
        <p:xfrm>
          <a:off x="5540375" y="2133600"/>
          <a:ext cx="2438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293551536"/>
              </p:ext>
            </p:extLst>
          </p:nvPr>
        </p:nvGraphicFramePr>
        <p:xfrm>
          <a:off x="2998787" y="2133600"/>
          <a:ext cx="2438400" cy="2693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feld 9"/>
          <p:cNvSpPr txBox="1"/>
          <p:nvPr/>
        </p:nvSpPr>
        <p:spPr>
          <a:xfrm rot="21017123">
            <a:off x="5695601" y="4859332"/>
            <a:ext cx="301919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 smtClean="0"/>
              <a:t>larger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high-ranking </a:t>
            </a:r>
            <a:r>
              <a:rPr lang="de-DE" dirty="0" err="1" smtClean="0"/>
              <a:t>answers</a:t>
            </a:r>
            <a:r>
              <a:rPr lang="de-DE" dirty="0" smtClean="0"/>
              <a:t> in English</a:t>
            </a:r>
          </a:p>
        </p:txBody>
      </p:sp>
      <p:sp>
        <p:nvSpPr>
          <p:cNvPr id="4" name="Textfeld 3"/>
          <p:cNvSpPr txBox="1"/>
          <p:nvPr/>
        </p:nvSpPr>
        <p:spPr>
          <a:xfrm rot="16200000">
            <a:off x="-693722" y="2791945"/>
            <a:ext cx="1961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rel. frequency of answers with score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754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Dataset </a:t>
            </a:r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mr-IN" dirty="0" smtClean="0"/>
              <a:t>–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r>
              <a:rPr lang="de-DE" dirty="0" smtClean="0"/>
              <a:t> </a:t>
            </a:r>
            <a:r>
              <a:rPr lang="de-DE" dirty="0" err="1"/>
              <a:t>L</a:t>
            </a:r>
            <a:r>
              <a:rPr lang="de-DE" dirty="0" err="1" smtClean="0"/>
              <a:t>ength</a:t>
            </a:r>
            <a:endParaRPr lang="de-DE" dirty="0"/>
          </a:p>
        </p:txBody>
      </p:sp>
      <p:graphicFrame>
        <p:nvGraphicFramePr>
          <p:cNvPr id="6" name="Diagramm 5"/>
          <p:cNvGraphicFramePr/>
          <p:nvPr/>
        </p:nvGraphicFramePr>
        <p:xfrm>
          <a:off x="762000" y="195500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520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Dataset </a:t>
            </a:r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mr-IN" dirty="0" smtClean="0"/>
              <a:t>–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r>
              <a:rPr lang="de-DE" dirty="0" smtClean="0"/>
              <a:t> </a:t>
            </a:r>
            <a:r>
              <a:rPr lang="de-DE" dirty="0" err="1"/>
              <a:t>L</a:t>
            </a:r>
            <a:r>
              <a:rPr lang="de-DE" dirty="0" err="1" smtClean="0"/>
              <a:t>ength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6" name="Diagramm 5"/>
          <p:cNvGraphicFramePr/>
          <p:nvPr/>
        </p:nvGraphicFramePr>
        <p:xfrm>
          <a:off x="762000" y="195500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 rot="21017123">
            <a:off x="6001427" y="5333765"/>
            <a:ext cx="2286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dirty="0" err="1" smtClean="0"/>
              <a:t>Difference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learner</a:t>
            </a:r>
            <a:r>
              <a:rPr lang="de-DE" dirty="0" smtClean="0"/>
              <a:t> </a:t>
            </a:r>
            <a:r>
              <a:rPr lang="de-DE" dirty="0" err="1" smtClean="0"/>
              <a:t>populations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604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Dataset </a:t>
            </a:r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mr-IN" dirty="0" smtClean="0"/>
              <a:t>–</a:t>
            </a:r>
            <a:r>
              <a:rPr lang="de-DE" dirty="0" smtClean="0"/>
              <a:t> </a:t>
            </a:r>
            <a:r>
              <a:rPr lang="de-DE" dirty="0" err="1" smtClean="0"/>
              <a:t>Linguistic</a:t>
            </a:r>
            <a:r>
              <a:rPr lang="de-DE" dirty="0" smtClean="0"/>
              <a:t> </a:t>
            </a:r>
            <a:r>
              <a:rPr lang="de-DE" dirty="0" err="1" smtClean="0"/>
              <a:t>Diversity</a:t>
            </a:r>
            <a:endParaRPr lang="de-DE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1150602373"/>
              </p:ext>
            </p:extLst>
          </p:nvPr>
        </p:nvGraphicFramePr>
        <p:xfrm>
          <a:off x="762000" y="195500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02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Dataset </a:t>
            </a:r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mr-IN" dirty="0" smtClean="0"/>
              <a:t>–</a:t>
            </a:r>
            <a:r>
              <a:rPr lang="de-DE" dirty="0" smtClean="0"/>
              <a:t> </a:t>
            </a:r>
            <a:r>
              <a:rPr lang="de-DE" dirty="0" err="1" smtClean="0"/>
              <a:t>Linguistic</a:t>
            </a:r>
            <a:r>
              <a:rPr lang="de-DE" dirty="0" smtClean="0"/>
              <a:t> </a:t>
            </a:r>
            <a:r>
              <a:rPr lang="de-DE" dirty="0" err="1" smtClean="0"/>
              <a:t>Diversity</a:t>
            </a:r>
            <a:endParaRPr lang="de-DE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692224420"/>
              </p:ext>
            </p:extLst>
          </p:nvPr>
        </p:nvGraphicFramePr>
        <p:xfrm>
          <a:off x="762000" y="195500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 rot="21017123">
            <a:off x="5715001" y="5184438"/>
            <a:ext cx="2286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dirty="0" err="1" smtClean="0"/>
              <a:t>Difference</a:t>
            </a:r>
            <a:r>
              <a:rPr lang="de-DE" dirty="0" smtClean="0"/>
              <a:t> </a:t>
            </a:r>
            <a:r>
              <a:rPr lang="de-DE" dirty="0" err="1" smtClean="0"/>
              <a:t>partially</a:t>
            </a:r>
            <a:r>
              <a:rPr lang="de-DE" dirty="0" smtClean="0"/>
              <a:t> due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language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173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Scoring Results</a:t>
            </a:r>
            <a:endParaRPr lang="en-US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279528"/>
              </p:ext>
            </p:extLst>
          </p:nvPr>
        </p:nvGraphicFramePr>
        <p:xfrm>
          <a:off x="609600" y="1752600"/>
          <a:ext cx="5540377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80653"/>
                <a:gridCol w="859690"/>
                <a:gridCol w="859690"/>
                <a:gridCol w="1170172"/>
                <a:gridCol w="117017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QWK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-25000" dirty="0" err="1" smtClean="0">
                          <a:solidFill>
                            <a:schemeClr val="tx1"/>
                          </a:solidFill>
                        </a:rPr>
                        <a:t>all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baseline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9" name="Gruppierung 38"/>
          <p:cNvGrpSpPr/>
          <p:nvPr/>
        </p:nvGrpSpPr>
        <p:grpSpPr>
          <a:xfrm>
            <a:off x="1882749" y="2500109"/>
            <a:ext cx="745750" cy="395491"/>
            <a:chOff x="6705600" y="2590800"/>
            <a:chExt cx="2023662" cy="756233"/>
          </a:xfrm>
        </p:grpSpPr>
        <p:sp>
          <p:nvSpPr>
            <p:cNvPr id="40" name="Abgerundetes Rechteck 39"/>
            <p:cNvSpPr/>
            <p:nvPr/>
          </p:nvSpPr>
          <p:spPr>
            <a:xfrm>
              <a:off x="6705600" y="2590800"/>
              <a:ext cx="2023662" cy="75623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42" name="Zylinder 41"/>
            <p:cNvSpPr/>
            <p:nvPr/>
          </p:nvSpPr>
          <p:spPr>
            <a:xfrm>
              <a:off x="6876583" y="2713134"/>
              <a:ext cx="408105" cy="43024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43" name="Zylinder 42"/>
            <p:cNvSpPr/>
            <p:nvPr/>
          </p:nvSpPr>
          <p:spPr>
            <a:xfrm>
              <a:off x="8112189" y="2713134"/>
              <a:ext cx="408105" cy="43024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44" name="Pfeil nach rechts 43"/>
            <p:cNvSpPr/>
            <p:nvPr/>
          </p:nvSpPr>
          <p:spPr>
            <a:xfrm>
              <a:off x="7434666" y="2827655"/>
              <a:ext cx="527545" cy="306155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</p:grpSp>
    </p:spTree>
    <p:extLst>
      <p:ext uri="{BB962C8B-B14F-4D97-AF65-F5344CB8AC3E}">
        <p14:creationId xmlns:p14="http://schemas.microsoft.com/office/powerpoint/2010/main" val="136761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Scoring Results</a:t>
            </a:r>
            <a:endParaRPr lang="en-US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5402"/>
              </p:ext>
            </p:extLst>
          </p:nvPr>
        </p:nvGraphicFramePr>
        <p:xfrm>
          <a:off x="609600" y="1752600"/>
          <a:ext cx="5540377" cy="2494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80653"/>
                <a:gridCol w="859690"/>
                <a:gridCol w="859690"/>
                <a:gridCol w="1170172"/>
                <a:gridCol w="117017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QWK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-25000" dirty="0" err="1" smtClean="0">
                          <a:solidFill>
                            <a:schemeClr val="tx1"/>
                          </a:solidFill>
                        </a:rPr>
                        <a:t>all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baseline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translate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both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6" name="Gruppierung 25"/>
          <p:cNvGrpSpPr/>
          <p:nvPr/>
        </p:nvGrpSpPr>
        <p:grpSpPr>
          <a:xfrm>
            <a:off x="1902802" y="3352800"/>
            <a:ext cx="764199" cy="799328"/>
            <a:chOff x="6705600" y="3357524"/>
            <a:chExt cx="1283886" cy="1213430"/>
          </a:xfrm>
        </p:grpSpPr>
        <p:sp>
          <p:nvSpPr>
            <p:cNvPr id="27" name="Abgerundetes Rechteck 26"/>
            <p:cNvSpPr/>
            <p:nvPr/>
          </p:nvSpPr>
          <p:spPr>
            <a:xfrm>
              <a:off x="6705600" y="3357524"/>
              <a:ext cx="1283886" cy="46859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28" name="Abgerundetes Rechteck 27"/>
            <p:cNvSpPr/>
            <p:nvPr/>
          </p:nvSpPr>
          <p:spPr>
            <a:xfrm>
              <a:off x="6705600" y="4102359"/>
              <a:ext cx="1283886" cy="468595"/>
            </a:xfrm>
            <a:prstGeom prst="roundRect">
              <a:avLst/>
            </a:prstGeom>
            <a:solidFill>
              <a:srgbClr val="FFD57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29" name="Zylinder 28"/>
            <p:cNvSpPr/>
            <p:nvPr/>
          </p:nvSpPr>
          <p:spPr>
            <a:xfrm>
              <a:off x="6781868" y="3433324"/>
              <a:ext cx="266012" cy="266597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30" name="Zylinder 29"/>
            <p:cNvSpPr/>
            <p:nvPr/>
          </p:nvSpPr>
          <p:spPr>
            <a:xfrm>
              <a:off x="6781868" y="4233051"/>
              <a:ext cx="266012" cy="266597"/>
            </a:xfrm>
            <a:prstGeom prst="ca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31" name="Pfeil nach rechts 30"/>
            <p:cNvSpPr/>
            <p:nvPr/>
          </p:nvSpPr>
          <p:spPr>
            <a:xfrm rot="5400000">
              <a:off x="6803146" y="3805911"/>
              <a:ext cx="285421" cy="325829"/>
            </a:xfrm>
            <a:prstGeom prst="rightArrow">
              <a:avLst/>
            </a:prstGeom>
            <a:gradFill flip="none" rotWithShape="1">
              <a:gsLst>
                <a:gs pos="0">
                  <a:schemeClr val="accent1"/>
                </a:gs>
                <a:gs pos="37000">
                  <a:schemeClr val="accent1">
                    <a:lumMod val="50000"/>
                    <a:lumOff val="50000"/>
                  </a:schemeClr>
                </a:gs>
                <a:gs pos="34000">
                  <a:schemeClr val="accent1">
                    <a:lumMod val="45000"/>
                    <a:lumOff val="55000"/>
                  </a:schemeClr>
                </a:gs>
                <a:gs pos="100000">
                  <a:srgbClr val="FFC000"/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33" name="Zylinder 32"/>
            <p:cNvSpPr/>
            <p:nvPr/>
          </p:nvSpPr>
          <p:spPr>
            <a:xfrm>
              <a:off x="7587264" y="4233051"/>
              <a:ext cx="266012" cy="266597"/>
            </a:xfrm>
            <a:prstGeom prst="ca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34" name="Pfeil nach rechts 33"/>
            <p:cNvSpPr/>
            <p:nvPr/>
          </p:nvSpPr>
          <p:spPr>
            <a:xfrm>
              <a:off x="7162800" y="4260126"/>
              <a:ext cx="306386" cy="235674"/>
            </a:xfrm>
            <a:prstGeom prst="rightArrow">
              <a:avLst/>
            </a:prstGeom>
            <a:solidFill>
              <a:srgbClr val="FF9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36" name="Zylinder 35"/>
            <p:cNvSpPr/>
            <p:nvPr/>
          </p:nvSpPr>
          <p:spPr>
            <a:xfrm>
              <a:off x="7587264" y="3433324"/>
              <a:ext cx="266012" cy="266597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38" name="Pfeil nach rechts 37"/>
            <p:cNvSpPr/>
            <p:nvPr/>
          </p:nvSpPr>
          <p:spPr>
            <a:xfrm rot="5400000">
              <a:off x="7619175" y="3806154"/>
              <a:ext cx="285421" cy="325829"/>
            </a:xfrm>
            <a:prstGeom prst="rightArrow">
              <a:avLst/>
            </a:prstGeom>
            <a:gradFill flip="none" rotWithShape="1">
              <a:gsLst>
                <a:gs pos="0">
                  <a:schemeClr val="accent1"/>
                </a:gs>
                <a:gs pos="37000">
                  <a:schemeClr val="accent1">
                    <a:lumMod val="50000"/>
                    <a:lumOff val="50000"/>
                  </a:schemeClr>
                </a:gs>
                <a:gs pos="34000">
                  <a:schemeClr val="accent1">
                    <a:lumMod val="45000"/>
                    <a:lumOff val="55000"/>
                  </a:schemeClr>
                </a:gs>
                <a:gs pos="100000">
                  <a:srgbClr val="FFC000"/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</p:grpSp>
      <p:grpSp>
        <p:nvGrpSpPr>
          <p:cNvPr id="39" name="Gruppierung 38"/>
          <p:cNvGrpSpPr/>
          <p:nvPr/>
        </p:nvGrpSpPr>
        <p:grpSpPr>
          <a:xfrm>
            <a:off x="1882749" y="2500109"/>
            <a:ext cx="745750" cy="395491"/>
            <a:chOff x="6705600" y="2590800"/>
            <a:chExt cx="2023662" cy="756233"/>
          </a:xfrm>
        </p:grpSpPr>
        <p:sp>
          <p:nvSpPr>
            <p:cNvPr id="40" name="Abgerundetes Rechteck 39"/>
            <p:cNvSpPr/>
            <p:nvPr/>
          </p:nvSpPr>
          <p:spPr>
            <a:xfrm>
              <a:off x="6705600" y="2590800"/>
              <a:ext cx="2023662" cy="75623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42" name="Zylinder 41"/>
            <p:cNvSpPr/>
            <p:nvPr/>
          </p:nvSpPr>
          <p:spPr>
            <a:xfrm>
              <a:off x="6876583" y="2713134"/>
              <a:ext cx="408105" cy="43024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43" name="Zylinder 42"/>
            <p:cNvSpPr/>
            <p:nvPr/>
          </p:nvSpPr>
          <p:spPr>
            <a:xfrm>
              <a:off x="8112189" y="2713134"/>
              <a:ext cx="408105" cy="43024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44" name="Pfeil nach rechts 43"/>
            <p:cNvSpPr/>
            <p:nvPr/>
          </p:nvSpPr>
          <p:spPr>
            <a:xfrm>
              <a:off x="7434666" y="2827655"/>
              <a:ext cx="527545" cy="306155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</p:grpSp>
    </p:spTree>
    <p:extLst>
      <p:ext uri="{BB962C8B-B14F-4D97-AF65-F5344CB8AC3E}">
        <p14:creationId xmlns:p14="http://schemas.microsoft.com/office/powerpoint/2010/main" val="16289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Cross-Lingual Content Scoring - Motivation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Core </a:t>
            </a:r>
            <a:r>
              <a:rPr lang="de-DE" b="1" dirty="0" err="1" smtClean="0"/>
              <a:t>Idea</a:t>
            </a:r>
            <a:endParaRPr lang="de-DE" b="1" dirty="0" smtClean="0"/>
          </a:p>
          <a:p>
            <a:pPr lvl="1"/>
            <a:r>
              <a:rPr lang="de-DE" dirty="0" smtClean="0"/>
              <a:t>Content </a:t>
            </a:r>
            <a:r>
              <a:rPr lang="de-DE" dirty="0" err="1" smtClean="0"/>
              <a:t>scoring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students</a:t>
            </a:r>
            <a:r>
              <a:rPr lang="de-DE" dirty="0" smtClean="0"/>
              <a:t>‘ </a:t>
            </a:r>
            <a:r>
              <a:rPr lang="de-DE" dirty="0" err="1" smtClean="0"/>
              <a:t>free</a:t>
            </a:r>
            <a:r>
              <a:rPr lang="de-DE" dirty="0" smtClean="0"/>
              <a:t>-text </a:t>
            </a:r>
            <a:r>
              <a:rPr lang="de-DE" dirty="0" err="1" smtClean="0"/>
              <a:t>answers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training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in different </a:t>
            </a:r>
            <a:r>
              <a:rPr lang="de-DE" dirty="0" err="1" smtClean="0"/>
              <a:t>languages</a:t>
            </a:r>
            <a:endParaRPr lang="de-DE" dirty="0" smtClean="0"/>
          </a:p>
          <a:p>
            <a:pPr lvl="1"/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/>
              <a:t>F</a:t>
            </a:r>
            <a:r>
              <a:rPr lang="de-DE" dirty="0" smtClean="0"/>
              <a:t>oster </a:t>
            </a:r>
            <a:r>
              <a:rPr lang="de-DE" b="1" dirty="0" err="1" smtClean="0"/>
              <a:t>educational</a:t>
            </a:r>
            <a:r>
              <a:rPr lang="de-DE" b="1" dirty="0" smtClean="0"/>
              <a:t> </a:t>
            </a:r>
            <a:r>
              <a:rPr lang="de-DE" b="1" dirty="0" err="1" smtClean="0"/>
              <a:t>equality</a:t>
            </a:r>
            <a:endParaRPr lang="de-DE" dirty="0"/>
          </a:p>
          <a:p>
            <a:pPr lvl="1"/>
            <a:r>
              <a:rPr lang="de-DE" dirty="0"/>
              <a:t>non-native </a:t>
            </a:r>
            <a:r>
              <a:rPr lang="de-DE" dirty="0" err="1"/>
              <a:t>speaker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b="1" dirty="0" err="1"/>
              <a:t>know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, but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unable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b="1" dirty="0"/>
              <a:t>express</a:t>
            </a:r>
            <a:r>
              <a:rPr lang="de-DE" dirty="0"/>
              <a:t> </a:t>
            </a:r>
            <a:r>
              <a:rPr lang="de-DE" dirty="0" err="1" smtClean="0"/>
              <a:t>it</a:t>
            </a:r>
            <a:endParaRPr lang="de-DE" b="1" dirty="0"/>
          </a:p>
          <a:p>
            <a:pPr lvl="1"/>
            <a:r>
              <a:rPr lang="de-DE" dirty="0" err="1" smtClean="0"/>
              <a:t>teachers</a:t>
            </a:r>
            <a:r>
              <a:rPr lang="de-DE" dirty="0" smtClean="0"/>
              <a:t> </a:t>
            </a:r>
            <a:r>
              <a:rPr lang="de-DE" dirty="0" err="1" smtClean="0"/>
              <a:t>ignore</a:t>
            </a:r>
            <a:r>
              <a:rPr lang="de-DE" dirty="0" smtClean="0"/>
              <a:t> </a:t>
            </a:r>
            <a:r>
              <a:rPr lang="de-DE" dirty="0" err="1" smtClean="0"/>
              <a:t>spelling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grammar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content</a:t>
            </a:r>
            <a:r>
              <a:rPr lang="de-DE" dirty="0" smtClean="0"/>
              <a:t> </a:t>
            </a:r>
            <a:r>
              <a:rPr lang="de-DE" dirty="0" err="1" smtClean="0"/>
              <a:t>scoring</a:t>
            </a:r>
            <a:endParaRPr lang="de-DE" dirty="0" smtClean="0"/>
          </a:p>
          <a:p>
            <a:pPr lvl="1"/>
            <a:r>
              <a:rPr lang="de-DE" dirty="0" err="1" smtClean="0"/>
              <a:t>correctness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content</a:t>
            </a:r>
            <a:r>
              <a:rPr lang="de-DE" dirty="0" smtClean="0"/>
              <a:t> not </a:t>
            </a:r>
            <a:r>
              <a:rPr lang="de-DE" dirty="0" err="1" smtClean="0"/>
              <a:t>language-specific</a:t>
            </a:r>
            <a:endParaRPr lang="de-DE" dirty="0" smtClean="0"/>
          </a:p>
          <a:p>
            <a:r>
              <a:rPr lang="de-DE" dirty="0" err="1" smtClean="0"/>
              <a:t>Overcome</a:t>
            </a:r>
            <a:r>
              <a:rPr lang="de-DE" dirty="0" smtClean="0"/>
              <a:t> </a:t>
            </a:r>
            <a:r>
              <a:rPr lang="de-DE" b="1" dirty="0" err="1" smtClean="0"/>
              <a:t>data</a:t>
            </a:r>
            <a:r>
              <a:rPr lang="de-DE" b="1" dirty="0" smtClean="0"/>
              <a:t> </a:t>
            </a:r>
            <a:r>
              <a:rPr lang="de-DE" b="1" dirty="0" err="1" smtClean="0"/>
              <a:t>sparsety</a:t>
            </a:r>
            <a:endParaRPr lang="de-DE" b="1" dirty="0" smtClean="0"/>
          </a:p>
          <a:p>
            <a:pPr lvl="1"/>
            <a:r>
              <a:rPr lang="de-DE" dirty="0" err="1" smtClean="0"/>
              <a:t>re-use</a:t>
            </a:r>
            <a:r>
              <a:rPr lang="de-DE" dirty="0" smtClean="0"/>
              <a:t>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training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in different </a:t>
            </a:r>
            <a:r>
              <a:rPr lang="de-DE" dirty="0" err="1" smtClean="0"/>
              <a:t>language</a:t>
            </a:r>
            <a:endParaRPr lang="de-DE" dirty="0" smtClean="0"/>
          </a:p>
        </p:txBody>
      </p:sp>
      <p:sp>
        <p:nvSpPr>
          <p:cNvPr id="9" name="Würfel 8"/>
          <p:cNvSpPr/>
          <p:nvPr/>
        </p:nvSpPr>
        <p:spPr>
          <a:xfrm>
            <a:off x="3747294" y="2916613"/>
            <a:ext cx="1217854" cy="545117"/>
          </a:xfrm>
          <a:prstGeom prst="cube">
            <a:avLst/>
          </a:prstGeom>
          <a:solidFill>
            <a:srgbClr val="FFC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50" dirty="0">
                <a:solidFill>
                  <a:schemeClr val="tx1"/>
                </a:solidFill>
              </a:rPr>
              <a:t>Test </a:t>
            </a:r>
            <a:r>
              <a:rPr lang="de-DE" sz="1350" smtClean="0">
                <a:solidFill>
                  <a:schemeClr val="tx1"/>
                </a:solidFill>
              </a:rPr>
              <a:t>Data </a:t>
            </a:r>
            <a:endParaRPr lang="de-DE" sz="1350" dirty="0">
              <a:solidFill>
                <a:schemeClr val="tx1"/>
              </a:solidFill>
            </a:endParaRPr>
          </a:p>
        </p:txBody>
      </p:sp>
      <p:sp>
        <p:nvSpPr>
          <p:cNvPr id="4" name="Zylinder 3"/>
          <p:cNvSpPr/>
          <p:nvPr/>
        </p:nvSpPr>
        <p:spPr>
          <a:xfrm>
            <a:off x="1478224" y="2819400"/>
            <a:ext cx="1242204" cy="646982"/>
          </a:xfrm>
          <a:prstGeom prst="can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50" dirty="0">
                <a:solidFill>
                  <a:schemeClr val="tx1"/>
                </a:solidFill>
              </a:rPr>
              <a:t>Training Data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2969785" y="3036139"/>
            <a:ext cx="530525" cy="213504"/>
          </a:xfrm>
          <a:prstGeom prst="rightArrow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>
              <a:solidFill>
                <a:schemeClr val="tx1"/>
              </a:solidFill>
            </a:endParaRPr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528" y="3376449"/>
            <a:ext cx="452482" cy="30165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0" name="Bild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226972"/>
            <a:ext cx="496446" cy="56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4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Scoring Results</a:t>
            </a:r>
            <a:endParaRPr lang="en-US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5540377" cy="4516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80653"/>
                <a:gridCol w="859690"/>
                <a:gridCol w="859690"/>
                <a:gridCol w="1170172"/>
                <a:gridCol w="117017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QWK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-25000" dirty="0" err="1" smtClean="0">
                          <a:solidFill>
                            <a:schemeClr val="tx1"/>
                          </a:solidFill>
                        </a:rPr>
                        <a:t>all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baseline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translate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both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translate train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translate test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" name="Gruppierung 3"/>
          <p:cNvGrpSpPr/>
          <p:nvPr/>
        </p:nvGrpSpPr>
        <p:grpSpPr>
          <a:xfrm>
            <a:off x="1902802" y="5423809"/>
            <a:ext cx="764200" cy="641711"/>
            <a:chOff x="6276593" y="3583110"/>
            <a:chExt cx="2105407" cy="2208090"/>
          </a:xfrm>
        </p:grpSpPr>
        <p:sp>
          <p:nvSpPr>
            <p:cNvPr id="7" name="Abgerundetes Rechteck 6"/>
            <p:cNvSpPr/>
            <p:nvPr/>
          </p:nvSpPr>
          <p:spPr>
            <a:xfrm>
              <a:off x="6276593" y="3583110"/>
              <a:ext cx="2105407" cy="88382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6276593" y="4907374"/>
              <a:ext cx="2105407" cy="883826"/>
            </a:xfrm>
            <a:prstGeom prst="roundRect">
              <a:avLst/>
            </a:prstGeom>
            <a:solidFill>
              <a:srgbClr val="FFD57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9" name="Zylinder 8"/>
            <p:cNvSpPr/>
            <p:nvPr/>
          </p:nvSpPr>
          <p:spPr>
            <a:xfrm>
              <a:off x="6545225" y="3726084"/>
              <a:ext cx="404602" cy="50283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 dirty="0"/>
            </a:p>
          </p:txBody>
        </p:sp>
        <p:sp>
          <p:nvSpPr>
            <p:cNvPr id="10" name="Pfeil nach rechts 9"/>
            <p:cNvSpPr/>
            <p:nvPr/>
          </p:nvSpPr>
          <p:spPr>
            <a:xfrm rot="16200000">
              <a:off x="7850499" y="4544735"/>
              <a:ext cx="341456" cy="357193"/>
            </a:xfrm>
            <a:prstGeom prst="rightArrow">
              <a:avLst/>
            </a:prstGeom>
            <a:gradFill flip="none" rotWithShape="1">
              <a:gsLst>
                <a:gs pos="0">
                  <a:srgbClr val="FF9300"/>
                </a:gs>
                <a:gs pos="50000">
                  <a:schemeClr val="accent1">
                    <a:lumMod val="50000"/>
                    <a:lumOff val="50000"/>
                  </a:schemeClr>
                </a:gs>
                <a:gs pos="5100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11" name="Pfeil nach rechts 10"/>
            <p:cNvSpPr/>
            <p:nvPr/>
          </p:nvSpPr>
          <p:spPr>
            <a:xfrm>
              <a:off x="7103428" y="3852736"/>
              <a:ext cx="525971" cy="249527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17" name="Würfel 16"/>
            <p:cNvSpPr/>
            <p:nvPr/>
          </p:nvSpPr>
          <p:spPr>
            <a:xfrm>
              <a:off x="7745228" y="3768799"/>
              <a:ext cx="454593" cy="500323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18" name="Würfel 17"/>
            <p:cNvSpPr/>
            <p:nvPr/>
          </p:nvSpPr>
          <p:spPr>
            <a:xfrm>
              <a:off x="7745228" y="5059774"/>
              <a:ext cx="454593" cy="500323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</p:grpSp>
      <p:grpSp>
        <p:nvGrpSpPr>
          <p:cNvPr id="35" name="Gruppierung 34"/>
          <p:cNvGrpSpPr/>
          <p:nvPr/>
        </p:nvGrpSpPr>
        <p:grpSpPr>
          <a:xfrm>
            <a:off x="1905001" y="4419600"/>
            <a:ext cx="762000" cy="740748"/>
            <a:chOff x="6858000" y="3201135"/>
            <a:chExt cx="1295400" cy="1381718"/>
          </a:xfrm>
        </p:grpSpPr>
        <p:sp>
          <p:nvSpPr>
            <p:cNvPr id="20" name="Abgerundetes Rechteck 19"/>
            <p:cNvSpPr/>
            <p:nvPr/>
          </p:nvSpPr>
          <p:spPr>
            <a:xfrm>
              <a:off x="6858000" y="3201135"/>
              <a:ext cx="1295400" cy="5326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21" name="Abgerundetes Rechteck 20"/>
            <p:cNvSpPr/>
            <p:nvPr/>
          </p:nvSpPr>
          <p:spPr>
            <a:xfrm>
              <a:off x="6858000" y="4050188"/>
              <a:ext cx="1295400" cy="532665"/>
            </a:xfrm>
            <a:prstGeom prst="roundRect">
              <a:avLst/>
            </a:prstGeom>
            <a:solidFill>
              <a:srgbClr val="FFD579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22" name="Zylinder 21"/>
            <p:cNvSpPr/>
            <p:nvPr/>
          </p:nvSpPr>
          <p:spPr>
            <a:xfrm>
              <a:off x="7010400" y="3278352"/>
              <a:ext cx="255948" cy="303048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 dirty="0"/>
            </a:p>
          </p:txBody>
        </p:sp>
        <p:sp>
          <p:nvSpPr>
            <p:cNvPr id="23" name="Zylinder 22"/>
            <p:cNvSpPr/>
            <p:nvPr/>
          </p:nvSpPr>
          <p:spPr>
            <a:xfrm>
              <a:off x="6991473" y="4147742"/>
              <a:ext cx="255948" cy="303048"/>
            </a:xfrm>
            <a:prstGeom prst="can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dirty="0"/>
            </a:p>
          </p:txBody>
        </p:sp>
        <p:sp>
          <p:nvSpPr>
            <p:cNvPr id="24" name="Pfeil nach rechts 23"/>
            <p:cNvSpPr/>
            <p:nvPr/>
          </p:nvSpPr>
          <p:spPr>
            <a:xfrm rot="5400000">
              <a:off x="6968329" y="3634438"/>
              <a:ext cx="390472" cy="303269"/>
            </a:xfrm>
            <a:prstGeom prst="rightArrow">
              <a:avLst/>
            </a:pr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50000"/>
                    <a:lumOff val="50000"/>
                  </a:schemeClr>
                </a:gs>
                <a:gs pos="51000">
                  <a:schemeClr val="accent1">
                    <a:lumMod val="45000"/>
                    <a:lumOff val="55000"/>
                  </a:schemeClr>
                </a:gs>
                <a:gs pos="100000">
                  <a:srgbClr val="FF9300"/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25" name="Pfeil nach rechts 24"/>
            <p:cNvSpPr/>
            <p:nvPr/>
          </p:nvSpPr>
          <p:spPr>
            <a:xfrm>
              <a:off x="7340546" y="4233900"/>
              <a:ext cx="332724" cy="150385"/>
            </a:xfrm>
            <a:prstGeom prst="rightArrow">
              <a:avLst/>
            </a:prstGeom>
            <a:solidFill>
              <a:srgbClr val="FF9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32" name="Würfel 31"/>
            <p:cNvSpPr/>
            <p:nvPr/>
          </p:nvSpPr>
          <p:spPr>
            <a:xfrm>
              <a:off x="7728132" y="4149255"/>
              <a:ext cx="287571" cy="301535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</p:grpSp>
      <p:grpSp>
        <p:nvGrpSpPr>
          <p:cNvPr id="26" name="Gruppierung 25"/>
          <p:cNvGrpSpPr/>
          <p:nvPr/>
        </p:nvGrpSpPr>
        <p:grpSpPr>
          <a:xfrm>
            <a:off x="1902802" y="3352800"/>
            <a:ext cx="764199" cy="799328"/>
            <a:chOff x="6705600" y="3357524"/>
            <a:chExt cx="1283886" cy="1213430"/>
          </a:xfrm>
        </p:grpSpPr>
        <p:sp>
          <p:nvSpPr>
            <p:cNvPr id="27" name="Abgerundetes Rechteck 26"/>
            <p:cNvSpPr/>
            <p:nvPr/>
          </p:nvSpPr>
          <p:spPr>
            <a:xfrm>
              <a:off x="6705600" y="3357524"/>
              <a:ext cx="1283886" cy="46859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28" name="Abgerundetes Rechteck 27"/>
            <p:cNvSpPr/>
            <p:nvPr/>
          </p:nvSpPr>
          <p:spPr>
            <a:xfrm>
              <a:off x="6705600" y="4102359"/>
              <a:ext cx="1283886" cy="468595"/>
            </a:xfrm>
            <a:prstGeom prst="roundRect">
              <a:avLst/>
            </a:prstGeom>
            <a:solidFill>
              <a:srgbClr val="FFD57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29" name="Zylinder 28"/>
            <p:cNvSpPr/>
            <p:nvPr/>
          </p:nvSpPr>
          <p:spPr>
            <a:xfrm>
              <a:off x="6781868" y="3433324"/>
              <a:ext cx="266012" cy="266597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30" name="Zylinder 29"/>
            <p:cNvSpPr/>
            <p:nvPr/>
          </p:nvSpPr>
          <p:spPr>
            <a:xfrm>
              <a:off x="6781868" y="4233051"/>
              <a:ext cx="266012" cy="266597"/>
            </a:xfrm>
            <a:prstGeom prst="ca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31" name="Pfeil nach rechts 30"/>
            <p:cNvSpPr/>
            <p:nvPr/>
          </p:nvSpPr>
          <p:spPr>
            <a:xfrm rot="5400000">
              <a:off x="6803146" y="3805911"/>
              <a:ext cx="285421" cy="325829"/>
            </a:xfrm>
            <a:prstGeom prst="rightArrow">
              <a:avLst/>
            </a:prstGeom>
            <a:gradFill flip="none" rotWithShape="1">
              <a:gsLst>
                <a:gs pos="0">
                  <a:schemeClr val="accent1"/>
                </a:gs>
                <a:gs pos="37000">
                  <a:schemeClr val="accent1">
                    <a:lumMod val="50000"/>
                    <a:lumOff val="50000"/>
                  </a:schemeClr>
                </a:gs>
                <a:gs pos="34000">
                  <a:schemeClr val="accent1">
                    <a:lumMod val="45000"/>
                    <a:lumOff val="55000"/>
                  </a:schemeClr>
                </a:gs>
                <a:gs pos="100000">
                  <a:srgbClr val="FFC000"/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33" name="Zylinder 32"/>
            <p:cNvSpPr/>
            <p:nvPr/>
          </p:nvSpPr>
          <p:spPr>
            <a:xfrm>
              <a:off x="7587264" y="4233051"/>
              <a:ext cx="266012" cy="266597"/>
            </a:xfrm>
            <a:prstGeom prst="can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34" name="Pfeil nach rechts 33"/>
            <p:cNvSpPr/>
            <p:nvPr/>
          </p:nvSpPr>
          <p:spPr>
            <a:xfrm>
              <a:off x="7162800" y="4260126"/>
              <a:ext cx="306386" cy="235674"/>
            </a:xfrm>
            <a:prstGeom prst="rightArrow">
              <a:avLst/>
            </a:prstGeom>
            <a:solidFill>
              <a:srgbClr val="FF9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36" name="Zylinder 35"/>
            <p:cNvSpPr/>
            <p:nvPr/>
          </p:nvSpPr>
          <p:spPr>
            <a:xfrm>
              <a:off x="7587264" y="3433324"/>
              <a:ext cx="266012" cy="266597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38" name="Pfeil nach rechts 37"/>
            <p:cNvSpPr/>
            <p:nvPr/>
          </p:nvSpPr>
          <p:spPr>
            <a:xfrm rot="5400000">
              <a:off x="7619175" y="3806154"/>
              <a:ext cx="285421" cy="325829"/>
            </a:xfrm>
            <a:prstGeom prst="rightArrow">
              <a:avLst/>
            </a:prstGeom>
            <a:gradFill flip="none" rotWithShape="1">
              <a:gsLst>
                <a:gs pos="0">
                  <a:schemeClr val="accent1"/>
                </a:gs>
                <a:gs pos="37000">
                  <a:schemeClr val="accent1">
                    <a:lumMod val="50000"/>
                    <a:lumOff val="50000"/>
                  </a:schemeClr>
                </a:gs>
                <a:gs pos="34000">
                  <a:schemeClr val="accent1">
                    <a:lumMod val="45000"/>
                    <a:lumOff val="55000"/>
                  </a:schemeClr>
                </a:gs>
                <a:gs pos="100000">
                  <a:srgbClr val="FFC000"/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</p:grpSp>
      <p:grpSp>
        <p:nvGrpSpPr>
          <p:cNvPr id="39" name="Gruppierung 38"/>
          <p:cNvGrpSpPr/>
          <p:nvPr/>
        </p:nvGrpSpPr>
        <p:grpSpPr>
          <a:xfrm>
            <a:off x="1882749" y="2500109"/>
            <a:ext cx="745750" cy="395491"/>
            <a:chOff x="6705600" y="2590800"/>
            <a:chExt cx="2023662" cy="756233"/>
          </a:xfrm>
        </p:grpSpPr>
        <p:sp>
          <p:nvSpPr>
            <p:cNvPr id="40" name="Abgerundetes Rechteck 39"/>
            <p:cNvSpPr/>
            <p:nvPr/>
          </p:nvSpPr>
          <p:spPr>
            <a:xfrm>
              <a:off x="6705600" y="2590800"/>
              <a:ext cx="2023662" cy="75623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42" name="Zylinder 41"/>
            <p:cNvSpPr/>
            <p:nvPr/>
          </p:nvSpPr>
          <p:spPr>
            <a:xfrm>
              <a:off x="6876583" y="2713134"/>
              <a:ext cx="408105" cy="43024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43" name="Zylinder 42"/>
            <p:cNvSpPr/>
            <p:nvPr/>
          </p:nvSpPr>
          <p:spPr>
            <a:xfrm>
              <a:off x="8112189" y="2713134"/>
              <a:ext cx="408105" cy="43024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44" name="Pfeil nach rechts 43"/>
            <p:cNvSpPr/>
            <p:nvPr/>
          </p:nvSpPr>
          <p:spPr>
            <a:xfrm>
              <a:off x="7434666" y="2827655"/>
              <a:ext cx="527545" cy="306155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</p:grpSp>
    </p:spTree>
    <p:extLst>
      <p:ext uri="{BB962C8B-B14F-4D97-AF65-F5344CB8AC3E}">
        <p14:creationId xmlns:p14="http://schemas.microsoft.com/office/powerpoint/2010/main" val="18797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Differences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Prompts</a:t>
            </a:r>
            <a:endParaRPr lang="en-US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049237"/>
              </p:ext>
            </p:extLst>
          </p:nvPr>
        </p:nvGraphicFramePr>
        <p:xfrm>
          <a:off x="609600" y="1752600"/>
          <a:ext cx="6248401" cy="276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73969"/>
                <a:gridCol w="681624"/>
                <a:gridCol w="681624"/>
                <a:gridCol w="927796"/>
                <a:gridCol w="927796"/>
                <a:gridCol w="927796"/>
                <a:gridCol w="927796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prompt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train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5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translate train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0.39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0.39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translate test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" name="Gruppierung 3"/>
          <p:cNvGrpSpPr/>
          <p:nvPr/>
        </p:nvGrpSpPr>
        <p:grpSpPr>
          <a:xfrm>
            <a:off x="1676400" y="3657600"/>
            <a:ext cx="764200" cy="641711"/>
            <a:chOff x="6276593" y="3583110"/>
            <a:chExt cx="2105407" cy="2208090"/>
          </a:xfrm>
        </p:grpSpPr>
        <p:sp>
          <p:nvSpPr>
            <p:cNvPr id="7" name="Abgerundetes Rechteck 6"/>
            <p:cNvSpPr/>
            <p:nvPr/>
          </p:nvSpPr>
          <p:spPr>
            <a:xfrm>
              <a:off x="6276593" y="3583110"/>
              <a:ext cx="2105407" cy="88382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6276593" y="4907374"/>
              <a:ext cx="2105407" cy="883826"/>
            </a:xfrm>
            <a:prstGeom prst="roundRect">
              <a:avLst/>
            </a:prstGeom>
            <a:solidFill>
              <a:srgbClr val="FFD57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9" name="Zylinder 8"/>
            <p:cNvSpPr/>
            <p:nvPr/>
          </p:nvSpPr>
          <p:spPr>
            <a:xfrm>
              <a:off x="6545225" y="3726084"/>
              <a:ext cx="404602" cy="50283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 dirty="0"/>
            </a:p>
          </p:txBody>
        </p:sp>
        <p:sp>
          <p:nvSpPr>
            <p:cNvPr id="10" name="Pfeil nach rechts 9"/>
            <p:cNvSpPr/>
            <p:nvPr/>
          </p:nvSpPr>
          <p:spPr>
            <a:xfrm rot="16200000">
              <a:off x="7850499" y="4544735"/>
              <a:ext cx="341456" cy="357193"/>
            </a:xfrm>
            <a:prstGeom prst="rightArrow">
              <a:avLst/>
            </a:prstGeom>
            <a:gradFill flip="none" rotWithShape="1">
              <a:gsLst>
                <a:gs pos="0">
                  <a:srgbClr val="FF9300"/>
                </a:gs>
                <a:gs pos="50000">
                  <a:schemeClr val="accent1">
                    <a:lumMod val="50000"/>
                    <a:lumOff val="50000"/>
                  </a:schemeClr>
                </a:gs>
                <a:gs pos="5100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11" name="Pfeil nach rechts 10"/>
            <p:cNvSpPr/>
            <p:nvPr/>
          </p:nvSpPr>
          <p:spPr>
            <a:xfrm>
              <a:off x="7103428" y="3852736"/>
              <a:ext cx="525971" cy="249527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17" name="Würfel 16"/>
            <p:cNvSpPr/>
            <p:nvPr/>
          </p:nvSpPr>
          <p:spPr>
            <a:xfrm>
              <a:off x="7745228" y="3768799"/>
              <a:ext cx="454593" cy="500323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18" name="Würfel 17"/>
            <p:cNvSpPr/>
            <p:nvPr/>
          </p:nvSpPr>
          <p:spPr>
            <a:xfrm>
              <a:off x="7745228" y="5059774"/>
              <a:ext cx="454593" cy="500323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</p:grpSp>
      <p:grpSp>
        <p:nvGrpSpPr>
          <p:cNvPr id="35" name="Gruppierung 34"/>
          <p:cNvGrpSpPr/>
          <p:nvPr/>
        </p:nvGrpSpPr>
        <p:grpSpPr>
          <a:xfrm>
            <a:off x="1678599" y="2590800"/>
            <a:ext cx="762000" cy="740748"/>
            <a:chOff x="6858000" y="3201135"/>
            <a:chExt cx="1295400" cy="1381718"/>
          </a:xfrm>
        </p:grpSpPr>
        <p:sp>
          <p:nvSpPr>
            <p:cNvPr id="20" name="Abgerundetes Rechteck 19"/>
            <p:cNvSpPr/>
            <p:nvPr/>
          </p:nvSpPr>
          <p:spPr>
            <a:xfrm>
              <a:off x="6858000" y="3201135"/>
              <a:ext cx="1295400" cy="5326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21" name="Abgerundetes Rechteck 20"/>
            <p:cNvSpPr/>
            <p:nvPr/>
          </p:nvSpPr>
          <p:spPr>
            <a:xfrm>
              <a:off x="6858000" y="4050188"/>
              <a:ext cx="1295400" cy="532665"/>
            </a:xfrm>
            <a:prstGeom prst="roundRect">
              <a:avLst/>
            </a:prstGeom>
            <a:solidFill>
              <a:srgbClr val="FFD579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22" name="Zylinder 21"/>
            <p:cNvSpPr/>
            <p:nvPr/>
          </p:nvSpPr>
          <p:spPr>
            <a:xfrm>
              <a:off x="7010400" y="3278352"/>
              <a:ext cx="255948" cy="303048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 dirty="0"/>
            </a:p>
          </p:txBody>
        </p:sp>
        <p:sp>
          <p:nvSpPr>
            <p:cNvPr id="23" name="Zylinder 22"/>
            <p:cNvSpPr/>
            <p:nvPr/>
          </p:nvSpPr>
          <p:spPr>
            <a:xfrm>
              <a:off x="6991473" y="4147742"/>
              <a:ext cx="255948" cy="303048"/>
            </a:xfrm>
            <a:prstGeom prst="can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dirty="0"/>
            </a:p>
          </p:txBody>
        </p:sp>
        <p:sp>
          <p:nvSpPr>
            <p:cNvPr id="24" name="Pfeil nach rechts 23"/>
            <p:cNvSpPr/>
            <p:nvPr/>
          </p:nvSpPr>
          <p:spPr>
            <a:xfrm rot="5400000">
              <a:off x="6968329" y="3634438"/>
              <a:ext cx="390472" cy="303269"/>
            </a:xfrm>
            <a:prstGeom prst="rightArrow">
              <a:avLst/>
            </a:pr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50000"/>
                    <a:lumOff val="50000"/>
                  </a:schemeClr>
                </a:gs>
                <a:gs pos="51000">
                  <a:schemeClr val="accent1">
                    <a:lumMod val="45000"/>
                    <a:lumOff val="55000"/>
                  </a:schemeClr>
                </a:gs>
                <a:gs pos="100000">
                  <a:srgbClr val="FF9300"/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25" name="Pfeil nach rechts 24"/>
            <p:cNvSpPr/>
            <p:nvPr/>
          </p:nvSpPr>
          <p:spPr>
            <a:xfrm>
              <a:off x="7340546" y="4233900"/>
              <a:ext cx="332724" cy="150385"/>
            </a:xfrm>
            <a:prstGeom prst="rightArrow">
              <a:avLst/>
            </a:prstGeom>
            <a:solidFill>
              <a:srgbClr val="FF9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32" name="Würfel 31"/>
            <p:cNvSpPr/>
            <p:nvPr/>
          </p:nvSpPr>
          <p:spPr>
            <a:xfrm>
              <a:off x="7728132" y="4149255"/>
              <a:ext cx="287571" cy="301535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</p:grpSp>
      <p:sp>
        <p:nvSpPr>
          <p:cNvPr id="12" name="Rechteck 11"/>
          <p:cNvSpPr/>
          <p:nvPr/>
        </p:nvSpPr>
        <p:spPr>
          <a:xfrm>
            <a:off x="5029200" y="2514600"/>
            <a:ext cx="609600" cy="36176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hteck 25"/>
          <p:cNvSpPr/>
          <p:nvPr/>
        </p:nvSpPr>
        <p:spPr>
          <a:xfrm>
            <a:off x="5029200" y="3516975"/>
            <a:ext cx="609600" cy="397481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7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/>
              <a:t>I</a:t>
            </a:r>
            <a:r>
              <a:rPr lang="de-DE" dirty="0" err="1" smtClean="0"/>
              <a:t>nfluence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Translationese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363691" y="2057400"/>
            <a:ext cx="2836709" cy="2209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endParaRPr lang="de-DE" sz="16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A)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Plastic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type B was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superior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in </a:t>
            </a:r>
            <a:r>
              <a:rPr lang="de-DE" sz="1600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both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trial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1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trial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2. (B) </a:t>
            </a:r>
            <a:r>
              <a:rPr lang="de-DE" sz="1600" b="1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Record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weight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that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was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put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on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to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show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how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much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effected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each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plastic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. Also </a:t>
            </a:r>
            <a:r>
              <a:rPr lang="de-DE" sz="1600" b="1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conducting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more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trials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(...)</a:t>
            </a:r>
            <a:endParaRPr lang="de-DE" sz="1600" i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5571047" y="2012342"/>
            <a:ext cx="2946044" cy="22548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endParaRPr lang="de-DE" sz="16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B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plastic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was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supervisor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in </a:t>
            </a:r>
            <a:r>
              <a:rPr lang="de-DE" sz="1600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both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Trial 1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Trial 2. (B) </a:t>
            </a:r>
            <a:r>
              <a:rPr lang="de-DE" sz="1600" b="1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Write </a:t>
            </a:r>
            <a:r>
              <a:rPr lang="de-DE" sz="1600" b="1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down </a:t>
            </a:r>
            <a:r>
              <a:rPr lang="de-DE" sz="1600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weight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that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was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put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on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to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show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how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much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each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one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has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made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plastic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Also </a:t>
            </a:r>
            <a:r>
              <a:rPr lang="de-DE" sz="1600" b="1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do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more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err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experiments</a:t>
            </a:r>
            <a:r>
              <a:rPr lang="de-DE" sz="16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sz="16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(...)</a:t>
            </a:r>
            <a:endParaRPr lang="de-DE" sz="1600" i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Pfeil nach rechts 6"/>
          <p:cNvSpPr/>
          <p:nvPr/>
        </p:nvSpPr>
        <p:spPr>
          <a:xfrm>
            <a:off x="3252020" y="2996717"/>
            <a:ext cx="727843" cy="598291"/>
          </a:xfrm>
          <a:prstGeom prst="rightArrow">
            <a:avLst/>
          </a:prstGeom>
          <a:gradFill>
            <a:gsLst>
              <a:gs pos="0">
                <a:srgbClr val="FFC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pic>
        <p:nvPicPr>
          <p:cNvPr id="13" name="Bild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5" y="1905000"/>
            <a:ext cx="650002" cy="650002"/>
          </a:xfrm>
          <a:prstGeom prst="rect">
            <a:avLst/>
          </a:prstGeom>
        </p:spPr>
      </p:pic>
      <p:pic>
        <p:nvPicPr>
          <p:cNvPr id="15" name="Bild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092" y="1863231"/>
            <a:ext cx="650002" cy="650002"/>
          </a:xfrm>
          <a:prstGeom prst="rect">
            <a:avLst/>
          </a:prstGeom>
        </p:spPr>
      </p:pic>
      <p:sp>
        <p:nvSpPr>
          <p:cNvPr id="16" name="Pfeil nach rechts 15"/>
          <p:cNvSpPr/>
          <p:nvPr/>
        </p:nvSpPr>
        <p:spPr>
          <a:xfrm>
            <a:off x="4827226" y="2986849"/>
            <a:ext cx="727843" cy="598291"/>
          </a:xfrm>
          <a:prstGeom prst="rightArrow">
            <a:avLst/>
          </a:prstGeom>
          <a:gradFill>
            <a:gsLst>
              <a:gs pos="100000">
                <a:srgbClr val="FFC000"/>
              </a:gs>
              <a:gs pos="31000">
                <a:schemeClr val="accent1">
                  <a:lumMod val="45000"/>
                  <a:lumOff val="55000"/>
                </a:schemeClr>
              </a:gs>
              <a:gs pos="54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7" name="Abgerundetes Rechteck 16"/>
          <p:cNvSpPr/>
          <p:nvPr/>
        </p:nvSpPr>
        <p:spPr>
          <a:xfrm>
            <a:off x="4004723" y="2926270"/>
            <a:ext cx="762000" cy="756233"/>
          </a:xfrm>
          <a:prstGeom prst="roundRect">
            <a:avLst/>
          </a:prstGeom>
          <a:solidFill>
            <a:srgbClr val="FFD579">
              <a:alpha val="5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pic>
        <p:nvPicPr>
          <p:cNvPr id="20" name="Bild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482" y="3153558"/>
            <a:ext cx="452482" cy="301655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3239729" y="3085939"/>
            <a:ext cx="610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MT</a:t>
            </a:r>
            <a:endParaRPr lang="de-DE" sz="1400" b="1" dirty="0"/>
          </a:p>
        </p:txBody>
      </p:sp>
      <p:sp>
        <p:nvSpPr>
          <p:cNvPr id="23" name="Textfeld 22"/>
          <p:cNvSpPr txBox="1"/>
          <p:nvPr/>
        </p:nvSpPr>
        <p:spPr>
          <a:xfrm>
            <a:off x="4811603" y="3085939"/>
            <a:ext cx="610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MT</a:t>
            </a:r>
            <a:endParaRPr lang="de-DE" sz="14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3692358" y="4648200"/>
            <a:ext cx="31656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Idea</a:t>
            </a:r>
            <a:r>
              <a:rPr lang="en-US" dirty="0" smtClean="0"/>
              <a:t>: translate test data, double translate train data </a:t>
            </a:r>
          </a:p>
          <a:p>
            <a:r>
              <a:rPr lang="en-US" dirty="0" smtClean="0"/>
              <a:t>→ </a:t>
            </a:r>
            <a:r>
              <a:rPr lang="en-US" dirty="0" smtClean="0"/>
              <a:t>but: makes </a:t>
            </a:r>
            <a:r>
              <a:rPr lang="en-US" dirty="0" smtClean="0"/>
              <a:t>little difference</a:t>
            </a:r>
            <a:endParaRPr lang="en-US" dirty="0"/>
          </a:p>
        </p:txBody>
      </p:sp>
      <p:sp>
        <p:nvSpPr>
          <p:cNvPr id="18" name="Abgerundetes Rechteck 17"/>
          <p:cNvSpPr/>
          <p:nvPr/>
        </p:nvSpPr>
        <p:spPr>
          <a:xfrm>
            <a:off x="609599" y="4538476"/>
            <a:ext cx="2606779" cy="6522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9" name="Abgerundetes Rechteck 18"/>
          <p:cNvSpPr/>
          <p:nvPr/>
        </p:nvSpPr>
        <p:spPr>
          <a:xfrm>
            <a:off x="609599" y="5672352"/>
            <a:ext cx="2606779" cy="652248"/>
          </a:xfrm>
          <a:prstGeom prst="roundRect">
            <a:avLst/>
          </a:prstGeom>
          <a:solidFill>
            <a:srgbClr val="FFD5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21" name="Zylinder 20"/>
          <p:cNvSpPr/>
          <p:nvPr/>
        </p:nvSpPr>
        <p:spPr>
          <a:xfrm>
            <a:off x="1343951" y="4643989"/>
            <a:ext cx="412455" cy="37108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24" name="Zylinder 23"/>
          <p:cNvSpPr/>
          <p:nvPr/>
        </p:nvSpPr>
        <p:spPr>
          <a:xfrm>
            <a:off x="1343951" y="5854265"/>
            <a:ext cx="412455" cy="371083"/>
          </a:xfrm>
          <a:prstGeom prst="can">
            <a:avLst/>
          </a:prstGeom>
          <a:solidFill>
            <a:srgbClr val="FFC000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25" name="Pfeil nach rechts 24"/>
          <p:cNvSpPr/>
          <p:nvPr/>
        </p:nvSpPr>
        <p:spPr>
          <a:xfrm rot="5400000">
            <a:off x="1152517" y="5216525"/>
            <a:ext cx="478133" cy="264833"/>
          </a:xfrm>
          <a:prstGeom prst="rightArrow">
            <a:avLst/>
          </a:prstGeom>
          <a:gradFill flip="none" rotWithShape="1">
            <a:gsLst>
              <a:gs pos="0">
                <a:schemeClr val="accent1"/>
              </a:gs>
              <a:gs pos="37000">
                <a:schemeClr val="accent1">
                  <a:lumMod val="50000"/>
                  <a:lumOff val="50000"/>
                </a:schemeClr>
              </a:gs>
              <a:gs pos="34000">
                <a:schemeClr val="accent1">
                  <a:lumMod val="45000"/>
                  <a:lumOff val="55000"/>
                </a:schemeClr>
              </a:gs>
              <a:gs pos="100000">
                <a:srgbClr val="FFC000"/>
              </a:gs>
            </a:gsLst>
            <a:lin ang="0" scaled="1"/>
            <a:tileRect/>
          </a:gra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27" name="Pfeil nach rechts 26"/>
          <p:cNvSpPr/>
          <p:nvPr/>
        </p:nvSpPr>
        <p:spPr>
          <a:xfrm>
            <a:off x="1906477" y="4743755"/>
            <a:ext cx="536180" cy="184146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pic>
        <p:nvPicPr>
          <p:cNvPr id="28" name="Bild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41" y="5868388"/>
            <a:ext cx="457305" cy="260176"/>
          </a:xfrm>
          <a:prstGeom prst="rect">
            <a:avLst/>
          </a:prstGeom>
        </p:spPr>
      </p:pic>
      <p:pic>
        <p:nvPicPr>
          <p:cNvPr id="29" name="Bild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99" y="4590071"/>
            <a:ext cx="561188" cy="478917"/>
          </a:xfrm>
          <a:prstGeom prst="rect">
            <a:avLst/>
          </a:prstGeom>
        </p:spPr>
      </p:pic>
      <p:sp>
        <p:nvSpPr>
          <p:cNvPr id="30" name="Textfeld 29"/>
          <p:cNvSpPr txBox="1"/>
          <p:nvPr/>
        </p:nvSpPr>
        <p:spPr>
          <a:xfrm>
            <a:off x="1263788" y="4286555"/>
            <a:ext cx="578280" cy="258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Train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2565663" y="4286555"/>
            <a:ext cx="578280" cy="258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Test</a:t>
            </a:r>
          </a:p>
        </p:txBody>
      </p:sp>
      <p:sp>
        <p:nvSpPr>
          <p:cNvPr id="33" name="Pfeil nach rechts 32"/>
          <p:cNvSpPr/>
          <p:nvPr/>
        </p:nvSpPr>
        <p:spPr>
          <a:xfrm rot="16200000">
            <a:off x="2559888" y="5216863"/>
            <a:ext cx="478133" cy="264833"/>
          </a:xfrm>
          <a:prstGeom prst="rightArrow">
            <a:avLst/>
          </a:prstGeom>
          <a:gradFill flip="none" rotWithShape="1">
            <a:gsLst>
              <a:gs pos="0">
                <a:schemeClr val="accent1"/>
              </a:gs>
              <a:gs pos="37000">
                <a:schemeClr val="accent1">
                  <a:lumMod val="50000"/>
                  <a:lumOff val="50000"/>
                </a:schemeClr>
              </a:gs>
              <a:gs pos="34000">
                <a:schemeClr val="accent1">
                  <a:lumMod val="45000"/>
                  <a:lumOff val="55000"/>
                </a:schemeClr>
              </a:gs>
              <a:gs pos="100000">
                <a:srgbClr val="FFC000"/>
              </a:gs>
            </a:gsLst>
            <a:lin ang="10800000" scaled="0"/>
            <a:tileRect/>
          </a:gra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35" name="Pfeil nach rechts 34"/>
          <p:cNvSpPr/>
          <p:nvPr/>
        </p:nvSpPr>
        <p:spPr>
          <a:xfrm rot="16200000">
            <a:off x="1381117" y="5240220"/>
            <a:ext cx="478133" cy="264833"/>
          </a:xfrm>
          <a:prstGeom prst="rightArrow">
            <a:avLst/>
          </a:prstGeom>
          <a:gradFill flip="none" rotWithShape="1">
            <a:gsLst>
              <a:gs pos="0">
                <a:schemeClr val="accent1"/>
              </a:gs>
              <a:gs pos="37000">
                <a:schemeClr val="accent1">
                  <a:lumMod val="50000"/>
                  <a:lumOff val="50000"/>
                </a:schemeClr>
              </a:gs>
              <a:gs pos="34000">
                <a:schemeClr val="accent1">
                  <a:lumMod val="45000"/>
                  <a:lumOff val="55000"/>
                </a:schemeClr>
              </a:gs>
              <a:gs pos="100000">
                <a:srgbClr val="FFC000"/>
              </a:gs>
            </a:gsLst>
            <a:lin ang="10800000" scaled="0"/>
            <a:tileRect/>
          </a:gra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0" name="Würfel 9"/>
          <p:cNvSpPr/>
          <p:nvPr/>
        </p:nvSpPr>
        <p:spPr>
          <a:xfrm>
            <a:off x="2592728" y="4686910"/>
            <a:ext cx="412455" cy="32405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Würfel 36"/>
          <p:cNvSpPr/>
          <p:nvPr/>
        </p:nvSpPr>
        <p:spPr>
          <a:xfrm>
            <a:off x="2559345" y="5867504"/>
            <a:ext cx="412455" cy="324051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754541" y="1600200"/>
            <a:ext cx="7170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Maybe combining translated and original data is the problem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3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6" grpId="0" animBg="1"/>
      <p:bldP spid="17" grpId="0" animBg="1"/>
      <p:bldP spid="22" grpId="0"/>
      <p:bldP spid="23" grpId="0"/>
      <p:bldP spid="8" grpId="0"/>
      <p:bldP spid="18" grpId="0" animBg="1"/>
      <p:bldP spid="19" grpId="0" animBg="1"/>
      <p:bldP spid="21" grpId="0" animBg="1"/>
      <p:bldP spid="24" grpId="0" animBg="1"/>
      <p:bldP spid="25" grpId="0" animBg="1"/>
      <p:bldP spid="27" grpId="0" animBg="1"/>
      <p:bldP spid="30" grpId="0"/>
      <p:bldP spid="31" grpId="0"/>
      <p:bldP spid="33" grpId="0" animBg="1"/>
      <p:bldP spid="35" grpId="0" animBg="1"/>
      <p:bldP spid="10" grpId="0" animBg="1"/>
      <p:bldP spid="37" grpId="0" animBg="1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Conclusions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Future 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collected</a:t>
            </a:r>
            <a:r>
              <a:rPr lang="de-DE" dirty="0" smtClean="0"/>
              <a:t> </a:t>
            </a:r>
            <a:r>
              <a:rPr lang="de-DE" dirty="0" smtClean="0"/>
              <a:t>a German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smtClean="0"/>
              <a:t>ASAP-2 </a:t>
            </a:r>
            <a:r>
              <a:rPr lang="de-DE" dirty="0" err="1" smtClean="0"/>
              <a:t>dataset</a:t>
            </a:r>
            <a:endParaRPr lang="de-DE" dirty="0"/>
          </a:p>
          <a:p>
            <a:pPr lvl="1"/>
            <a:r>
              <a:rPr lang="de-DE" i="1" dirty="0"/>
              <a:t>https://</a:t>
            </a:r>
            <a:r>
              <a:rPr lang="de-DE" i="1" dirty="0" err="1"/>
              <a:t>github.com</a:t>
            </a:r>
            <a:r>
              <a:rPr lang="de-DE" i="1" dirty="0"/>
              <a:t>/</a:t>
            </a:r>
            <a:r>
              <a:rPr lang="de-DE" i="1" dirty="0" err="1"/>
              <a:t>ltl-ude</a:t>
            </a:r>
            <a:r>
              <a:rPr lang="de-DE" i="1" dirty="0"/>
              <a:t>/</a:t>
            </a:r>
            <a:r>
              <a:rPr lang="de-DE" i="1" dirty="0" err="1"/>
              <a:t>crosslingual</a:t>
            </a:r>
            <a:endParaRPr lang="de-DE" i="1" dirty="0" smtClean="0"/>
          </a:p>
          <a:p>
            <a:r>
              <a:rPr lang="de-DE" dirty="0" smtClean="0"/>
              <a:t>First </a:t>
            </a:r>
            <a:r>
              <a:rPr lang="de-DE" dirty="0" err="1" smtClean="0"/>
              <a:t>experiments</a:t>
            </a:r>
            <a:r>
              <a:rPr lang="de-DE" dirty="0" smtClean="0"/>
              <a:t> on </a:t>
            </a:r>
            <a:r>
              <a:rPr lang="de-DE" dirty="0" err="1" smtClean="0"/>
              <a:t>cross</a:t>
            </a:r>
            <a:r>
              <a:rPr lang="de-DE" dirty="0" smtClean="0"/>
              <a:t>-lingual </a:t>
            </a:r>
            <a:r>
              <a:rPr lang="de-DE" dirty="0" err="1" smtClean="0"/>
              <a:t>scoring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MT</a:t>
            </a:r>
          </a:p>
          <a:p>
            <a:pPr lvl="1"/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endParaRPr lang="de-DE" dirty="0"/>
          </a:p>
          <a:p>
            <a:pPr lvl="1"/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depend</a:t>
            </a:r>
            <a:r>
              <a:rPr lang="de-DE" dirty="0" smtClean="0"/>
              <a:t> a </a:t>
            </a:r>
            <a:r>
              <a:rPr lang="de-DE" dirty="0" err="1" smtClean="0"/>
              <a:t>lot</a:t>
            </a:r>
            <a:r>
              <a:rPr lang="de-DE" dirty="0" smtClean="0"/>
              <a:t> on individual prompt</a:t>
            </a:r>
          </a:p>
          <a:p>
            <a:endParaRPr lang="de-DE" dirty="0"/>
          </a:p>
          <a:p>
            <a:r>
              <a:rPr lang="de-DE" dirty="0" err="1" smtClean="0"/>
              <a:t>Understand</a:t>
            </a:r>
            <a:r>
              <a:rPr lang="de-DE" dirty="0" smtClean="0"/>
              <a:t> </a:t>
            </a:r>
            <a:r>
              <a:rPr lang="de-DE" dirty="0" err="1" smtClean="0"/>
              <a:t>influence</a:t>
            </a:r>
            <a:r>
              <a:rPr lang="de-DE" dirty="0" smtClean="0"/>
              <a:t> </a:t>
            </a:r>
            <a:r>
              <a:rPr lang="de-DE" dirty="0" err="1" smtClean="0"/>
              <a:t>factors</a:t>
            </a:r>
            <a:r>
              <a:rPr lang="de-DE" dirty="0" smtClean="0"/>
              <a:t> </a:t>
            </a:r>
            <a:r>
              <a:rPr lang="de-DE" dirty="0" err="1" smtClean="0"/>
              <a:t>better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Language</a:t>
            </a:r>
          </a:p>
          <a:p>
            <a:pPr lvl="1"/>
            <a:r>
              <a:rPr lang="de-DE" dirty="0" err="1" smtClean="0"/>
              <a:t>Learner</a:t>
            </a:r>
            <a:r>
              <a:rPr lang="de-DE" dirty="0" smtClean="0"/>
              <a:t> </a:t>
            </a:r>
            <a:r>
              <a:rPr lang="de-DE" dirty="0" err="1" smtClean="0"/>
              <a:t>population</a:t>
            </a:r>
            <a:endParaRPr lang="de-DE" dirty="0" smtClean="0"/>
          </a:p>
          <a:p>
            <a:pPr lvl="1"/>
            <a:r>
              <a:rPr lang="de-DE" dirty="0" err="1" smtClean="0"/>
              <a:t>Machine</a:t>
            </a:r>
            <a:r>
              <a:rPr lang="de-DE" dirty="0" smtClean="0"/>
              <a:t> </a:t>
            </a:r>
            <a:r>
              <a:rPr lang="de-DE" dirty="0" err="1" smtClean="0"/>
              <a:t>translation</a:t>
            </a:r>
            <a:r>
              <a:rPr lang="de-DE" dirty="0" smtClean="0"/>
              <a:t> </a:t>
            </a:r>
            <a:r>
              <a:rPr lang="de-DE" dirty="0" err="1" smtClean="0"/>
              <a:t>artifacts</a:t>
            </a:r>
            <a:endParaRPr lang="de-DE" dirty="0" smtClean="0"/>
          </a:p>
          <a:p>
            <a:pPr lvl="1"/>
            <a:endParaRPr lang="de-DE" dirty="0"/>
          </a:p>
          <a:p>
            <a:r>
              <a:rPr lang="de-DE" dirty="0" smtClean="0"/>
              <a:t>Alternatives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Machine</a:t>
            </a:r>
            <a:r>
              <a:rPr lang="de-DE" dirty="0" smtClean="0"/>
              <a:t> Translation: </a:t>
            </a:r>
            <a:r>
              <a:rPr lang="de-DE" dirty="0" err="1" smtClean="0"/>
              <a:t>cross</a:t>
            </a:r>
            <a:r>
              <a:rPr lang="de-DE" dirty="0" smtClean="0"/>
              <a:t>-lingual </a:t>
            </a:r>
            <a:r>
              <a:rPr lang="de-DE" dirty="0" err="1" smtClean="0"/>
              <a:t>embeddings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1981200" y="2984500"/>
            <a:ext cx="5410200" cy="8461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9250" indent="-168275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538163" indent="-187325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7175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908050" indent="-18891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1365250" indent="-188913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de-DE" kern="0" dirty="0" err="1" smtClean="0"/>
              <a:t>Thank</a:t>
            </a:r>
            <a:r>
              <a:rPr lang="de-DE" kern="0" dirty="0" smtClean="0"/>
              <a:t> </a:t>
            </a:r>
            <a:r>
              <a:rPr lang="de-DE" kern="0" dirty="0" err="1" smtClean="0"/>
              <a:t>you</a:t>
            </a:r>
            <a:r>
              <a:rPr lang="de-DE" kern="0" dirty="0" smtClean="0"/>
              <a:t>!   →  Vielen Dank!</a:t>
            </a:r>
          </a:p>
          <a:p>
            <a:pPr marL="0" indent="0" algn="ctr">
              <a:buFont typeface="Wingdings" pitchFamily="2" charset="2"/>
              <a:buNone/>
            </a:pPr>
            <a:r>
              <a:rPr lang="de-DE" kern="0" dirty="0" err="1" smtClean="0"/>
              <a:t>Questions</a:t>
            </a:r>
            <a:r>
              <a:rPr lang="de-DE" kern="0" dirty="0" smtClean="0"/>
              <a:t>?  →. Fragen?  </a:t>
            </a:r>
            <a:endParaRPr lang="de-DE" kern="0" dirty="0"/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542" y="3068637"/>
            <a:ext cx="650002" cy="650002"/>
          </a:xfrm>
          <a:prstGeom prst="rect">
            <a:avLst/>
          </a:prstGeom>
        </p:spPr>
      </p:pic>
      <p:pic>
        <p:nvPicPr>
          <p:cNvPr id="6" name="Bild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221037"/>
            <a:ext cx="538840" cy="35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9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Cross-Lingual Scoring </a:t>
            </a:r>
            <a:r>
              <a:rPr lang="mr-IN" dirty="0" smtClean="0"/>
              <a:t>–</a:t>
            </a:r>
            <a:r>
              <a:rPr lang="de-DE" dirty="0" smtClean="0"/>
              <a:t> Core </a:t>
            </a:r>
            <a:r>
              <a:rPr lang="de-DE" dirty="0" err="1" smtClean="0"/>
              <a:t>Idea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381000" y="3745378"/>
            <a:ext cx="3658111" cy="2600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endParaRPr lang="de-DE" sz="1600" dirty="0">
              <a:solidFill>
                <a:schemeClr val="tx1"/>
              </a:solidFill>
            </a:endParaRPr>
          </a:p>
          <a:p>
            <a:pPr marL="214313" indent="-214313">
              <a:buFont typeface="Arial" charset="0"/>
              <a:buChar char="•"/>
            </a:pPr>
            <a:r>
              <a:rPr lang="de-DE" sz="1600" b="1" dirty="0" smtClean="0">
                <a:solidFill>
                  <a:schemeClr val="tx1"/>
                </a:solidFill>
              </a:rPr>
              <a:t>LA1: </a:t>
            </a:r>
            <a:r>
              <a:rPr lang="de-DE" sz="1600" i="1" dirty="0" err="1" smtClean="0">
                <a:solidFill>
                  <a:schemeClr val="tx1"/>
                </a:solidFill>
              </a:rPr>
              <a:t>Some</a:t>
            </a:r>
            <a:r>
              <a:rPr lang="de-DE" sz="1600" i="1" dirty="0" smtClean="0">
                <a:solidFill>
                  <a:schemeClr val="tx1"/>
                </a:solidFill>
              </a:rPr>
              <a:t> </a:t>
            </a:r>
            <a:r>
              <a:rPr lang="de-DE" sz="1600" i="1" dirty="0">
                <a:solidFill>
                  <a:schemeClr val="tx1"/>
                </a:solidFill>
              </a:rPr>
              <a:t>additional </a:t>
            </a:r>
            <a:r>
              <a:rPr lang="de-DE" sz="1600" i="1" dirty="0" err="1">
                <a:solidFill>
                  <a:schemeClr val="tx1"/>
                </a:solidFill>
              </a:rPr>
              <a:t>information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you</a:t>
            </a:r>
            <a:r>
              <a:rPr lang="de-DE" sz="1600" i="1" dirty="0">
                <a:solidFill>
                  <a:schemeClr val="tx1"/>
                </a:solidFill>
              </a:rPr>
              <a:t> will </a:t>
            </a:r>
            <a:r>
              <a:rPr lang="de-DE" sz="1600" i="1" dirty="0" err="1">
                <a:solidFill>
                  <a:schemeClr val="tx1"/>
                </a:solidFill>
              </a:rPr>
              <a:t>need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are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the</a:t>
            </a:r>
            <a:r>
              <a:rPr lang="de-DE" sz="1600" i="1" dirty="0">
                <a:solidFill>
                  <a:schemeClr val="tx1"/>
                </a:solidFill>
              </a:rPr>
              <a:t> material. </a:t>
            </a:r>
            <a:r>
              <a:rPr lang="de-DE" sz="1600" i="1" dirty="0" err="1">
                <a:solidFill>
                  <a:schemeClr val="tx1"/>
                </a:solidFill>
              </a:rPr>
              <a:t>You</a:t>
            </a:r>
            <a:r>
              <a:rPr lang="de-DE" sz="1600" i="1" dirty="0">
                <a:solidFill>
                  <a:schemeClr val="tx1"/>
                </a:solidFill>
              </a:rPr>
              <a:t> also </a:t>
            </a:r>
            <a:r>
              <a:rPr lang="de-DE" sz="1600" b="1" i="1" dirty="0" err="1">
                <a:solidFill>
                  <a:schemeClr val="tx1"/>
                </a:solidFill>
              </a:rPr>
              <a:t>need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to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know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the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size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of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the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container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</a:p>
          <a:p>
            <a:pPr marL="214313" indent="-214313">
              <a:buFont typeface="Arial" charset="0"/>
              <a:buChar char="•"/>
            </a:pPr>
            <a:r>
              <a:rPr lang="de-DE" sz="1600" b="1" dirty="0" smtClean="0">
                <a:solidFill>
                  <a:schemeClr val="tx1"/>
                </a:solidFill>
              </a:rPr>
              <a:t>LA2: </a:t>
            </a:r>
            <a:r>
              <a:rPr lang="de-DE" sz="1600" i="1" dirty="0" smtClean="0">
                <a:solidFill>
                  <a:schemeClr val="tx1"/>
                </a:solidFill>
              </a:rPr>
              <a:t>The </a:t>
            </a:r>
            <a:r>
              <a:rPr lang="de-DE" sz="1600" i="1" dirty="0">
                <a:solidFill>
                  <a:schemeClr val="tx1"/>
                </a:solidFill>
              </a:rPr>
              <a:t>additional </a:t>
            </a:r>
            <a:r>
              <a:rPr lang="de-DE" sz="1600" i="1" dirty="0" err="1">
                <a:solidFill>
                  <a:schemeClr val="tx1"/>
                </a:solidFill>
              </a:rPr>
              <a:t>information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you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need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is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one</a:t>
            </a:r>
            <a:r>
              <a:rPr lang="de-DE" sz="1600" i="1" dirty="0">
                <a:solidFill>
                  <a:schemeClr val="tx1"/>
                </a:solidFill>
              </a:rPr>
              <a:t>, </a:t>
            </a:r>
            <a:r>
              <a:rPr lang="de-DE" sz="1600" i="1" dirty="0" err="1">
                <a:solidFill>
                  <a:schemeClr val="tx1"/>
                </a:solidFill>
              </a:rPr>
              <a:t>the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amount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of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vinegar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you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poured</a:t>
            </a:r>
            <a:r>
              <a:rPr lang="de-DE" sz="1600" i="1" dirty="0">
                <a:solidFill>
                  <a:schemeClr val="tx1"/>
                </a:solidFill>
              </a:rPr>
              <a:t> in </a:t>
            </a:r>
            <a:r>
              <a:rPr lang="de-DE" sz="1600" i="1" dirty="0" err="1">
                <a:solidFill>
                  <a:schemeClr val="tx1"/>
                </a:solidFill>
              </a:rPr>
              <a:t>each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container</a:t>
            </a:r>
            <a:r>
              <a:rPr lang="de-DE" sz="1600" i="1" dirty="0">
                <a:solidFill>
                  <a:schemeClr val="tx1"/>
                </a:solidFill>
              </a:rPr>
              <a:t>, </a:t>
            </a:r>
            <a:r>
              <a:rPr lang="de-DE" sz="1600" i="1" dirty="0" err="1">
                <a:solidFill>
                  <a:schemeClr val="tx1"/>
                </a:solidFill>
              </a:rPr>
              <a:t>two</a:t>
            </a:r>
            <a:r>
              <a:rPr lang="de-DE" sz="1600" i="1" dirty="0">
                <a:solidFill>
                  <a:schemeClr val="tx1"/>
                </a:solidFill>
              </a:rPr>
              <a:t>, </a:t>
            </a:r>
            <a:r>
              <a:rPr lang="de-DE" sz="1600" i="1" dirty="0" err="1">
                <a:solidFill>
                  <a:schemeClr val="tx1"/>
                </a:solidFill>
              </a:rPr>
              <a:t>label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the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containers</a:t>
            </a:r>
            <a:r>
              <a:rPr lang="de-DE" sz="1600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5202691" y="3700320"/>
            <a:ext cx="3712709" cy="26258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endParaRPr lang="de-DE" sz="1600" dirty="0">
              <a:solidFill>
                <a:schemeClr val="tx1"/>
              </a:solidFill>
            </a:endParaRPr>
          </a:p>
          <a:p>
            <a:pPr marL="214313" indent="-214313">
              <a:buFont typeface="Arial" charset="0"/>
              <a:buChar char="•"/>
            </a:pPr>
            <a:r>
              <a:rPr lang="de-DE" sz="1600" b="1" dirty="0" smtClean="0">
                <a:solidFill>
                  <a:schemeClr val="tx1"/>
                </a:solidFill>
              </a:rPr>
              <a:t>LA1000: </a:t>
            </a:r>
            <a:r>
              <a:rPr lang="de-DE" sz="1600" i="1" dirty="0" err="1" smtClean="0">
                <a:solidFill>
                  <a:schemeClr val="tx1"/>
                </a:solidFill>
              </a:rPr>
              <a:t>You</a:t>
            </a:r>
            <a:r>
              <a:rPr lang="de-DE" sz="1600" i="1" dirty="0" smtClean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would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need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to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know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how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many</a:t>
            </a:r>
            <a:r>
              <a:rPr lang="de-DE" sz="1600" i="1" dirty="0">
                <a:solidFill>
                  <a:schemeClr val="tx1"/>
                </a:solidFill>
              </a:rPr>
              <a:t> ml </a:t>
            </a:r>
            <a:r>
              <a:rPr lang="de-DE" sz="1600" i="1" dirty="0" err="1">
                <a:solidFill>
                  <a:schemeClr val="tx1"/>
                </a:solidFill>
              </a:rPr>
              <a:t>of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vinegar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they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used</a:t>
            </a:r>
            <a:r>
              <a:rPr lang="de-DE" sz="1600" i="1" dirty="0">
                <a:solidFill>
                  <a:schemeClr val="tx1"/>
                </a:solidFill>
              </a:rPr>
              <a:t>, </a:t>
            </a:r>
            <a:r>
              <a:rPr lang="de-DE" sz="1600" i="1" dirty="0" err="1">
                <a:solidFill>
                  <a:schemeClr val="tx1"/>
                </a:solidFill>
              </a:rPr>
              <a:t>how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much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distilled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water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to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rinse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the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samples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with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and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how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they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obtained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the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mass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of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each</a:t>
            </a:r>
            <a:r>
              <a:rPr lang="de-DE" sz="1600" i="1" dirty="0">
                <a:solidFill>
                  <a:schemeClr val="tx1"/>
                </a:solidFill>
              </a:rPr>
              <a:t> sample.</a:t>
            </a:r>
          </a:p>
          <a:p>
            <a:pPr marL="214313" indent="-214313">
              <a:buFont typeface="Arial" charset="0"/>
              <a:buChar char="•"/>
            </a:pPr>
            <a:r>
              <a:rPr lang="de-DE" sz="1600" b="1" dirty="0" smtClean="0">
                <a:solidFill>
                  <a:schemeClr val="tx1"/>
                </a:solidFill>
              </a:rPr>
              <a:t>LA10001:</a:t>
            </a:r>
            <a:r>
              <a:rPr lang="de-DE" sz="1600" i="1" dirty="0" smtClean="0">
                <a:solidFill>
                  <a:schemeClr val="tx1"/>
                </a:solidFill>
              </a:rPr>
              <a:t> I </a:t>
            </a:r>
            <a:r>
              <a:rPr lang="de-DE" sz="1600" i="1" dirty="0" err="1">
                <a:solidFill>
                  <a:schemeClr val="tx1"/>
                </a:solidFill>
              </a:rPr>
              <a:t>would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need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to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know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the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exact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 smtClean="0">
                <a:solidFill>
                  <a:schemeClr val="tx1"/>
                </a:solidFill>
              </a:rPr>
              <a:t>amount</a:t>
            </a:r>
            <a:r>
              <a:rPr lang="de-DE" sz="1600" b="1" i="1" dirty="0" smtClean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of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b="1" i="1" dirty="0" err="1">
                <a:solidFill>
                  <a:schemeClr val="tx1"/>
                </a:solidFill>
              </a:rPr>
              <a:t>vinegar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i="1" dirty="0">
                <a:solidFill>
                  <a:schemeClr val="tx1"/>
                </a:solidFill>
              </a:rPr>
              <a:t>in </a:t>
            </a:r>
            <a:r>
              <a:rPr lang="de-DE" sz="1600" i="1" dirty="0" err="1">
                <a:solidFill>
                  <a:schemeClr val="tx1"/>
                </a:solidFill>
              </a:rPr>
              <a:t>each</a:t>
            </a:r>
            <a:r>
              <a:rPr lang="de-DE" sz="1600" i="1" dirty="0">
                <a:solidFill>
                  <a:schemeClr val="tx1"/>
                </a:solidFill>
              </a:rPr>
              <a:t> </a:t>
            </a:r>
            <a:r>
              <a:rPr lang="de-DE" sz="1600" i="1" dirty="0" err="1">
                <a:solidFill>
                  <a:schemeClr val="tx1"/>
                </a:solidFill>
              </a:rPr>
              <a:t>container</a:t>
            </a:r>
            <a:r>
              <a:rPr lang="de-DE" sz="1600" i="1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561491"/>
            <a:ext cx="696783" cy="754718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729391" y="3281093"/>
            <a:ext cx="1965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Training Data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120824" y="3276600"/>
            <a:ext cx="1965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Test Data</a:t>
            </a:r>
          </a:p>
        </p:txBody>
      </p:sp>
      <p:sp>
        <p:nvSpPr>
          <p:cNvPr id="11" name="Pfeil nach rechts 10"/>
          <p:cNvSpPr/>
          <p:nvPr/>
        </p:nvSpPr>
        <p:spPr>
          <a:xfrm>
            <a:off x="4039111" y="4714120"/>
            <a:ext cx="1131506" cy="59829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pic>
        <p:nvPicPr>
          <p:cNvPr id="12" name="Bild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617" y="3536249"/>
            <a:ext cx="696783" cy="754718"/>
          </a:xfrm>
          <a:prstGeom prst="rect">
            <a:avLst/>
          </a:prstGeom>
        </p:spPr>
      </p:pic>
      <p:sp>
        <p:nvSpPr>
          <p:cNvPr id="14" name="Abgerundetes Rechteck 13"/>
          <p:cNvSpPr/>
          <p:nvPr/>
        </p:nvSpPr>
        <p:spPr>
          <a:xfrm>
            <a:off x="2590800" y="5431681"/>
            <a:ext cx="1198769" cy="228599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5" name="Abgerundetes Rechteck 14"/>
          <p:cNvSpPr/>
          <p:nvPr/>
        </p:nvSpPr>
        <p:spPr>
          <a:xfrm>
            <a:off x="6019800" y="5605673"/>
            <a:ext cx="1889575" cy="28320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6" name="Abgerundetes Rechteck 15"/>
          <p:cNvSpPr/>
          <p:nvPr/>
        </p:nvSpPr>
        <p:spPr>
          <a:xfrm>
            <a:off x="7340006" y="4148937"/>
            <a:ext cx="1422994" cy="284059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7" name="Abgerundetes Rechteck 16"/>
          <p:cNvSpPr/>
          <p:nvPr/>
        </p:nvSpPr>
        <p:spPr>
          <a:xfrm>
            <a:off x="1143000" y="4679707"/>
            <a:ext cx="1430756" cy="284059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4" name="Textfeld 3"/>
          <p:cNvSpPr txBox="1"/>
          <p:nvPr/>
        </p:nvSpPr>
        <p:spPr>
          <a:xfrm>
            <a:off x="855245" y="1752601"/>
            <a:ext cx="6840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The Standard </a:t>
            </a:r>
            <a:r>
              <a:rPr lang="de-DE" sz="2400"/>
              <a:t>Monolingual </a:t>
            </a:r>
            <a:r>
              <a:rPr lang="de-DE" sz="2400" smtClean="0"/>
              <a:t>Content Scoring Case</a:t>
            </a:r>
            <a:endParaRPr lang="de-DE" sz="2400" dirty="0"/>
          </a:p>
        </p:txBody>
      </p:sp>
      <p:sp>
        <p:nvSpPr>
          <p:cNvPr id="18" name="Abgerundetes Rechteck 17"/>
          <p:cNvSpPr/>
          <p:nvPr/>
        </p:nvSpPr>
        <p:spPr>
          <a:xfrm>
            <a:off x="693896" y="5664694"/>
            <a:ext cx="773823" cy="286262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3" name="Textfeld 2"/>
          <p:cNvSpPr txBox="1"/>
          <p:nvPr/>
        </p:nvSpPr>
        <p:spPr>
          <a:xfrm>
            <a:off x="4071185" y="4535712"/>
            <a:ext cx="1131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train &amp; apply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355600" y="2352532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Question</a:t>
            </a:r>
            <a:r>
              <a:rPr lang="en-US" dirty="0" smtClean="0"/>
              <a:t>: </a:t>
            </a:r>
            <a:r>
              <a:rPr lang="en-US" dirty="0"/>
              <a:t>After reading the groups procedure</a:t>
            </a:r>
            <a:r>
              <a:rPr lang="en-US"/>
              <a:t>, </a:t>
            </a:r>
            <a:r>
              <a:rPr lang="en-US" smtClean="0"/>
              <a:t>describe what </a:t>
            </a:r>
            <a:r>
              <a:rPr lang="en-US" dirty="0"/>
              <a:t>additional information you would need in </a:t>
            </a:r>
            <a:r>
              <a:rPr lang="en-US"/>
              <a:t>order </a:t>
            </a:r>
            <a:r>
              <a:rPr lang="en-US" smtClean="0"/>
              <a:t>to replicate </a:t>
            </a:r>
            <a:r>
              <a:rPr lang="en-US" dirty="0"/>
              <a:t>the experiment.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0" grpId="0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Cross-Lingual Scoring </a:t>
            </a:r>
            <a:r>
              <a:rPr lang="mr-IN" dirty="0" smtClean="0"/>
              <a:t>–</a:t>
            </a:r>
            <a:r>
              <a:rPr lang="de-DE" dirty="0" smtClean="0"/>
              <a:t> Core </a:t>
            </a:r>
            <a:r>
              <a:rPr lang="de-DE" dirty="0" err="1" smtClean="0"/>
              <a:t>Idea</a:t>
            </a:r>
            <a:endParaRPr lang="de-DE" dirty="0"/>
          </a:p>
        </p:txBody>
      </p:sp>
      <p:grpSp>
        <p:nvGrpSpPr>
          <p:cNvPr id="11" name="Gruppierung 10"/>
          <p:cNvGrpSpPr/>
          <p:nvPr/>
        </p:nvGrpSpPr>
        <p:grpSpPr>
          <a:xfrm>
            <a:off x="533400" y="1905000"/>
            <a:ext cx="8305800" cy="4038600"/>
            <a:chOff x="1464845" y="2361197"/>
            <a:chExt cx="6400800" cy="2737360"/>
          </a:xfrm>
        </p:grpSpPr>
        <p:grpSp>
          <p:nvGrpSpPr>
            <p:cNvPr id="3" name="Gruppierung 2"/>
            <p:cNvGrpSpPr/>
            <p:nvPr/>
          </p:nvGrpSpPr>
          <p:grpSpPr>
            <a:xfrm>
              <a:off x="1464845" y="2873849"/>
              <a:ext cx="6400800" cy="2224708"/>
              <a:chOff x="1905000" y="1501682"/>
              <a:chExt cx="8534400" cy="2966277"/>
            </a:xfrm>
          </p:grpSpPr>
          <p:sp>
            <p:nvSpPr>
              <p:cNvPr id="5" name="Abgerundetes Rechteck 4"/>
              <p:cNvSpPr/>
              <p:nvPr/>
            </p:nvSpPr>
            <p:spPr>
              <a:xfrm>
                <a:off x="1905000" y="1954698"/>
                <a:ext cx="3829050" cy="2513261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endParaRPr lang="de-DE" sz="1600" dirty="0">
                  <a:solidFill>
                    <a:schemeClr val="tx1"/>
                  </a:solidFill>
                </a:endParaRPr>
              </a:p>
              <a:p>
                <a:pPr marL="214313" indent="-214313">
                  <a:buFont typeface="Arial" charset="0"/>
                  <a:buChar char="•"/>
                </a:pPr>
                <a:r>
                  <a:rPr lang="de-DE" sz="1600" b="1" dirty="0">
                    <a:solidFill>
                      <a:schemeClr val="tx1"/>
                    </a:solidFill>
                  </a:rPr>
                  <a:t>LA1: </a:t>
                </a:r>
                <a:r>
                  <a:rPr lang="de-DE" sz="1600" i="1" dirty="0" err="1" smtClean="0">
                    <a:solidFill>
                      <a:schemeClr val="tx1"/>
                    </a:solidFill>
                  </a:rPr>
                  <a:t>Some</a:t>
                </a:r>
                <a:r>
                  <a:rPr lang="de-DE" sz="1600" i="1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additional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information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you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will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need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are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the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material.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You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also </a:t>
                </a:r>
                <a:r>
                  <a:rPr lang="de-DE" sz="1600" b="1" i="1" dirty="0" err="1">
                    <a:solidFill>
                      <a:schemeClr val="tx1"/>
                    </a:solidFill>
                  </a:rPr>
                  <a:t>need</a:t>
                </a:r>
                <a:r>
                  <a:rPr lang="de-DE" sz="1600" b="1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b="1" i="1" dirty="0" err="1">
                    <a:solidFill>
                      <a:schemeClr val="tx1"/>
                    </a:solidFill>
                  </a:rPr>
                  <a:t>to</a:t>
                </a:r>
                <a:r>
                  <a:rPr lang="de-DE" sz="1600" b="1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b="1" i="1" dirty="0" err="1">
                    <a:solidFill>
                      <a:schemeClr val="tx1"/>
                    </a:solidFill>
                  </a:rPr>
                  <a:t>know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the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size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of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the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container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14313" indent="-214313">
                  <a:buFont typeface="Arial" charset="0"/>
                  <a:buChar char="•"/>
                </a:pPr>
                <a:r>
                  <a:rPr lang="de-DE" sz="1600" b="1" dirty="0" smtClean="0">
                    <a:solidFill>
                      <a:schemeClr val="tx1"/>
                    </a:solidFill>
                  </a:rPr>
                  <a:t>LA2: </a:t>
                </a:r>
                <a:r>
                  <a:rPr lang="de-DE" sz="1600" i="1" dirty="0" smtClean="0">
                    <a:solidFill>
                      <a:schemeClr val="tx1"/>
                    </a:solidFill>
                  </a:rPr>
                  <a:t>The 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additional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information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you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need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is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one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,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the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b="1" i="1" dirty="0" err="1">
                    <a:solidFill>
                      <a:schemeClr val="tx1"/>
                    </a:solidFill>
                  </a:rPr>
                  <a:t>amount</a:t>
                </a:r>
                <a:r>
                  <a:rPr lang="de-DE" sz="1600" b="1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b="1" i="1" dirty="0" err="1">
                    <a:solidFill>
                      <a:schemeClr val="tx1"/>
                    </a:solidFill>
                  </a:rPr>
                  <a:t>of</a:t>
                </a:r>
                <a:r>
                  <a:rPr lang="de-DE" sz="1600" b="1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b="1" i="1" dirty="0" err="1">
                    <a:solidFill>
                      <a:schemeClr val="tx1"/>
                    </a:solidFill>
                  </a:rPr>
                  <a:t>vinegar</a:t>
                </a:r>
                <a:r>
                  <a:rPr lang="de-DE" sz="1600" b="1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you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poured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in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each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container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,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two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,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label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the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 err="1">
                    <a:solidFill>
                      <a:schemeClr val="tx1"/>
                    </a:solidFill>
                  </a:rPr>
                  <a:t>containers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  <p:sp>
            <p:nvSpPr>
              <p:cNvPr id="6" name="Abgerundetes Rechteck 5"/>
              <p:cNvSpPr/>
              <p:nvPr/>
            </p:nvSpPr>
            <p:spPr>
              <a:xfrm>
                <a:off x="6553200" y="1911155"/>
                <a:ext cx="3886200" cy="2537603"/>
              </a:xfrm>
              <a:prstGeom prst="roundRect">
                <a:avLst/>
              </a:prstGeom>
              <a:solidFill>
                <a:srgbClr val="FFC000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endParaRPr lang="de-DE" sz="1600" dirty="0">
                  <a:solidFill>
                    <a:schemeClr val="tx1"/>
                  </a:solidFill>
                </a:endParaRPr>
              </a:p>
              <a:p>
                <a:pPr marL="214313" indent="-214313">
                  <a:buFont typeface="Arial" charset="0"/>
                  <a:buChar char="•"/>
                </a:pPr>
                <a:r>
                  <a:rPr lang="de-DE" sz="1600" b="1" dirty="0" smtClean="0">
                    <a:solidFill>
                      <a:schemeClr val="tx1"/>
                    </a:solidFill>
                  </a:rPr>
                  <a:t>LA1000: </a:t>
                </a:r>
                <a:r>
                  <a:rPr lang="de-DE" sz="1600" i="1" dirty="0" smtClean="0">
                    <a:solidFill>
                      <a:schemeClr val="tx1"/>
                    </a:solidFill>
                  </a:rPr>
                  <a:t>Es  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fehlt  der Säuregehalt des Essigs. Die </a:t>
                </a:r>
                <a:r>
                  <a:rPr lang="de-DE" sz="1600" b="1" i="1" dirty="0">
                    <a:solidFill>
                      <a:schemeClr val="tx1"/>
                    </a:solidFill>
                  </a:rPr>
                  <a:t>Menge Essig 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die verwendet wurde. Und welche Holzart da Holzsorten unterschiedliche Säureresistenz aufweist.</a:t>
                </a:r>
              </a:p>
              <a:p>
                <a:pPr marL="214313" indent="-214313">
                  <a:buFont typeface="Arial" charset="0"/>
                  <a:buChar char="•"/>
                </a:pPr>
                <a:r>
                  <a:rPr lang="de-DE" sz="1600" b="1" dirty="0" smtClean="0">
                    <a:solidFill>
                      <a:schemeClr val="tx1"/>
                    </a:solidFill>
                  </a:rPr>
                  <a:t>LA1001:</a:t>
                </a:r>
                <a:r>
                  <a:rPr lang="de-DE" sz="1600" i="1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Wir </a:t>
                </a:r>
                <a:r>
                  <a:rPr lang="de-DE" sz="1600" b="1" i="1" dirty="0">
                    <a:solidFill>
                      <a:schemeClr val="tx1"/>
                    </a:solidFill>
                  </a:rPr>
                  <a:t>müssen wissen</a:t>
                </a:r>
                <a:r>
                  <a:rPr lang="de-DE" sz="1600" i="1" dirty="0">
                    <a:solidFill>
                      <a:schemeClr val="tx1"/>
                    </a:solidFill>
                  </a:rPr>
                  <a:t>, wie viel Wasser wir sammeln müssen, um die Probe zu machen</a:t>
                </a:r>
              </a:p>
            </p:txBody>
          </p:sp>
          <p:pic>
            <p:nvPicPr>
              <p:cNvPr id="7" name="Bild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05001" y="1776994"/>
                <a:ext cx="729343" cy="729343"/>
              </a:xfrm>
              <a:prstGeom prst="rect">
                <a:avLst/>
              </a:prstGeom>
            </p:spPr>
          </p:pic>
          <p:sp>
            <p:nvSpPr>
              <p:cNvPr id="9" name="Textfeld 8"/>
              <p:cNvSpPr txBox="1"/>
              <p:nvPr/>
            </p:nvSpPr>
            <p:spPr>
              <a:xfrm>
                <a:off x="2269671" y="1506023"/>
                <a:ext cx="2057400" cy="30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b="1" dirty="0"/>
                  <a:t>Training Data</a:t>
                </a:r>
              </a:p>
            </p:txBody>
          </p:sp>
          <p:sp>
            <p:nvSpPr>
              <p:cNvPr id="10" name="Textfeld 9"/>
              <p:cNvSpPr txBox="1"/>
              <p:nvPr/>
            </p:nvSpPr>
            <p:spPr>
              <a:xfrm>
                <a:off x="6866311" y="1501682"/>
                <a:ext cx="2057400" cy="30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b="1" dirty="0"/>
                  <a:t>Test Data</a:t>
                </a:r>
              </a:p>
            </p:txBody>
          </p:sp>
          <p:sp>
            <p:nvSpPr>
              <p:cNvPr id="14" name="Abgerundetes Rechteck 13"/>
              <p:cNvSpPr/>
              <p:nvPr/>
            </p:nvSpPr>
            <p:spPr>
              <a:xfrm>
                <a:off x="3739842" y="3515404"/>
                <a:ext cx="1174459" cy="304800"/>
              </a:xfrm>
              <a:prstGeom prst="roundRect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/>
              </a:p>
            </p:txBody>
          </p:sp>
          <p:sp>
            <p:nvSpPr>
              <p:cNvPr id="15" name="Abgerundetes Rechteck 14"/>
              <p:cNvSpPr/>
              <p:nvPr/>
            </p:nvSpPr>
            <p:spPr>
              <a:xfrm>
                <a:off x="8090483" y="3572722"/>
                <a:ext cx="1615814" cy="304800"/>
              </a:xfrm>
              <a:prstGeom prst="roundRect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/>
              </a:p>
            </p:txBody>
          </p:sp>
          <p:sp>
            <p:nvSpPr>
              <p:cNvPr id="16" name="Abgerundetes Rechteck 15"/>
              <p:cNvSpPr/>
              <p:nvPr/>
            </p:nvSpPr>
            <p:spPr>
              <a:xfrm>
                <a:off x="8365308" y="2483432"/>
                <a:ext cx="1369417" cy="301659"/>
              </a:xfrm>
              <a:prstGeom prst="roundRect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/>
              </a:p>
            </p:txBody>
          </p:sp>
          <p:sp>
            <p:nvSpPr>
              <p:cNvPr id="17" name="Abgerundetes Rechteck 16"/>
              <p:cNvSpPr/>
              <p:nvPr/>
            </p:nvSpPr>
            <p:spPr>
              <a:xfrm>
                <a:off x="2609675" y="2872139"/>
                <a:ext cx="1487648" cy="274508"/>
              </a:xfrm>
              <a:prstGeom prst="roundRect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/>
              </a:p>
            </p:txBody>
          </p:sp>
          <p:pic>
            <p:nvPicPr>
              <p:cNvPr id="19" name="Bild 1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53200" y="1911155"/>
                <a:ext cx="633662" cy="422442"/>
              </a:xfrm>
              <a:prstGeom prst="rect">
                <a:avLst/>
              </a:prstGeom>
            </p:spPr>
          </p:pic>
          <p:sp>
            <p:nvSpPr>
              <p:cNvPr id="20" name="Pfeil nach rechts 19"/>
              <p:cNvSpPr/>
              <p:nvPr/>
            </p:nvSpPr>
            <p:spPr>
              <a:xfrm>
                <a:off x="5791346" y="2860011"/>
                <a:ext cx="704559" cy="578175"/>
              </a:xfrm>
              <a:prstGeom prst="rightArrow">
                <a:avLst/>
              </a:prstGeom>
              <a:gradFill flip="none" rotWithShape="1"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47000">
                    <a:schemeClr val="accent1">
                      <a:lumMod val="45000"/>
                      <a:lumOff val="55000"/>
                    </a:schemeClr>
                  </a:gs>
                  <a:gs pos="49000">
                    <a:schemeClr val="accent1">
                      <a:lumMod val="45000"/>
                      <a:lumOff val="55000"/>
                    </a:schemeClr>
                  </a:gs>
                  <a:gs pos="100000">
                    <a:srgbClr val="FF9300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/>
              </a:p>
            </p:txBody>
          </p:sp>
          <p:sp>
            <p:nvSpPr>
              <p:cNvPr id="22" name="Textfeld 21"/>
              <p:cNvSpPr txBox="1"/>
              <p:nvPr/>
            </p:nvSpPr>
            <p:spPr>
              <a:xfrm>
                <a:off x="5803974" y="3082601"/>
                <a:ext cx="704559" cy="834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5400" dirty="0"/>
                  <a:t>?</a:t>
                </a:r>
              </a:p>
            </p:txBody>
          </p:sp>
        </p:grpSp>
        <p:sp>
          <p:nvSpPr>
            <p:cNvPr id="21" name="Textfeld 20"/>
            <p:cNvSpPr txBox="1"/>
            <p:nvPr/>
          </p:nvSpPr>
          <p:spPr>
            <a:xfrm>
              <a:off x="1624263" y="2361197"/>
              <a:ext cx="3801979" cy="312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/>
                <a:t>Cross-Lingual Scoring</a:t>
              </a:r>
            </a:p>
          </p:txBody>
        </p:sp>
      </p:grpSp>
      <p:sp>
        <p:nvSpPr>
          <p:cNvPr id="18" name="Abgerundetes Rechteck 17"/>
          <p:cNvSpPr/>
          <p:nvPr/>
        </p:nvSpPr>
        <p:spPr>
          <a:xfrm>
            <a:off x="838200" y="5149132"/>
            <a:ext cx="838200" cy="33726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</p:spTree>
    <p:extLst>
      <p:ext uri="{BB962C8B-B14F-4D97-AF65-F5344CB8AC3E}">
        <p14:creationId xmlns:p14="http://schemas.microsoft.com/office/powerpoint/2010/main" val="197967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Cross-Lingual Scoring </a:t>
            </a:r>
            <a:r>
              <a:rPr lang="mr-IN" dirty="0" smtClean="0"/>
              <a:t>–</a:t>
            </a:r>
            <a:r>
              <a:rPr lang="de-DE" dirty="0" smtClean="0"/>
              <a:t> Core </a:t>
            </a:r>
            <a:r>
              <a:rPr lang="de-DE" dirty="0" err="1" smtClean="0"/>
              <a:t>Idea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831653" y="1939067"/>
            <a:ext cx="3593636" cy="20733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6B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endParaRPr lang="de-DE" sz="1400" dirty="0">
              <a:solidFill>
                <a:schemeClr val="tx1"/>
              </a:solidFill>
            </a:endParaRPr>
          </a:p>
          <a:p>
            <a:pPr marL="214313" indent="-214313">
              <a:buFont typeface="Arial" charset="0"/>
              <a:buChar char="•"/>
            </a:pPr>
            <a:r>
              <a:rPr lang="de-DE" sz="1400" b="1" dirty="0">
                <a:solidFill>
                  <a:schemeClr val="tx1"/>
                </a:solidFill>
              </a:rPr>
              <a:t>LA1: </a:t>
            </a:r>
            <a:r>
              <a:rPr lang="de-DE" sz="1400" i="1" dirty="0" err="1" smtClean="0">
                <a:solidFill>
                  <a:schemeClr val="tx1"/>
                </a:solidFill>
              </a:rPr>
              <a:t>Some</a:t>
            </a:r>
            <a:r>
              <a:rPr lang="de-DE" sz="1400" i="1" dirty="0" smtClean="0">
                <a:solidFill>
                  <a:schemeClr val="tx1"/>
                </a:solidFill>
              </a:rPr>
              <a:t> </a:t>
            </a:r>
            <a:r>
              <a:rPr lang="de-DE" sz="1400" i="1" dirty="0">
                <a:solidFill>
                  <a:schemeClr val="tx1"/>
                </a:solidFill>
              </a:rPr>
              <a:t>additional </a:t>
            </a:r>
            <a:r>
              <a:rPr lang="de-DE" sz="1400" i="1" dirty="0" err="1">
                <a:solidFill>
                  <a:schemeClr val="tx1"/>
                </a:solidFill>
              </a:rPr>
              <a:t>information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you</a:t>
            </a:r>
            <a:r>
              <a:rPr lang="de-DE" sz="1400" i="1" dirty="0">
                <a:solidFill>
                  <a:schemeClr val="tx1"/>
                </a:solidFill>
              </a:rPr>
              <a:t> will </a:t>
            </a:r>
            <a:r>
              <a:rPr lang="de-DE" sz="1400" i="1" dirty="0" err="1">
                <a:solidFill>
                  <a:schemeClr val="tx1"/>
                </a:solidFill>
              </a:rPr>
              <a:t>need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are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the</a:t>
            </a:r>
            <a:r>
              <a:rPr lang="de-DE" sz="1400" i="1" dirty="0">
                <a:solidFill>
                  <a:schemeClr val="tx1"/>
                </a:solidFill>
              </a:rPr>
              <a:t> material. </a:t>
            </a:r>
            <a:r>
              <a:rPr lang="de-DE" sz="1400" i="1" dirty="0" err="1">
                <a:solidFill>
                  <a:schemeClr val="tx1"/>
                </a:solidFill>
              </a:rPr>
              <a:t>You</a:t>
            </a:r>
            <a:r>
              <a:rPr lang="de-DE" sz="1400" i="1" dirty="0">
                <a:solidFill>
                  <a:schemeClr val="tx1"/>
                </a:solidFill>
              </a:rPr>
              <a:t> also </a:t>
            </a:r>
            <a:r>
              <a:rPr lang="de-DE" sz="1400" b="1" i="1" dirty="0" err="1">
                <a:solidFill>
                  <a:schemeClr val="tx1"/>
                </a:solidFill>
              </a:rPr>
              <a:t>need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to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know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the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size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of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the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container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</a:p>
          <a:p>
            <a:pPr marL="214313" indent="-214313">
              <a:buFont typeface="Arial" charset="0"/>
              <a:buChar char="•"/>
            </a:pPr>
            <a:r>
              <a:rPr lang="de-DE" sz="1400" b="1" dirty="0" smtClean="0">
                <a:solidFill>
                  <a:schemeClr val="tx1"/>
                </a:solidFill>
              </a:rPr>
              <a:t>LA2: </a:t>
            </a:r>
            <a:r>
              <a:rPr lang="de-DE" sz="1400" i="1" dirty="0" smtClean="0">
                <a:solidFill>
                  <a:schemeClr val="tx1"/>
                </a:solidFill>
              </a:rPr>
              <a:t>The </a:t>
            </a:r>
            <a:r>
              <a:rPr lang="de-DE" sz="1400" i="1" dirty="0">
                <a:solidFill>
                  <a:schemeClr val="tx1"/>
                </a:solidFill>
              </a:rPr>
              <a:t>additional </a:t>
            </a:r>
            <a:r>
              <a:rPr lang="de-DE" sz="1400" i="1" dirty="0" err="1">
                <a:solidFill>
                  <a:schemeClr val="tx1"/>
                </a:solidFill>
              </a:rPr>
              <a:t>information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you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need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is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one</a:t>
            </a:r>
            <a:r>
              <a:rPr lang="de-DE" sz="1400" i="1" dirty="0">
                <a:solidFill>
                  <a:schemeClr val="tx1"/>
                </a:solidFill>
              </a:rPr>
              <a:t>, </a:t>
            </a:r>
            <a:r>
              <a:rPr lang="de-DE" sz="1400" i="1" dirty="0" err="1">
                <a:solidFill>
                  <a:schemeClr val="tx1"/>
                </a:solidFill>
              </a:rPr>
              <a:t>the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amount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of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vinegar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you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poured</a:t>
            </a:r>
            <a:r>
              <a:rPr lang="de-DE" sz="1400" i="1" dirty="0">
                <a:solidFill>
                  <a:schemeClr val="tx1"/>
                </a:solidFill>
              </a:rPr>
              <a:t> in </a:t>
            </a:r>
            <a:r>
              <a:rPr lang="de-DE" sz="1400" i="1" dirty="0" err="1">
                <a:solidFill>
                  <a:schemeClr val="tx1"/>
                </a:solidFill>
              </a:rPr>
              <a:t>each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container</a:t>
            </a:r>
            <a:r>
              <a:rPr lang="de-DE" sz="1400" i="1" dirty="0">
                <a:solidFill>
                  <a:schemeClr val="tx1"/>
                </a:solidFill>
              </a:rPr>
              <a:t>, </a:t>
            </a:r>
            <a:r>
              <a:rPr lang="de-DE" sz="1400" i="1" dirty="0" err="1">
                <a:solidFill>
                  <a:schemeClr val="tx1"/>
                </a:solidFill>
              </a:rPr>
              <a:t>two</a:t>
            </a:r>
            <a:r>
              <a:rPr lang="de-DE" sz="1400" i="1" dirty="0">
                <a:solidFill>
                  <a:schemeClr val="tx1"/>
                </a:solidFill>
              </a:rPr>
              <a:t>, </a:t>
            </a:r>
            <a:r>
              <a:rPr lang="de-DE" sz="1400" i="1" dirty="0" err="1">
                <a:solidFill>
                  <a:schemeClr val="tx1"/>
                </a:solidFill>
              </a:rPr>
              <a:t>label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the</a:t>
            </a:r>
            <a:r>
              <a:rPr lang="de-DE" sz="1400" i="1" dirty="0">
                <a:solidFill>
                  <a:schemeClr val="tx1"/>
                </a:solidFill>
              </a:rPr>
              <a:t> </a:t>
            </a:r>
            <a:r>
              <a:rPr lang="de-DE" sz="1400" i="1" dirty="0" err="1">
                <a:solidFill>
                  <a:schemeClr val="tx1"/>
                </a:solidFill>
              </a:rPr>
              <a:t>containers</a:t>
            </a:r>
            <a:r>
              <a:rPr lang="de-DE" sz="1400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5279822" y="4215615"/>
            <a:ext cx="3711778" cy="2261384"/>
          </a:xfrm>
          <a:prstGeom prst="roundRect">
            <a:avLst/>
          </a:prstGeom>
          <a:solidFill>
            <a:srgbClr val="FFD5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endParaRPr lang="de-DE" sz="1400" dirty="0">
              <a:solidFill>
                <a:schemeClr val="tx1"/>
              </a:solidFill>
            </a:endParaRPr>
          </a:p>
          <a:p>
            <a:pPr marL="214313" indent="-214313">
              <a:buFont typeface="Arial" charset="0"/>
              <a:buChar char="•"/>
            </a:pPr>
            <a:r>
              <a:rPr lang="de-DE" sz="1400" b="1" dirty="0" smtClean="0">
                <a:solidFill>
                  <a:schemeClr val="tx1"/>
                </a:solidFill>
              </a:rPr>
              <a:t>LA1000: </a:t>
            </a:r>
            <a:r>
              <a:rPr lang="de-DE" sz="1400" i="1" dirty="0" smtClean="0">
                <a:solidFill>
                  <a:schemeClr val="tx1"/>
                </a:solidFill>
              </a:rPr>
              <a:t>Es  </a:t>
            </a:r>
            <a:r>
              <a:rPr lang="de-DE" sz="1400" i="1" dirty="0">
                <a:solidFill>
                  <a:schemeClr val="tx1"/>
                </a:solidFill>
              </a:rPr>
              <a:t>fehlt  der Säuregehalt des Essigs. Die </a:t>
            </a:r>
            <a:r>
              <a:rPr lang="de-DE" sz="1400" b="1" i="1" dirty="0">
                <a:solidFill>
                  <a:schemeClr val="tx1"/>
                </a:solidFill>
              </a:rPr>
              <a:t>Menge Essig </a:t>
            </a:r>
            <a:r>
              <a:rPr lang="de-DE" sz="1400" i="1" dirty="0">
                <a:solidFill>
                  <a:schemeClr val="tx1"/>
                </a:solidFill>
              </a:rPr>
              <a:t>die verwendet wurde. Und welche Holzart da Holzsorten unterschiedliche Säureresistenz aufweist.</a:t>
            </a:r>
          </a:p>
          <a:p>
            <a:pPr marL="214313" indent="-214313">
              <a:buFont typeface="Arial" charset="0"/>
              <a:buChar char="•"/>
            </a:pPr>
            <a:r>
              <a:rPr lang="de-DE" sz="1400" b="1" dirty="0" smtClean="0">
                <a:solidFill>
                  <a:schemeClr val="tx1"/>
                </a:solidFill>
              </a:rPr>
              <a:t>LA1001:</a:t>
            </a:r>
            <a:r>
              <a:rPr lang="de-DE" sz="1400" i="1" dirty="0" smtClean="0">
                <a:solidFill>
                  <a:schemeClr val="tx1"/>
                </a:solidFill>
              </a:rPr>
              <a:t> </a:t>
            </a:r>
            <a:r>
              <a:rPr lang="de-DE" sz="1400" i="1" dirty="0">
                <a:solidFill>
                  <a:schemeClr val="tx1"/>
                </a:solidFill>
              </a:rPr>
              <a:t>Wir </a:t>
            </a:r>
            <a:r>
              <a:rPr lang="de-DE" sz="1400" b="1" i="1" dirty="0">
                <a:solidFill>
                  <a:schemeClr val="tx1"/>
                </a:solidFill>
              </a:rPr>
              <a:t>müssen wissen</a:t>
            </a:r>
            <a:r>
              <a:rPr lang="de-DE" sz="1400" i="1" dirty="0">
                <a:solidFill>
                  <a:schemeClr val="tx1"/>
                </a:solidFill>
              </a:rPr>
              <a:t>, wie viel Wasser wir sammeln müssen, um die Probe zu machen</a:t>
            </a:r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81877"/>
            <a:ext cx="671060" cy="640735"/>
          </a:xfrm>
          <a:prstGeom prst="rect">
            <a:avLst/>
          </a:prstGeom>
        </p:spPr>
      </p:pic>
      <p:sp>
        <p:nvSpPr>
          <p:cNvPr id="14" name="Abgerundetes Rechteck 13"/>
          <p:cNvSpPr/>
          <p:nvPr/>
        </p:nvSpPr>
        <p:spPr>
          <a:xfrm>
            <a:off x="2441936" y="3186705"/>
            <a:ext cx="1596663" cy="26777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15" name="Abgerundetes Rechteck 14"/>
          <p:cNvSpPr/>
          <p:nvPr/>
        </p:nvSpPr>
        <p:spPr>
          <a:xfrm>
            <a:off x="6651420" y="5523430"/>
            <a:ext cx="1348404" cy="26777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16" name="Abgerundetes Rechteck 15"/>
          <p:cNvSpPr/>
          <p:nvPr/>
        </p:nvSpPr>
        <p:spPr>
          <a:xfrm>
            <a:off x="6527892" y="4940442"/>
            <a:ext cx="1114128" cy="24115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17" name="Abgerundetes Rechteck 16"/>
          <p:cNvSpPr/>
          <p:nvPr/>
        </p:nvSpPr>
        <p:spPr>
          <a:xfrm>
            <a:off x="1097072" y="2765690"/>
            <a:ext cx="1265127" cy="24115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pic>
        <p:nvPicPr>
          <p:cNvPr id="19" name="Bild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820" y="4215617"/>
            <a:ext cx="636274" cy="405013"/>
          </a:xfrm>
          <a:prstGeom prst="rect">
            <a:avLst/>
          </a:prstGeom>
        </p:spPr>
      </p:pic>
      <p:sp>
        <p:nvSpPr>
          <p:cNvPr id="24" name="Abgerundetes Rechteck 23"/>
          <p:cNvSpPr/>
          <p:nvPr/>
        </p:nvSpPr>
        <p:spPr>
          <a:xfrm>
            <a:off x="854189" y="4215616"/>
            <a:ext cx="3575651" cy="2261383"/>
          </a:xfrm>
          <a:prstGeom prst="roundRect">
            <a:avLst/>
          </a:prstGeom>
          <a:solidFill>
            <a:srgbClr val="FFD5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214313" indent="-214313">
              <a:buFont typeface="Arial" charset="0"/>
              <a:buChar char="•"/>
            </a:pPr>
            <a:endParaRPr lang="de-DE" sz="1400" dirty="0">
              <a:solidFill>
                <a:schemeClr val="tx1"/>
              </a:solidFill>
            </a:endParaRPr>
          </a:p>
          <a:p>
            <a:pPr marL="214313" indent="-214313">
              <a:buFont typeface="Arial" charset="0"/>
              <a:buChar char="•"/>
            </a:pPr>
            <a:r>
              <a:rPr lang="de-DE" sz="1400" b="1" dirty="0">
                <a:solidFill>
                  <a:schemeClr val="tx1"/>
                </a:solidFill>
              </a:rPr>
              <a:t>LA1: </a:t>
            </a:r>
            <a:r>
              <a:rPr lang="de-DE" sz="1400" i="1" dirty="0" smtClean="0">
                <a:solidFill>
                  <a:schemeClr val="tx1"/>
                </a:solidFill>
              </a:rPr>
              <a:t>Einige </a:t>
            </a:r>
            <a:r>
              <a:rPr lang="de-DE" sz="1400" i="1" dirty="0">
                <a:solidFill>
                  <a:schemeClr val="tx1"/>
                </a:solidFill>
              </a:rPr>
              <a:t>zusätzliche Informationen, die Sie benötigen, sind das Material. Sie </a:t>
            </a:r>
            <a:r>
              <a:rPr lang="de-DE" sz="1400" b="1" i="1" dirty="0">
                <a:solidFill>
                  <a:schemeClr val="tx1"/>
                </a:solidFill>
              </a:rPr>
              <a:t>müssen</a:t>
            </a:r>
            <a:r>
              <a:rPr lang="de-DE" sz="1400" i="1" dirty="0">
                <a:solidFill>
                  <a:schemeClr val="tx1"/>
                </a:solidFill>
              </a:rPr>
              <a:t> auch die Größe des Containers </a:t>
            </a:r>
            <a:r>
              <a:rPr lang="de-DE" sz="1400" b="1" i="1" dirty="0">
                <a:solidFill>
                  <a:schemeClr val="tx1"/>
                </a:solidFill>
              </a:rPr>
              <a:t>kennen</a:t>
            </a:r>
          </a:p>
          <a:p>
            <a:pPr marL="214313" indent="-214313">
              <a:buFont typeface="Arial" charset="0"/>
              <a:buChar char="•"/>
            </a:pPr>
            <a:r>
              <a:rPr lang="de-DE" sz="1400" b="1" dirty="0" smtClean="0">
                <a:solidFill>
                  <a:schemeClr val="tx1"/>
                </a:solidFill>
              </a:rPr>
              <a:t>LA2: </a:t>
            </a:r>
            <a:r>
              <a:rPr lang="de-DE" sz="1400" i="1" dirty="0" smtClean="0">
                <a:solidFill>
                  <a:schemeClr val="tx1"/>
                </a:solidFill>
              </a:rPr>
              <a:t>Die </a:t>
            </a:r>
            <a:r>
              <a:rPr lang="de-DE" sz="1400" i="1" dirty="0">
                <a:solidFill>
                  <a:schemeClr val="tx1"/>
                </a:solidFill>
              </a:rPr>
              <a:t>zusätzliche Information, die Sie brauchen, ist eine, die </a:t>
            </a:r>
            <a:r>
              <a:rPr lang="de-DE" sz="1400" b="1" i="1" dirty="0">
                <a:solidFill>
                  <a:schemeClr val="tx1"/>
                </a:solidFill>
              </a:rPr>
              <a:t>Menge an Essig</a:t>
            </a:r>
            <a:r>
              <a:rPr lang="de-DE" sz="1400" i="1" dirty="0">
                <a:solidFill>
                  <a:schemeClr val="tx1"/>
                </a:solidFill>
              </a:rPr>
              <a:t>, die Sie in jeden Behälter gießen, zwei, beschriften Sie die Behälter.</a:t>
            </a:r>
          </a:p>
        </p:txBody>
      </p:sp>
      <p:sp>
        <p:nvSpPr>
          <p:cNvPr id="20" name="Pfeil nach rechts 19"/>
          <p:cNvSpPr/>
          <p:nvPr/>
        </p:nvSpPr>
        <p:spPr>
          <a:xfrm rot="5400000">
            <a:off x="2120722" y="3879928"/>
            <a:ext cx="618962" cy="531972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41000">
                <a:schemeClr val="accent1">
                  <a:lumMod val="45000"/>
                  <a:lumOff val="5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100000">
                <a:srgbClr val="FF93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pic>
        <p:nvPicPr>
          <p:cNvPr id="25" name="Bild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30" y="4215617"/>
            <a:ext cx="636274" cy="405013"/>
          </a:xfrm>
          <a:prstGeom prst="rect">
            <a:avLst/>
          </a:prstGeom>
        </p:spPr>
      </p:pic>
      <p:sp>
        <p:nvSpPr>
          <p:cNvPr id="26" name="Pfeil nach rechts 25"/>
          <p:cNvSpPr/>
          <p:nvPr/>
        </p:nvSpPr>
        <p:spPr>
          <a:xfrm>
            <a:off x="4343400" y="5142705"/>
            <a:ext cx="1192716" cy="490290"/>
          </a:xfrm>
          <a:prstGeom prst="rightArrow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7" name="Textfeld 26"/>
          <p:cNvSpPr txBox="1"/>
          <p:nvPr/>
        </p:nvSpPr>
        <p:spPr>
          <a:xfrm>
            <a:off x="1097072" y="1604015"/>
            <a:ext cx="1892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Training Data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5554993" y="1600201"/>
            <a:ext cx="1892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Test Data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164215" y="3878459"/>
            <a:ext cx="1245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MT</a:t>
            </a:r>
            <a:endParaRPr lang="de-DE" sz="14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4461409" y="4884642"/>
            <a:ext cx="1131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train &amp; apply </a:t>
            </a:r>
            <a:r>
              <a:rPr lang="en-US" dirty="0" smtClean="0"/>
              <a:t>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19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46312"/>
            <a:ext cx="9110774" cy="925288"/>
          </a:xfrm>
        </p:spPr>
        <p:txBody>
          <a:bodyPr>
            <a:normAutofit/>
          </a:bodyPr>
          <a:lstStyle/>
          <a:p>
            <a:r>
              <a:rPr lang="de-DE" dirty="0" smtClean="0"/>
              <a:t>Basic Experimental Setup: </a:t>
            </a:r>
            <a:br>
              <a:rPr lang="de-DE" dirty="0" smtClean="0"/>
            </a:b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Machine</a:t>
            </a:r>
            <a:r>
              <a:rPr lang="de-DE" dirty="0" smtClean="0"/>
              <a:t> </a:t>
            </a:r>
            <a:r>
              <a:rPr lang="de-DE" dirty="0"/>
              <a:t>T</a:t>
            </a:r>
            <a:r>
              <a:rPr lang="de-DE" dirty="0" smtClean="0"/>
              <a:t>ranslation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11233150" y="-927100"/>
            <a:ext cx="184731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endParaRPr lang="de-DE" sz="1350" dirty="0"/>
          </a:p>
        </p:txBody>
      </p:sp>
      <p:grpSp>
        <p:nvGrpSpPr>
          <p:cNvPr id="8" name="Gruppierung 7"/>
          <p:cNvGrpSpPr/>
          <p:nvPr/>
        </p:nvGrpSpPr>
        <p:grpSpPr>
          <a:xfrm>
            <a:off x="990600" y="2133600"/>
            <a:ext cx="3348043" cy="3229614"/>
            <a:chOff x="152400" y="2133600"/>
            <a:chExt cx="3348043" cy="3229614"/>
          </a:xfrm>
        </p:grpSpPr>
        <p:sp>
          <p:nvSpPr>
            <p:cNvPr id="25" name="Abgerundetes Rechteck 24"/>
            <p:cNvSpPr/>
            <p:nvPr/>
          </p:nvSpPr>
          <p:spPr>
            <a:xfrm>
              <a:off x="493893" y="2942936"/>
              <a:ext cx="2557146" cy="88382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23" name="Abgerundetes Rechteck 22"/>
            <p:cNvSpPr/>
            <p:nvPr/>
          </p:nvSpPr>
          <p:spPr>
            <a:xfrm>
              <a:off x="493893" y="4479388"/>
              <a:ext cx="2557146" cy="883826"/>
            </a:xfrm>
            <a:prstGeom prst="roundRect">
              <a:avLst/>
            </a:prstGeom>
            <a:solidFill>
              <a:srgbClr val="FFD579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4" name="Zylinder 3"/>
            <p:cNvSpPr/>
            <p:nvPr/>
          </p:nvSpPr>
          <p:spPr>
            <a:xfrm>
              <a:off x="1214263" y="3085910"/>
              <a:ext cx="404602" cy="50283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 dirty="0"/>
            </a:p>
          </p:txBody>
        </p:sp>
        <p:sp>
          <p:nvSpPr>
            <p:cNvPr id="5" name="Zylinder 4"/>
            <p:cNvSpPr/>
            <p:nvPr/>
          </p:nvSpPr>
          <p:spPr>
            <a:xfrm>
              <a:off x="1214263" y="4641255"/>
              <a:ext cx="404602" cy="502834"/>
            </a:xfrm>
            <a:prstGeom prst="can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dirty="0"/>
            </a:p>
          </p:txBody>
        </p:sp>
        <p:sp>
          <p:nvSpPr>
            <p:cNvPr id="6" name="Pfeil nach rechts 5"/>
            <p:cNvSpPr/>
            <p:nvPr/>
          </p:nvSpPr>
          <p:spPr>
            <a:xfrm rot="5400000">
              <a:off x="1092618" y="3911258"/>
              <a:ext cx="647892" cy="259791"/>
            </a:xfrm>
            <a:prstGeom prst="rightArrow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1">
                    <a:lumMod val="50000"/>
                    <a:lumOff val="50000"/>
                  </a:schemeClr>
                </a:gs>
                <a:gs pos="51000">
                  <a:schemeClr val="accent1">
                    <a:lumMod val="45000"/>
                    <a:lumOff val="55000"/>
                  </a:schemeClr>
                </a:gs>
                <a:gs pos="100000">
                  <a:srgbClr val="FF9300"/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9" name="Pfeil nach rechts 8"/>
            <p:cNvSpPr/>
            <p:nvPr/>
          </p:nvSpPr>
          <p:spPr>
            <a:xfrm>
              <a:off x="1766078" y="4784213"/>
              <a:ext cx="525971" cy="249527"/>
            </a:xfrm>
            <a:prstGeom prst="rightArrow">
              <a:avLst/>
            </a:prstGeom>
            <a:solidFill>
              <a:srgbClr val="FF9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152400" y="2133600"/>
              <a:ext cx="3348043" cy="40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err="1"/>
                <a:t>Translating</a:t>
              </a:r>
              <a:r>
                <a:rPr lang="de-DE" sz="2000" b="1" dirty="0"/>
                <a:t> Training Data</a:t>
              </a:r>
            </a:p>
          </p:txBody>
        </p:sp>
        <p:pic>
          <p:nvPicPr>
            <p:cNvPr id="3" name="Bild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075" y="4745026"/>
              <a:ext cx="448598" cy="352551"/>
            </a:xfrm>
            <a:prstGeom prst="rect">
              <a:avLst/>
            </a:prstGeom>
          </p:spPr>
        </p:pic>
        <p:pic>
          <p:nvPicPr>
            <p:cNvPr id="7" name="Bild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122" y="3012849"/>
              <a:ext cx="550503" cy="648955"/>
            </a:xfrm>
            <a:prstGeom prst="rect">
              <a:avLst/>
            </a:prstGeom>
          </p:spPr>
        </p:pic>
        <p:sp>
          <p:nvSpPr>
            <p:cNvPr id="27" name="Textfeld 26"/>
            <p:cNvSpPr txBox="1"/>
            <p:nvPr/>
          </p:nvSpPr>
          <p:spPr>
            <a:xfrm>
              <a:off x="1135626" y="2601571"/>
              <a:ext cx="10949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 dirty="0" smtClean="0"/>
                <a:t>Training</a:t>
              </a:r>
              <a:endParaRPr lang="de-DE" sz="1400" b="1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2286000" y="2601571"/>
              <a:ext cx="567269" cy="293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 dirty="0"/>
                <a:t>Test</a:t>
              </a:r>
            </a:p>
          </p:txBody>
        </p:sp>
        <p:sp>
          <p:nvSpPr>
            <p:cNvPr id="57" name="Textfeld 56"/>
            <p:cNvSpPr txBox="1"/>
            <p:nvPr/>
          </p:nvSpPr>
          <p:spPr>
            <a:xfrm>
              <a:off x="228600" y="3969625"/>
              <a:ext cx="10572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/>
                <a:t>Translate</a:t>
              </a:r>
              <a:endParaRPr lang="de-DE" sz="1400" b="1" dirty="0"/>
            </a:p>
          </p:txBody>
        </p:sp>
        <p:sp>
          <p:nvSpPr>
            <p:cNvPr id="59" name="Würfel 58"/>
            <p:cNvSpPr/>
            <p:nvPr/>
          </p:nvSpPr>
          <p:spPr>
            <a:xfrm>
              <a:off x="2378774" y="4643764"/>
              <a:ext cx="454593" cy="500323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</p:grpSp>
      <p:grpSp>
        <p:nvGrpSpPr>
          <p:cNvPr id="10" name="Gruppierung 9"/>
          <p:cNvGrpSpPr/>
          <p:nvPr/>
        </p:nvGrpSpPr>
        <p:grpSpPr>
          <a:xfrm>
            <a:off x="5034661" y="2133600"/>
            <a:ext cx="2890139" cy="3229614"/>
            <a:chOff x="3510661" y="2133600"/>
            <a:chExt cx="2890139" cy="3229614"/>
          </a:xfrm>
        </p:grpSpPr>
        <p:sp>
          <p:nvSpPr>
            <p:cNvPr id="29" name="Abgerundetes Rechteck 28"/>
            <p:cNvSpPr/>
            <p:nvPr/>
          </p:nvSpPr>
          <p:spPr>
            <a:xfrm>
              <a:off x="3510661" y="2942936"/>
              <a:ext cx="2557146" cy="88382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3510661" y="4479388"/>
              <a:ext cx="2557146" cy="883826"/>
            </a:xfrm>
            <a:prstGeom prst="roundRect">
              <a:avLst/>
            </a:prstGeom>
            <a:solidFill>
              <a:srgbClr val="FFD57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31" name="Zylinder 30"/>
            <p:cNvSpPr/>
            <p:nvPr/>
          </p:nvSpPr>
          <p:spPr>
            <a:xfrm>
              <a:off x="4231031" y="3085910"/>
              <a:ext cx="404602" cy="50283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 dirty="0"/>
            </a:p>
          </p:txBody>
        </p:sp>
        <p:sp>
          <p:nvSpPr>
            <p:cNvPr id="33" name="Pfeil nach rechts 32"/>
            <p:cNvSpPr/>
            <p:nvPr/>
          </p:nvSpPr>
          <p:spPr>
            <a:xfrm rot="16200000">
              <a:off x="5334385" y="4106480"/>
              <a:ext cx="647892" cy="259791"/>
            </a:xfrm>
            <a:prstGeom prst="rightArrow">
              <a:avLst/>
            </a:prstGeom>
            <a:gradFill flip="none" rotWithShape="1">
              <a:gsLst>
                <a:gs pos="0">
                  <a:srgbClr val="FF9300"/>
                </a:gs>
                <a:gs pos="50000">
                  <a:schemeClr val="accent1">
                    <a:lumMod val="50000"/>
                    <a:lumOff val="50000"/>
                  </a:schemeClr>
                </a:gs>
                <a:gs pos="51000">
                  <a:schemeClr val="accent1">
                    <a:lumMod val="45000"/>
                    <a:lumOff val="5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35" name="Pfeil nach rechts 34"/>
            <p:cNvSpPr/>
            <p:nvPr/>
          </p:nvSpPr>
          <p:spPr>
            <a:xfrm>
              <a:off x="4789234" y="3212562"/>
              <a:ext cx="525971" cy="249527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pic>
          <p:nvPicPr>
            <p:cNvPr id="36" name="Bild 3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2843" y="4745026"/>
              <a:ext cx="448598" cy="352551"/>
            </a:xfrm>
            <a:prstGeom prst="rect">
              <a:avLst/>
            </a:prstGeom>
          </p:spPr>
        </p:pic>
        <p:pic>
          <p:nvPicPr>
            <p:cNvPr id="37" name="Bild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1891" y="3012849"/>
              <a:ext cx="550503" cy="648955"/>
            </a:xfrm>
            <a:prstGeom prst="rect">
              <a:avLst/>
            </a:prstGeom>
          </p:spPr>
        </p:pic>
        <p:sp>
          <p:nvSpPr>
            <p:cNvPr id="38" name="Textfeld 37"/>
            <p:cNvSpPr txBox="1"/>
            <p:nvPr/>
          </p:nvSpPr>
          <p:spPr>
            <a:xfrm>
              <a:off x="4152394" y="2601571"/>
              <a:ext cx="9530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 smtClean="0"/>
                <a:t>Training</a:t>
              </a:r>
              <a:endParaRPr lang="de-DE" sz="1400" b="1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5422410" y="2601571"/>
              <a:ext cx="567269" cy="293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 dirty="0"/>
                <a:t>Test</a:t>
              </a:r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3510661" y="2133600"/>
              <a:ext cx="2890139" cy="40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err="1"/>
                <a:t>Translating</a:t>
              </a:r>
              <a:r>
                <a:rPr lang="de-DE" sz="2000" b="1" dirty="0"/>
                <a:t> Test Data</a:t>
              </a:r>
            </a:p>
          </p:txBody>
        </p:sp>
        <p:sp>
          <p:nvSpPr>
            <p:cNvPr id="58" name="Würfel 57"/>
            <p:cNvSpPr/>
            <p:nvPr/>
          </p:nvSpPr>
          <p:spPr>
            <a:xfrm>
              <a:off x="5431034" y="3128625"/>
              <a:ext cx="454593" cy="500323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/>
            </a:p>
          </p:txBody>
        </p:sp>
        <p:sp>
          <p:nvSpPr>
            <p:cNvPr id="55" name="Würfel 54"/>
            <p:cNvSpPr/>
            <p:nvPr/>
          </p:nvSpPr>
          <p:spPr>
            <a:xfrm>
              <a:off x="5431034" y="4637389"/>
              <a:ext cx="454593" cy="500323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</p:grpSp>
    </p:spTree>
    <p:extLst>
      <p:ext uri="{BB962C8B-B14F-4D97-AF65-F5344CB8AC3E}">
        <p14:creationId xmlns:p14="http://schemas.microsoft.com/office/powerpoint/2010/main" val="168582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Horbach, Stennmanns, Zesch - Cross-Lingual Content Scoring | BEA 2018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Challenges of Cross-lingual Scoring</a:t>
            </a:r>
          </a:p>
          <a:p>
            <a:r>
              <a:rPr lang="en-US" sz="2400" dirty="0" smtClean="0"/>
              <a:t>Data Collection</a:t>
            </a:r>
          </a:p>
          <a:p>
            <a:r>
              <a:rPr lang="en-US" sz="2400" dirty="0" smtClean="0"/>
              <a:t>Content Scoring Experiments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205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Automatic</a:t>
            </a:r>
            <a:r>
              <a:rPr lang="de-DE" dirty="0" smtClean="0"/>
              <a:t> Scoring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Q</a:t>
            </a:r>
            <a:r>
              <a:rPr lang="de-DE" dirty="0" smtClean="0"/>
              <a:t>uality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machine</a:t>
            </a:r>
            <a:r>
              <a:rPr lang="de-DE" dirty="0" smtClean="0"/>
              <a:t> </a:t>
            </a:r>
            <a:r>
              <a:rPr lang="de-DE" dirty="0" err="1" smtClean="0"/>
              <a:t>translation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spelling</a:t>
            </a:r>
            <a:r>
              <a:rPr lang="de-DE" dirty="0" smtClean="0"/>
              <a:t> </a:t>
            </a:r>
            <a:r>
              <a:rPr lang="de-DE" dirty="0" err="1" smtClean="0"/>
              <a:t>errors</a:t>
            </a:r>
            <a:r>
              <a:rPr lang="de-DE" dirty="0" smtClean="0"/>
              <a:t>: </a:t>
            </a:r>
            <a:r>
              <a:rPr lang="de-DE" dirty="0" err="1" smtClean="0"/>
              <a:t>translation</a:t>
            </a:r>
            <a:r>
              <a:rPr lang="de-DE" dirty="0" smtClean="0"/>
              <a:t> </a:t>
            </a:r>
            <a:r>
              <a:rPr lang="de-DE" dirty="0" err="1" smtClean="0"/>
              <a:t>errors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normalization</a:t>
            </a:r>
            <a:r>
              <a:rPr lang="de-DE" dirty="0" smtClean="0"/>
              <a:t>?</a:t>
            </a:r>
          </a:p>
          <a:p>
            <a:pPr marL="350838" lvl="2" indent="0">
              <a:buNone/>
            </a:pPr>
            <a:r>
              <a:rPr lang="de-DE" dirty="0">
                <a:latin typeface="Times" charset="0"/>
                <a:ea typeface="Times" charset="0"/>
                <a:cs typeface="Times" charset="0"/>
              </a:rPr>
              <a:t>	</a:t>
            </a:r>
            <a:r>
              <a:rPr lang="de-DE" i="1" dirty="0" err="1" smtClean="0">
                <a:latin typeface="Times" charset="0"/>
                <a:ea typeface="Times" charset="0"/>
                <a:cs typeface="Times" charset="0"/>
              </a:rPr>
              <a:t>the</a:t>
            </a:r>
            <a:r>
              <a:rPr lang="de-DE" i="1" dirty="0" smtClean="0">
                <a:latin typeface="Times" charset="0"/>
                <a:ea typeface="Times" charset="0"/>
                <a:cs typeface="Times" charset="0"/>
              </a:rPr>
              <a:t> </a:t>
            </a:r>
            <a:r>
              <a:rPr lang="de-DE" i="1" dirty="0" err="1" smtClean="0">
                <a:latin typeface="Times" charset="0"/>
                <a:ea typeface="Times" charset="0"/>
                <a:cs typeface="Times" charset="0"/>
              </a:rPr>
              <a:t>vinegar</a:t>
            </a:r>
            <a:r>
              <a:rPr lang="de-DE" i="1" dirty="0" smtClean="0">
                <a:latin typeface="Times" charset="0"/>
                <a:ea typeface="Times" charset="0"/>
                <a:cs typeface="Times" charset="0"/>
              </a:rPr>
              <a:t>  → der Essig</a:t>
            </a:r>
            <a:r>
              <a:rPr lang="de-DE" dirty="0" smtClean="0">
                <a:latin typeface="Times" charset="0"/>
                <a:ea typeface="Times" charset="0"/>
                <a:cs typeface="Times" charset="0"/>
              </a:rPr>
              <a:t>	</a:t>
            </a:r>
            <a:r>
              <a:rPr lang="de-DE" dirty="0" smtClean="0">
                <a:latin typeface="Arial" charset="0"/>
                <a:ea typeface="Arial" charset="0"/>
                <a:cs typeface="Arial" charset="0"/>
              </a:rPr>
              <a:t>but</a:t>
            </a:r>
            <a:r>
              <a:rPr lang="de-DE" dirty="0" smtClean="0">
                <a:latin typeface="Times" charset="0"/>
                <a:ea typeface="Times" charset="0"/>
                <a:cs typeface="Times" charset="0"/>
              </a:rPr>
              <a:t>	</a:t>
            </a:r>
            <a:r>
              <a:rPr lang="de-DE" i="1" dirty="0" smtClean="0">
                <a:latin typeface="Times" charset="0"/>
                <a:ea typeface="Times" charset="0"/>
                <a:cs typeface="Times" charset="0"/>
              </a:rPr>
              <a:t>separate </a:t>
            </a:r>
            <a:r>
              <a:rPr lang="de-DE" i="1" dirty="0">
                <a:latin typeface="Times" charset="0"/>
                <a:ea typeface="Times" charset="0"/>
                <a:cs typeface="Times" charset="0"/>
              </a:rPr>
              <a:t>→ </a:t>
            </a:r>
            <a:r>
              <a:rPr lang="de-DE" i="1" dirty="0" smtClean="0">
                <a:latin typeface="Times" charset="0"/>
                <a:ea typeface="Times" charset="0"/>
                <a:cs typeface="Times" charset="0"/>
              </a:rPr>
              <a:t>getrennt</a:t>
            </a:r>
            <a:br>
              <a:rPr lang="de-DE" i="1" dirty="0" smtClean="0">
                <a:latin typeface="Times" charset="0"/>
                <a:ea typeface="Times" charset="0"/>
                <a:cs typeface="Times" charset="0"/>
              </a:rPr>
            </a:br>
            <a:r>
              <a:rPr lang="de-DE" dirty="0" smtClean="0">
                <a:latin typeface="Times" charset="0"/>
                <a:ea typeface="Times" charset="0"/>
                <a:cs typeface="Times" charset="0"/>
              </a:rPr>
              <a:t>	</a:t>
            </a:r>
            <a:r>
              <a:rPr lang="de-DE" i="1" dirty="0" err="1" smtClean="0">
                <a:latin typeface="Times" charset="0"/>
                <a:ea typeface="Times" charset="0"/>
                <a:cs typeface="Times" charset="0"/>
              </a:rPr>
              <a:t>the</a:t>
            </a:r>
            <a:r>
              <a:rPr lang="de-DE" i="1" dirty="0" smtClean="0">
                <a:latin typeface="Times" charset="0"/>
                <a:ea typeface="Times" charset="0"/>
                <a:cs typeface="Times" charset="0"/>
              </a:rPr>
              <a:t> </a:t>
            </a:r>
            <a:r>
              <a:rPr lang="de-DE" i="1" dirty="0" err="1" smtClean="0">
                <a:latin typeface="Times" charset="0"/>
                <a:ea typeface="Times" charset="0"/>
                <a:cs typeface="Times" charset="0"/>
              </a:rPr>
              <a:t>vineger</a:t>
            </a:r>
            <a:r>
              <a:rPr lang="de-DE" i="1" dirty="0" smtClean="0">
                <a:latin typeface="Times" charset="0"/>
                <a:ea typeface="Times" charset="0"/>
                <a:cs typeface="Times" charset="0"/>
              </a:rPr>
              <a:t>  → der </a:t>
            </a:r>
            <a:r>
              <a:rPr lang="de-DE" i="1" dirty="0" err="1" smtClean="0">
                <a:latin typeface="Times" charset="0"/>
                <a:ea typeface="Times" charset="0"/>
                <a:cs typeface="Times" charset="0"/>
              </a:rPr>
              <a:t>Vineger</a:t>
            </a:r>
            <a:r>
              <a:rPr lang="de-DE" dirty="0" smtClean="0">
                <a:latin typeface="Times" charset="0"/>
                <a:ea typeface="Times" charset="0"/>
                <a:cs typeface="Times" charset="0"/>
              </a:rPr>
              <a:t>		</a:t>
            </a:r>
            <a:r>
              <a:rPr lang="de-DE" i="1" dirty="0" err="1" smtClean="0">
                <a:latin typeface="Times" charset="0"/>
                <a:ea typeface="Times" charset="0"/>
                <a:cs typeface="Times" charset="0"/>
              </a:rPr>
              <a:t>seperate</a:t>
            </a:r>
            <a:r>
              <a:rPr lang="de-DE" i="1" dirty="0" smtClean="0">
                <a:latin typeface="Times" charset="0"/>
                <a:ea typeface="Times" charset="0"/>
                <a:cs typeface="Times" charset="0"/>
              </a:rPr>
              <a:t> → getrennt</a:t>
            </a:r>
            <a:endParaRPr lang="de-DE" i="1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„</a:t>
            </a:r>
            <a:r>
              <a:rPr lang="de-DE" dirty="0" err="1" smtClean="0"/>
              <a:t>Translationese</a:t>
            </a:r>
            <a:r>
              <a:rPr lang="de-DE" dirty="0" smtClean="0"/>
              <a:t>“ </a:t>
            </a:r>
          </a:p>
          <a:p>
            <a:r>
              <a:rPr lang="de-DE" dirty="0"/>
              <a:t>N</a:t>
            </a:r>
            <a:r>
              <a:rPr lang="de-DE" dirty="0" smtClean="0"/>
              <a:t>ature </a:t>
            </a:r>
            <a:r>
              <a:rPr lang="de-DE" dirty="0" err="1" smtClean="0"/>
              <a:t>of</a:t>
            </a:r>
            <a:r>
              <a:rPr lang="de-DE" dirty="0" smtClean="0"/>
              <a:t> bi-lingual </a:t>
            </a:r>
            <a:r>
              <a:rPr lang="de-DE" dirty="0" err="1" smtClean="0"/>
              <a:t>datasets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different </a:t>
            </a:r>
            <a:r>
              <a:rPr lang="de-DE" dirty="0" err="1" smtClean="0"/>
              <a:t>learner</a:t>
            </a:r>
            <a:r>
              <a:rPr lang="de-DE" dirty="0" smtClean="0"/>
              <a:t> </a:t>
            </a:r>
            <a:r>
              <a:rPr lang="de-DE" dirty="0" err="1" smtClean="0"/>
              <a:t>populations</a:t>
            </a:r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 err="1" smtClean="0"/>
              <a:t>language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culture</a:t>
            </a:r>
            <a:r>
              <a:rPr lang="de-DE" dirty="0" smtClean="0"/>
              <a:t> </a:t>
            </a:r>
            <a:r>
              <a:rPr lang="de-DE" dirty="0" err="1" smtClean="0"/>
              <a:t>dependence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prompts</a:t>
            </a:r>
            <a:endParaRPr lang="de-DE" dirty="0"/>
          </a:p>
          <a:p>
            <a:pPr marL="350838" lvl="2" indent="0">
              <a:buNone/>
            </a:pPr>
            <a:r>
              <a:rPr lang="de-DE" dirty="0" smtClean="0">
                <a:latin typeface="Times" charset="0"/>
                <a:ea typeface="Times" charset="0"/>
                <a:cs typeface="Times" charset="0"/>
              </a:rPr>
              <a:t>	</a:t>
            </a:r>
            <a:r>
              <a:rPr lang="de-DE" i="1" dirty="0" err="1" smtClean="0">
                <a:latin typeface="Times New Roman" charset="0"/>
                <a:ea typeface="Times New Roman" charset="0"/>
                <a:cs typeface="Times New Roman" charset="0"/>
              </a:rPr>
              <a:t>If</a:t>
            </a:r>
            <a:r>
              <a:rPr lang="de-DE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>
                <a:latin typeface="Times New Roman" charset="0"/>
                <a:ea typeface="Times New Roman" charset="0"/>
                <a:cs typeface="Times New Roman" charset="0"/>
              </a:rPr>
              <a:t>both</a:t>
            </a:r>
            <a:r>
              <a:rPr lang="de-DE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de-DE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smtClean="0">
                <a:latin typeface="Times New Roman" charset="0"/>
                <a:ea typeface="Times New Roman" charset="0"/>
                <a:cs typeface="Times New Roman" charset="0"/>
              </a:rPr>
              <a:t>(US)-</a:t>
            </a:r>
            <a:r>
              <a:rPr lang="de-DE" i="1" dirty="0" err="1" smtClean="0">
                <a:latin typeface="Times New Roman" charset="0"/>
                <a:ea typeface="Times New Roman" charset="0"/>
                <a:cs typeface="Times New Roman" charset="0"/>
              </a:rPr>
              <a:t>President</a:t>
            </a:r>
            <a:r>
              <a:rPr lang="de-DE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 smtClean="0"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de-DE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 smtClean="0"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de-DE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>
                <a:latin typeface="Times New Roman" charset="0"/>
                <a:ea typeface="Times New Roman" charset="0"/>
                <a:cs typeface="Times New Roman" charset="0"/>
              </a:rPr>
              <a:t>Vice</a:t>
            </a:r>
            <a:r>
              <a:rPr lang="de-DE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>
                <a:latin typeface="Times New Roman" charset="0"/>
                <a:ea typeface="Times New Roman" charset="0"/>
                <a:cs typeface="Times New Roman" charset="0"/>
              </a:rPr>
              <a:t>President</a:t>
            </a:r>
            <a:r>
              <a:rPr lang="de-DE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>
                <a:latin typeface="Times New Roman" charset="0"/>
                <a:ea typeface="Times New Roman" charset="0"/>
                <a:cs typeface="Times New Roman" charset="0"/>
              </a:rPr>
              <a:t>can</a:t>
            </a:r>
            <a:r>
              <a:rPr lang="de-DE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>
                <a:latin typeface="Times New Roman" charset="0"/>
                <a:ea typeface="Times New Roman" charset="0"/>
                <a:cs typeface="Times New Roman" charset="0"/>
              </a:rPr>
              <a:t>no</a:t>
            </a:r>
            <a:r>
              <a:rPr lang="de-DE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>
                <a:latin typeface="Times New Roman" charset="0"/>
                <a:ea typeface="Times New Roman" charset="0"/>
                <a:cs typeface="Times New Roman" charset="0"/>
              </a:rPr>
              <a:t>longer</a:t>
            </a:r>
            <a:r>
              <a:rPr lang="de-DE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>
                <a:latin typeface="Times New Roman" charset="0"/>
                <a:ea typeface="Times New Roman" charset="0"/>
                <a:cs typeface="Times New Roman" charset="0"/>
              </a:rPr>
              <a:t>serve</a:t>
            </a:r>
            <a:r>
              <a:rPr lang="de-DE" i="1" dirty="0" smtClean="0">
                <a:latin typeface="Times New Roman" charset="0"/>
                <a:ea typeface="Times New Roman" charset="0"/>
                <a:cs typeface="Times New Roman" charset="0"/>
              </a:rPr>
              <a:t>,</a:t>
            </a:r>
            <a:br>
              <a:rPr lang="de-DE" i="1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de-DE" i="1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de-DE" i="1" dirty="0" err="1" smtClean="0">
                <a:latin typeface="Times New Roman" charset="0"/>
                <a:ea typeface="Times New Roman" charset="0"/>
                <a:cs typeface="Times New Roman" charset="0"/>
              </a:rPr>
              <a:t>who</a:t>
            </a:r>
            <a:r>
              <a:rPr lang="de-DE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 smtClean="0">
                <a:latin typeface="Times New Roman" charset="0"/>
                <a:ea typeface="Times New Roman" charset="0"/>
                <a:cs typeface="Times New Roman" charset="0"/>
              </a:rPr>
              <a:t>becomes</a:t>
            </a:r>
            <a:r>
              <a:rPr lang="de-DE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e-DE" i="1" dirty="0" err="1" smtClean="0">
                <a:latin typeface="Times New Roman" charset="0"/>
                <a:ea typeface="Times New Roman" charset="0"/>
                <a:cs typeface="Times New Roman" charset="0"/>
              </a:rPr>
              <a:t>President</a:t>
            </a:r>
            <a:r>
              <a:rPr lang="de-DE" i="1" dirty="0">
                <a:latin typeface="Times New Roman" charset="0"/>
                <a:ea typeface="Times New Roman" charset="0"/>
                <a:cs typeface="Times New Roman" charset="0"/>
              </a:rPr>
              <a:t>?</a:t>
            </a:r>
          </a:p>
          <a:p>
            <a:pPr lvl="2"/>
            <a:endParaRPr lang="de-DE" dirty="0"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10" name="Gruppierung 9"/>
          <p:cNvGrpSpPr/>
          <p:nvPr/>
        </p:nvGrpSpPr>
        <p:grpSpPr>
          <a:xfrm>
            <a:off x="4267200" y="4406160"/>
            <a:ext cx="1592478" cy="440429"/>
            <a:chOff x="1524000" y="5204725"/>
            <a:chExt cx="1592478" cy="440429"/>
          </a:xfrm>
        </p:grpSpPr>
        <p:sp>
          <p:nvSpPr>
            <p:cNvPr id="4" name="Zylinder 3"/>
            <p:cNvSpPr/>
            <p:nvPr/>
          </p:nvSpPr>
          <p:spPr>
            <a:xfrm>
              <a:off x="1524000" y="5214911"/>
              <a:ext cx="408105" cy="430243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6" name="Würfel 5"/>
            <p:cNvSpPr/>
            <p:nvPr/>
          </p:nvSpPr>
          <p:spPr>
            <a:xfrm>
              <a:off x="2657949" y="5204725"/>
              <a:ext cx="458529" cy="428094"/>
            </a:xfrm>
            <a:prstGeom prst="cub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2089877" y="5283369"/>
              <a:ext cx="494801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50" dirty="0"/>
                <a:t>vs.</a:t>
              </a:r>
            </a:p>
          </p:txBody>
        </p:sp>
      </p:grpSp>
      <p:grpSp>
        <p:nvGrpSpPr>
          <p:cNvPr id="13" name="Gruppierung 12"/>
          <p:cNvGrpSpPr/>
          <p:nvPr/>
        </p:nvGrpSpPr>
        <p:grpSpPr>
          <a:xfrm>
            <a:off x="1516489" y="4403940"/>
            <a:ext cx="1542054" cy="472860"/>
            <a:chOff x="1524000" y="3982960"/>
            <a:chExt cx="1542054" cy="472860"/>
          </a:xfrm>
        </p:grpSpPr>
        <p:sp>
          <p:nvSpPr>
            <p:cNvPr id="9" name="Zylinder 8"/>
            <p:cNvSpPr/>
            <p:nvPr/>
          </p:nvSpPr>
          <p:spPr>
            <a:xfrm>
              <a:off x="2657949" y="3982960"/>
              <a:ext cx="408105" cy="430243"/>
            </a:xfrm>
            <a:prstGeom prst="can">
              <a:avLst/>
            </a:prstGeom>
            <a:solidFill>
              <a:srgbClr val="FFC00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pic>
          <p:nvPicPr>
            <p:cNvPr id="11" name="Bild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1220" y="4198081"/>
              <a:ext cx="261564" cy="174376"/>
            </a:xfrm>
            <a:prstGeom prst="rect">
              <a:avLst/>
            </a:prstGeom>
          </p:spPr>
        </p:pic>
        <p:grpSp>
          <p:nvGrpSpPr>
            <p:cNvPr id="24" name="Gruppierung 23"/>
            <p:cNvGrpSpPr/>
            <p:nvPr/>
          </p:nvGrpSpPr>
          <p:grpSpPr>
            <a:xfrm>
              <a:off x="1524000" y="3995366"/>
              <a:ext cx="408105" cy="460454"/>
              <a:chOff x="6038034" y="1749888"/>
              <a:chExt cx="544140" cy="613939"/>
            </a:xfrm>
          </p:grpSpPr>
          <p:sp>
            <p:nvSpPr>
              <p:cNvPr id="8" name="Zylinder 7"/>
              <p:cNvSpPr/>
              <p:nvPr/>
            </p:nvSpPr>
            <p:spPr>
              <a:xfrm>
                <a:off x="6038034" y="1749888"/>
                <a:ext cx="544140" cy="573657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350" dirty="0"/>
              </a:p>
            </p:txBody>
          </p:sp>
          <p:pic>
            <p:nvPicPr>
              <p:cNvPr id="12" name="Bild 1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6000" y="1935852"/>
                <a:ext cx="427975" cy="427975"/>
              </a:xfrm>
              <a:prstGeom prst="rect">
                <a:avLst/>
              </a:prstGeom>
            </p:spPr>
          </p:pic>
        </p:grpSp>
        <p:sp>
          <p:nvSpPr>
            <p:cNvPr id="21" name="Textfeld 20"/>
            <p:cNvSpPr txBox="1"/>
            <p:nvPr/>
          </p:nvSpPr>
          <p:spPr>
            <a:xfrm>
              <a:off x="2144351" y="4059581"/>
              <a:ext cx="44032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50" dirty="0"/>
                <a:t>vs.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95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81249" y="2505605"/>
            <a:ext cx="2579286" cy="756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5" name="Abgerundetes Rechteck 4"/>
          <p:cNvSpPr/>
          <p:nvPr/>
        </p:nvSpPr>
        <p:spPr>
          <a:xfrm>
            <a:off x="281249" y="3820249"/>
            <a:ext cx="2579286" cy="756233"/>
          </a:xfrm>
          <a:prstGeom prst="roundRect">
            <a:avLst/>
          </a:prstGeom>
          <a:solidFill>
            <a:srgbClr val="FFD5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6" name="Zylinder 5"/>
          <p:cNvSpPr/>
          <p:nvPr/>
        </p:nvSpPr>
        <p:spPr>
          <a:xfrm>
            <a:off x="1007856" y="2627939"/>
            <a:ext cx="408105" cy="43024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7" name="Zylinder 6"/>
          <p:cNvSpPr/>
          <p:nvPr/>
        </p:nvSpPr>
        <p:spPr>
          <a:xfrm>
            <a:off x="1007856" y="4031164"/>
            <a:ext cx="408105" cy="430243"/>
          </a:xfrm>
          <a:prstGeom prst="ca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8" name="Pfeil nach rechts 7"/>
          <p:cNvSpPr/>
          <p:nvPr/>
        </p:nvSpPr>
        <p:spPr>
          <a:xfrm rot="5400000">
            <a:off x="918416" y="3314259"/>
            <a:ext cx="554360" cy="262040"/>
          </a:xfrm>
          <a:prstGeom prst="rightArrow">
            <a:avLst/>
          </a:prstGeom>
          <a:gradFill flip="none" rotWithShape="1">
            <a:gsLst>
              <a:gs pos="0">
                <a:schemeClr val="accent1"/>
              </a:gs>
              <a:gs pos="37000">
                <a:schemeClr val="accent1">
                  <a:lumMod val="50000"/>
                  <a:lumOff val="50000"/>
                </a:schemeClr>
              </a:gs>
              <a:gs pos="34000">
                <a:schemeClr val="accent1">
                  <a:lumMod val="45000"/>
                  <a:lumOff val="55000"/>
                </a:schemeClr>
              </a:gs>
              <a:gs pos="100000">
                <a:srgbClr val="FFC000"/>
              </a:gs>
            </a:gsLst>
            <a:lin ang="0" scaled="1"/>
            <a:tileRect/>
          </a:gra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9" name="Zylinder 8"/>
          <p:cNvSpPr/>
          <p:nvPr/>
        </p:nvSpPr>
        <p:spPr>
          <a:xfrm>
            <a:off x="2243462" y="4031164"/>
            <a:ext cx="408105" cy="430243"/>
          </a:xfrm>
          <a:prstGeom prst="ca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10" name="Pfeil nach rechts 9"/>
          <p:cNvSpPr/>
          <p:nvPr/>
        </p:nvSpPr>
        <p:spPr>
          <a:xfrm>
            <a:off x="1564449" y="4081068"/>
            <a:ext cx="530525" cy="213504"/>
          </a:xfrm>
          <a:prstGeom prst="rightArrow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1" name="Textfeld 10"/>
          <p:cNvSpPr txBox="1"/>
          <p:nvPr/>
        </p:nvSpPr>
        <p:spPr>
          <a:xfrm>
            <a:off x="228600" y="1752600"/>
            <a:ext cx="4148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/>
              <a:t>Translating</a:t>
            </a:r>
            <a:r>
              <a:rPr lang="de-DE" b="1" dirty="0"/>
              <a:t> Training </a:t>
            </a:r>
            <a:r>
              <a:rPr lang="de-DE" b="1" dirty="0" err="1" smtClean="0"/>
              <a:t>and</a:t>
            </a:r>
            <a:r>
              <a:rPr lang="de-DE" b="1" dirty="0" smtClean="0"/>
              <a:t> Test Data</a:t>
            </a:r>
            <a:endParaRPr lang="de-DE" b="1" dirty="0"/>
          </a:p>
        </p:txBody>
      </p:sp>
      <p:pic>
        <p:nvPicPr>
          <p:cNvPr id="12" name="Bild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62" y="4047538"/>
            <a:ext cx="452482" cy="301655"/>
          </a:xfrm>
          <a:prstGeom prst="rect">
            <a:avLst/>
          </a:prstGeom>
        </p:spPr>
      </p:pic>
      <p:pic>
        <p:nvPicPr>
          <p:cNvPr id="13" name="Bild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68" y="2565425"/>
            <a:ext cx="555269" cy="555269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928538" y="2213521"/>
            <a:ext cx="88697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smtClean="0"/>
              <a:t>Training</a:t>
            </a:r>
            <a:endParaRPr lang="de-DE" sz="1350" dirty="0"/>
          </a:p>
        </p:txBody>
      </p:sp>
      <p:sp>
        <p:nvSpPr>
          <p:cNvPr id="15" name="Textfeld 14"/>
          <p:cNvSpPr txBox="1"/>
          <p:nvPr/>
        </p:nvSpPr>
        <p:spPr>
          <a:xfrm>
            <a:off x="2216683" y="2213521"/>
            <a:ext cx="5721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Test</a:t>
            </a:r>
          </a:p>
        </p:txBody>
      </p:sp>
      <p:sp>
        <p:nvSpPr>
          <p:cNvPr id="16" name="Zylinder 15"/>
          <p:cNvSpPr/>
          <p:nvPr/>
        </p:nvSpPr>
        <p:spPr>
          <a:xfrm>
            <a:off x="2243462" y="2627939"/>
            <a:ext cx="408105" cy="43024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17" name="Pfeil nach rechts 16"/>
          <p:cNvSpPr/>
          <p:nvPr/>
        </p:nvSpPr>
        <p:spPr>
          <a:xfrm rot="5400000">
            <a:off x="2170334" y="3314651"/>
            <a:ext cx="554360" cy="262040"/>
          </a:xfrm>
          <a:prstGeom prst="rightArrow">
            <a:avLst/>
          </a:prstGeom>
          <a:gradFill flip="none" rotWithShape="1">
            <a:gsLst>
              <a:gs pos="0">
                <a:schemeClr val="accent1"/>
              </a:gs>
              <a:gs pos="37000">
                <a:schemeClr val="accent1">
                  <a:lumMod val="50000"/>
                  <a:lumOff val="50000"/>
                </a:schemeClr>
              </a:gs>
              <a:gs pos="34000">
                <a:schemeClr val="accent1">
                  <a:lumMod val="45000"/>
                  <a:lumOff val="55000"/>
                </a:schemeClr>
              </a:gs>
              <a:gs pos="100000">
                <a:srgbClr val="FFC000"/>
              </a:gs>
            </a:gsLst>
            <a:lin ang="0" scaled="1"/>
            <a:tileRect/>
          </a:gra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8" name="Titel 1"/>
          <p:cNvSpPr>
            <a:spLocks noGrp="1"/>
          </p:cNvSpPr>
          <p:nvPr>
            <p:ph type="title"/>
          </p:nvPr>
        </p:nvSpPr>
        <p:spPr>
          <a:xfrm>
            <a:off x="228600" y="368205"/>
            <a:ext cx="7886700" cy="994172"/>
          </a:xfrm>
        </p:spPr>
        <p:txBody>
          <a:bodyPr>
            <a:normAutofit/>
          </a:bodyPr>
          <a:lstStyle/>
          <a:p>
            <a:r>
              <a:rPr lang="de-DE" dirty="0" err="1" smtClean="0"/>
              <a:t>Pre</a:t>
            </a:r>
            <a:r>
              <a:rPr lang="de-DE" dirty="0" smtClean="0"/>
              <a:t>-Study: </a:t>
            </a:r>
            <a:br>
              <a:rPr lang="de-DE" dirty="0" smtClean="0"/>
            </a:br>
            <a:r>
              <a:rPr lang="de-DE" dirty="0" err="1" smtClean="0"/>
              <a:t>Influence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MT Quality on </a:t>
            </a:r>
            <a:r>
              <a:rPr lang="de-DE" dirty="0"/>
              <a:t>M</a:t>
            </a:r>
            <a:r>
              <a:rPr lang="de-DE" dirty="0" smtClean="0"/>
              <a:t>onolingual </a:t>
            </a:r>
            <a:r>
              <a:rPr lang="de-DE" dirty="0"/>
              <a:t>S</a:t>
            </a:r>
            <a:r>
              <a:rPr lang="de-DE" dirty="0" smtClean="0"/>
              <a:t>coring</a:t>
            </a:r>
            <a:endParaRPr lang="de-DE" dirty="0"/>
          </a:p>
        </p:txBody>
      </p:sp>
      <p:pic>
        <p:nvPicPr>
          <p:cNvPr id="19" name="Bild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-559963"/>
            <a:ext cx="6736190" cy="9532559"/>
          </a:xfrm>
          <a:prstGeom prst="rect">
            <a:avLst/>
          </a:prstGeom>
        </p:spPr>
      </p:pic>
      <p:sp>
        <p:nvSpPr>
          <p:cNvPr id="20" name="Textfeld 19"/>
          <p:cNvSpPr txBox="1"/>
          <p:nvPr/>
        </p:nvSpPr>
        <p:spPr>
          <a:xfrm>
            <a:off x="4469287" y="1550397"/>
            <a:ext cx="44912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Machine</a:t>
            </a:r>
            <a:r>
              <a:rPr lang="de-DE" b="1" dirty="0" smtClean="0"/>
              <a:t> Translation</a:t>
            </a:r>
          </a:p>
          <a:p>
            <a:pPr marL="285750" indent="-285750">
              <a:buFont typeface="Arial" charset="0"/>
              <a:buChar char="•"/>
            </a:pPr>
            <a:r>
              <a:rPr lang="de-DE" b="1" dirty="0" err="1" smtClean="0"/>
              <a:t>google</a:t>
            </a:r>
            <a:r>
              <a:rPr lang="de-DE" b="1" dirty="0" smtClean="0"/>
              <a:t> </a:t>
            </a:r>
            <a:r>
              <a:rPr lang="de-DE" b="1" dirty="0" err="1" smtClean="0"/>
              <a:t>translate</a:t>
            </a:r>
            <a:r>
              <a:rPr lang="de-DE" b="1" dirty="0" smtClean="0"/>
              <a:t>: </a:t>
            </a:r>
            <a:br>
              <a:rPr lang="de-DE" b="1" dirty="0" smtClean="0"/>
            </a:br>
            <a:r>
              <a:rPr lang="de-DE" dirty="0" smtClean="0"/>
              <a:t>English </a:t>
            </a:r>
            <a:r>
              <a:rPr lang="de-DE" dirty="0" err="1" smtClean="0"/>
              <a:t>to</a:t>
            </a:r>
            <a:r>
              <a:rPr lang="de-DE" dirty="0" smtClean="0"/>
              <a:t> German, English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Russian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b="1" dirty="0" err="1" smtClean="0"/>
              <a:t>DeepL</a:t>
            </a:r>
            <a:r>
              <a:rPr lang="de-DE" dirty="0" smtClean="0"/>
              <a:t>: English </a:t>
            </a:r>
            <a:r>
              <a:rPr lang="de-DE" dirty="0" err="1" smtClean="0"/>
              <a:t>to</a:t>
            </a:r>
            <a:r>
              <a:rPr lang="de-DE" dirty="0" smtClean="0"/>
              <a:t> German</a:t>
            </a:r>
          </a:p>
          <a:p>
            <a:pPr marL="285750" indent="-285750">
              <a:buFont typeface="Arial" charset="0"/>
              <a:buChar char="•"/>
            </a:pPr>
            <a:endParaRPr lang="de-DE" dirty="0"/>
          </a:p>
          <a:p>
            <a:r>
              <a:rPr lang="de-DE" b="1" dirty="0" smtClean="0"/>
              <a:t>Data: </a:t>
            </a:r>
            <a:r>
              <a:rPr lang="de-DE" dirty="0" smtClean="0"/>
              <a:t>3 </a:t>
            </a:r>
            <a:r>
              <a:rPr lang="de-DE" dirty="0" err="1" smtClean="0"/>
              <a:t>prompts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ASAP-2</a:t>
            </a:r>
            <a:endParaRPr lang="de-DE" dirty="0"/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951913081"/>
              </p:ext>
            </p:extLst>
          </p:nvPr>
        </p:nvGraphicFramePr>
        <p:xfrm>
          <a:off x="3720353" y="4206316"/>
          <a:ext cx="5294045" cy="2270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feld 2"/>
          <p:cNvSpPr txBox="1"/>
          <p:nvPr/>
        </p:nvSpPr>
        <p:spPr>
          <a:xfrm rot="16200000">
            <a:off x="3169987" y="4614082"/>
            <a:ext cx="910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QWK</a:t>
            </a:r>
            <a:endParaRPr lang="en-US"/>
          </a:p>
        </p:txBody>
      </p:sp>
      <p:sp>
        <p:nvSpPr>
          <p:cNvPr id="24" name="Textfeld 23"/>
          <p:cNvSpPr txBox="1"/>
          <p:nvPr/>
        </p:nvSpPr>
        <p:spPr>
          <a:xfrm>
            <a:off x="281749" y="4883141"/>
            <a:ext cx="3236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Content Scoring Setup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 err="1" smtClean="0"/>
              <a:t>Weka</a:t>
            </a:r>
            <a:r>
              <a:rPr lang="de-DE" dirty="0" smtClean="0"/>
              <a:t> </a:t>
            </a:r>
            <a:r>
              <a:rPr lang="de-DE" dirty="0" smtClean="0"/>
              <a:t>SVM </a:t>
            </a:r>
            <a:r>
              <a:rPr lang="de-DE" dirty="0" err="1" smtClean="0"/>
              <a:t>classifier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Token </a:t>
            </a:r>
            <a:r>
              <a:rPr lang="de-DE" dirty="0" err="1" smtClean="0"/>
              <a:t>n</a:t>
            </a:r>
            <a:r>
              <a:rPr lang="de-DE" dirty="0" smtClean="0"/>
              <a:t>-grams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 err="1" smtClean="0"/>
              <a:t>Character</a:t>
            </a:r>
            <a:r>
              <a:rPr lang="de-DE" dirty="0" smtClean="0"/>
              <a:t> </a:t>
            </a:r>
            <a:r>
              <a:rPr lang="de-DE" dirty="0" err="1" smtClean="0"/>
              <a:t>n</a:t>
            </a:r>
            <a:r>
              <a:rPr lang="de-DE" dirty="0" smtClean="0"/>
              <a:t>-grams</a:t>
            </a:r>
          </a:p>
        </p:txBody>
      </p:sp>
    </p:spTree>
    <p:extLst>
      <p:ext uri="{BB962C8B-B14F-4D97-AF65-F5344CB8AC3E}">
        <p14:creationId xmlns:p14="http://schemas.microsoft.com/office/powerpoint/2010/main" val="152724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Graphic spid="2" grpId="0">
        <p:bldAsOne/>
      </p:bldGraphic>
      <p:bldP spid="3" grpId="0"/>
      <p:bldP spid="24" grpId="0"/>
    </p:bldLst>
  </p:timing>
</p:sld>
</file>

<file path=ppt/theme/theme1.xml><?xml version="1.0" encoding="utf-8"?>
<a:theme xmlns:a="http://schemas.openxmlformats.org/drawingml/2006/main" name="ukp_template_TUD_CD">
  <a:themeElements>
    <a:clrScheme name="ukp_template_TUD_C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kp_template_TUD_C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kp_template_TUD_C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p_template_TUD_C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p_template_TUD_C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p_template_TUD_C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p_template_TUD_C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p_template_TUD_C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kp_template_TUD_C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kp_template_TUD_C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kp_template_TUD_C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kp_template_TUD_C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kp_template_TUD_C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kp_template_TUD_C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ukp_template_TUD_CD</Template>
  <TotalTime>0</TotalTime>
  <Words>1109</Words>
  <Application>Microsoft Macintosh PowerPoint</Application>
  <PresentationFormat>Bildschirmpräsentation (4:3)</PresentationFormat>
  <Paragraphs>305</Paragraphs>
  <Slides>23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8" baseType="lpstr">
      <vt:lpstr>Times</vt:lpstr>
      <vt:lpstr>Times New Roman</vt:lpstr>
      <vt:lpstr>Wingdings</vt:lpstr>
      <vt:lpstr>Arial</vt:lpstr>
      <vt:lpstr>ukp_template_TUD_CD</vt:lpstr>
      <vt:lpstr>Cross-Lingual Content Scoring</vt:lpstr>
      <vt:lpstr>Cross-Lingual Content Scoring - Motivation </vt:lpstr>
      <vt:lpstr>Cross-Lingual Scoring – Core Idea</vt:lpstr>
      <vt:lpstr>Cross-Lingual Scoring – Core Idea</vt:lpstr>
      <vt:lpstr>Cross-Lingual Scoring – Core Idea</vt:lpstr>
      <vt:lpstr>Basic Experimental Setup:  Using Machine Translation</vt:lpstr>
      <vt:lpstr>Outline</vt:lpstr>
      <vt:lpstr>Challenges for Automatic Scoring </vt:lpstr>
      <vt:lpstr>Pre-Study:  Influence of MT Quality on Monolingual Scoring</vt:lpstr>
      <vt:lpstr>Collecting a Cross-Lingual Dataset</vt:lpstr>
      <vt:lpstr>Suitability of existing datasets</vt:lpstr>
      <vt:lpstr>Recollecting ASAP in German </vt:lpstr>
      <vt:lpstr>Dataset Comparison – Label Distribution</vt:lpstr>
      <vt:lpstr>Dataset Comparison – Answer Length</vt:lpstr>
      <vt:lpstr>Dataset Comparison – Answer Length</vt:lpstr>
      <vt:lpstr>Dataset Comparison – Linguistic Diversity</vt:lpstr>
      <vt:lpstr>Dataset Comparison – Linguistic Diversity</vt:lpstr>
      <vt:lpstr>Content Scoring Results</vt:lpstr>
      <vt:lpstr>Content Scoring Results</vt:lpstr>
      <vt:lpstr>Content Scoring Results</vt:lpstr>
      <vt:lpstr>Differences between Prompts</vt:lpstr>
      <vt:lpstr>The Influence of Translationese </vt:lpstr>
      <vt:lpstr>Conclusions and Future Work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zesch</dc:creator>
  <cp:lastModifiedBy>Andrea Horbach</cp:lastModifiedBy>
  <cp:revision>2533</cp:revision>
  <cp:lastPrinted>2018-05-14T19:26:22Z</cp:lastPrinted>
  <dcterms:created xsi:type="dcterms:W3CDTF">1601-01-01T00:00:00Z</dcterms:created>
  <dcterms:modified xsi:type="dcterms:W3CDTF">2018-06-13T07:03:15Z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